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9d2d88d0c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349d2d88d0c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9d2d88d0c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349d2d88d0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9d2d88d0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9d2d88d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9d2d88d0c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49d2d88d0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Reminders about GEOGLAM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We are tightly tied to a lot of users and applications and demand continues to grow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9d2d88d0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9d2d88d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9d2d88d0c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9d2d88d0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9d2d88d0c_0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49d2d88d0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9d2d88d0c_0_1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49d2d88d0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9d2d88d0c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9d2d88d0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9d2d88d0c_0_1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49d2d88d0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And triangulate (or maybe quadrangulate?) the sweet spot for the subgroup to focus, especially with respect to EAVs.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 here’s where we’d like to be in 12-18 months…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And then…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GEOGLAM </a:t>
            </a:r>
            <a:r>
              <a:rPr lang="en-GB"/>
              <a:t>publishes o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perational R&amp;D agendas</a:t>
            </a:r>
            <a:endParaRPr/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Support agencies &amp; others on targeted investments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And then GEOGLAM seeks support to produce highest-value EAVs at appropriate “endpoints”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Broader CEOS-enabled efforts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MIM database updating for agriculture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Cross-domain efforts on select common EVs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609600" y="305152"/>
            <a:ext cx="10972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609600" y="1778001"/>
            <a:ext cx="10972800" cy="5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8C7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97954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Courier New"/>
              <a:buChar char="o"/>
              <a:defRPr b="0" i="0" sz="2667" u="none" cap="none" strike="noStrike">
                <a:solidFill>
                  <a:srgbClr val="004C8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4C8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, company name&#10;&#10;Description automatically generated" id="65" name="Google Shape;6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25705" y="6858000"/>
            <a:ext cx="1908284" cy="52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akwhitcraft@geoglam.org" TargetMode="External"/><Relationship Id="rId4" Type="http://schemas.openxmlformats.org/officeDocument/2006/relationships/hyperlink" Target="mailto:sgilliams@geosec.org" TargetMode="External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/>
              <a:t>GEOGLAM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Alyssa Whitcraft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GEOGLAM Secretariat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#7.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609600" y="305152"/>
            <a:ext cx="10972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lt1"/>
                </a:solidFill>
              </a:rPr>
              <a:t>Thank you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609600" y="1778001"/>
            <a:ext cx="10972800" cy="5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8" lvl="0" marL="45718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GB" sz="2800">
                <a:solidFill>
                  <a:schemeClr val="dk1"/>
                </a:solidFill>
              </a:rPr>
              <a:t>Contact:</a:t>
            </a:r>
            <a:endParaRPr/>
          </a:p>
          <a:p>
            <a:pPr indent="-380989" lvl="1" marL="99057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Alyssa Whitcraft, GEOGLAM Programme Scientist</a:t>
            </a:r>
            <a:endParaRPr/>
          </a:p>
          <a:p>
            <a:pPr indent="-380991" lvl="2" marL="1600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akwhitcraft@geoglam.org</a:t>
            </a:r>
            <a:endParaRPr sz="2000"/>
          </a:p>
          <a:p>
            <a:pPr indent="0" lvl="2" marL="121916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380989" lvl="1" marL="99057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o"/>
            </a:pPr>
            <a:r>
              <a:rPr lang="en-GB" sz="2400">
                <a:solidFill>
                  <a:schemeClr val="dk1"/>
                </a:solidFill>
              </a:rPr>
              <a:t>Sven Gilliams, GEOGLAM Secretariat Director</a:t>
            </a:r>
            <a:endParaRPr/>
          </a:p>
          <a:p>
            <a:pPr indent="-380991" lvl="2" marL="16001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4"/>
              </a:rPr>
              <a:t>sgilliams@geosec.org</a:t>
            </a:r>
            <a:r>
              <a:rPr lang="en-GB" sz="2000"/>
              <a:t> 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3510650" y="1646532"/>
            <a:ext cx="4240200" cy="4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4572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200"/>
              <a:buChar char="▪"/>
            </a:pPr>
            <a:r>
              <a:rPr b="1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Stocktake</a:t>
            </a:r>
            <a:r>
              <a:rPr b="0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past, current, and future EAV-related projects, activities, and missions/instruments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9144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o"/>
            </a:pPr>
            <a:r>
              <a:rPr i="1"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comprehensive record!</a:t>
            </a:r>
            <a:endParaRPr sz="18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Clarify and agree upon </a:t>
            </a:r>
            <a:b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CEOS-GEOGLAM “Scope of Work”</a:t>
            </a:r>
            <a:endParaRPr sz="2200"/>
          </a:p>
          <a:p>
            <a:pPr indent="-342900" lvl="2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i="1"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Last done in 2019</a:t>
            </a:r>
            <a:endParaRPr sz="1800"/>
          </a:p>
          <a:p>
            <a:pPr indent="0" lvl="0" marL="50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 Attendees:</a:t>
            </a:r>
            <a:endParaRPr b="0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CEOS: </a:t>
            </a: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agency missions &amp; ag applications</a:t>
            </a:r>
            <a:endParaRPr sz="22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GEOGLAM: </a:t>
            </a: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stewards</a:t>
            </a:r>
            <a:endParaRPr sz="2200"/>
          </a:p>
          <a:p>
            <a:pPr indent="0" lvl="0" marL="50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-GB" sz="1400">
                <a:solidFill>
                  <a:srgbClr val="000000"/>
                </a:solidFill>
              </a:rPr>
              <a:t>Precursors</a:t>
            </a:r>
            <a:r>
              <a:rPr b="1" lang="en-GB" sz="1200">
                <a:solidFill>
                  <a:srgbClr val="000000"/>
                </a:solidFill>
              </a:rPr>
              <a:t>: </a:t>
            </a:r>
            <a:endParaRPr sz="26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300">
                <a:solidFill>
                  <a:srgbClr val="000000"/>
                </a:solidFill>
              </a:rPr>
              <a:t>CEOS Agency PoCs ID’d </a:t>
            </a:r>
            <a:r>
              <a:rPr b="1" lang="en-GB" sz="1300">
                <a:solidFill>
                  <a:srgbClr val="9D3422"/>
                </a:solidFill>
              </a:rPr>
              <a:t>(SIT-39-05)</a:t>
            </a:r>
            <a:endParaRPr sz="22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300">
                <a:solidFill>
                  <a:srgbClr val="000000"/>
                </a:solidFill>
              </a:rPr>
              <a:t>Workshop support </a:t>
            </a:r>
            <a:r>
              <a:rPr b="1" lang="en-GB" sz="1300">
                <a:solidFill>
                  <a:srgbClr val="9D3422"/>
                </a:solidFill>
              </a:rPr>
              <a:t>(Plenary-38 Update)</a:t>
            </a:r>
            <a:endParaRPr sz="1200">
              <a:solidFill>
                <a:srgbClr val="9D34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i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a “chaser” to manage</a:t>
            </a:r>
            <a:endParaRPr i="1" sz="1200">
              <a:solidFill>
                <a:schemeClr val="dk1"/>
              </a:solidFill>
            </a:endParaRPr>
          </a:p>
        </p:txBody>
      </p:sp>
      <p:sp>
        <p:nvSpPr>
          <p:cNvPr id="169" name="Google Shape;169;p18"/>
          <p:cNvSpPr txBox="1"/>
          <p:nvPr>
            <p:ph idx="2" type="body"/>
          </p:nvPr>
        </p:nvSpPr>
        <p:spPr>
          <a:xfrm>
            <a:off x="8234403" y="1646531"/>
            <a:ext cx="3699300" cy="4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1400"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200"/>
              <a:buChar char="▪"/>
            </a:pPr>
            <a:r>
              <a:rPr b="1"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Robust gap analysis:</a:t>
            </a:r>
            <a:endParaRPr sz="2200"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🡨 </a:t>
            </a:r>
            <a:r>
              <a:rPr i="1"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Observations</a:t>
            </a: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(current, planned)</a:t>
            </a:r>
            <a:endParaRPr sz="2600"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🡨 </a:t>
            </a:r>
            <a:r>
              <a:rPr i="1"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Methods</a:t>
            </a: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(Open? Transferrable? Scalable? Validated? Good?)</a:t>
            </a:r>
            <a:endParaRPr sz="2600"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🡨 </a:t>
            </a:r>
            <a:r>
              <a:rPr i="1"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Dependencies</a:t>
            </a: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0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Establish a short- and mid-term </a:t>
            </a:r>
            <a:r>
              <a:rPr b="1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plan for EAVs</a:t>
            </a:r>
            <a:endParaRPr sz="2200"/>
          </a:p>
          <a:p>
            <a:pPr indent="-3429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Level of effort and funding needs for different EAV “work packages” </a:t>
            </a:r>
            <a:endParaRPr sz="1800"/>
          </a:p>
          <a:p>
            <a:pPr indent="-3429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en-GB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Decision points for CEOS and GEOGLAM leadership</a:t>
            </a:r>
            <a:endParaRPr sz="1800"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 Attendees:</a:t>
            </a:r>
            <a:endParaRPr b="0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</a:t>
            </a:r>
            <a:r>
              <a:rPr b="0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stewards</a:t>
            </a:r>
            <a:endParaRPr sz="2200"/>
          </a:p>
          <a:p>
            <a:pPr indent="-368300" lvl="1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Char char="▪"/>
            </a:pPr>
            <a:r>
              <a:rPr b="1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CEOS: </a:t>
            </a:r>
            <a:r>
              <a:rPr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 +  select agency PoCs</a:t>
            </a: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170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GB" sz="2800"/>
              <a:t>Plenary 38-08 Action: </a:t>
            </a:r>
            <a:r>
              <a:rPr b="1" lang="en-GB" sz="2400"/>
              <a:t>Designate a Representative for Telecon in February Led by JAXA SIT Chair Team </a:t>
            </a:r>
            <a:endParaRPr b="1" sz="2800"/>
          </a:p>
        </p:txBody>
      </p:sp>
      <p:sp>
        <p:nvSpPr>
          <p:cNvPr id="171" name="Google Shape;171;p18"/>
          <p:cNvSpPr/>
          <p:nvPr/>
        </p:nvSpPr>
        <p:spPr>
          <a:xfrm>
            <a:off x="3636966" y="1035696"/>
            <a:ext cx="4597500" cy="7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Stocktake and Scoping Workshop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8360717" y="1035696"/>
            <a:ext cx="3810900" cy="7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GEOGLAM EAV Workplan Meeting </a:t>
            </a:r>
            <a:endParaRPr b="0" i="1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0" y="1035696"/>
            <a:ext cx="3510600" cy="7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7DF8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SIT Chair Hosted Telecon</a:t>
            </a:r>
            <a:endParaRPr b="0" i="1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20496" y="1653451"/>
            <a:ext cx="3363900" cy="4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4572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 agencies who are not currently participating in GEOGLAM activities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Determine best path/PoC for agency involvement in LSI-VC Subgroup on GEOGLAM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76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 Attendees: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Agency Representatives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 Secretariat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Bottom Line Up Front</a:t>
            </a:r>
            <a:endParaRPr/>
          </a:p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700"/>
              <a:t>Prior relevant actions: </a:t>
            </a:r>
            <a:endParaRPr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36550" lvl="1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○"/>
            </a:pPr>
            <a:r>
              <a:rPr b="1" lang="en-GB" sz="1700"/>
              <a:t>SIT-39-05: </a:t>
            </a:r>
            <a:r>
              <a:rPr lang="en-GB" sz="1700"/>
              <a:t>CEOS Agencies to identify points of contact to contribute to the LSI-VC Subgroup on GEOGLAM.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1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○"/>
            </a:pPr>
            <a:r>
              <a:rPr b="1" lang="en-GB" sz="1700"/>
              <a:t>Plenary-38-08: </a:t>
            </a:r>
            <a:r>
              <a:rPr lang="en-GB" sz="1700"/>
              <a:t>CEOS agencies to identify points of contact to contribute to an 18-month Essential Agriculture Variables (EAV) stocktake and LSI-VC Subgroup on GEOGLAM scoping effort.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/>
              <a:t>We are seeking a </a:t>
            </a:r>
            <a:r>
              <a:rPr b="1" lang="en-GB" sz="1900">
                <a:solidFill>
                  <a:srgbClr val="0000FF"/>
                </a:solidFill>
              </a:rPr>
              <a:t>new action</a:t>
            </a:r>
            <a:r>
              <a:rPr lang="en-GB" sz="1900"/>
              <a:t> with a short turnaround: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FF"/>
                </a:solidFill>
              </a:rPr>
              <a:t>CEOS Agencies to review the submitted </a:t>
            </a:r>
            <a:r>
              <a:rPr b="1" lang="en-GB" sz="1700">
                <a:solidFill>
                  <a:srgbClr val="0000FF"/>
                </a:solidFill>
              </a:rPr>
              <a:t>“LSI-VC Subgroup on GEOGLAM Terms of Reference” </a:t>
            </a:r>
            <a:r>
              <a:rPr lang="en-GB" sz="1700">
                <a:solidFill>
                  <a:srgbClr val="0000FF"/>
                </a:solidFill>
              </a:rPr>
              <a:t>and provide a response to GEOGLAM Points of Contact regarding any suggested revisions or additions, as well as whether they are able to nominate an individual to contribute to this Subgroup. 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0000FF"/>
                </a:solidFill>
              </a:rPr>
              <a:t>Deadline: No later than 9 May</a:t>
            </a:r>
            <a:endParaRPr b="1" sz="1700">
              <a:solidFill>
                <a:srgbClr val="0000FF"/>
              </a:solidFill>
            </a:endParaRPr>
          </a:p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25" y="1223325"/>
            <a:ext cx="8131800" cy="5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GB" sz="1900"/>
              <a:t>GEOGLAM was established in 2011 by G20 (France)</a:t>
            </a:r>
            <a:endParaRPr sz="15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GB" sz="1700"/>
              <a:t>Action Plan on Food Price Volatility and Markets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GB" sz="1700"/>
              <a:t>G20 has renewed our mandate each year since 2016</a:t>
            </a:r>
            <a:endParaRPr sz="13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GB" sz="1900"/>
              <a:t>We use EO data to increase transparency in outlooks on food production as they impact agricultural markets and food security </a:t>
            </a:r>
            <a:endParaRPr sz="2700"/>
          </a:p>
          <a:p>
            <a:pPr indent="-3746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GB" sz="1700"/>
              <a:t>Major users: </a:t>
            </a:r>
            <a:r>
              <a:rPr lang="en-GB" sz="1700"/>
              <a:t>AMIS, Ministries of of Agriculture, regional/global early warning </a:t>
            </a:r>
            <a:endParaRPr sz="23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GB" sz="1900"/>
              <a:t>GEOGLAM community spans applied EO-for-ag researchers to users of EO-based information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GB" sz="1900"/>
              <a:t>GEOGLAM also supporting national statistics, AFOLU, </a:t>
            </a:r>
            <a:br>
              <a:rPr lang="en-GB" sz="1900"/>
            </a:br>
            <a:r>
              <a:rPr lang="en-GB" sz="1900"/>
              <a:t>UN Sustainable Development Goals, Sendai</a:t>
            </a:r>
            <a:endParaRPr sz="1900"/>
          </a:p>
          <a:p>
            <a:pPr indent="-374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GB" sz="1700"/>
              <a:t>And satellite data are increasingly used by farmers</a:t>
            </a:r>
            <a:endParaRPr sz="17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GEOGLAM: Growing Mandates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 txBox="1"/>
          <p:nvPr/>
        </p:nvSpPr>
        <p:spPr>
          <a:xfrm>
            <a:off x="8669189" y="1223322"/>
            <a:ext cx="3436800" cy="2462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11. </a:t>
            </a: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acknowledge the important contributions </a:t>
            </a: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of… GEOGLAM</a:t>
            </a: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enhance agricultural market transparency and and support coordinated responses for food security and nutrition. </a:t>
            </a: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reaffirm our commitment to support strengthening of AMIS and GEOGLAM </a:t>
            </a: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greater transparency to avoid the negative impact of food price volatility.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'Allemagne soutient la France lors du G20 agricole." id="88" name="Google Shape;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1604" y="1099125"/>
            <a:ext cx="941198" cy="7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386625" y="1445925"/>
            <a:ext cx="4354800" cy="47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900"/>
              <a:t>2019-2022: </a:t>
            </a:r>
            <a:r>
              <a:rPr lang="en-GB" sz="1900"/>
              <a:t>~30 “EAV Stewards” collaboratively developed and published first version with ~40 variables, 50-50 breakdown between “Climate &amp; Weather” and “Agriculture Domain Variables”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900"/>
              <a:t>2023: </a:t>
            </a:r>
            <a:r>
              <a:rPr lang="en-GB" sz="1900"/>
              <a:t>Launch of GEOGLAM Initiative on EAV Product Quality </a:t>
            </a:r>
            <a:endParaRPr sz="19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first workshop held with CEOS WGCV LPV on “Good Practice for Validating Cropland and Crop Type Maps” 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176050" y="99750"/>
            <a:ext cx="96771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What &amp; Why:</a:t>
            </a:r>
            <a:br>
              <a:rPr lang="en-GB" sz="2900"/>
            </a:br>
            <a:r>
              <a:rPr lang="en-GB" sz="2900">
                <a:solidFill>
                  <a:srgbClr val="C7DF84"/>
                </a:solidFill>
              </a:rPr>
              <a:t>Essential Agriculture Variables (EAVs)</a:t>
            </a:r>
            <a:endParaRPr sz="2900"/>
          </a:p>
        </p:txBody>
      </p:sp>
      <p:sp>
        <p:nvSpPr>
          <p:cNvPr id="95" name="Google Shape;95;p11"/>
          <p:cNvSpPr txBox="1"/>
          <p:nvPr>
            <p:ph idx="2" type="body"/>
          </p:nvPr>
        </p:nvSpPr>
        <p:spPr>
          <a:xfrm>
            <a:off x="5005925" y="1445925"/>
            <a:ext cx="6879300" cy="47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900"/>
              <a:t>Now: </a:t>
            </a:r>
            <a:r>
              <a:rPr lang="en-GB" sz="1900"/>
              <a:t>Constantly i</a:t>
            </a:r>
            <a:r>
              <a:rPr lang="en-GB" sz="1900"/>
              <a:t>ncreasing demand for more agriculture information for decisions that impact food security and sustainability</a:t>
            </a:r>
            <a:endParaRPr sz="19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Decision makers spanning from the farm to markets to policy halls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Analysts (EO data users) ranging widely in EO data capabilities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Strong need for consistent definitions across borders and scales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accent3"/>
                </a:solidFill>
              </a:rPr>
              <a:t>→ EAVs simplify and create cohesion and consistency</a:t>
            </a:r>
            <a:endParaRPr b="1" sz="19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386625" y="1445925"/>
            <a:ext cx="4358700" cy="47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/>
              <a:t>CEOS agencies</a:t>
            </a:r>
            <a:r>
              <a:rPr lang="en-GB" sz="2000"/>
              <a:t> are core financial supporters of and data providers for GEOGLAM</a:t>
            </a:r>
            <a:endParaRPr sz="2000"/>
          </a:p>
          <a:p>
            <a:pPr indent="-355600" lvl="0" marL="4572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/>
              <a:t>CEOS</a:t>
            </a:r>
            <a:r>
              <a:rPr lang="en-GB" sz="2000"/>
              <a:t> is uniquely situated to resolve space data access, adoption, and use challenges that limit satellite data impact in agriculture</a:t>
            </a:r>
            <a:endParaRPr sz="2000"/>
          </a:p>
          <a:p>
            <a:pPr indent="-355600" lvl="0" marL="45720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2000"/>
              <a:buChar char="❖"/>
            </a:pPr>
            <a:r>
              <a:rPr b="1" lang="en-GB" sz="2000"/>
              <a:t>GEOGLAM</a:t>
            </a:r>
            <a:r>
              <a:rPr lang="en-GB" sz="2000"/>
              <a:t> has demonstrated </a:t>
            </a:r>
            <a:r>
              <a:rPr lang="en-GB" sz="2000"/>
              <a:t>success in entrenching EO in food security and agriculture policy</a:t>
            </a:r>
            <a:endParaRPr sz="2000"/>
          </a:p>
        </p:txBody>
      </p:sp>
      <p:sp>
        <p:nvSpPr>
          <p:cNvPr id="102" name="Google Shape;102;p12"/>
          <p:cNvSpPr txBox="1"/>
          <p:nvPr>
            <p:ph idx="2" type="body"/>
          </p:nvPr>
        </p:nvSpPr>
        <p:spPr>
          <a:xfrm>
            <a:off x="4914525" y="1445925"/>
            <a:ext cx="6890700" cy="195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000"/>
              <a:t>“EAVs” have traction – we are now at risk of the term – and their impact – being diluted </a:t>
            </a:r>
            <a:endParaRPr sz="2000"/>
          </a:p>
          <a:p>
            <a:pPr indent="-3556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We need to be the unified voice on quality and good practices</a:t>
            </a:r>
            <a:endParaRPr/>
          </a:p>
          <a:p>
            <a:pPr indent="-381000" lvl="1" marL="9144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 sz="1800"/>
              <a:t>And, sometimes, the source for the map products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5034300" y="3335875"/>
            <a:ext cx="6818700" cy="2740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Priorities for Action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-"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Engage agencies in CEOS LSI-VC Subgroup on GEOGLAM (“invigorated” in 2024)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-"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Take stock of past, current, and future missions, instruments, measurements, etc. related to EAVs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-"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Identify efficiencies across community “Essential Variables” via LSI-VC to maximize agency ROI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2"/>
          <p:cNvSpPr txBox="1"/>
          <p:nvPr>
            <p:ph type="title"/>
          </p:nvPr>
        </p:nvSpPr>
        <p:spPr>
          <a:xfrm>
            <a:off x="176050" y="99750"/>
            <a:ext cx="96771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Why &amp; What:</a:t>
            </a:r>
            <a:br>
              <a:rPr lang="en-GB" sz="2900"/>
            </a:br>
            <a:r>
              <a:rPr lang="en-GB" sz="2900">
                <a:solidFill>
                  <a:srgbClr val="C7DF84"/>
                </a:solidFill>
              </a:rPr>
              <a:t>GEOGLAM and CEOS Together</a:t>
            </a:r>
            <a:endParaRPr sz="2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GB" sz="2400"/>
              <a:t>Plenary 38-08 Action: </a:t>
            </a:r>
            <a:r>
              <a:rPr lang="en-GB" sz="2400"/>
              <a:t>Designate a Representative for Telecon in February Led by JAXA SIT Chair Team </a:t>
            </a:r>
            <a:endParaRPr sz="2400"/>
          </a:p>
        </p:txBody>
      </p:sp>
      <p:sp>
        <p:nvSpPr>
          <p:cNvPr id="111" name="Google Shape;111;p13"/>
          <p:cNvSpPr/>
          <p:nvPr/>
        </p:nvSpPr>
        <p:spPr>
          <a:xfrm>
            <a:off x="0" y="1035696"/>
            <a:ext cx="3510600" cy="7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7DF8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SIT Chair Hosted Telecon</a:t>
            </a:r>
            <a:endParaRPr b="0" i="1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20496" y="1653451"/>
            <a:ext cx="3363900" cy="4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4572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 agencies who are not currently participating in GEOGLAM activities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1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▪"/>
            </a:pPr>
            <a:r>
              <a:rPr b="0" i="0" lang="en-GB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Determine best path/PoC for agency involvement in LSI-VC Subgroup on GEOGLAM</a:t>
            </a:r>
            <a:endParaRPr b="0" i="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3894875" y="1216600"/>
            <a:ext cx="5556000" cy="598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Complete (January)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894875" y="2375325"/>
            <a:ext cx="5556000" cy="852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Ongoing with the Terms of Reference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157850" y="1646532"/>
            <a:ext cx="4240200" cy="4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r>
              <a:rPr b="0"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45720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200"/>
              <a:buChar char="▪"/>
            </a:pPr>
            <a:r>
              <a:rPr b="1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Stocktake</a:t>
            </a:r>
            <a:r>
              <a:rPr b="0" i="0" lang="en-GB" sz="13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past, current, and future EAV-related projects, activities, and missions/instruments</a:t>
            </a:r>
            <a:endParaRPr sz="18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Clarify and agree upon </a:t>
            </a:r>
            <a:b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CEOS-GEOGLAM “Scope of Work”</a:t>
            </a:r>
            <a:endParaRPr sz="1800"/>
          </a:p>
          <a:p>
            <a:pPr indent="0" lvl="0" marL="50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i="0" lang="en-GB" sz="1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Proposed Attendees:</a:t>
            </a:r>
            <a:endParaRPr b="0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CEOS: </a:t>
            </a: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agency missions &amp; ag applications</a:t>
            </a:r>
            <a:endParaRPr sz="22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b="1"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GEOGLAM: </a:t>
            </a:r>
            <a:r>
              <a:rPr lang="en-GB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stewards</a:t>
            </a:r>
            <a:endParaRPr sz="2200"/>
          </a:p>
          <a:p>
            <a:pPr indent="0" lvl="0" marL="508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en-GB" sz="1400">
                <a:solidFill>
                  <a:srgbClr val="000000"/>
                </a:solidFill>
              </a:rPr>
              <a:t>Precursors</a:t>
            </a:r>
            <a:r>
              <a:rPr b="1" lang="en-GB" sz="1200">
                <a:solidFill>
                  <a:srgbClr val="000000"/>
                </a:solidFill>
              </a:rPr>
              <a:t>: </a:t>
            </a:r>
            <a:endParaRPr sz="26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300">
                <a:solidFill>
                  <a:srgbClr val="000000"/>
                </a:solidFill>
              </a:rPr>
              <a:t>CEOS Agency PoCs ID’d </a:t>
            </a:r>
            <a:r>
              <a:rPr b="1" lang="en-GB" sz="1300">
                <a:solidFill>
                  <a:srgbClr val="9D3422"/>
                </a:solidFill>
              </a:rPr>
              <a:t>(SIT-39-05)</a:t>
            </a:r>
            <a:endParaRPr sz="2200"/>
          </a:p>
          <a:p>
            <a:pPr indent="-368300" lvl="1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300">
                <a:solidFill>
                  <a:srgbClr val="000000"/>
                </a:solidFill>
              </a:rPr>
              <a:t>Workshop support </a:t>
            </a:r>
            <a:r>
              <a:rPr b="1" lang="en-GB" sz="1300">
                <a:solidFill>
                  <a:srgbClr val="9D3422"/>
                </a:solidFill>
              </a:rPr>
              <a:t>(Plenary-38 Update)</a:t>
            </a:r>
            <a:endParaRPr sz="1200">
              <a:solidFill>
                <a:srgbClr val="9D34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i="1"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a “chaser” to manage</a:t>
            </a:r>
            <a:endParaRPr i="1" sz="1200">
              <a:solidFill>
                <a:schemeClr val="dk1"/>
              </a:solidFill>
            </a:endParaRPr>
          </a:p>
        </p:txBody>
      </p:sp>
      <p:sp>
        <p:nvSpPr>
          <p:cNvPr id="121" name="Google Shape;121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GB" sz="2800"/>
              <a:t>Next Steps</a:t>
            </a:r>
            <a:endParaRPr b="1" sz="2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GB" sz="2800"/>
              <a:t>(presented also at Plenary 38)</a:t>
            </a:r>
            <a:endParaRPr b="1" sz="2800"/>
          </a:p>
        </p:txBody>
      </p:sp>
      <p:sp>
        <p:nvSpPr>
          <p:cNvPr id="122" name="Google Shape;122;p14"/>
          <p:cNvSpPr/>
          <p:nvPr/>
        </p:nvSpPr>
        <p:spPr>
          <a:xfrm>
            <a:off x="0" y="1035696"/>
            <a:ext cx="3510600" cy="7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7DF84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Stocktake &amp; Scoping Workshop</a:t>
            </a:r>
            <a:endParaRPr b="0" i="1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4161575" y="2150150"/>
            <a:ext cx="5712600" cy="598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Workshop: 13-15 May 2025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Ispra, IT (EC JRC)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4161575" y="2957400"/>
            <a:ext cx="5712600" cy="598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Ongoing with the Terms of Reference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4161575" y="4233325"/>
            <a:ext cx="5712600" cy="1934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Workshop (In Person or Virtual):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EC, 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ESA, NASA, UKSA, SANSA, Geoscience Australia, CSIRO, ISRO, JAXA, CMA, EC, FAO, 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CONAE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9323925" y="1035700"/>
            <a:ext cx="2873400" cy="77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Later: Gap Analysis Workshop and Report</a:t>
            </a:r>
            <a:endParaRPr b="0" i="1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Looking ahead</a:t>
            </a:r>
            <a:endParaRPr/>
          </a:p>
        </p:txBody>
      </p:sp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386626" y="1445925"/>
            <a:ext cx="4514700" cy="47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To move forward, on the Prior Actions, w</a:t>
            </a:r>
            <a:r>
              <a:rPr b="1" lang="en-GB" sz="2200">
                <a:solidFill>
                  <a:srgbClr val="6AA84F"/>
                </a:solidFill>
              </a:rPr>
              <a:t>e would like to understand how to encourage more CEOS agencies to join in supporting the CEOS-GEOGLAM partnership and the near-term effort on the EAVs.</a:t>
            </a:r>
            <a:endParaRPr b="1" sz="22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00FF"/>
                </a:solidFill>
              </a:rPr>
              <a:t>New Action supports this →</a:t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AA84F"/>
              </a:solidFill>
            </a:endParaRPr>
          </a:p>
        </p:txBody>
      </p:sp>
      <p:sp>
        <p:nvSpPr>
          <p:cNvPr id="134" name="Google Shape;134;p15"/>
          <p:cNvSpPr txBox="1"/>
          <p:nvPr>
            <p:ph idx="1" type="body"/>
          </p:nvPr>
        </p:nvSpPr>
        <p:spPr>
          <a:xfrm>
            <a:off x="5180000" y="1373850"/>
            <a:ext cx="6448500" cy="469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/>
              <a:t>Prior actions: </a:t>
            </a:r>
            <a:endParaRPr sz="2600"/>
          </a:p>
          <a:p>
            <a:pPr indent="-323850" lvl="1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b="1" lang="en-GB" sz="1500"/>
              <a:t>SIT-39-05: </a:t>
            </a:r>
            <a:r>
              <a:rPr lang="en-GB" sz="1500"/>
              <a:t>CEOS Agencies to identify points of contact to contribute to the LSI-VC Subgroup on GEOGLAM.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1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○"/>
            </a:pPr>
            <a:r>
              <a:rPr b="1" lang="en-GB" sz="1500"/>
              <a:t>Plenary-38-08: </a:t>
            </a:r>
            <a:r>
              <a:rPr lang="en-GB" sz="1500"/>
              <a:t>CEOS agencies to identify points of contact to contribute to an 18-month Essential Agriculture Variables (EAV) stocktake and LSI-VC Subgroup on GEOGLAM scoping effort.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5180000" y="3912825"/>
            <a:ext cx="68922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CEOS Agencies to review the submitted </a:t>
            </a:r>
            <a:r>
              <a:rPr b="1"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“LSI-VC Subgroup on GEOGLAM Terms of Reference” </a:t>
            </a:r>
            <a:r>
              <a:rPr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and provide a response to GEOGLAM Points of Contact regarding any suggested revisions or additions, as well as whether they are able to nominate an individual to contribute to this Subgroup. </a:t>
            </a:r>
            <a:endParaRPr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Response requested no later than 9 May</a:t>
            </a:r>
            <a:r>
              <a:rPr lang="en-GB" sz="220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idx="1" type="body"/>
          </p:nvPr>
        </p:nvSpPr>
        <p:spPr>
          <a:xfrm>
            <a:off x="324225" y="1282250"/>
            <a:ext cx="5348400" cy="28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 Plenary-39 </a:t>
            </a:r>
            <a:r>
              <a:rPr lang="en-GB" sz="1800">
                <a:solidFill>
                  <a:srgbClr val="000000"/>
                </a:solidFill>
              </a:rPr>
              <a:t>→ 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resent the scope and priorities of the </a:t>
            </a:r>
            <a:r>
              <a:rPr lang="en-GB" sz="1800">
                <a:solidFill>
                  <a:srgbClr val="000000"/>
                </a:solidFill>
              </a:rPr>
              <a:t>well-constituted and collaborating</a:t>
            </a: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 Subgroup on GEOGLAM </a:t>
            </a: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EAV timelines and priorities </a:t>
            </a:r>
            <a:endParaRPr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SIT-41 </a:t>
            </a:r>
            <a:r>
              <a:rPr lang="en-GB" sz="1800">
                <a:solidFill>
                  <a:srgbClr val="000000"/>
                </a:solidFill>
              </a:rPr>
              <a:t>→ </a:t>
            </a:r>
            <a:r>
              <a:rPr lang="en-GB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LSI-VC, SIT Chair, GEOGLAM formulate what to do next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i="0" lang="en-GB" sz="18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Especially with respect to EAVs</a:t>
            </a:r>
            <a:endParaRPr/>
          </a:p>
        </p:txBody>
      </p:sp>
      <p:sp>
        <p:nvSpPr>
          <p:cNvPr id="142" name="Google Shape;142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Outlook</a:t>
            </a:r>
            <a:endParaRPr/>
          </a:p>
        </p:txBody>
      </p:sp>
      <p:grpSp>
        <p:nvGrpSpPr>
          <p:cNvPr id="143" name="Google Shape;143;p16"/>
          <p:cNvGrpSpPr/>
          <p:nvPr/>
        </p:nvGrpSpPr>
        <p:grpSpPr>
          <a:xfrm>
            <a:off x="6030793" y="1599626"/>
            <a:ext cx="5965686" cy="4092830"/>
            <a:chOff x="6466871" y="-56747"/>
            <a:chExt cx="7253114" cy="5386720"/>
          </a:xfrm>
        </p:grpSpPr>
        <p:grpSp>
          <p:nvGrpSpPr>
            <p:cNvPr id="144" name="Google Shape;144;p16"/>
            <p:cNvGrpSpPr/>
            <p:nvPr/>
          </p:nvGrpSpPr>
          <p:grpSpPr>
            <a:xfrm>
              <a:off x="6466871" y="-56747"/>
              <a:ext cx="5291993" cy="5291993"/>
              <a:chOff x="572695" y="53999"/>
              <a:chExt cx="5291993" cy="5291993"/>
            </a:xfrm>
          </p:grpSpPr>
          <p:sp>
            <p:nvSpPr>
              <p:cNvPr id="145" name="Google Shape;145;p16"/>
              <p:cNvSpPr/>
              <p:nvPr/>
            </p:nvSpPr>
            <p:spPr>
              <a:xfrm>
                <a:off x="1814691" y="53999"/>
                <a:ext cx="2808000" cy="2808000"/>
              </a:xfrm>
              <a:prstGeom prst="ellipse">
                <a:avLst/>
              </a:prstGeom>
              <a:solidFill>
                <a:srgbClr val="32445F">
                  <a:alpha val="49410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 txBox="1"/>
              <p:nvPr/>
            </p:nvSpPr>
            <p:spPr>
              <a:xfrm>
                <a:off x="2138691" y="431998"/>
                <a:ext cx="21600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Observations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3056688" y="1295996"/>
                <a:ext cx="2808000" cy="2808000"/>
              </a:xfrm>
              <a:prstGeom prst="ellipse">
                <a:avLst/>
              </a:prstGeom>
              <a:solidFill>
                <a:srgbClr val="32445F">
                  <a:alpha val="49410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6"/>
              <p:cNvSpPr txBox="1"/>
              <p:nvPr/>
            </p:nvSpPr>
            <p:spPr>
              <a:xfrm>
                <a:off x="4406685" y="1619996"/>
                <a:ext cx="1242000" cy="21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Method Richness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1814691" y="2537992"/>
                <a:ext cx="2808000" cy="2808000"/>
              </a:xfrm>
              <a:prstGeom prst="ellipse">
                <a:avLst/>
              </a:prstGeom>
              <a:solidFill>
                <a:srgbClr val="32445F">
                  <a:alpha val="49410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 txBox="1"/>
              <p:nvPr/>
            </p:nvSpPr>
            <p:spPr>
              <a:xfrm>
                <a:off x="2138691" y="4076988"/>
                <a:ext cx="21600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Need/Impact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572695" y="1295996"/>
                <a:ext cx="2808000" cy="2808000"/>
              </a:xfrm>
              <a:prstGeom prst="ellipse">
                <a:avLst/>
              </a:prstGeom>
              <a:solidFill>
                <a:srgbClr val="32445F">
                  <a:alpha val="49410"/>
                </a:srgbClr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 txBox="1"/>
              <p:nvPr/>
            </p:nvSpPr>
            <p:spPr>
              <a:xfrm>
                <a:off x="788694" y="1619995"/>
                <a:ext cx="1080000" cy="21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GB" sz="1600" u="none" cap="none" strike="noStrik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Capacity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6"/>
            <p:cNvSpPr/>
            <p:nvPr/>
          </p:nvSpPr>
          <p:spPr>
            <a:xfrm>
              <a:off x="8982047" y="2448732"/>
              <a:ext cx="307500" cy="260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0886851" y="4714070"/>
              <a:ext cx="307500" cy="260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00"/>
            </a:solidFill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11140885" y="4641473"/>
              <a:ext cx="2579100" cy="6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Priorities toward what to do next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9876" y="6167949"/>
            <a:ext cx="1472928" cy="36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