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embeddedFontLst>
    <p:embeddedFont>
      <p:font typeface="Montserrat"/>
      <p:regular r:id="rId20"/>
      <p:bold r:id="rId21"/>
      <p:italic r:id="rId22"/>
      <p:boldItalic r:id="rId23"/>
    </p:embeddedFont>
    <p:embeddedFont>
      <p:font typeface="Tahoma"/>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gN2BBoSYgJ+VObL/gz704MJq1u5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0CE05F3-69C4-4C03-873D-A8AD98E0105F}">
  <a:tblStyle styleId="{10CE05F3-69C4-4C03-873D-A8AD98E0105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0D6283B-6C7C-4F1E-A7D4-3BDCBBF45817}"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8E9"/>
          </a:solidFill>
        </a:fill>
      </a:tcStyle>
    </a:wholeTbl>
    <a:band1H>
      <a:tcTxStyle/>
      <a:tcStyle>
        <a:fill>
          <a:solidFill>
            <a:srgbClr val="CCCDD1"/>
          </a:solidFill>
        </a:fill>
      </a:tcStyle>
    </a:band1H>
    <a:band2H>
      <a:tcTxStyle/>
    </a:band2H>
    <a:band1V>
      <a:tcTxStyle/>
      <a:tcStyle>
        <a:fill>
          <a:solidFill>
            <a:srgbClr val="CCCDD1"/>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Tahoma-regular.fntdata"/><Relationship Id="rId23"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Tahoma-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7.jpg"/><Relationship Id="rId4" Type="http://schemas.openxmlformats.org/officeDocument/2006/relationships/image" Target="../media/image4.jpg"/><Relationship Id="rId5" Type="http://schemas.openxmlformats.org/officeDocument/2006/relationships/image" Target="../media/image5.png"/><Relationship Id="rId6"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6"/>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6"/>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6"/>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6"/>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6"/>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6"/>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6"/>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16"/>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16"/>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17"/>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1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1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1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1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17"/>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CEOS SIT-40, 8-10 April 2025</a:t>
            </a:r>
            <a:endParaRPr b="1" i="0" sz="1400" u="none" cap="none" strike="noStrike">
              <a:solidFill>
                <a:schemeClr val="accent1"/>
              </a:solidFill>
              <a:latin typeface="Montserrat"/>
              <a:ea typeface="Montserrat"/>
              <a:cs typeface="Montserrat"/>
              <a:sym typeface="Montserrat"/>
            </a:endParaRPr>
          </a:p>
        </p:txBody>
      </p:sp>
      <p:sp>
        <p:nvSpPr>
          <p:cNvPr id="29" name="Google Shape;29;p17"/>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1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1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18"/>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1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1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1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18"/>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8" name="Google Shape;38;p18"/>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1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0" name="Google Shape;40;p1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1" name="Google Shape;41;p18"/>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CEOS SIT-40, 8-10 April 2025</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1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1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1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1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1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1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1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0" name="Google Shape;50;p19"/>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CEOS SIT-40, 8-10 April 2025</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20"/>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20"/>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20"/>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20"/>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20"/>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20"/>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8" name="Google Shape;58;p20"/>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9" name="Google Shape;59;p20"/>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0" name="Google Shape;60;p2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1" name="Google Shape;61;p20"/>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CEOS SIT-40, 8-10 April 2025</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5"/>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5"/>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hyperlink" Target="https://www.eumetsat.int/" TargetMode="External"/><Relationship Id="rId9" Type="http://schemas.openxmlformats.org/officeDocument/2006/relationships/image" Target="../media/image28.png"/><Relationship Id="rId5" Type="http://schemas.openxmlformats.org/officeDocument/2006/relationships/image" Target="../media/image24.png"/><Relationship Id="rId6" Type="http://schemas.openxmlformats.org/officeDocument/2006/relationships/image" Target="../media/image20.png"/><Relationship Id="rId7" Type="http://schemas.openxmlformats.org/officeDocument/2006/relationships/image" Target="../media/image12.png"/><Relationship Id="rId8"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jpg"/><Relationship Id="rId4" Type="http://schemas.openxmlformats.org/officeDocument/2006/relationships/image" Target="../media/image11.jpg"/><Relationship Id="rId5" Type="http://schemas.openxmlformats.org/officeDocument/2006/relationships/image" Target="../media/image13.png"/><Relationship Id="rId6" Type="http://schemas.openxmlformats.org/officeDocument/2006/relationships/image" Target="../media/image19.png"/><Relationship Id="rId7" Type="http://schemas.openxmlformats.org/officeDocument/2006/relationships/image" Target="../media/image26.png"/><Relationship Id="rId8" Type="http://schemas.openxmlformats.org/officeDocument/2006/relationships/image" Target="../media/image3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1.png"/><Relationship Id="rId4" Type="http://schemas.openxmlformats.org/officeDocument/2006/relationships/image" Target="../media/image2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gportal.jaxa.jp/gpr/" TargetMode="External"/><Relationship Id="rId4" Type="http://schemas.openxmlformats.org/officeDocument/2006/relationships/image" Target="../media/image10.png"/><Relationship Id="rId5" Type="http://schemas.openxmlformats.org/officeDocument/2006/relationships/image" Target="../media/image2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jpg"/><Relationship Id="rId4" Type="http://schemas.openxmlformats.org/officeDocument/2006/relationships/image" Target="../media/image16.png"/><Relationship Id="rId5"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title"/>
          </p:nvPr>
        </p:nvSpPr>
        <p:spPr>
          <a:xfrm>
            <a:off x="176050" y="175950"/>
            <a:ext cx="803580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US" sz="7500"/>
              <a:t>CEOS SIT-40</a:t>
            </a:r>
            <a:endParaRPr sz="7500">
              <a:latin typeface="Montserrat"/>
              <a:ea typeface="Montserrat"/>
              <a:cs typeface="Montserrat"/>
              <a:sym typeface="Montserrat"/>
            </a:endParaRPr>
          </a:p>
          <a:p>
            <a:pPr indent="0" lvl="0" marL="0" rtl="0" algn="l">
              <a:lnSpc>
                <a:spcPct val="115000"/>
              </a:lnSpc>
              <a:spcBef>
                <a:spcPts val="0"/>
              </a:spcBef>
              <a:spcAft>
                <a:spcPts val="0"/>
              </a:spcAft>
              <a:buClr>
                <a:schemeClr val="lt1"/>
              </a:buClr>
              <a:buSzPts val="8000"/>
              <a:buFont typeface="Arial"/>
              <a:buNone/>
            </a:pPr>
            <a:r>
              <a:rPr i="1" lang="en-US" sz="4000">
                <a:latin typeface="Montserrat"/>
                <a:ea typeface="Montserrat"/>
                <a:cs typeface="Montserrat"/>
                <a:sym typeface="Montserrat"/>
              </a:rPr>
              <a:t>New Missions for Global Precipitation Measurement</a:t>
            </a:r>
            <a:br>
              <a:rPr i="1" lang="en-US" sz="4000">
                <a:latin typeface="Montserrat"/>
                <a:ea typeface="Montserrat"/>
                <a:cs typeface="Montserrat"/>
                <a:sym typeface="Montserrat"/>
              </a:rPr>
            </a:br>
            <a:endParaRPr i="1" sz="4000">
              <a:latin typeface="Montserrat"/>
              <a:ea typeface="Montserrat"/>
              <a:cs typeface="Montserrat"/>
              <a:sym typeface="Montserrat"/>
            </a:endParaRPr>
          </a:p>
        </p:txBody>
      </p:sp>
      <p:sp>
        <p:nvSpPr>
          <p:cNvPr id="67" name="Google Shape;67;p1"/>
          <p:cNvSpPr/>
          <p:nvPr/>
        </p:nvSpPr>
        <p:spPr>
          <a:xfrm>
            <a:off x="7272909" y="4252807"/>
            <a:ext cx="4833000" cy="2605200"/>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Takuji Kubota, JAXA</a:t>
            </a:r>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Chris Kidd, NASA/GSFC</a:t>
            </a:r>
            <a:endParaRPr b="0" i="0" sz="1400" u="none" cap="none" strike="noStrike">
              <a:solidFill>
                <a:srgbClr val="000000"/>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Agenda Item 7.5</a:t>
            </a:r>
            <a:endParaRPr b="0" i="0" sz="1400" u="none" cap="none" strike="noStrike">
              <a:solidFill>
                <a:srgbClr val="000000"/>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SIT-40</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Fukuoka, Japan</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8-10 April, 2025</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0"/>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t>NOAA updates</a:t>
            </a:r>
            <a:endParaRPr/>
          </a:p>
        </p:txBody>
      </p:sp>
      <p:pic>
        <p:nvPicPr>
          <p:cNvPr id="235" name="Google Shape;235;p10"/>
          <p:cNvPicPr preferRelativeResize="0"/>
          <p:nvPr/>
        </p:nvPicPr>
        <p:blipFill rotWithShape="1">
          <a:blip r:embed="rId3">
            <a:alphaModFix/>
          </a:blip>
          <a:srcRect b="0" l="0" r="0" t="0"/>
          <a:stretch/>
        </p:blipFill>
        <p:spPr>
          <a:xfrm>
            <a:off x="4730261" y="990600"/>
            <a:ext cx="7461087" cy="5562600"/>
          </a:xfrm>
          <a:prstGeom prst="rect">
            <a:avLst/>
          </a:prstGeom>
          <a:noFill/>
          <a:ln>
            <a:noFill/>
          </a:ln>
        </p:spPr>
      </p:pic>
      <p:sp>
        <p:nvSpPr>
          <p:cNvPr id="236" name="Google Shape;236;p10"/>
          <p:cNvSpPr/>
          <p:nvPr/>
        </p:nvSpPr>
        <p:spPr>
          <a:xfrm>
            <a:off x="176048" y="1596578"/>
            <a:ext cx="4325613" cy="2489647"/>
          </a:xfrm>
          <a:prstGeom prst="rect">
            <a:avLst/>
          </a:prstGeom>
          <a:noFill/>
          <a:ln>
            <a:noFill/>
          </a:ln>
        </p:spPr>
        <p:txBody>
          <a:bodyPr anchorCtr="0" anchor="t" bIns="60925" lIns="121900" spcFirstLastPara="1" rIns="121900" wrap="square" tIns="60925">
            <a:noAutofit/>
          </a:bodyPr>
          <a:lstStyle/>
          <a:p>
            <a:pPr indent="-302676" lvl="0" marL="302676" marR="0" rtl="0" algn="l">
              <a:lnSpc>
                <a:spcPct val="100000"/>
              </a:lnSpc>
              <a:spcBef>
                <a:spcPts val="800"/>
              </a:spcBef>
              <a:spcAft>
                <a:spcPts val="0"/>
              </a:spcAft>
              <a:buClr>
                <a:srgbClr val="000000"/>
              </a:buClr>
              <a:buSzPts val="1200"/>
              <a:buFont typeface="Noto Sans Symbols"/>
              <a:buChar char="❑"/>
            </a:pPr>
            <a:r>
              <a:rPr b="0" i="0" lang="en-US" sz="1600" u="none" cap="none" strike="noStrike">
                <a:solidFill>
                  <a:schemeClr val="dk1"/>
                </a:solidFill>
                <a:latin typeface="Calibri"/>
                <a:ea typeface="Calibri"/>
                <a:cs typeface="Calibri"/>
                <a:sym typeface="Calibri"/>
              </a:rPr>
              <a:t>QuickSounder is NOAA’s first smallsat mission and a pathfinder for NOAA’s next generation of low earth orbit environmental satellites</a:t>
            </a:r>
            <a:endParaRPr/>
          </a:p>
          <a:p>
            <a:pPr indent="-302676" lvl="0" marL="302676" marR="0" rtl="0" algn="l">
              <a:lnSpc>
                <a:spcPct val="100000"/>
              </a:lnSpc>
              <a:spcBef>
                <a:spcPts val="800"/>
              </a:spcBef>
              <a:spcAft>
                <a:spcPts val="0"/>
              </a:spcAft>
              <a:buClr>
                <a:srgbClr val="000000"/>
              </a:buClr>
              <a:buSzPts val="1200"/>
              <a:buFont typeface="Noto Sans Symbols"/>
              <a:buChar char="❑"/>
            </a:pPr>
            <a:r>
              <a:rPr b="0" i="0" lang="en-US" sz="1600" u="none" cap="none" strike="noStrike">
                <a:solidFill>
                  <a:schemeClr val="dk1"/>
                </a:solidFill>
                <a:latin typeface="Calibri"/>
                <a:ea typeface="Calibri"/>
                <a:cs typeface="Calibri"/>
                <a:sym typeface="Calibri"/>
              </a:rPr>
              <a:t>Combined with existing JPSS/Partner assets, QuickSounder will provide four-hour global refresh of microwave sounder measurements</a:t>
            </a:r>
            <a:endParaRPr b="0" i="0" sz="1600" u="none" cap="none" strike="noStrike">
              <a:solidFill>
                <a:srgbClr val="000000"/>
              </a:solidFill>
              <a:latin typeface="Calibri"/>
              <a:ea typeface="Calibri"/>
              <a:cs typeface="Calibri"/>
              <a:sym typeface="Calibri"/>
            </a:endParaRPr>
          </a:p>
          <a:p>
            <a:pPr indent="-302676" lvl="0" marL="302676" marR="0" rtl="0" algn="l">
              <a:lnSpc>
                <a:spcPct val="100000"/>
              </a:lnSpc>
              <a:spcBef>
                <a:spcPts val="800"/>
              </a:spcBef>
              <a:spcAft>
                <a:spcPts val="0"/>
              </a:spcAft>
              <a:buClr>
                <a:srgbClr val="000000"/>
              </a:buClr>
              <a:buSzPts val="1200"/>
              <a:buFont typeface="Noto Sans Symbols"/>
              <a:buChar char="❑"/>
            </a:pPr>
            <a:r>
              <a:rPr b="0" i="0" lang="en-US" sz="1600" u="none" cap="none" strike="noStrike">
                <a:solidFill>
                  <a:schemeClr val="dk1"/>
                </a:solidFill>
                <a:latin typeface="Calibri"/>
                <a:ea typeface="Calibri"/>
                <a:cs typeface="Calibri"/>
                <a:sym typeface="Calibri"/>
              </a:rPr>
              <a:t>Mission progress is proceeding as planned</a:t>
            </a:r>
            <a:endParaRPr/>
          </a:p>
          <a:p>
            <a:pPr indent="-302676" lvl="0" marL="302676" marR="0" rtl="0" algn="l">
              <a:lnSpc>
                <a:spcPct val="100000"/>
              </a:lnSpc>
              <a:spcBef>
                <a:spcPts val="800"/>
              </a:spcBef>
              <a:spcAft>
                <a:spcPts val="0"/>
              </a:spcAft>
              <a:buClr>
                <a:srgbClr val="000000"/>
              </a:buClr>
              <a:buSzPts val="1200"/>
              <a:buFont typeface="Noto Sans Symbols"/>
              <a:buChar char="❑"/>
            </a:pPr>
            <a:r>
              <a:rPr b="0" i="0" lang="en-US" sz="1600" u="none" cap="none" strike="noStrike">
                <a:solidFill>
                  <a:schemeClr val="dk1"/>
                </a:solidFill>
                <a:latin typeface="Calibri"/>
                <a:ea typeface="Calibri"/>
                <a:cs typeface="Calibri"/>
                <a:sym typeface="Calibri"/>
              </a:rPr>
              <a:t>Scheduled launch date: July 2026</a:t>
            </a:r>
            <a:endParaRPr/>
          </a:p>
        </p:txBody>
      </p:sp>
      <p:sp>
        <p:nvSpPr>
          <p:cNvPr id="237" name="Google Shape;237;p10"/>
          <p:cNvSpPr txBox="1"/>
          <p:nvPr/>
        </p:nvSpPr>
        <p:spPr>
          <a:xfrm>
            <a:off x="311084" y="1134913"/>
            <a:ext cx="351570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QuickSounder Mission</a:t>
            </a:r>
            <a:endParaRPr b="0" i="0" sz="2400" u="none" cap="none" strike="noStrike">
              <a:solidFill>
                <a:srgbClr val="000000"/>
              </a:solidFill>
              <a:latin typeface="Arial"/>
              <a:ea typeface="Arial"/>
              <a:cs typeface="Arial"/>
              <a:sym typeface="Arial"/>
            </a:endParaRPr>
          </a:p>
        </p:txBody>
      </p:sp>
      <p:sp>
        <p:nvSpPr>
          <p:cNvPr id="238" name="Google Shape;238;p10"/>
          <p:cNvSpPr txBox="1"/>
          <p:nvPr/>
        </p:nvSpPr>
        <p:spPr>
          <a:xfrm>
            <a:off x="311084" y="4154338"/>
            <a:ext cx="274786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GOES-19 Mission</a:t>
            </a:r>
            <a:endParaRPr b="0" i="0" sz="2400" u="none" cap="none" strike="noStrike">
              <a:solidFill>
                <a:srgbClr val="000000"/>
              </a:solidFill>
              <a:latin typeface="Arial"/>
              <a:ea typeface="Arial"/>
              <a:cs typeface="Arial"/>
              <a:sym typeface="Arial"/>
            </a:endParaRPr>
          </a:p>
        </p:txBody>
      </p:sp>
      <p:sp>
        <p:nvSpPr>
          <p:cNvPr id="239" name="Google Shape;239;p10"/>
          <p:cNvSpPr/>
          <p:nvPr/>
        </p:nvSpPr>
        <p:spPr>
          <a:xfrm>
            <a:off x="176047" y="4478263"/>
            <a:ext cx="4405478" cy="1922537"/>
          </a:xfrm>
          <a:prstGeom prst="rect">
            <a:avLst/>
          </a:prstGeom>
          <a:noFill/>
          <a:ln>
            <a:noFill/>
          </a:ln>
        </p:spPr>
        <p:txBody>
          <a:bodyPr anchorCtr="0" anchor="t" bIns="60925" lIns="121900" spcFirstLastPara="1" rIns="121900" wrap="square" tIns="60925">
            <a:noAutofit/>
          </a:bodyPr>
          <a:lstStyle/>
          <a:p>
            <a:pPr indent="-302676" lvl="0" marL="302676" marR="0" rtl="0" algn="l">
              <a:lnSpc>
                <a:spcPct val="100000"/>
              </a:lnSpc>
              <a:spcBef>
                <a:spcPts val="800"/>
              </a:spcBef>
              <a:spcAft>
                <a:spcPts val="0"/>
              </a:spcAft>
              <a:buClr>
                <a:srgbClr val="000000"/>
              </a:buClr>
              <a:buSzPts val="1200"/>
              <a:buFont typeface="Noto Sans Symbols"/>
              <a:buChar char="❑"/>
            </a:pPr>
            <a:r>
              <a:rPr b="0" i="0" lang="en-US" sz="1600" u="none" cap="none" strike="noStrike">
                <a:solidFill>
                  <a:schemeClr val="dk1"/>
                </a:solidFill>
                <a:latin typeface="Calibri"/>
                <a:ea typeface="Calibri"/>
                <a:cs typeface="Calibri"/>
                <a:sym typeface="Calibri"/>
              </a:rPr>
              <a:t>GOES-19 was launched on 25 June 2024</a:t>
            </a:r>
            <a:endParaRPr/>
          </a:p>
          <a:p>
            <a:pPr indent="-302676" lvl="0" marL="302676" marR="0" rtl="0" algn="l">
              <a:lnSpc>
                <a:spcPct val="100000"/>
              </a:lnSpc>
              <a:spcBef>
                <a:spcPts val="800"/>
              </a:spcBef>
              <a:spcAft>
                <a:spcPts val="0"/>
              </a:spcAft>
              <a:buClr>
                <a:srgbClr val="000000"/>
              </a:buClr>
              <a:buSzPts val="1200"/>
              <a:buFont typeface="Noto Sans Symbols"/>
              <a:buChar char="❑"/>
            </a:pPr>
            <a:r>
              <a:rPr b="0" i="0" lang="en-US" sz="1600" u="none" cap="none" strike="noStrike">
                <a:solidFill>
                  <a:schemeClr val="dk1"/>
                </a:solidFill>
                <a:latin typeface="Calibri"/>
                <a:ea typeface="Calibri"/>
                <a:cs typeface="Calibri"/>
                <a:sym typeface="Calibri"/>
              </a:rPr>
              <a:t>The satellite was declared the operational GOES-East satellite on 7 April 2025, replacing GOES-16</a:t>
            </a:r>
            <a:endParaRPr b="0" i="0" sz="1600" u="none" cap="none" strike="noStrike">
              <a:solidFill>
                <a:srgbClr val="000000"/>
              </a:solidFill>
              <a:latin typeface="Calibri"/>
              <a:ea typeface="Calibri"/>
              <a:cs typeface="Calibri"/>
              <a:sym typeface="Calibri"/>
            </a:endParaRPr>
          </a:p>
          <a:p>
            <a:pPr indent="-302676" lvl="0" marL="302676" marR="0" rtl="0" algn="l">
              <a:lnSpc>
                <a:spcPct val="100000"/>
              </a:lnSpc>
              <a:spcBef>
                <a:spcPts val="800"/>
              </a:spcBef>
              <a:spcAft>
                <a:spcPts val="0"/>
              </a:spcAft>
              <a:buClr>
                <a:srgbClr val="000000"/>
              </a:buClr>
              <a:buSzPts val="1200"/>
              <a:buFont typeface="Noto Sans Symbols"/>
              <a:buChar char="❑"/>
            </a:pPr>
            <a:r>
              <a:rPr b="0" i="0" lang="en-US" sz="1600" u="none" cap="none" strike="noStrike">
                <a:solidFill>
                  <a:schemeClr val="dk1"/>
                </a:solidFill>
                <a:latin typeface="Calibri"/>
                <a:ea typeface="Calibri"/>
                <a:cs typeface="Calibri"/>
                <a:sym typeface="Calibri"/>
              </a:rPr>
              <a:t>The GOES Enterprise Rain Rate product has been updated from GOES-16 to GOES-19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11"/>
          <p:cNvPicPr preferRelativeResize="0"/>
          <p:nvPr/>
        </p:nvPicPr>
        <p:blipFill rotWithShape="1">
          <a:blip r:embed="rId3">
            <a:alphaModFix/>
          </a:blip>
          <a:srcRect b="0" l="0" r="0" t="0"/>
          <a:stretch/>
        </p:blipFill>
        <p:spPr>
          <a:xfrm>
            <a:off x="4816686" y="4110876"/>
            <a:ext cx="6209019" cy="2415960"/>
          </a:xfrm>
          <a:prstGeom prst="rect">
            <a:avLst/>
          </a:prstGeom>
          <a:noFill/>
          <a:ln>
            <a:noFill/>
          </a:ln>
        </p:spPr>
      </p:pic>
      <p:sp>
        <p:nvSpPr>
          <p:cNvPr id="245" name="Google Shape;245;p11"/>
          <p:cNvSpPr txBox="1"/>
          <p:nvPr>
            <p:ph type="title"/>
          </p:nvPr>
        </p:nvSpPr>
        <p:spPr>
          <a:xfrm>
            <a:off x="176048" y="175939"/>
            <a:ext cx="9818978" cy="7791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4000"/>
              <a:t>EUMETSAT Passive Microwave Missions</a:t>
            </a:r>
            <a:endParaRPr/>
          </a:p>
        </p:txBody>
      </p:sp>
      <p:sp>
        <p:nvSpPr>
          <p:cNvPr id="246" name="Google Shape;246;p11"/>
          <p:cNvSpPr txBox="1"/>
          <p:nvPr/>
        </p:nvSpPr>
        <p:spPr>
          <a:xfrm>
            <a:off x="548738" y="5482946"/>
            <a:ext cx="3538151"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800" u="sng" cap="none" strike="noStrike">
                <a:solidFill>
                  <a:srgbClr val="0070C0"/>
                </a:solidFill>
                <a:latin typeface="Arial"/>
                <a:ea typeface="Arial"/>
                <a:cs typeface="Arial"/>
                <a:sym typeface="Arial"/>
                <a:hlinkClick r:id="rId4">
                  <a:extLst>
                    <a:ext uri="{A12FA001-AC4F-418D-AE19-62706E023703}">
                      <ahyp:hlinkClr val="tx"/>
                    </a:ext>
                  </a:extLst>
                </a:hlinkClick>
              </a:rPr>
              <a:t>https://www.eumetsat.int/</a:t>
            </a:r>
            <a:endParaRPr b="0" i="0" sz="1800" u="none" cap="none" strike="noStrike">
              <a:solidFill>
                <a:srgbClr val="0070C0"/>
              </a:solidFill>
              <a:latin typeface="Arial"/>
              <a:ea typeface="Arial"/>
              <a:cs typeface="Arial"/>
              <a:sym typeface="Arial"/>
            </a:endParaRPr>
          </a:p>
          <a:p>
            <a:pPr indent="0" lvl="0" marL="0" marR="0" rtl="0" algn="ctr">
              <a:lnSpc>
                <a:spcPct val="100000"/>
              </a:lnSpc>
              <a:spcBef>
                <a:spcPts val="0"/>
              </a:spcBef>
              <a:spcAft>
                <a:spcPts val="0"/>
              </a:spcAft>
              <a:buNone/>
            </a:pPr>
            <a:r>
              <a:rPr b="0" i="0" lang="en-US" sz="1800" u="none" cap="none" strike="noStrike">
                <a:solidFill>
                  <a:srgbClr val="0070C0"/>
                </a:solidFill>
                <a:latin typeface="Arial"/>
                <a:ea typeface="Arial"/>
                <a:cs typeface="Arial"/>
                <a:sym typeface="Arial"/>
              </a:rPr>
              <a:t>planned-launches</a:t>
            </a:r>
            <a:endParaRPr/>
          </a:p>
        </p:txBody>
      </p:sp>
      <p:sp>
        <p:nvSpPr>
          <p:cNvPr id="247" name="Google Shape;247;p11"/>
          <p:cNvSpPr txBox="1"/>
          <p:nvPr/>
        </p:nvSpPr>
        <p:spPr>
          <a:xfrm>
            <a:off x="3457970" y="2499774"/>
            <a:ext cx="1172534" cy="1758943"/>
          </a:xfrm>
          <a:prstGeom prst="rect">
            <a:avLst/>
          </a:prstGeom>
          <a:noFill/>
          <a:ln>
            <a:noFill/>
          </a:ln>
        </p:spPr>
        <p:txBody>
          <a:bodyPr anchorCtr="0" anchor="t" bIns="45700" lIns="91425" spcFirstLastPara="1" rIns="91425" wrap="square" tIns="45700">
            <a:spAutoFit/>
          </a:bodyPr>
          <a:lstStyle/>
          <a:p>
            <a:pPr indent="0" lvl="0" marL="0" marR="0" rtl="0" algn="r">
              <a:lnSpc>
                <a:spcPct val="95000"/>
              </a:lnSpc>
              <a:spcBef>
                <a:spcPts val="0"/>
              </a:spcBef>
              <a:spcAft>
                <a:spcPts val="0"/>
              </a:spcAft>
              <a:buNone/>
            </a:pPr>
            <a:r>
              <a:rPr b="0" i="0" lang="en-US" sz="1600" u="none" cap="none" strike="noStrike">
                <a:solidFill>
                  <a:srgbClr val="010101"/>
                </a:solidFill>
                <a:latin typeface="Arial"/>
                <a:ea typeface="Arial"/>
                <a:cs typeface="Arial"/>
                <a:sym typeface="Arial"/>
              </a:rPr>
              <a:t>EPS</a:t>
            </a:r>
            <a:endParaRPr/>
          </a:p>
          <a:p>
            <a:pPr indent="0" lvl="0" marL="0" marR="0" rtl="0" algn="r">
              <a:lnSpc>
                <a:spcPct val="95000"/>
              </a:lnSpc>
              <a:spcBef>
                <a:spcPts val="0"/>
              </a:spcBef>
              <a:spcAft>
                <a:spcPts val="0"/>
              </a:spcAft>
              <a:buNone/>
            </a:pPr>
            <a:r>
              <a:t/>
            </a:r>
            <a:endParaRPr b="0" i="0" sz="1600" u="none" cap="none" strike="noStrike">
              <a:solidFill>
                <a:srgbClr val="010101"/>
              </a:solidFill>
              <a:latin typeface="Arial"/>
              <a:ea typeface="Arial"/>
              <a:cs typeface="Arial"/>
              <a:sym typeface="Arial"/>
            </a:endParaRPr>
          </a:p>
          <a:p>
            <a:pPr indent="0" lvl="0" marL="0" marR="0" rtl="0" algn="r">
              <a:lnSpc>
                <a:spcPct val="95000"/>
              </a:lnSpc>
              <a:spcBef>
                <a:spcPts val="0"/>
              </a:spcBef>
              <a:spcAft>
                <a:spcPts val="0"/>
              </a:spcAft>
              <a:buNone/>
            </a:pPr>
            <a:r>
              <a:t/>
            </a:r>
            <a:endParaRPr b="0" i="0" sz="1600" u="none" cap="none" strike="noStrike">
              <a:solidFill>
                <a:srgbClr val="010101"/>
              </a:solidFill>
              <a:latin typeface="Arial"/>
              <a:ea typeface="Arial"/>
              <a:cs typeface="Arial"/>
              <a:sym typeface="Arial"/>
            </a:endParaRPr>
          </a:p>
          <a:p>
            <a:pPr indent="0" lvl="0" marL="0" marR="0" rtl="0" algn="r">
              <a:lnSpc>
                <a:spcPct val="95000"/>
              </a:lnSpc>
              <a:spcBef>
                <a:spcPts val="0"/>
              </a:spcBef>
              <a:spcAft>
                <a:spcPts val="0"/>
              </a:spcAft>
              <a:buNone/>
            </a:pPr>
            <a:r>
              <a:t/>
            </a:r>
            <a:endParaRPr b="0" i="0" sz="1600" u="none" cap="none" strike="noStrike">
              <a:solidFill>
                <a:srgbClr val="010101"/>
              </a:solidFill>
              <a:latin typeface="Arial"/>
              <a:ea typeface="Arial"/>
              <a:cs typeface="Arial"/>
              <a:sym typeface="Arial"/>
            </a:endParaRPr>
          </a:p>
          <a:p>
            <a:pPr indent="0" lvl="0" marL="0" marR="0" rtl="0" algn="r">
              <a:lnSpc>
                <a:spcPct val="95000"/>
              </a:lnSpc>
              <a:spcBef>
                <a:spcPts val="0"/>
              </a:spcBef>
              <a:spcAft>
                <a:spcPts val="0"/>
              </a:spcAft>
              <a:buNone/>
            </a:pPr>
            <a:r>
              <a:rPr b="0" i="0" lang="en-US" sz="1600" u="none" cap="none" strike="noStrike">
                <a:solidFill>
                  <a:srgbClr val="010101"/>
                </a:solidFill>
                <a:latin typeface="Arial"/>
                <a:ea typeface="Arial"/>
                <a:cs typeface="Arial"/>
                <a:sym typeface="Arial"/>
              </a:rPr>
              <a:t>EPS-SG</a:t>
            </a:r>
            <a:endParaRPr/>
          </a:p>
          <a:p>
            <a:pPr indent="0" lvl="0" marL="0" marR="0" rtl="0" algn="r">
              <a:lnSpc>
                <a:spcPct val="95000"/>
              </a:lnSpc>
              <a:spcBef>
                <a:spcPts val="0"/>
              </a:spcBef>
              <a:spcAft>
                <a:spcPts val="0"/>
              </a:spcAft>
              <a:buNone/>
            </a:pPr>
            <a:r>
              <a:t/>
            </a:r>
            <a:endParaRPr b="0" i="0" sz="1800" u="none" cap="none" strike="noStrike">
              <a:solidFill>
                <a:srgbClr val="010101"/>
              </a:solidFill>
              <a:latin typeface="Arial"/>
              <a:ea typeface="Arial"/>
              <a:cs typeface="Arial"/>
              <a:sym typeface="Arial"/>
            </a:endParaRPr>
          </a:p>
          <a:p>
            <a:pPr indent="0" lvl="0" marL="0" marR="0" rtl="0" algn="r">
              <a:lnSpc>
                <a:spcPct val="95000"/>
              </a:lnSpc>
              <a:spcBef>
                <a:spcPts val="0"/>
              </a:spcBef>
              <a:spcAft>
                <a:spcPts val="0"/>
              </a:spcAft>
              <a:buNone/>
            </a:pPr>
            <a:r>
              <a:rPr b="0" i="0" lang="en-US" sz="1600" u="none" cap="none" strike="noStrike">
                <a:solidFill>
                  <a:srgbClr val="010101"/>
                </a:solidFill>
                <a:latin typeface="Arial"/>
                <a:ea typeface="Arial"/>
                <a:cs typeface="Arial"/>
                <a:sym typeface="Arial"/>
              </a:rPr>
              <a:t>Copernicus</a:t>
            </a:r>
            <a:endParaRPr b="0" i="0" sz="1600" u="none" cap="none" strike="noStrike">
              <a:solidFill>
                <a:srgbClr val="010101"/>
              </a:solidFill>
              <a:latin typeface="Arial"/>
              <a:ea typeface="Arial"/>
              <a:cs typeface="Arial"/>
              <a:sym typeface="Arial"/>
            </a:endParaRPr>
          </a:p>
        </p:txBody>
      </p:sp>
      <p:sp>
        <p:nvSpPr>
          <p:cNvPr id="248" name="Google Shape;248;p11"/>
          <p:cNvSpPr/>
          <p:nvPr/>
        </p:nvSpPr>
        <p:spPr>
          <a:xfrm>
            <a:off x="233076" y="5137070"/>
            <a:ext cx="4092153" cy="1364557"/>
          </a:xfrm>
          <a:prstGeom prst="ellipse">
            <a:avLst/>
          </a:prstGeom>
          <a:noFill/>
          <a:ln cap="flat" cmpd="sng" w="41275">
            <a:solidFill>
              <a:srgbClr val="0070C0"/>
            </a:solidFill>
            <a:prstDash val="solid"/>
            <a:round/>
            <a:headEnd len="sm" w="sm" type="none"/>
            <a:tailEnd len="sm" w="sm" type="none"/>
          </a:ln>
        </p:spPr>
        <p:txBody>
          <a:bodyPr anchorCtr="0" anchor="t" bIns="36000" lIns="36000" spcFirstLastPara="1" rIns="36000" wrap="square" tIns="3600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chemeClr val="lt1"/>
              </a:solidFill>
              <a:latin typeface="Tahoma"/>
              <a:ea typeface="Tahoma"/>
              <a:cs typeface="Tahoma"/>
              <a:sym typeface="Tahoma"/>
            </a:endParaRPr>
          </a:p>
        </p:txBody>
      </p:sp>
      <p:sp>
        <p:nvSpPr>
          <p:cNvPr id="249" name="Google Shape;249;p11"/>
          <p:cNvSpPr txBox="1"/>
          <p:nvPr/>
        </p:nvSpPr>
        <p:spPr>
          <a:xfrm>
            <a:off x="99815" y="1001590"/>
            <a:ext cx="11958924" cy="83099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As follow-on of the  EUMETSAT Polar System (EPS) Programme, (with the MHS and AMSU-A), the EPS – Second Generation (SG) will include the MicroWave Sounder (MWS) and MicroWave Imager (MWI) and Ice Cloud Imager (ICI). MWS will be complemented by a constellation of small PMW sounders - EPS-Sterna (in its Phase C). Finally, the Copernicus Imaging Microwave Radiometer, CIMR, Level-2 global ocean and atmospheric products will be developed and operated at EUMETSAT. </a:t>
            </a:r>
            <a:endParaRPr/>
          </a:p>
        </p:txBody>
      </p:sp>
      <p:pic>
        <p:nvPicPr>
          <p:cNvPr descr="EPS Sterna | EUMETSAT" id="250" name="Google Shape;250;p11"/>
          <p:cNvPicPr preferRelativeResize="0"/>
          <p:nvPr/>
        </p:nvPicPr>
        <p:blipFill rotWithShape="1">
          <a:blip r:embed="rId5">
            <a:alphaModFix/>
          </a:blip>
          <a:srcRect b="0" l="0" r="0" t="0"/>
          <a:stretch/>
        </p:blipFill>
        <p:spPr>
          <a:xfrm>
            <a:off x="1025915" y="1927647"/>
            <a:ext cx="1098645" cy="1094087"/>
          </a:xfrm>
          <a:prstGeom prst="rect">
            <a:avLst/>
          </a:prstGeom>
          <a:noFill/>
          <a:ln>
            <a:noFill/>
          </a:ln>
        </p:spPr>
      </p:pic>
      <p:pic>
        <p:nvPicPr>
          <p:cNvPr id="251" name="Google Shape;251;p11"/>
          <p:cNvPicPr preferRelativeResize="0"/>
          <p:nvPr/>
        </p:nvPicPr>
        <p:blipFill rotWithShape="1">
          <a:blip r:embed="rId6">
            <a:alphaModFix/>
          </a:blip>
          <a:srcRect b="0" l="0" r="0" t="0"/>
          <a:stretch/>
        </p:blipFill>
        <p:spPr>
          <a:xfrm>
            <a:off x="1688709" y="3168622"/>
            <a:ext cx="1679089" cy="904125"/>
          </a:xfrm>
          <a:prstGeom prst="rect">
            <a:avLst/>
          </a:prstGeom>
          <a:noFill/>
          <a:ln>
            <a:noFill/>
          </a:ln>
        </p:spPr>
      </p:pic>
      <p:pic>
        <p:nvPicPr>
          <p:cNvPr id="252" name="Google Shape;252;p11"/>
          <p:cNvPicPr preferRelativeResize="0"/>
          <p:nvPr/>
        </p:nvPicPr>
        <p:blipFill rotWithShape="1">
          <a:blip r:embed="rId7">
            <a:alphaModFix/>
          </a:blip>
          <a:srcRect b="0" l="0" r="0" t="0"/>
          <a:stretch/>
        </p:blipFill>
        <p:spPr>
          <a:xfrm>
            <a:off x="2326419" y="2219304"/>
            <a:ext cx="1434946" cy="851071"/>
          </a:xfrm>
          <a:prstGeom prst="rect">
            <a:avLst/>
          </a:prstGeom>
          <a:noFill/>
          <a:ln>
            <a:noFill/>
          </a:ln>
        </p:spPr>
      </p:pic>
      <p:pic>
        <p:nvPicPr>
          <p:cNvPr id="253" name="Google Shape;253;p11"/>
          <p:cNvPicPr preferRelativeResize="0"/>
          <p:nvPr/>
        </p:nvPicPr>
        <p:blipFill rotWithShape="1">
          <a:blip r:embed="rId8">
            <a:alphaModFix/>
          </a:blip>
          <a:srcRect b="0" l="0" r="0" t="0"/>
          <a:stretch/>
        </p:blipFill>
        <p:spPr>
          <a:xfrm>
            <a:off x="1274656" y="3982389"/>
            <a:ext cx="1228827" cy="646331"/>
          </a:xfrm>
          <a:prstGeom prst="rect">
            <a:avLst/>
          </a:prstGeom>
          <a:noFill/>
          <a:ln>
            <a:noFill/>
          </a:ln>
        </p:spPr>
      </p:pic>
      <p:pic>
        <p:nvPicPr>
          <p:cNvPr id="254" name="Google Shape;254;p11"/>
          <p:cNvPicPr preferRelativeResize="0"/>
          <p:nvPr/>
        </p:nvPicPr>
        <p:blipFill rotWithShape="1">
          <a:blip r:embed="rId9">
            <a:alphaModFix/>
          </a:blip>
          <a:srcRect b="0" l="0" r="0" t="0"/>
          <a:stretch/>
        </p:blipFill>
        <p:spPr>
          <a:xfrm>
            <a:off x="4684048" y="1832587"/>
            <a:ext cx="7374690" cy="239225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2"/>
          <p:cNvSpPr txBox="1"/>
          <p:nvPr>
            <p:ph idx="1" type="body"/>
          </p:nvPr>
        </p:nvSpPr>
        <p:spPr>
          <a:xfrm>
            <a:off x="176048" y="1119983"/>
            <a:ext cx="11495400" cy="46629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600"/>
              </a:spcBef>
              <a:spcAft>
                <a:spcPts val="0"/>
              </a:spcAft>
              <a:buSzPts val="2800"/>
              <a:buChar char="❖"/>
            </a:pPr>
            <a:r>
              <a:rPr lang="en-US" sz="2400"/>
              <a:t>New technology has enabled smaller PMW sensors to be developed – as demonstrated </a:t>
            </a:r>
            <a:r>
              <a:rPr lang="en-US" sz="2400">
                <a:solidFill>
                  <a:srgbClr val="0070C0"/>
                </a:solidFill>
              </a:rPr>
              <a:t>by the TEMPEST and TROPICS-TMS sensors.</a:t>
            </a:r>
            <a:r>
              <a:rPr lang="en-US" sz="2400">
                <a:solidFill>
                  <a:srgbClr val="FF0000"/>
                </a:solidFill>
              </a:rPr>
              <a:t>🡪 ESA AWS, NOAA QuickSounder Mission, EUMETSAT EPS-Sterna.</a:t>
            </a:r>
            <a:endParaRPr sz="2400">
              <a:solidFill>
                <a:srgbClr val="FF0000"/>
              </a:solidFill>
            </a:endParaRPr>
          </a:p>
          <a:p>
            <a:pPr indent="-342900" lvl="1" marL="800100" rtl="0" algn="l">
              <a:lnSpc>
                <a:spcPct val="90000"/>
              </a:lnSpc>
              <a:spcBef>
                <a:spcPts val="600"/>
              </a:spcBef>
              <a:spcAft>
                <a:spcPts val="0"/>
              </a:spcAft>
              <a:buSzPts val="2400"/>
              <a:buFont typeface="Arial"/>
              <a:buChar char="•"/>
            </a:pPr>
            <a:r>
              <a:rPr lang="en-US" sz="1600"/>
              <a:t>Operating at frequencies from ca.89 to 183.31/204.8 GHz with resolutions similar to current PMW sounding instruments.</a:t>
            </a:r>
            <a:endParaRPr/>
          </a:p>
          <a:p>
            <a:pPr indent="-342900" lvl="1" marL="800100" rtl="0" algn="l">
              <a:lnSpc>
                <a:spcPct val="90000"/>
              </a:lnSpc>
              <a:spcBef>
                <a:spcPts val="600"/>
              </a:spcBef>
              <a:spcAft>
                <a:spcPts val="0"/>
              </a:spcAft>
              <a:buSzPts val="2400"/>
              <a:buFont typeface="Arial"/>
              <a:buChar char="•"/>
            </a:pPr>
            <a:r>
              <a:rPr lang="en-US" sz="1600"/>
              <a:t>Results to date are very encouraging, showing that basic retrievals are comparable with retrievals from current sensors.</a:t>
            </a:r>
            <a:endParaRPr/>
          </a:p>
        </p:txBody>
      </p:sp>
      <p:sp>
        <p:nvSpPr>
          <p:cNvPr id="260" name="Google Shape;260;p1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The rise of the cubesat/smallsats</a:t>
            </a:r>
            <a:endParaRPr/>
          </a:p>
        </p:txBody>
      </p:sp>
      <p:grpSp>
        <p:nvGrpSpPr>
          <p:cNvPr id="261" name="Google Shape;261;p12"/>
          <p:cNvGrpSpPr/>
          <p:nvPr/>
        </p:nvGrpSpPr>
        <p:grpSpPr>
          <a:xfrm>
            <a:off x="483746" y="3387961"/>
            <a:ext cx="4198399" cy="3026193"/>
            <a:chOff x="483746" y="3387961"/>
            <a:chExt cx="4198399" cy="3026193"/>
          </a:xfrm>
        </p:grpSpPr>
        <p:grpSp>
          <p:nvGrpSpPr>
            <p:cNvPr id="262" name="Google Shape;262;p12"/>
            <p:cNvGrpSpPr/>
            <p:nvPr/>
          </p:nvGrpSpPr>
          <p:grpSpPr>
            <a:xfrm>
              <a:off x="743311" y="3735132"/>
              <a:ext cx="3497179" cy="2630872"/>
              <a:chOff x="1491916" y="3440158"/>
              <a:chExt cx="8746958" cy="5479219"/>
            </a:xfrm>
          </p:grpSpPr>
          <p:pic>
            <p:nvPicPr>
              <p:cNvPr id="263" name="Google Shape;263;p12"/>
              <p:cNvPicPr preferRelativeResize="0"/>
              <p:nvPr/>
            </p:nvPicPr>
            <p:blipFill rotWithShape="1">
              <a:blip r:embed="rId3">
                <a:alphaModFix/>
              </a:blip>
              <a:srcRect b="0" l="0" r="0" t="0"/>
              <a:stretch/>
            </p:blipFill>
            <p:spPr>
              <a:xfrm>
                <a:off x="1491916" y="3440158"/>
                <a:ext cx="8746958" cy="2439774"/>
              </a:xfrm>
              <a:prstGeom prst="rect">
                <a:avLst/>
              </a:prstGeom>
              <a:noFill/>
              <a:ln>
                <a:noFill/>
              </a:ln>
            </p:spPr>
          </p:pic>
          <p:pic>
            <p:nvPicPr>
              <p:cNvPr id="264" name="Google Shape;264;p12"/>
              <p:cNvPicPr preferRelativeResize="0"/>
              <p:nvPr/>
            </p:nvPicPr>
            <p:blipFill rotWithShape="1">
              <a:blip r:embed="rId4">
                <a:alphaModFix/>
              </a:blip>
              <a:srcRect b="0" l="0" r="0" t="0"/>
              <a:stretch/>
            </p:blipFill>
            <p:spPr>
              <a:xfrm>
                <a:off x="1491916" y="5919536"/>
                <a:ext cx="8746958" cy="2531644"/>
              </a:xfrm>
              <a:prstGeom prst="rect">
                <a:avLst/>
              </a:prstGeom>
              <a:noFill/>
              <a:ln>
                <a:noFill/>
              </a:ln>
            </p:spPr>
          </p:pic>
          <p:pic>
            <p:nvPicPr>
              <p:cNvPr id="265" name="Google Shape;265;p12"/>
              <p:cNvPicPr preferRelativeResize="0"/>
              <p:nvPr/>
            </p:nvPicPr>
            <p:blipFill rotWithShape="1">
              <a:blip r:embed="rId5">
                <a:alphaModFix/>
              </a:blip>
              <a:srcRect b="0" l="0" r="0" t="0"/>
              <a:stretch/>
            </p:blipFill>
            <p:spPr>
              <a:xfrm>
                <a:off x="1491916" y="8451180"/>
                <a:ext cx="8746958" cy="468197"/>
              </a:xfrm>
              <a:prstGeom prst="rect">
                <a:avLst/>
              </a:prstGeom>
              <a:noFill/>
              <a:ln>
                <a:noFill/>
              </a:ln>
            </p:spPr>
          </p:pic>
        </p:grpSp>
        <p:sp>
          <p:nvSpPr>
            <p:cNvPr id="266" name="Google Shape;266;p12"/>
            <p:cNvSpPr txBox="1"/>
            <p:nvPr/>
          </p:nvSpPr>
          <p:spPr>
            <a:xfrm>
              <a:off x="796338" y="3387961"/>
              <a:ext cx="388580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Mean annual precipitation (Aug’21-’22)</a:t>
              </a:r>
              <a:endParaRPr b="0" i="0" sz="1400" u="none" cap="none" strike="noStrike">
                <a:solidFill>
                  <a:srgbClr val="000000"/>
                </a:solidFill>
                <a:latin typeface="Arial"/>
                <a:ea typeface="Arial"/>
                <a:cs typeface="Arial"/>
                <a:sym typeface="Arial"/>
              </a:endParaRPr>
            </a:p>
          </p:txBody>
        </p:sp>
        <p:sp>
          <p:nvSpPr>
            <p:cNvPr id="267" name="Google Shape;267;p12"/>
            <p:cNvSpPr txBox="1"/>
            <p:nvPr/>
          </p:nvSpPr>
          <p:spPr>
            <a:xfrm rot="-5400000">
              <a:off x="59666" y="4166978"/>
              <a:ext cx="118160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TROPICS-TMS</a:t>
              </a:r>
              <a:endParaRPr b="0" i="0" sz="1400" u="none" cap="none" strike="noStrike">
                <a:solidFill>
                  <a:srgbClr val="000000"/>
                </a:solidFill>
                <a:latin typeface="Arial"/>
                <a:ea typeface="Arial"/>
                <a:cs typeface="Arial"/>
                <a:sym typeface="Arial"/>
              </a:endParaRPr>
            </a:p>
          </p:txBody>
        </p:sp>
        <p:sp>
          <p:nvSpPr>
            <p:cNvPr id="268" name="Google Shape;268;p12"/>
            <p:cNvSpPr txBox="1"/>
            <p:nvPr/>
          </p:nvSpPr>
          <p:spPr>
            <a:xfrm rot="-5400000">
              <a:off x="-45149" y="5577482"/>
              <a:ext cx="136556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GPROF-NOAA19</a:t>
              </a:r>
              <a:endParaRPr b="0" i="0" sz="1400" u="none" cap="none" strike="noStrike">
                <a:solidFill>
                  <a:srgbClr val="000000"/>
                </a:solidFill>
                <a:latin typeface="Arial"/>
                <a:ea typeface="Arial"/>
                <a:cs typeface="Arial"/>
                <a:sym typeface="Arial"/>
              </a:endParaRPr>
            </a:p>
          </p:txBody>
        </p:sp>
      </p:grpSp>
      <p:grpSp>
        <p:nvGrpSpPr>
          <p:cNvPr id="269" name="Google Shape;269;p12"/>
          <p:cNvGrpSpPr/>
          <p:nvPr/>
        </p:nvGrpSpPr>
        <p:grpSpPr>
          <a:xfrm>
            <a:off x="8889790" y="3451433"/>
            <a:ext cx="2793482" cy="2779513"/>
            <a:chOff x="8889790" y="3451433"/>
            <a:chExt cx="2793482" cy="2779513"/>
          </a:xfrm>
        </p:grpSpPr>
        <p:pic>
          <p:nvPicPr>
            <p:cNvPr id="270" name="Google Shape;270;p12"/>
            <p:cNvPicPr preferRelativeResize="0"/>
            <p:nvPr/>
          </p:nvPicPr>
          <p:blipFill rotWithShape="1">
            <a:blip r:embed="rId6">
              <a:alphaModFix/>
            </a:blip>
            <a:srcRect b="0" l="0" r="0" t="0"/>
            <a:stretch/>
          </p:blipFill>
          <p:spPr>
            <a:xfrm>
              <a:off x="9343272" y="3778197"/>
              <a:ext cx="2340000" cy="1170000"/>
            </a:xfrm>
            <a:prstGeom prst="rect">
              <a:avLst/>
            </a:prstGeom>
            <a:noFill/>
            <a:ln cap="flat" cmpd="sng" w="9525">
              <a:solidFill>
                <a:srgbClr val="7F7F7F"/>
              </a:solidFill>
              <a:prstDash val="solid"/>
              <a:round/>
              <a:headEnd len="sm" w="sm" type="none"/>
              <a:tailEnd len="sm" w="sm" type="none"/>
            </a:ln>
          </p:spPr>
        </p:pic>
        <p:pic>
          <p:nvPicPr>
            <p:cNvPr id="271" name="Google Shape;271;p12"/>
            <p:cNvPicPr preferRelativeResize="0"/>
            <p:nvPr/>
          </p:nvPicPr>
          <p:blipFill rotWithShape="1">
            <a:blip r:embed="rId7">
              <a:alphaModFix/>
            </a:blip>
            <a:srcRect b="0" l="0" r="0" t="0"/>
            <a:stretch/>
          </p:blipFill>
          <p:spPr>
            <a:xfrm>
              <a:off x="9343272" y="5004384"/>
              <a:ext cx="2340000" cy="1170000"/>
            </a:xfrm>
            <a:prstGeom prst="rect">
              <a:avLst/>
            </a:prstGeom>
            <a:noFill/>
            <a:ln cap="flat" cmpd="sng" w="9525">
              <a:solidFill>
                <a:srgbClr val="7F7F7F"/>
              </a:solidFill>
              <a:prstDash val="solid"/>
              <a:round/>
              <a:headEnd len="sm" w="sm" type="none"/>
              <a:tailEnd len="sm" w="sm" type="none"/>
            </a:ln>
          </p:spPr>
        </p:pic>
        <p:sp>
          <p:nvSpPr>
            <p:cNvPr id="272" name="Google Shape;272;p12"/>
            <p:cNvSpPr txBox="1"/>
            <p:nvPr/>
          </p:nvSpPr>
          <p:spPr>
            <a:xfrm rot="-5400000">
              <a:off x="8493015" y="3984387"/>
              <a:ext cx="1162882" cy="369332"/>
            </a:xfrm>
            <a:prstGeom prst="rect">
              <a:avLst/>
            </a:prstGeom>
            <a:solidFill>
              <a:schemeClr val="lt1"/>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2022-09-28 PM</a:t>
              </a:r>
              <a:endParaRPr/>
            </a:p>
            <a:p>
              <a:pPr indent="0" lvl="0" marL="0" marR="0" rtl="0" algn="ctr">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PRPS-TEMPEST-H8</a:t>
              </a:r>
              <a:endParaRPr b="0" i="0" sz="1200" u="none" cap="none" strike="noStrike">
                <a:solidFill>
                  <a:srgbClr val="000000"/>
                </a:solidFill>
                <a:latin typeface="Arial"/>
                <a:ea typeface="Arial"/>
                <a:cs typeface="Arial"/>
                <a:sym typeface="Arial"/>
              </a:endParaRPr>
            </a:p>
          </p:txBody>
        </p:sp>
        <p:sp>
          <p:nvSpPr>
            <p:cNvPr id="273" name="Google Shape;273;p12"/>
            <p:cNvSpPr txBox="1"/>
            <p:nvPr/>
          </p:nvSpPr>
          <p:spPr>
            <a:xfrm rot="-5400000">
              <a:off x="8516325" y="5477567"/>
              <a:ext cx="1137426" cy="369332"/>
            </a:xfrm>
            <a:prstGeom prst="rect">
              <a:avLst/>
            </a:prstGeom>
            <a:solidFill>
              <a:schemeClr val="lt1"/>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2022-09-28 PM</a:t>
              </a:r>
              <a:endParaRPr/>
            </a:p>
            <a:p>
              <a:pPr indent="0" lvl="0" marL="0" marR="0" rtl="0" algn="ctr">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GPROF-N20-ATMS</a:t>
              </a:r>
              <a:endParaRPr b="0" i="0" sz="1200" u="none" cap="none" strike="noStrike">
                <a:solidFill>
                  <a:srgbClr val="000000"/>
                </a:solidFill>
                <a:latin typeface="Arial"/>
                <a:ea typeface="Arial"/>
                <a:cs typeface="Arial"/>
                <a:sym typeface="Arial"/>
              </a:endParaRPr>
            </a:p>
          </p:txBody>
        </p:sp>
        <p:sp>
          <p:nvSpPr>
            <p:cNvPr id="274" name="Google Shape;274;p12"/>
            <p:cNvSpPr txBox="1"/>
            <p:nvPr/>
          </p:nvSpPr>
          <p:spPr>
            <a:xfrm>
              <a:off x="9667673" y="3451433"/>
              <a:ext cx="145071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Hurricane Ian</a:t>
              </a:r>
              <a:endParaRPr b="0" i="0" sz="1400" u="none" cap="none" strike="noStrike">
                <a:solidFill>
                  <a:srgbClr val="000000"/>
                </a:solidFill>
                <a:latin typeface="Arial"/>
                <a:ea typeface="Arial"/>
                <a:cs typeface="Arial"/>
                <a:sym typeface="Arial"/>
              </a:endParaRPr>
            </a:p>
          </p:txBody>
        </p:sp>
      </p:grpSp>
      <p:grpSp>
        <p:nvGrpSpPr>
          <p:cNvPr id="275" name="Google Shape;275;p12"/>
          <p:cNvGrpSpPr/>
          <p:nvPr/>
        </p:nvGrpSpPr>
        <p:grpSpPr>
          <a:xfrm>
            <a:off x="4488330" y="3408865"/>
            <a:ext cx="3946942" cy="3006805"/>
            <a:chOff x="4488331" y="3408865"/>
            <a:chExt cx="3946942" cy="3006805"/>
          </a:xfrm>
        </p:grpSpPr>
        <p:grpSp>
          <p:nvGrpSpPr>
            <p:cNvPr id="276" name="Google Shape;276;p12"/>
            <p:cNvGrpSpPr/>
            <p:nvPr/>
          </p:nvGrpSpPr>
          <p:grpSpPr>
            <a:xfrm>
              <a:off x="4799890" y="3730999"/>
              <a:ext cx="3635382" cy="2646698"/>
              <a:chOff x="4058653" y="3545184"/>
              <a:chExt cx="3635382" cy="2646698"/>
            </a:xfrm>
          </p:grpSpPr>
          <p:pic>
            <p:nvPicPr>
              <p:cNvPr id="277" name="Google Shape;277;p12"/>
              <p:cNvPicPr preferRelativeResize="0"/>
              <p:nvPr/>
            </p:nvPicPr>
            <p:blipFill rotWithShape="1">
              <a:blip r:embed="rId8">
                <a:alphaModFix/>
              </a:blip>
              <a:srcRect b="0" l="0" r="0" t="0"/>
              <a:stretch/>
            </p:blipFill>
            <p:spPr>
              <a:xfrm>
                <a:off x="4058653" y="3545184"/>
                <a:ext cx="3635382" cy="2410198"/>
              </a:xfrm>
              <a:prstGeom prst="rect">
                <a:avLst/>
              </a:prstGeom>
              <a:noFill/>
              <a:ln>
                <a:noFill/>
              </a:ln>
            </p:spPr>
          </p:pic>
          <p:pic>
            <p:nvPicPr>
              <p:cNvPr id="278" name="Google Shape;278;p12"/>
              <p:cNvPicPr preferRelativeResize="0"/>
              <p:nvPr/>
            </p:nvPicPr>
            <p:blipFill rotWithShape="1">
              <a:blip r:embed="rId5">
                <a:alphaModFix/>
              </a:blip>
              <a:srcRect b="0" l="0" r="0" t="0"/>
              <a:stretch/>
            </p:blipFill>
            <p:spPr>
              <a:xfrm>
                <a:off x="4058653" y="5967075"/>
                <a:ext cx="3497179" cy="224807"/>
              </a:xfrm>
              <a:prstGeom prst="rect">
                <a:avLst/>
              </a:prstGeom>
              <a:noFill/>
              <a:ln>
                <a:noFill/>
              </a:ln>
            </p:spPr>
          </p:pic>
        </p:grpSp>
        <p:sp>
          <p:nvSpPr>
            <p:cNvPr id="279" name="Google Shape;279;p12"/>
            <p:cNvSpPr txBox="1"/>
            <p:nvPr/>
          </p:nvSpPr>
          <p:spPr>
            <a:xfrm rot="-5400000">
              <a:off x="3959435" y="4062601"/>
              <a:ext cx="136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TEMPEST-H8</a:t>
              </a:r>
              <a:endParaRPr b="0" i="0" sz="1400" u="none" cap="none" strike="noStrike">
                <a:solidFill>
                  <a:srgbClr val="000000"/>
                </a:solidFill>
                <a:latin typeface="Arial"/>
                <a:ea typeface="Arial"/>
                <a:cs typeface="Arial"/>
                <a:sym typeface="Arial"/>
              </a:endParaRPr>
            </a:p>
          </p:txBody>
        </p:sp>
        <p:sp>
          <p:nvSpPr>
            <p:cNvPr id="280" name="Google Shape;280;p12"/>
            <p:cNvSpPr txBox="1"/>
            <p:nvPr/>
          </p:nvSpPr>
          <p:spPr>
            <a:xfrm rot="-5400000">
              <a:off x="4020018" y="5578998"/>
              <a:ext cx="136556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GPROF-NOAA20</a:t>
              </a:r>
              <a:endParaRPr b="0" i="0" sz="1400" u="none" cap="none" strike="noStrike">
                <a:solidFill>
                  <a:srgbClr val="000000"/>
                </a:solidFill>
                <a:latin typeface="Arial"/>
                <a:ea typeface="Arial"/>
                <a:cs typeface="Arial"/>
                <a:sym typeface="Arial"/>
              </a:endParaRPr>
            </a:p>
          </p:txBody>
        </p:sp>
        <p:sp>
          <p:nvSpPr>
            <p:cNvPr id="281" name="Google Shape;281;p12"/>
            <p:cNvSpPr txBox="1"/>
            <p:nvPr/>
          </p:nvSpPr>
          <p:spPr>
            <a:xfrm>
              <a:off x="5484835" y="3408865"/>
              <a:ext cx="226549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Monthly: August 2022</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3"/>
          <p:cNvSpPr txBox="1"/>
          <p:nvPr>
            <p:ph idx="1" type="body"/>
          </p:nvPr>
        </p:nvSpPr>
        <p:spPr>
          <a:xfrm>
            <a:off x="176213" y="1202798"/>
            <a:ext cx="4287617" cy="46629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US" sz="1800"/>
              <a:t>Right figure generated by Mircea Grecu (NASA/GSFC) shows the weighting functions at different frequencies for different surface rain rates (for a particular typical case study)</a:t>
            </a:r>
            <a:endParaRPr/>
          </a:p>
          <a:p>
            <a:pPr indent="-406400" lvl="0" marL="457200" marR="0" rtl="0" algn="l">
              <a:lnSpc>
                <a:spcPct val="115000"/>
              </a:lnSpc>
              <a:spcBef>
                <a:spcPts val="1000"/>
              </a:spcBef>
              <a:spcAft>
                <a:spcPts val="0"/>
              </a:spcAft>
              <a:buClr>
                <a:schemeClr val="dk1"/>
              </a:buClr>
              <a:buSzPts val="2800"/>
              <a:buFont typeface="Montserrat"/>
              <a:buChar char="❖"/>
            </a:pPr>
            <a:r>
              <a:rPr lang="en-US" sz="1800"/>
              <a:t>Need for the lower frequencies (10-37 GHz) - the ones that have sensitivity near the surface - which is why AMSR-3 and the EUMETSAT EPS &amp; EPS-SG missions/sensors are so important for the precipitation measurement. </a:t>
            </a:r>
            <a:endParaRPr/>
          </a:p>
        </p:txBody>
      </p:sp>
      <p:sp>
        <p:nvSpPr>
          <p:cNvPr id="287" name="Google Shape;287;p13"/>
          <p:cNvSpPr txBox="1"/>
          <p:nvPr>
            <p:ph type="title"/>
          </p:nvPr>
        </p:nvSpPr>
        <p:spPr>
          <a:xfrm>
            <a:off x="176213" y="176213"/>
            <a:ext cx="9386887" cy="77946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0" i="0" lang="en-US" sz="2800" u="none" strike="noStrike">
                <a:latin typeface="Arial"/>
                <a:ea typeface="Arial"/>
                <a:cs typeface="Arial"/>
                <a:sym typeface="Arial"/>
              </a:rPr>
              <a:t>Needs for passive MW observations designed for precipitation with low-frequency channels.</a:t>
            </a:r>
            <a:endParaRPr sz="2800"/>
          </a:p>
        </p:txBody>
      </p:sp>
      <p:pic>
        <p:nvPicPr>
          <p:cNvPr descr="グラフ, ヒストグラム&#10;&#10;AI によって生成されたコンテンツは間違っている可能性があります。" id="288" name="Google Shape;288;p13"/>
          <p:cNvPicPr preferRelativeResize="0"/>
          <p:nvPr/>
        </p:nvPicPr>
        <p:blipFill rotWithShape="1">
          <a:blip r:embed="rId3">
            <a:alphaModFix/>
          </a:blip>
          <a:srcRect b="0" l="0" r="0" t="0"/>
          <a:stretch/>
        </p:blipFill>
        <p:spPr>
          <a:xfrm>
            <a:off x="4954178" y="1275727"/>
            <a:ext cx="6775563" cy="4517042"/>
          </a:xfrm>
          <a:prstGeom prst="rect">
            <a:avLst/>
          </a:prstGeom>
          <a:noFill/>
          <a:ln>
            <a:noFill/>
          </a:ln>
        </p:spPr>
      </p:pic>
      <p:sp>
        <p:nvSpPr>
          <p:cNvPr id="289" name="Google Shape;289;p13"/>
          <p:cNvSpPr/>
          <p:nvPr/>
        </p:nvSpPr>
        <p:spPr>
          <a:xfrm flipH="1" rot="10800000">
            <a:off x="8209984" y="4901872"/>
            <a:ext cx="263950" cy="234099"/>
          </a:xfrm>
          <a:prstGeom prst="downArrow">
            <a:avLst>
              <a:gd fmla="val 50000" name="adj1"/>
              <a:gd fmla="val 50000" name="adj2"/>
            </a:avLst>
          </a:prstGeom>
          <a:solidFill>
            <a:schemeClr val="accent2"/>
          </a:solidFill>
          <a:ln cap="flat" cmpd="sng" w="25400">
            <a:solidFill>
              <a:srgbClr val="44551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0" name="Google Shape;290;p13"/>
          <p:cNvSpPr/>
          <p:nvPr/>
        </p:nvSpPr>
        <p:spPr>
          <a:xfrm flipH="1" rot="10800000">
            <a:off x="10700994" y="4515373"/>
            <a:ext cx="263950" cy="386499"/>
          </a:xfrm>
          <a:prstGeom prst="downArrow">
            <a:avLst>
              <a:gd fmla="val 50000" name="adj1"/>
              <a:gd fmla="val 50000" name="adj2"/>
            </a:avLst>
          </a:prstGeom>
          <a:solidFill>
            <a:schemeClr val="accent2"/>
          </a:solidFill>
          <a:ln cap="flat" cmpd="sng" w="25400">
            <a:solidFill>
              <a:srgbClr val="44551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1" name="Google Shape;291;p13"/>
          <p:cNvSpPr txBox="1"/>
          <p:nvPr/>
        </p:nvSpPr>
        <p:spPr>
          <a:xfrm>
            <a:off x="7948648" y="5118460"/>
            <a:ext cx="406713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FF0000"/>
                </a:solidFill>
                <a:latin typeface="Arial"/>
                <a:ea typeface="Arial"/>
                <a:cs typeface="Arial"/>
                <a:sym typeface="Arial"/>
              </a:rPr>
              <a:t>Sensitivities of ice scattering in high altitudes</a:t>
            </a:r>
            <a:endParaRPr b="1" i="0" sz="1400" u="none" cap="none" strike="noStrike">
              <a:solidFill>
                <a:srgbClr val="FF0000"/>
              </a:solidFill>
              <a:latin typeface="Arial"/>
              <a:ea typeface="Arial"/>
              <a:cs typeface="Arial"/>
              <a:sym typeface="Arial"/>
            </a:endParaRPr>
          </a:p>
        </p:txBody>
      </p:sp>
      <p:sp>
        <p:nvSpPr>
          <p:cNvPr id="292" name="Google Shape;292;p13"/>
          <p:cNvSpPr txBox="1"/>
          <p:nvPr/>
        </p:nvSpPr>
        <p:spPr>
          <a:xfrm>
            <a:off x="5999651" y="3275111"/>
            <a:ext cx="234230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FF0000"/>
                </a:solidFill>
                <a:latin typeface="Arial"/>
                <a:ea typeface="Arial"/>
                <a:cs typeface="Arial"/>
                <a:sym typeface="Arial"/>
              </a:rPr>
              <a:t>Sensitivities near surface</a:t>
            </a:r>
            <a:endParaRPr b="1" i="0" sz="1400" u="none" cap="none" strike="noStrike">
              <a:solidFill>
                <a:srgbClr val="FF0000"/>
              </a:solidFill>
              <a:latin typeface="Arial"/>
              <a:ea typeface="Arial"/>
              <a:cs typeface="Arial"/>
              <a:sym typeface="Arial"/>
            </a:endParaRPr>
          </a:p>
        </p:txBody>
      </p:sp>
      <p:sp>
        <p:nvSpPr>
          <p:cNvPr id="293" name="Google Shape;293;p13"/>
          <p:cNvSpPr txBox="1"/>
          <p:nvPr/>
        </p:nvSpPr>
        <p:spPr>
          <a:xfrm>
            <a:off x="7314807" y="5944828"/>
            <a:ext cx="4496586"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0070C0"/>
                </a:solidFill>
                <a:latin typeface="Arial"/>
                <a:ea typeface="Arial"/>
                <a:cs typeface="Arial"/>
                <a:sym typeface="Arial"/>
              </a:rPr>
              <a:t>Frequencies of PMW sensors in cubesat/smallsats</a:t>
            </a:r>
            <a:endParaRPr b="0" i="0" sz="1400" u="none" cap="none" strike="noStrike">
              <a:solidFill>
                <a:srgbClr val="0070C0"/>
              </a:solidFill>
              <a:latin typeface="Arial"/>
              <a:ea typeface="Arial"/>
              <a:cs typeface="Arial"/>
              <a:sym typeface="Arial"/>
            </a:endParaRPr>
          </a:p>
          <a:p>
            <a:pPr indent="0" lvl="0" marL="0" marR="0" rtl="0" algn="ctr">
              <a:lnSpc>
                <a:spcPct val="100000"/>
              </a:lnSpc>
              <a:spcBef>
                <a:spcPts val="0"/>
              </a:spcBef>
              <a:spcAft>
                <a:spcPts val="0"/>
              </a:spcAft>
              <a:buNone/>
            </a:pPr>
            <a:r>
              <a:rPr b="0" i="0" lang="en-US" sz="1400" u="none" cap="none" strike="noStrike">
                <a:solidFill>
                  <a:srgbClr val="0070C0"/>
                </a:solidFill>
                <a:latin typeface="Arial"/>
                <a:ea typeface="Arial"/>
                <a:cs typeface="Arial"/>
                <a:sym typeface="Arial"/>
              </a:rPr>
              <a:t>(89 to 183.31/204.8 GHz)</a:t>
            </a:r>
            <a:endParaRPr b="0" i="0" sz="1400" u="none" cap="none" strike="noStrike">
              <a:solidFill>
                <a:srgbClr val="0070C0"/>
              </a:solidFill>
              <a:latin typeface="Arial"/>
              <a:ea typeface="Arial"/>
              <a:cs typeface="Arial"/>
              <a:sym typeface="Arial"/>
            </a:endParaRPr>
          </a:p>
        </p:txBody>
      </p:sp>
      <p:sp>
        <p:nvSpPr>
          <p:cNvPr id="294" name="Google Shape;294;p13"/>
          <p:cNvSpPr/>
          <p:nvPr/>
        </p:nvSpPr>
        <p:spPr>
          <a:xfrm rot="-5400000">
            <a:off x="9482458" y="3701919"/>
            <a:ext cx="261336" cy="4287619"/>
          </a:xfrm>
          <a:prstGeom prst="leftBrace">
            <a:avLst>
              <a:gd fmla="val 8333" name="adj1"/>
              <a:gd fmla="val 50000" name="adj2"/>
            </a:avLst>
          </a:prstGeom>
          <a:noFill/>
          <a:ln cap="flat" cmpd="sng" w="28575">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9"/>
                                        </p:tgtEl>
                                        <p:attrNameLst>
                                          <p:attrName>style.visibility</p:attrName>
                                        </p:attrNameLst>
                                      </p:cBhvr>
                                      <p:to>
                                        <p:strVal val="visible"/>
                                      </p:to>
                                    </p:set>
                                    <p:anim calcmode="lin" valueType="num">
                                      <p:cBhvr additive="base">
                                        <p:cTn dur="500"/>
                                        <p:tgtEl>
                                          <p:spTgt spid="28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90"/>
                                        </p:tgtEl>
                                        <p:attrNameLst>
                                          <p:attrName>style.visibility</p:attrName>
                                        </p:attrNameLst>
                                      </p:cBhvr>
                                      <p:to>
                                        <p:strVal val="visible"/>
                                      </p:to>
                                    </p:set>
                                    <p:anim calcmode="lin" valueType="num">
                                      <p:cBhvr additive="base">
                                        <p:cTn dur="500"/>
                                        <p:tgtEl>
                                          <p:spTgt spid="29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1"/>
                                        </p:tgtEl>
                                        <p:attrNameLst>
                                          <p:attrName>style.visibility</p:attrName>
                                        </p:attrNameLst>
                                      </p:cBhvr>
                                      <p:to>
                                        <p:strVal val="visible"/>
                                      </p:to>
                                    </p:set>
                                    <p:anim calcmode="lin" valueType="num">
                                      <p:cBhvr additive="base">
                                        <p:cTn dur="500"/>
                                        <p:tgtEl>
                                          <p:spTgt spid="29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2"/>
                                        </p:tgtEl>
                                        <p:attrNameLst>
                                          <p:attrName>style.visibility</p:attrName>
                                        </p:attrNameLst>
                                      </p:cBhvr>
                                      <p:to>
                                        <p:strVal val="visible"/>
                                      </p:to>
                                    </p:set>
                                    <p:anim calcmode="lin" valueType="num">
                                      <p:cBhvr additive="base">
                                        <p:cTn dur="500"/>
                                        <p:tgtEl>
                                          <p:spTgt spid="29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0" i="0" lang="en-US" sz="2800" u="none" strike="noStrike">
                <a:latin typeface="Arial"/>
                <a:ea typeface="Arial"/>
                <a:cs typeface="Arial"/>
                <a:sym typeface="Arial"/>
              </a:rPr>
              <a:t>Needs for passive MW observations designed for precipitation with low-frequency channels.</a:t>
            </a:r>
            <a:endParaRPr sz="2800"/>
          </a:p>
        </p:txBody>
      </p:sp>
      <p:pic>
        <p:nvPicPr>
          <p:cNvPr id="300" name="Google Shape;300;p14"/>
          <p:cNvPicPr preferRelativeResize="0"/>
          <p:nvPr/>
        </p:nvPicPr>
        <p:blipFill rotWithShape="1">
          <a:blip r:embed="rId3">
            <a:alphaModFix/>
          </a:blip>
          <a:srcRect b="0" l="0" r="0" t="0"/>
          <a:stretch/>
        </p:blipFill>
        <p:spPr>
          <a:xfrm>
            <a:off x="290565" y="1722134"/>
            <a:ext cx="7148453" cy="2960740"/>
          </a:xfrm>
          <a:prstGeom prst="rect">
            <a:avLst/>
          </a:prstGeom>
          <a:noFill/>
          <a:ln>
            <a:noFill/>
          </a:ln>
        </p:spPr>
      </p:pic>
      <p:sp>
        <p:nvSpPr>
          <p:cNvPr id="301" name="Google Shape;301;p14"/>
          <p:cNvSpPr txBox="1"/>
          <p:nvPr/>
        </p:nvSpPr>
        <p:spPr>
          <a:xfrm>
            <a:off x="7548210" y="1712531"/>
            <a:ext cx="1294132" cy="14773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Many</a:t>
            </a:r>
            <a:endParaRPr/>
          </a:p>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HF*-only</a:t>
            </a:r>
            <a:endParaRPr/>
          </a:p>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c</a:t>
            </a:r>
            <a:r>
              <a:rPr b="1" i="0" lang="en-US" sz="1800" u="none" cap="none" strike="noStrike">
                <a:solidFill>
                  <a:srgbClr val="000000"/>
                </a:solidFill>
                <a:latin typeface="Arial"/>
                <a:ea typeface="Arial"/>
                <a:cs typeface="Arial"/>
                <a:sym typeface="Arial"/>
              </a:rPr>
              <a:t>ubesats/smallsats</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expected</a:t>
            </a:r>
            <a:endParaRPr b="0" i="0" sz="1400" u="none" cap="none" strike="noStrike">
              <a:solidFill>
                <a:srgbClr val="000000"/>
              </a:solidFill>
              <a:latin typeface="Arial"/>
              <a:ea typeface="Arial"/>
              <a:cs typeface="Arial"/>
              <a:sym typeface="Arial"/>
            </a:endParaRPr>
          </a:p>
        </p:txBody>
      </p:sp>
      <p:sp>
        <p:nvSpPr>
          <p:cNvPr id="302" name="Google Shape;302;p14"/>
          <p:cNvSpPr txBox="1"/>
          <p:nvPr/>
        </p:nvSpPr>
        <p:spPr>
          <a:xfrm>
            <a:off x="290565" y="1075803"/>
            <a:ext cx="1002235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Timeline from 1978-2023, showing the total number of passive </a:t>
            </a:r>
            <a:r>
              <a:rPr b="1" i="0" lang="en-US" sz="1800" u="none" cap="none" strike="noStrike">
                <a:solidFill>
                  <a:srgbClr val="000000"/>
                </a:solidFill>
                <a:latin typeface="Arial"/>
                <a:ea typeface="Arial"/>
                <a:cs typeface="Arial"/>
                <a:sym typeface="Arial"/>
              </a:rPr>
              <a:t>microwave (</a:t>
            </a:r>
            <a:r>
              <a:rPr b="1" i="0" lang="en-US" sz="1800" u="none" cap="none" strike="noStrike">
                <a:solidFill>
                  <a:srgbClr val="000000"/>
                </a:solidFill>
                <a:latin typeface="Arial"/>
                <a:ea typeface="Arial"/>
                <a:cs typeface="Arial"/>
                <a:sym typeface="Arial"/>
              </a:rPr>
              <a:t>MW) sensors, broken apart by channel set</a:t>
            </a:r>
            <a:endParaRPr b="0" i="0" sz="1400" u="none" cap="none" strike="noStrike">
              <a:solidFill>
                <a:srgbClr val="000000"/>
              </a:solidFill>
              <a:latin typeface="Arial"/>
              <a:ea typeface="Arial"/>
              <a:cs typeface="Arial"/>
              <a:sym typeface="Arial"/>
            </a:endParaRPr>
          </a:p>
        </p:txBody>
      </p:sp>
      <p:sp>
        <p:nvSpPr>
          <p:cNvPr id="303" name="Google Shape;303;p14"/>
          <p:cNvSpPr txBox="1"/>
          <p:nvPr/>
        </p:nvSpPr>
        <p:spPr>
          <a:xfrm>
            <a:off x="7506144" y="3334827"/>
            <a:ext cx="1668545"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*HF= High-</a:t>
            </a:r>
            <a:endParaRPr/>
          </a:p>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Frequency,</a:t>
            </a:r>
            <a:endParaRPr/>
          </a:p>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defined here</a:t>
            </a:r>
            <a:endParaRPr/>
          </a:p>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as &gt;= 89 GHz</a:t>
            </a:r>
            <a:endParaRPr b="0" i="0" sz="1400" u="none" cap="none" strike="noStrike">
              <a:solidFill>
                <a:srgbClr val="000000"/>
              </a:solidFill>
              <a:latin typeface="Arial"/>
              <a:ea typeface="Arial"/>
              <a:cs typeface="Arial"/>
              <a:sym typeface="Arial"/>
            </a:endParaRPr>
          </a:p>
        </p:txBody>
      </p:sp>
      <p:sp>
        <p:nvSpPr>
          <p:cNvPr id="304" name="Google Shape;304;p14"/>
          <p:cNvSpPr txBox="1"/>
          <p:nvPr/>
        </p:nvSpPr>
        <p:spPr>
          <a:xfrm>
            <a:off x="9132623" y="2016427"/>
            <a:ext cx="2899121" cy="206210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600" u="none" cap="none" strike="noStrike">
                <a:solidFill>
                  <a:srgbClr val="FF0000"/>
                </a:solidFill>
                <a:latin typeface="Arial"/>
                <a:ea typeface="Arial"/>
                <a:cs typeface="Arial"/>
                <a:sym typeface="Arial"/>
              </a:rPr>
              <a:t>The use of HF-only sensors for precipitation skews the derived precipitation estimates towards</a:t>
            </a:r>
            <a:endParaRPr/>
          </a:p>
          <a:p>
            <a:pPr indent="0" lvl="0" marL="0" marR="0" rtl="0" algn="l">
              <a:lnSpc>
                <a:spcPct val="100000"/>
              </a:lnSpc>
              <a:spcBef>
                <a:spcPts val="0"/>
              </a:spcBef>
              <a:spcAft>
                <a:spcPts val="0"/>
              </a:spcAft>
              <a:buNone/>
            </a:pPr>
            <a:r>
              <a:rPr b="0" i="1" lang="en-US" sz="1600" u="none" cap="none" strike="noStrike">
                <a:solidFill>
                  <a:srgbClr val="FF0000"/>
                </a:solidFill>
                <a:latin typeface="Arial"/>
                <a:ea typeface="Arial"/>
                <a:cs typeface="Arial"/>
                <a:sym typeface="Arial"/>
              </a:rPr>
              <a:t>indirect, ice-based (scattering) retrievals, rather than the precipitation closer to the surface.</a:t>
            </a:r>
            <a:endParaRPr b="0" i="1" sz="1200" u="none" cap="none" strike="noStrike">
              <a:solidFill>
                <a:srgbClr val="FF0000"/>
              </a:solidFill>
              <a:latin typeface="Arial"/>
              <a:ea typeface="Arial"/>
              <a:cs typeface="Arial"/>
              <a:sym typeface="Arial"/>
            </a:endParaRPr>
          </a:p>
        </p:txBody>
      </p:sp>
      <p:sp>
        <p:nvSpPr>
          <p:cNvPr id="305" name="Google Shape;305;p14"/>
          <p:cNvSpPr txBox="1"/>
          <p:nvPr/>
        </p:nvSpPr>
        <p:spPr>
          <a:xfrm>
            <a:off x="783996" y="4808500"/>
            <a:ext cx="10548033" cy="1477328"/>
          </a:xfrm>
          <a:prstGeom prst="rect">
            <a:avLst/>
          </a:prstGeom>
          <a:solidFill>
            <a:schemeClr val="lt1"/>
          </a:solidFill>
          <a:ln cap="flat" cmpd="sng" w="25400">
            <a:solidFill>
              <a:schemeClr val="accent5"/>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The post-GPM era will likely see a rise in the number of cubesat/smallsat-sized passive MW sounders, which will lack the preferred conically-scanning channels &lt; 90 GHz.</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Long term strategy for coordinating future precipitation radars (e.g., JAXA Ku-Doppler, others) with coincident passive MW observations designed for precipitation such as with </a:t>
            </a:r>
            <a:r>
              <a:rPr b="0" i="0" lang="en-US" sz="1800" u="none" cap="none" strike="noStrike">
                <a:solidFill>
                  <a:schemeClr val="dk1"/>
                </a:solidFill>
                <a:latin typeface="Arial"/>
                <a:ea typeface="Arial"/>
                <a:cs typeface="Arial"/>
                <a:sym typeface="Arial"/>
              </a:rPr>
              <a:t>the lower frequencies (10-37 GHz) , with the inclined orbit, and so on</a:t>
            </a:r>
            <a:r>
              <a:rPr b="0" i="0" lang="en-US" sz="1800" u="none" cap="none" strike="noStrike">
                <a:solidFill>
                  <a:schemeClr val="dk1"/>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p:txBody>
      </p:sp>
      <p:cxnSp>
        <p:nvCxnSpPr>
          <p:cNvPr id="306" name="Google Shape;306;p14"/>
          <p:cNvCxnSpPr/>
          <p:nvPr/>
        </p:nvCxnSpPr>
        <p:spPr>
          <a:xfrm flipH="1" rot="10800000">
            <a:off x="7145518" y="2648932"/>
            <a:ext cx="402692" cy="669303"/>
          </a:xfrm>
          <a:prstGeom prst="straightConnector1">
            <a:avLst/>
          </a:prstGeom>
          <a:noFill/>
          <a:ln cap="flat" cmpd="sng" w="38100">
            <a:solidFill>
              <a:srgbClr val="FFC000"/>
            </a:solidFill>
            <a:prstDash val="solid"/>
            <a:round/>
            <a:headEnd len="sm" w="sm"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txBox="1"/>
          <p:nvPr>
            <p:ph idx="1" type="body"/>
          </p:nvPr>
        </p:nvSpPr>
        <p:spPr>
          <a:xfrm>
            <a:off x="348300" y="1097550"/>
            <a:ext cx="11472912" cy="5444652"/>
          </a:xfrm>
          <a:prstGeom prst="rect">
            <a:avLst/>
          </a:prstGeom>
          <a:noFill/>
          <a:ln>
            <a:noFill/>
          </a:ln>
        </p:spPr>
        <p:txBody>
          <a:bodyPr anchorCtr="0" anchor="t" bIns="45700" lIns="91425" spcFirstLastPara="1" rIns="91425" wrap="square" tIns="45700">
            <a:noAutofit/>
          </a:bodyPr>
          <a:lstStyle/>
          <a:p>
            <a:pPr indent="-406400" lvl="0" marL="457200" rtl="0" algn="l">
              <a:lnSpc>
                <a:spcPct val="95000"/>
              </a:lnSpc>
              <a:spcBef>
                <a:spcPts val="1000"/>
              </a:spcBef>
              <a:spcAft>
                <a:spcPts val="0"/>
              </a:spcAft>
              <a:buSzPts val="2800"/>
              <a:buChar char="❖"/>
            </a:pPr>
            <a:r>
              <a:rPr b="1" lang="en-US" sz="2800">
                <a:latin typeface="Arial"/>
                <a:ea typeface="Arial"/>
                <a:cs typeface="Arial"/>
                <a:sym typeface="Arial"/>
              </a:rPr>
              <a:t>Why do we need more than just one satellite/sensor?</a:t>
            </a:r>
            <a:endParaRPr/>
          </a:p>
          <a:p>
            <a:pPr indent="-381000" lvl="1" marL="914400" rtl="0" algn="l">
              <a:lnSpc>
                <a:spcPct val="95000"/>
              </a:lnSpc>
              <a:spcBef>
                <a:spcPts val="800"/>
              </a:spcBef>
              <a:spcAft>
                <a:spcPts val="0"/>
              </a:spcAft>
              <a:buSzPts val="2400"/>
              <a:buChar char="▪"/>
            </a:pPr>
            <a:r>
              <a:rPr lang="en-US">
                <a:latin typeface="Arial"/>
                <a:ea typeface="Arial"/>
                <a:cs typeface="Arial"/>
                <a:sym typeface="Arial"/>
              </a:rPr>
              <a:t>Precipitation varies greatly in time and space – often over just a few miles/km or a few minutes.</a:t>
            </a:r>
            <a:endParaRPr/>
          </a:p>
          <a:p>
            <a:pPr indent="-381000" lvl="1" marL="914400" rtl="0" algn="l">
              <a:lnSpc>
                <a:spcPct val="95000"/>
              </a:lnSpc>
              <a:spcBef>
                <a:spcPts val="1400"/>
              </a:spcBef>
              <a:spcAft>
                <a:spcPts val="0"/>
              </a:spcAft>
              <a:buSzPts val="2400"/>
              <a:buChar char="▪"/>
            </a:pPr>
            <a:r>
              <a:rPr lang="en-US">
                <a:latin typeface="Arial"/>
                <a:ea typeface="Arial"/>
                <a:cs typeface="Arial"/>
                <a:sym typeface="Arial"/>
              </a:rPr>
              <a:t>The single sensors can provide high-quality measurements, but it cannot measure global precipitation alone </a:t>
            </a:r>
            <a:endParaRPr>
              <a:latin typeface="Arial"/>
              <a:ea typeface="Arial"/>
              <a:cs typeface="Arial"/>
              <a:sym typeface="Arial"/>
            </a:endParaRPr>
          </a:p>
          <a:p>
            <a:pPr indent="-406400" lvl="0" marL="457200" rtl="0" algn="l">
              <a:lnSpc>
                <a:spcPct val="95000"/>
              </a:lnSpc>
              <a:spcBef>
                <a:spcPts val="1900"/>
              </a:spcBef>
              <a:spcAft>
                <a:spcPts val="0"/>
              </a:spcAft>
              <a:buSzPts val="2800"/>
              <a:buChar char="❖"/>
            </a:pPr>
            <a:r>
              <a:rPr b="1" lang="en-US" sz="2800">
                <a:latin typeface="Arial"/>
                <a:ea typeface="Arial"/>
                <a:cs typeface="Arial"/>
                <a:sym typeface="Arial"/>
              </a:rPr>
              <a:t>Global Precipitation Measurement (GPM)-Core and international partner missions</a:t>
            </a:r>
            <a:endParaRPr/>
          </a:p>
          <a:p>
            <a:pPr indent="-381000" lvl="1" marL="914400" rtl="0" algn="l">
              <a:lnSpc>
                <a:spcPct val="95000"/>
              </a:lnSpc>
              <a:spcBef>
                <a:spcPts val="800"/>
              </a:spcBef>
              <a:spcAft>
                <a:spcPts val="0"/>
              </a:spcAft>
              <a:buSzPts val="2400"/>
              <a:buChar char="▪"/>
            </a:pPr>
            <a:r>
              <a:rPr lang="en-US">
                <a:latin typeface="Arial"/>
                <a:ea typeface="Arial"/>
                <a:cs typeface="Arial"/>
                <a:sym typeface="Arial"/>
              </a:rPr>
              <a:t>United States (NASA, NOAA, DoD), Japan, EUMETSAT and India have been or are involved with GPM, and many more counties contributing to the GPM with maintaining, expansion and exploitation of (not directly funded) global ground validation (e.g. USA, Europe, S.Africa, S.America, Japan, S.Korea, India, Australia, China, etc).</a:t>
            </a:r>
            <a:endParaRPr/>
          </a:p>
          <a:p>
            <a:pPr indent="-228600" lvl="0" marL="457200" marR="0" rtl="0" algn="l">
              <a:lnSpc>
                <a:spcPct val="115000"/>
              </a:lnSpc>
              <a:spcBef>
                <a:spcPts val="1900"/>
              </a:spcBef>
              <a:spcAft>
                <a:spcPts val="0"/>
              </a:spcAft>
              <a:buClr>
                <a:schemeClr val="dk1"/>
              </a:buClr>
              <a:buSzPts val="2800"/>
              <a:buFont typeface="Montserrat"/>
              <a:buNone/>
            </a:pPr>
            <a:r>
              <a:t/>
            </a:r>
            <a:endParaRPr/>
          </a:p>
        </p:txBody>
      </p:sp>
      <p:sp>
        <p:nvSpPr>
          <p:cNvPr id="73" name="Google Shape;73;p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Mapping Global Precipitation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3200"/>
              <a:t>Evolution of satellite precipitation observations</a:t>
            </a:r>
            <a:endParaRPr sz="3200"/>
          </a:p>
        </p:txBody>
      </p:sp>
      <p:pic>
        <p:nvPicPr>
          <p:cNvPr id="79" name="Google Shape;79;p3"/>
          <p:cNvPicPr preferRelativeResize="0"/>
          <p:nvPr/>
        </p:nvPicPr>
        <p:blipFill rotWithShape="1">
          <a:blip r:embed="rId3">
            <a:alphaModFix/>
          </a:blip>
          <a:srcRect b="0" l="0" r="0" t="0"/>
          <a:stretch/>
        </p:blipFill>
        <p:spPr>
          <a:xfrm>
            <a:off x="1038814" y="1111282"/>
            <a:ext cx="10114371" cy="5275602"/>
          </a:xfrm>
          <a:prstGeom prst="rect">
            <a:avLst/>
          </a:prstGeom>
          <a:noFill/>
          <a:ln>
            <a:noFill/>
          </a:ln>
        </p:spPr>
      </p:pic>
      <p:sp>
        <p:nvSpPr>
          <p:cNvPr id="80" name="Google Shape;80;p3"/>
          <p:cNvSpPr/>
          <p:nvPr/>
        </p:nvSpPr>
        <p:spPr>
          <a:xfrm>
            <a:off x="10369485" y="4496586"/>
            <a:ext cx="94268" cy="103694"/>
          </a:xfrm>
          <a:prstGeom prst="rect">
            <a:avLst/>
          </a:prstGeom>
          <a:solidFill>
            <a:schemeClr val="accent1"/>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1" name="Google Shape;81;p3"/>
          <p:cNvSpPr txBox="1"/>
          <p:nvPr/>
        </p:nvSpPr>
        <p:spPr>
          <a:xfrm>
            <a:off x="10483625" y="4449451"/>
            <a:ext cx="1005403"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MWRI/ PMR</a:t>
            </a:r>
            <a:endParaRPr b="1" i="0" sz="11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4"/>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i="1" lang="en-US"/>
              <a:t>…an evolving success story…</a:t>
            </a:r>
            <a:endParaRPr i="1"/>
          </a:p>
        </p:txBody>
      </p:sp>
      <p:sp>
        <p:nvSpPr>
          <p:cNvPr id="87" name="Google Shape;87;p4"/>
          <p:cNvSpPr/>
          <p:nvPr/>
        </p:nvSpPr>
        <p:spPr>
          <a:xfrm>
            <a:off x="0" y="1034142"/>
            <a:ext cx="1213757" cy="5529943"/>
          </a:xfrm>
          <a:prstGeom prst="rect">
            <a:avLst/>
          </a:prstGeom>
          <a:solidFill>
            <a:srgbClr val="A6A6A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8" name="Google Shape;88;p4"/>
          <p:cNvSpPr/>
          <p:nvPr/>
        </p:nvSpPr>
        <p:spPr>
          <a:xfrm>
            <a:off x="10978243" y="1034142"/>
            <a:ext cx="1213757" cy="5529943"/>
          </a:xfrm>
          <a:prstGeom prst="rect">
            <a:avLst/>
          </a:prstGeom>
          <a:solidFill>
            <a:srgbClr val="01010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89" name="Google Shape;89;p4"/>
          <p:cNvPicPr preferRelativeResize="0"/>
          <p:nvPr/>
        </p:nvPicPr>
        <p:blipFill rotWithShape="1">
          <a:blip r:embed="rId3">
            <a:alphaModFix/>
          </a:blip>
          <a:srcRect b="0" l="0" r="0" t="0"/>
          <a:stretch/>
        </p:blipFill>
        <p:spPr>
          <a:xfrm>
            <a:off x="1142999" y="1034142"/>
            <a:ext cx="9846129" cy="5538447"/>
          </a:xfrm>
          <a:prstGeom prst="rect">
            <a:avLst/>
          </a:prstGeom>
          <a:noFill/>
          <a:ln>
            <a:noFill/>
          </a:ln>
        </p:spPr>
      </p:pic>
      <p:pic>
        <p:nvPicPr>
          <p:cNvPr id="90" name="Google Shape;90;p4"/>
          <p:cNvPicPr preferRelativeResize="0"/>
          <p:nvPr/>
        </p:nvPicPr>
        <p:blipFill rotWithShape="1">
          <a:blip r:embed="rId4">
            <a:alphaModFix/>
          </a:blip>
          <a:srcRect b="0" l="0" r="0" t="0"/>
          <a:stretch/>
        </p:blipFill>
        <p:spPr>
          <a:xfrm>
            <a:off x="176048" y="4158343"/>
            <a:ext cx="1705815" cy="226184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5"/>
          <p:cNvSpPr txBox="1"/>
          <p:nvPr>
            <p:ph idx="1" type="body"/>
          </p:nvPr>
        </p:nvSpPr>
        <p:spPr>
          <a:xfrm>
            <a:off x="277099" y="1219168"/>
            <a:ext cx="11495400" cy="46629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US" sz="2000"/>
              <a:t>JAXA GOSAT-GW with AMSR-3 </a:t>
            </a:r>
            <a:r>
              <a:rPr lang="en-US" sz="2000">
                <a:solidFill>
                  <a:srgbClr val="0070C0"/>
                </a:solidFill>
              </a:rPr>
              <a:t>in JFY2025</a:t>
            </a:r>
            <a:endParaRPr/>
          </a:p>
          <a:p>
            <a:pPr indent="-406400" lvl="0" marL="457200" marR="0" rtl="0" algn="l">
              <a:lnSpc>
                <a:spcPct val="115000"/>
              </a:lnSpc>
              <a:spcBef>
                <a:spcPts val="1000"/>
              </a:spcBef>
              <a:spcAft>
                <a:spcPts val="0"/>
              </a:spcAft>
              <a:buClr>
                <a:schemeClr val="dk1"/>
              </a:buClr>
              <a:buSzPts val="2800"/>
              <a:buFont typeface="Montserrat"/>
              <a:buChar char="❖"/>
            </a:pPr>
            <a:r>
              <a:rPr lang="en-US" sz="2000"/>
              <a:t>EUMETSAT Polar System (EPS) Second Generation (SG) </a:t>
            </a:r>
            <a:r>
              <a:rPr lang="en-US" sz="2000">
                <a:solidFill>
                  <a:srgbClr val="0070C0"/>
                </a:solidFill>
              </a:rPr>
              <a:t>with MicroWave Sounder (MWS) and MicroWave Imager (MWI) and Ice Cloud Imager (ICI) and EPS-Sterna (in its Phase C). </a:t>
            </a:r>
            <a:endParaRPr/>
          </a:p>
          <a:p>
            <a:pPr indent="-406400" lvl="0" marL="457200" marR="0" rtl="0" algn="l">
              <a:lnSpc>
                <a:spcPct val="115000"/>
              </a:lnSpc>
              <a:spcBef>
                <a:spcPts val="1000"/>
              </a:spcBef>
              <a:spcAft>
                <a:spcPts val="0"/>
              </a:spcAft>
              <a:buClr>
                <a:schemeClr val="dk1"/>
              </a:buClr>
              <a:buSzPts val="2800"/>
              <a:buFont typeface="Montserrat"/>
              <a:buChar char="❖"/>
            </a:pPr>
            <a:r>
              <a:rPr lang="en-US" sz="2000"/>
              <a:t>NOAA QuickSounder (2026), </a:t>
            </a:r>
            <a:r>
              <a:rPr lang="en-US" sz="2000">
                <a:solidFill>
                  <a:srgbClr val="0070C0"/>
                </a:solidFill>
              </a:rPr>
              <a:t>JPSS-4 (2027), JPSS-3 (2032), LEO Weather Satellites (LWS, 2030+), GeoXO (2032+)</a:t>
            </a:r>
            <a:endParaRPr/>
          </a:p>
          <a:p>
            <a:pPr indent="-406400" lvl="0" marL="457200" marR="0" rtl="0" algn="l">
              <a:lnSpc>
                <a:spcPct val="115000"/>
              </a:lnSpc>
              <a:spcBef>
                <a:spcPts val="1000"/>
              </a:spcBef>
              <a:spcAft>
                <a:spcPts val="0"/>
              </a:spcAft>
              <a:buClr>
                <a:schemeClr val="dk1"/>
              </a:buClr>
              <a:buSzPts val="2800"/>
              <a:buFont typeface="Montserrat"/>
              <a:buChar char="❖"/>
            </a:pPr>
            <a:r>
              <a:rPr lang="en-US" sz="2000"/>
              <a:t>NASA Atmosphere Observing System (AOS) – International collaborative missions with</a:t>
            </a:r>
            <a:r>
              <a:rPr lang="en-US" sz="2000">
                <a:solidFill>
                  <a:srgbClr val="0070C0"/>
                </a:solidFill>
              </a:rPr>
              <a:t> JAXA PMM (precipitation radar) with CNES radiometer (C</a:t>
            </a:r>
            <a:r>
              <a:rPr baseline="30000" lang="en-US" sz="2000">
                <a:solidFill>
                  <a:srgbClr val="0070C0"/>
                </a:solidFill>
              </a:rPr>
              <a:t>2</a:t>
            </a:r>
            <a:r>
              <a:rPr lang="en-US" sz="2000">
                <a:solidFill>
                  <a:srgbClr val="0070C0"/>
                </a:solidFill>
              </a:rPr>
              <a:t>OMODO-R) precipitation processes. (NASA/JAXA/CNES/…)</a:t>
            </a:r>
            <a:endParaRPr/>
          </a:p>
          <a:p>
            <a:pPr indent="-406400" lvl="0" marL="457200" marR="0" rtl="0" algn="l">
              <a:lnSpc>
                <a:spcPct val="115000"/>
              </a:lnSpc>
              <a:spcBef>
                <a:spcPts val="1000"/>
              </a:spcBef>
              <a:spcAft>
                <a:spcPts val="0"/>
              </a:spcAft>
              <a:buClr>
                <a:schemeClr val="dk1"/>
              </a:buClr>
              <a:buSzPts val="2800"/>
              <a:buFont typeface="Montserrat"/>
              <a:buChar char="❖"/>
            </a:pPr>
            <a:r>
              <a:rPr lang="en-US" sz="2000"/>
              <a:t>ESA Copernicus Imaging Microwave Radiometer, CIMR. (2029)</a:t>
            </a:r>
            <a:endParaRPr/>
          </a:p>
          <a:p>
            <a:pPr indent="-228600" lvl="0" marL="457200" marR="0" rtl="0" algn="l">
              <a:lnSpc>
                <a:spcPct val="115000"/>
              </a:lnSpc>
              <a:spcBef>
                <a:spcPts val="1000"/>
              </a:spcBef>
              <a:spcAft>
                <a:spcPts val="0"/>
              </a:spcAft>
              <a:buClr>
                <a:schemeClr val="dk1"/>
              </a:buClr>
              <a:buSzPts val="2800"/>
              <a:buFont typeface="Montserrat"/>
              <a:buNone/>
            </a:pPr>
            <a:r>
              <a:t/>
            </a:r>
            <a:endParaRPr sz="2000"/>
          </a:p>
          <a:p>
            <a:pPr indent="-228600" lvl="0" marL="457200" marR="0" rtl="0" algn="l">
              <a:lnSpc>
                <a:spcPct val="115000"/>
              </a:lnSpc>
              <a:spcBef>
                <a:spcPts val="1000"/>
              </a:spcBef>
              <a:spcAft>
                <a:spcPts val="0"/>
              </a:spcAft>
              <a:buClr>
                <a:schemeClr val="dk1"/>
              </a:buClr>
              <a:buSzPts val="2800"/>
              <a:buFont typeface="Montserrat"/>
              <a:buNone/>
            </a:pPr>
            <a:r>
              <a:t/>
            </a:r>
            <a:endParaRPr sz="2000"/>
          </a:p>
        </p:txBody>
      </p:sp>
      <p:sp>
        <p:nvSpPr>
          <p:cNvPr id="96" name="Google Shape;96;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Future missions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JAXA updates (1)</a:t>
            </a:r>
            <a:endParaRPr/>
          </a:p>
        </p:txBody>
      </p:sp>
      <p:sp>
        <p:nvSpPr>
          <p:cNvPr id="102" name="Google Shape;102;p6"/>
          <p:cNvSpPr txBox="1"/>
          <p:nvPr/>
        </p:nvSpPr>
        <p:spPr>
          <a:xfrm>
            <a:off x="2426102" y="1167522"/>
            <a:ext cx="6281986" cy="2605865"/>
          </a:xfrm>
          <a:prstGeom prst="rect">
            <a:avLst/>
          </a:prstGeom>
          <a:noFill/>
          <a:ln>
            <a:noFill/>
          </a:ln>
        </p:spPr>
        <p:txBody>
          <a:bodyPr anchorCtr="0" anchor="t" bIns="45700" lIns="91425" spcFirstLastPara="1" rIns="91425" wrap="square" tIns="45700">
            <a:noAutofit/>
          </a:bodyPr>
          <a:lstStyle/>
          <a:p>
            <a:pPr indent="-179384" lvl="0" marL="179384"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GOSAT-GW will carry AMSR3, which contributes to precipitation measurement.</a:t>
            </a:r>
            <a:endParaRPr/>
          </a:p>
          <a:p>
            <a:pPr indent="-179383" lvl="1" marL="536561" marR="0" rtl="0" algn="l">
              <a:lnSpc>
                <a:spcPct val="100000"/>
              </a:lnSpc>
              <a:spcBef>
                <a:spcPts val="400"/>
              </a:spcBef>
              <a:spcAft>
                <a:spcPts val="0"/>
              </a:spcAft>
              <a:buClr>
                <a:srgbClr val="000000"/>
              </a:buClr>
              <a:buSzPts val="1600"/>
              <a:buFont typeface="Noto Sans Symbols"/>
              <a:buChar char="⮚"/>
            </a:pPr>
            <a:r>
              <a:rPr b="1" i="0" lang="en-US" sz="1600" u="none" cap="none" strike="noStrike">
                <a:solidFill>
                  <a:schemeClr val="dk1"/>
                </a:solidFill>
                <a:latin typeface="Arial"/>
                <a:ea typeface="Arial"/>
                <a:cs typeface="Arial"/>
                <a:sym typeface="Arial"/>
              </a:rPr>
              <a:t>AMSR3</a:t>
            </a:r>
            <a:r>
              <a:rPr b="0" i="0" lang="en-US" sz="1600" u="none" cap="none" strike="noStrike">
                <a:solidFill>
                  <a:schemeClr val="dk1"/>
                </a:solidFill>
                <a:latin typeface="Arial"/>
                <a:ea typeface="Arial"/>
                <a:cs typeface="Arial"/>
                <a:sym typeface="Arial"/>
              </a:rPr>
              <a:t>, developed by JAXA, will succeed AMSR series observations adding new high-frequency channels for solid precipitation retrievals and water vapor analysis in NWP.</a:t>
            </a:r>
            <a:endParaRPr/>
          </a:p>
          <a:p>
            <a:pPr indent="-179383" lvl="1" marL="536561" marR="0" rtl="0" algn="l">
              <a:lnSpc>
                <a:spcPct val="100000"/>
              </a:lnSpc>
              <a:spcBef>
                <a:spcPts val="400"/>
              </a:spcBef>
              <a:spcAft>
                <a:spcPts val="0"/>
              </a:spcAft>
              <a:buClr>
                <a:srgbClr val="000000"/>
              </a:buClr>
              <a:buSzPts val="1600"/>
              <a:buFont typeface="Noto Sans Symbols"/>
              <a:buChar char="⮚"/>
            </a:pPr>
            <a:r>
              <a:rPr b="0" i="0" lang="en-US" sz="1600" u="none" cap="none" strike="noStrike">
                <a:solidFill>
                  <a:schemeClr val="dk1"/>
                </a:solidFill>
                <a:latin typeface="Arial"/>
                <a:ea typeface="Arial"/>
                <a:cs typeface="Arial"/>
                <a:sym typeface="Arial"/>
              </a:rPr>
              <a:t>Target launch is the first half of </a:t>
            </a:r>
            <a:r>
              <a:rPr b="1" i="0" lang="en-US" sz="1600" u="none" cap="none" strike="noStrike">
                <a:solidFill>
                  <a:srgbClr val="FF0000"/>
                </a:solidFill>
                <a:latin typeface="Arial"/>
                <a:ea typeface="Arial"/>
                <a:cs typeface="Arial"/>
                <a:sym typeface="Arial"/>
              </a:rPr>
              <a:t>JFY2025</a:t>
            </a:r>
            <a:r>
              <a:rPr b="0" i="0" lang="en-US" sz="1600" u="none" cap="none" strike="noStrike">
                <a:solidFill>
                  <a:schemeClr val="dk1"/>
                </a:solidFill>
                <a:latin typeface="Arial"/>
                <a:ea typeface="Arial"/>
                <a:cs typeface="Arial"/>
                <a:sym typeface="Arial"/>
              </a:rPr>
              <a:t> (Apr. 2025 - Sep. 2025) </a:t>
            </a:r>
            <a:endParaRPr b="0" i="0" sz="1800" u="none" cap="none" strike="noStrike">
              <a:solidFill>
                <a:schemeClr val="dk1"/>
              </a:solidFill>
              <a:latin typeface="Arial"/>
              <a:ea typeface="Arial"/>
              <a:cs typeface="Arial"/>
              <a:sym typeface="Arial"/>
            </a:endParaRPr>
          </a:p>
        </p:txBody>
      </p:sp>
      <p:sp>
        <p:nvSpPr>
          <p:cNvPr id="103" name="Google Shape;103;p6"/>
          <p:cNvSpPr/>
          <p:nvPr/>
        </p:nvSpPr>
        <p:spPr>
          <a:xfrm>
            <a:off x="8348189" y="3133372"/>
            <a:ext cx="241920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Satellite specification</a:t>
            </a:r>
            <a:endParaRPr b="1" i="0" sz="1400" u="none" cap="none" strike="noStrike">
              <a:solidFill>
                <a:srgbClr val="000000"/>
              </a:solidFill>
              <a:latin typeface="Calibri"/>
              <a:ea typeface="Calibri"/>
              <a:cs typeface="Calibri"/>
              <a:sym typeface="Calibri"/>
            </a:endParaRPr>
          </a:p>
        </p:txBody>
      </p:sp>
      <p:sp>
        <p:nvSpPr>
          <p:cNvPr id="104" name="Google Shape;104;p6"/>
          <p:cNvSpPr txBox="1"/>
          <p:nvPr/>
        </p:nvSpPr>
        <p:spPr>
          <a:xfrm>
            <a:off x="418462" y="3175335"/>
            <a:ext cx="6433984" cy="1969178"/>
          </a:xfrm>
          <a:prstGeom prst="rect">
            <a:avLst/>
          </a:prstGeom>
          <a:noFill/>
          <a:ln>
            <a:noFill/>
          </a:ln>
        </p:spPr>
        <p:txBody>
          <a:bodyPr anchorCtr="0" anchor="t" bIns="45700" lIns="91425" spcFirstLastPara="1" rIns="91425" wrap="square" tIns="45700">
            <a:noAutofit/>
          </a:bodyPr>
          <a:lstStyle/>
          <a:p>
            <a:pPr indent="-179384" lvl="0" marL="179384"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Status of development</a:t>
            </a:r>
            <a:endParaRPr/>
          </a:p>
          <a:p>
            <a:pPr indent="-179383" lvl="1" marL="536561" marR="0" rtl="0" algn="l">
              <a:lnSpc>
                <a:spcPct val="100000"/>
              </a:lnSpc>
              <a:spcBef>
                <a:spcPts val="200"/>
              </a:spcBef>
              <a:spcAft>
                <a:spcPts val="0"/>
              </a:spcAft>
              <a:buClr>
                <a:srgbClr val="000000"/>
              </a:buClr>
              <a:buSzPts val="1400"/>
              <a:buFont typeface="Noto Sans Symbols"/>
              <a:buChar char="⮚"/>
            </a:pPr>
            <a:r>
              <a:rPr b="0" i="0" lang="en-US" sz="1400" u="none" cap="none" strike="noStrike">
                <a:solidFill>
                  <a:schemeClr val="dk1"/>
                </a:solidFill>
                <a:latin typeface="Arial"/>
                <a:ea typeface="Arial"/>
                <a:cs typeface="Arial"/>
                <a:sym typeface="Arial"/>
              </a:rPr>
              <a:t>GOSAT-GW system development is in the final stage of Phase D.</a:t>
            </a:r>
            <a:endParaRPr/>
          </a:p>
          <a:p>
            <a:pPr indent="-179383" lvl="1" marL="536561" marR="0" rtl="0" algn="l">
              <a:lnSpc>
                <a:spcPct val="100000"/>
              </a:lnSpc>
              <a:spcBef>
                <a:spcPts val="200"/>
              </a:spcBef>
              <a:spcAft>
                <a:spcPts val="0"/>
              </a:spcAft>
              <a:buClr>
                <a:srgbClr val="000000"/>
              </a:buClr>
              <a:buSzPts val="1400"/>
              <a:buFont typeface="Noto Sans Symbols"/>
              <a:buChar char="⮚"/>
            </a:pPr>
            <a:r>
              <a:rPr b="0" i="0" lang="en-US" sz="1400" u="none" cap="none" strike="noStrike">
                <a:solidFill>
                  <a:schemeClr val="dk1"/>
                </a:solidFill>
                <a:latin typeface="Arial"/>
                <a:ea typeface="Arial"/>
                <a:cs typeface="Arial"/>
                <a:sym typeface="Arial"/>
              </a:rPr>
              <a:t>After the PQR of satellite system and Development Completion Review, we will move on to the launch operation at the launch site, Tanegashima Space Center</a:t>
            </a:r>
            <a:endParaRPr/>
          </a:p>
          <a:p>
            <a:pPr indent="-179383" lvl="1" marL="536561" marR="0" rtl="0" algn="l">
              <a:lnSpc>
                <a:spcPct val="100000"/>
              </a:lnSpc>
              <a:spcBef>
                <a:spcPts val="200"/>
              </a:spcBef>
              <a:spcAft>
                <a:spcPts val="0"/>
              </a:spcAft>
              <a:buClr>
                <a:srgbClr val="000000"/>
              </a:buClr>
              <a:buSzPts val="1400"/>
              <a:buFont typeface="Noto Sans Symbols"/>
              <a:buChar char="⮚"/>
            </a:pPr>
            <a:r>
              <a:rPr b="0" i="0" lang="en-US" sz="1400" u="none" cap="none" strike="noStrike">
                <a:solidFill>
                  <a:schemeClr val="dk1"/>
                </a:solidFill>
                <a:latin typeface="Arial"/>
                <a:ea typeface="Arial"/>
                <a:cs typeface="Arial"/>
                <a:sym typeface="Arial"/>
              </a:rPr>
              <a:t>Launch date of the GOSAT-GW is scheduled in the first half of JFY2025</a:t>
            </a:r>
            <a:endParaRPr/>
          </a:p>
          <a:p>
            <a:pPr indent="-179384" lvl="0" marL="179384" marR="0" rtl="0" algn="l">
              <a:lnSpc>
                <a:spcPct val="100000"/>
              </a:lnSpc>
              <a:spcBef>
                <a:spcPts val="20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Public data release of AMSR3 is panned 1-year after the launch from the JAXA G-Portal system (</a:t>
            </a:r>
            <a:r>
              <a:rPr b="0" i="0" lang="en-US" sz="1400" u="sng" cap="none" strike="noStrike">
                <a:solidFill>
                  <a:schemeClr val="dk1"/>
                </a:solidFill>
                <a:latin typeface="Arial"/>
                <a:ea typeface="Arial"/>
                <a:cs typeface="Arial"/>
                <a:sym typeface="Arial"/>
                <a:hlinkClick r:id="rId3">
                  <a:extLst>
                    <a:ext uri="{A12FA001-AC4F-418D-AE19-62706E023703}">
                      <ahyp:hlinkClr val="tx"/>
                    </a:ext>
                  </a:extLst>
                </a:hlinkClick>
              </a:rPr>
              <a:t>https://gportal.jaxa.jp/gpr/</a:t>
            </a:r>
            <a:r>
              <a:rPr b="0" i="0" lang="en-US" sz="1400" u="none" cap="none" strike="noStrike">
                <a:solidFill>
                  <a:schemeClr val="dk1"/>
                </a:solidFill>
                <a:latin typeface="Arial"/>
                <a:ea typeface="Arial"/>
                <a:cs typeface="Arial"/>
                <a:sym typeface="Arial"/>
              </a:rPr>
              <a:t>).</a:t>
            </a:r>
            <a:endParaRPr/>
          </a:p>
          <a:p>
            <a:pPr indent="-77783" lvl="1" marL="536561" marR="0" rtl="0" algn="l">
              <a:lnSpc>
                <a:spcPct val="100000"/>
              </a:lnSpc>
              <a:spcBef>
                <a:spcPts val="400"/>
              </a:spcBef>
              <a:spcAft>
                <a:spcPts val="0"/>
              </a:spcAft>
              <a:buClr>
                <a:srgbClr val="000000"/>
              </a:buClr>
              <a:buSzPts val="1600"/>
              <a:buFont typeface="Noto Sans Symbols"/>
              <a:buNone/>
            </a:pPr>
            <a:r>
              <a:t/>
            </a:r>
            <a:endParaRPr b="0" i="0" sz="1600" u="none" cap="none" strike="noStrike">
              <a:solidFill>
                <a:schemeClr val="dk1"/>
              </a:solidFill>
              <a:latin typeface="Arial"/>
              <a:ea typeface="Arial"/>
              <a:cs typeface="Arial"/>
              <a:sym typeface="Arial"/>
            </a:endParaRPr>
          </a:p>
        </p:txBody>
      </p:sp>
      <p:pic>
        <p:nvPicPr>
          <p:cNvPr id="105" name="Google Shape;105;p6"/>
          <p:cNvPicPr preferRelativeResize="0"/>
          <p:nvPr/>
        </p:nvPicPr>
        <p:blipFill rotWithShape="1">
          <a:blip r:embed="rId4">
            <a:alphaModFix/>
          </a:blip>
          <a:srcRect b="0" l="0" r="0" t="0"/>
          <a:stretch/>
        </p:blipFill>
        <p:spPr>
          <a:xfrm>
            <a:off x="324233" y="1423793"/>
            <a:ext cx="1419300" cy="1413128"/>
          </a:xfrm>
          <a:prstGeom prst="rect">
            <a:avLst/>
          </a:prstGeom>
          <a:noFill/>
          <a:ln>
            <a:noFill/>
          </a:ln>
          <a:effectLst>
            <a:outerShdw blurRad="50800" rotWithShape="0" algn="tl" dir="2700000" dist="38100">
              <a:srgbClr val="000000">
                <a:alpha val="40000"/>
              </a:srgbClr>
            </a:outerShdw>
          </a:effectLst>
        </p:spPr>
      </p:pic>
      <p:sp>
        <p:nvSpPr>
          <p:cNvPr id="106" name="Google Shape;106;p6"/>
          <p:cNvSpPr/>
          <p:nvPr/>
        </p:nvSpPr>
        <p:spPr>
          <a:xfrm>
            <a:off x="1214194" y="2357617"/>
            <a:ext cx="1412624" cy="610083"/>
          </a:xfrm>
          <a:prstGeom prst="ellipse">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rgbClr val="FFFFFF"/>
                </a:solidFill>
                <a:latin typeface="Calibri"/>
                <a:ea typeface="Calibri"/>
                <a:cs typeface="Calibri"/>
                <a:sym typeface="Calibri"/>
              </a:rPr>
              <a:t>Water Cycle</a:t>
            </a:r>
            <a:endParaRPr/>
          </a:p>
        </p:txBody>
      </p:sp>
      <p:sp>
        <p:nvSpPr>
          <p:cNvPr id="107" name="Google Shape;107;p6"/>
          <p:cNvSpPr txBox="1"/>
          <p:nvPr/>
        </p:nvSpPr>
        <p:spPr>
          <a:xfrm>
            <a:off x="345001" y="2180505"/>
            <a:ext cx="1249528" cy="37852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1" lang="en-US" sz="2000" u="none" cap="none" strike="noStrike">
                <a:solidFill>
                  <a:schemeClr val="lt1"/>
                </a:solidFill>
                <a:latin typeface="Calibri"/>
                <a:ea typeface="Calibri"/>
                <a:cs typeface="Calibri"/>
                <a:sym typeface="Calibri"/>
              </a:rPr>
              <a:t>GOSAT-GW</a:t>
            </a:r>
            <a:endParaRPr b="1" i="1" sz="2000" u="none" cap="none" strike="noStrike">
              <a:solidFill>
                <a:schemeClr val="lt1"/>
              </a:solidFill>
              <a:latin typeface="Calibri"/>
              <a:ea typeface="Calibri"/>
              <a:cs typeface="Calibri"/>
              <a:sym typeface="Calibri"/>
            </a:endParaRPr>
          </a:p>
        </p:txBody>
      </p:sp>
      <p:sp>
        <p:nvSpPr>
          <p:cNvPr id="108" name="Google Shape;108;p6"/>
          <p:cNvSpPr txBox="1"/>
          <p:nvPr/>
        </p:nvSpPr>
        <p:spPr>
          <a:xfrm>
            <a:off x="1033882" y="1388857"/>
            <a:ext cx="1392219" cy="523220"/>
          </a:xfrm>
          <a:prstGeom prst="rect">
            <a:avLst/>
          </a:prstGeom>
          <a:solidFill>
            <a:schemeClr val="lt1"/>
          </a:solidFill>
          <a:ln cap="flat" cmpd="sng" w="381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To be launched </a:t>
            </a:r>
            <a:br>
              <a:rPr b="1" i="0" lang="en-US" sz="1400" u="none" cap="none" strike="noStrike">
                <a:solidFill>
                  <a:srgbClr val="000000"/>
                </a:solidFill>
                <a:latin typeface="Calibri"/>
                <a:ea typeface="Calibri"/>
                <a:cs typeface="Calibri"/>
                <a:sym typeface="Calibri"/>
              </a:rPr>
            </a:br>
            <a:r>
              <a:rPr b="1" i="0" lang="en-US" sz="1400" u="none" cap="none" strike="noStrike">
                <a:solidFill>
                  <a:srgbClr val="000000"/>
                </a:solidFill>
                <a:latin typeface="Calibri"/>
                <a:ea typeface="Calibri"/>
                <a:cs typeface="Calibri"/>
                <a:sym typeface="Calibri"/>
              </a:rPr>
              <a:t>in JFY2025</a:t>
            </a:r>
            <a:endParaRPr b="1" i="0" sz="1400" u="none" cap="none" strike="noStrike">
              <a:solidFill>
                <a:srgbClr val="000000"/>
              </a:solidFill>
              <a:latin typeface="Calibri"/>
              <a:ea typeface="Calibri"/>
              <a:cs typeface="Calibri"/>
              <a:sym typeface="Calibri"/>
            </a:endParaRPr>
          </a:p>
        </p:txBody>
      </p:sp>
      <p:sp>
        <p:nvSpPr>
          <p:cNvPr id="109" name="Google Shape;109;p6"/>
          <p:cNvSpPr/>
          <p:nvPr/>
        </p:nvSpPr>
        <p:spPr>
          <a:xfrm>
            <a:off x="191525" y="5176063"/>
            <a:ext cx="6423847" cy="1231106"/>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AMSR3 Major Improvements</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chemeClr val="dk1"/>
                </a:solidFill>
                <a:latin typeface="Arial"/>
                <a:ea typeface="Arial"/>
                <a:cs typeface="Arial"/>
                <a:sym typeface="Arial"/>
              </a:rPr>
              <a:t>Additional</a:t>
            </a:r>
            <a:r>
              <a:rPr b="1" i="0" lang="en-US" sz="1400" u="none" cap="none" strike="noStrike">
                <a:solidFill>
                  <a:schemeClr val="dk1"/>
                </a:solidFill>
                <a:latin typeface="Arial"/>
                <a:ea typeface="Arial"/>
                <a:cs typeface="Arial"/>
                <a:sym typeface="Arial"/>
              </a:rPr>
              <a:t> </a:t>
            </a:r>
            <a:r>
              <a:rPr b="1" i="0" lang="en-US" sz="1400" u="none" cap="none" strike="noStrike">
                <a:solidFill>
                  <a:srgbClr val="FF0000"/>
                </a:solidFill>
                <a:latin typeface="Arial"/>
                <a:ea typeface="Arial"/>
                <a:cs typeface="Arial"/>
                <a:sym typeface="Arial"/>
              </a:rPr>
              <a:t>166 &amp; 183 GHz</a:t>
            </a:r>
            <a:r>
              <a:rPr b="0" i="0" lang="en-US" sz="1400" u="none" cap="none" strike="noStrike">
                <a:solidFill>
                  <a:srgbClr val="FF0000"/>
                </a:solidFill>
                <a:latin typeface="Arial"/>
                <a:ea typeface="Arial"/>
                <a:cs typeface="Arial"/>
                <a:sym typeface="Arial"/>
              </a:rPr>
              <a:t> </a:t>
            </a:r>
            <a:r>
              <a:rPr b="0" i="0" lang="en-US" sz="1400" u="none" cap="none" strike="noStrike">
                <a:solidFill>
                  <a:schemeClr val="dk1"/>
                </a:solidFill>
                <a:latin typeface="Arial"/>
                <a:ea typeface="Arial"/>
                <a:cs typeface="Arial"/>
                <a:sym typeface="Arial"/>
              </a:rPr>
              <a:t>channels to enable monitoring of global precipitation (rain &amp; snow) and contribute to water vapor analysis in NWP</a:t>
            </a:r>
            <a:endParaRPr b="0" i="0" sz="14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chemeClr val="dk1"/>
                </a:solidFill>
                <a:latin typeface="Arial"/>
                <a:ea typeface="Arial"/>
                <a:cs typeface="Arial"/>
                <a:sym typeface="Arial"/>
              </a:rPr>
              <a:t>Additional </a:t>
            </a:r>
            <a:r>
              <a:rPr b="1" i="0" lang="en-US" sz="1400" u="none" cap="none" strike="noStrike">
                <a:solidFill>
                  <a:srgbClr val="FF0000"/>
                </a:solidFill>
                <a:latin typeface="Arial"/>
                <a:ea typeface="Arial"/>
                <a:cs typeface="Arial"/>
                <a:sym typeface="Arial"/>
              </a:rPr>
              <a:t>10.25 GHz channels with improved NEDT</a:t>
            </a:r>
            <a:r>
              <a:rPr b="0" i="0" lang="en-US" sz="1400" u="none" cap="none" strike="noStrike">
                <a:solidFill>
                  <a:schemeClr val="dk1"/>
                </a:solidFill>
                <a:latin typeface="Arial"/>
                <a:ea typeface="Arial"/>
                <a:cs typeface="Arial"/>
                <a:sym typeface="Arial"/>
              </a:rPr>
              <a:t> to enable robust SST retrievals in higher spatial resolution</a:t>
            </a:r>
            <a:endParaRPr/>
          </a:p>
        </p:txBody>
      </p:sp>
      <p:graphicFrame>
        <p:nvGraphicFramePr>
          <p:cNvPr id="110" name="Google Shape;110;p6"/>
          <p:cNvGraphicFramePr/>
          <p:nvPr/>
        </p:nvGraphicFramePr>
        <p:xfrm>
          <a:off x="6929411" y="3513148"/>
          <a:ext cx="3000000" cy="3000000"/>
        </p:xfrm>
        <a:graphic>
          <a:graphicData uri="http://schemas.openxmlformats.org/drawingml/2006/table">
            <a:tbl>
              <a:tblPr>
                <a:noFill/>
                <a:tableStyleId>{10CE05F3-69C4-4C03-873D-A8AD98E0105F}</a:tableStyleId>
              </a:tblPr>
              <a:tblGrid>
                <a:gridCol w="538000"/>
                <a:gridCol w="1337150"/>
                <a:gridCol w="3191800"/>
              </a:tblGrid>
              <a:tr h="506000">
                <a:tc gridSpan="2">
                  <a:txBody>
                    <a:bodyPr/>
                    <a:lstStyle/>
                    <a:p>
                      <a:pPr indent="0" lvl="0" marL="72000" marR="0" rtl="0" algn="l">
                        <a:lnSpc>
                          <a:spcPct val="100000"/>
                        </a:lnSpc>
                        <a:spcBef>
                          <a:spcPts val="0"/>
                        </a:spcBef>
                        <a:spcAft>
                          <a:spcPts val="0"/>
                        </a:spcAft>
                        <a:buClr>
                          <a:srgbClr val="000000"/>
                        </a:buClr>
                        <a:buSzPts val="1400"/>
                        <a:buFont typeface="Arial"/>
                        <a:buNone/>
                      </a:pPr>
                      <a:r>
                        <a:rPr b="1" lang="en-US" sz="1400" u="none" cap="none" strike="noStrike">
                          <a:solidFill>
                            <a:schemeClr val="dk1"/>
                          </a:solidFill>
                          <a:latin typeface="Calibri"/>
                          <a:ea typeface="Calibri"/>
                          <a:cs typeface="Calibri"/>
                          <a:sym typeface="Calibri"/>
                        </a:rPr>
                        <a:t>Mission Instruments</a:t>
                      </a:r>
                      <a:endParaRPr b="1" sz="1400" u="none" cap="none" strike="noStrike">
                        <a:solidFill>
                          <a:schemeClr val="dk1"/>
                        </a:solidFill>
                        <a:latin typeface="Calibri"/>
                        <a:ea typeface="Calibri"/>
                        <a:cs typeface="Calibri"/>
                        <a:sym typeface="Calibri"/>
                      </a:endParaRPr>
                    </a:p>
                  </a:txBody>
                  <a:tcPr marT="0" marB="0" marR="36000" marL="36000" anchor="ctr">
                    <a:solidFill>
                      <a:srgbClr val="D8D8D8"/>
                    </a:solidFill>
                  </a:tcPr>
                </a:tc>
                <a:tc hMerge="1"/>
                <a:tc>
                  <a:txBody>
                    <a:bodyPr/>
                    <a:lstStyle/>
                    <a:p>
                      <a:pPr indent="0" lvl="0" marL="7200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Calibri"/>
                          <a:ea typeface="Calibri"/>
                          <a:cs typeface="Calibri"/>
                          <a:sym typeface="Calibri"/>
                        </a:rPr>
                        <a:t>AMSR3 (JAXA)</a:t>
                      </a:r>
                      <a:endParaRPr sz="1400" u="none" cap="none" strike="noStrike"/>
                    </a:p>
                    <a:p>
                      <a:pPr indent="0" lvl="0" marL="7200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Calibri"/>
                          <a:ea typeface="Calibri"/>
                          <a:cs typeface="Calibri"/>
                          <a:sym typeface="Calibri"/>
                        </a:rPr>
                        <a:t>TANSO-3 (MOE/NIES)</a:t>
                      </a:r>
                      <a:endParaRPr sz="1400" u="none" cap="none" strike="noStrike">
                        <a:solidFill>
                          <a:schemeClr val="dk1"/>
                        </a:solidFill>
                        <a:latin typeface="Calibri"/>
                        <a:ea typeface="Calibri"/>
                        <a:cs typeface="Calibri"/>
                        <a:sym typeface="Calibri"/>
                      </a:endParaRPr>
                    </a:p>
                  </a:txBody>
                  <a:tcPr marT="0" marB="0" marR="36000" marL="36000" anchor="ctr">
                    <a:solidFill>
                      <a:schemeClr val="lt1"/>
                    </a:solidFill>
                  </a:tcPr>
                </a:tc>
              </a:tr>
              <a:tr h="212200">
                <a:tc rowSpan="4">
                  <a:txBody>
                    <a:bodyPr/>
                    <a:lstStyle/>
                    <a:p>
                      <a:pPr indent="0" lvl="0" marL="72000" marR="0" rtl="0" algn="l">
                        <a:lnSpc>
                          <a:spcPct val="100000"/>
                        </a:lnSpc>
                        <a:spcBef>
                          <a:spcPts val="0"/>
                        </a:spcBef>
                        <a:spcAft>
                          <a:spcPts val="0"/>
                        </a:spcAft>
                        <a:buClr>
                          <a:srgbClr val="000000"/>
                        </a:buClr>
                        <a:buSzPts val="1400"/>
                        <a:buFont typeface="Arial"/>
                        <a:buNone/>
                      </a:pPr>
                      <a:r>
                        <a:rPr b="1" lang="en-US" sz="1400" u="none" cap="none" strike="noStrike">
                          <a:solidFill>
                            <a:schemeClr val="dk1"/>
                          </a:solidFill>
                          <a:latin typeface="Calibri"/>
                          <a:ea typeface="Calibri"/>
                          <a:cs typeface="Calibri"/>
                          <a:sym typeface="Calibri"/>
                        </a:rPr>
                        <a:t>Orbit</a:t>
                      </a:r>
                      <a:endParaRPr b="1" sz="1400" u="none" cap="none" strike="noStrike">
                        <a:solidFill>
                          <a:schemeClr val="dk1"/>
                        </a:solidFill>
                        <a:latin typeface="Calibri"/>
                        <a:ea typeface="Calibri"/>
                        <a:cs typeface="Calibri"/>
                        <a:sym typeface="Calibri"/>
                      </a:endParaRPr>
                    </a:p>
                  </a:txBody>
                  <a:tcPr marT="0" marB="0" marR="36000" marL="36000" anchor="ctr">
                    <a:solidFill>
                      <a:srgbClr val="D8D8D8"/>
                    </a:solidFill>
                  </a:tcPr>
                </a:tc>
                <a:tc>
                  <a:txBody>
                    <a:bodyPr/>
                    <a:lstStyle/>
                    <a:p>
                      <a:pPr indent="0" lvl="0" marL="72000" marR="0" rtl="0" algn="l">
                        <a:lnSpc>
                          <a:spcPct val="100000"/>
                        </a:lnSpc>
                        <a:spcBef>
                          <a:spcPts val="0"/>
                        </a:spcBef>
                        <a:spcAft>
                          <a:spcPts val="0"/>
                        </a:spcAft>
                        <a:buClr>
                          <a:srgbClr val="000000"/>
                        </a:buClr>
                        <a:buSzPts val="1400"/>
                        <a:buFont typeface="Arial"/>
                        <a:buNone/>
                      </a:pPr>
                      <a:r>
                        <a:rPr b="1" lang="en-US" sz="1400" u="none" cap="none" strike="noStrike">
                          <a:solidFill>
                            <a:schemeClr val="dk1"/>
                          </a:solidFill>
                          <a:latin typeface="Calibri"/>
                          <a:ea typeface="Calibri"/>
                          <a:cs typeface="Calibri"/>
                          <a:sym typeface="Calibri"/>
                        </a:rPr>
                        <a:t>Type</a:t>
                      </a:r>
                      <a:endParaRPr b="1" sz="1400" u="none" cap="none" strike="noStrike">
                        <a:solidFill>
                          <a:schemeClr val="dk1"/>
                        </a:solidFill>
                        <a:latin typeface="Calibri"/>
                        <a:ea typeface="Calibri"/>
                        <a:cs typeface="Calibri"/>
                        <a:sym typeface="Calibri"/>
                      </a:endParaRPr>
                    </a:p>
                  </a:txBody>
                  <a:tcPr marT="0" marB="0" marR="36000" marL="36000" anchor="ctr">
                    <a:solidFill>
                      <a:srgbClr val="D8D8D8"/>
                    </a:solidFill>
                  </a:tcPr>
                </a:tc>
                <a:tc>
                  <a:txBody>
                    <a:bodyPr/>
                    <a:lstStyle/>
                    <a:p>
                      <a:pPr indent="0" lvl="0" marL="72000" marR="0" rtl="0" algn="l">
                        <a:lnSpc>
                          <a:spcPct val="100000"/>
                        </a:lnSpc>
                        <a:spcBef>
                          <a:spcPts val="0"/>
                        </a:spcBef>
                        <a:spcAft>
                          <a:spcPts val="0"/>
                        </a:spcAft>
                        <a:buClr>
                          <a:srgbClr val="000000"/>
                        </a:buClr>
                        <a:buSzPts val="1400"/>
                        <a:buFont typeface="Arial"/>
                        <a:buNone/>
                      </a:pPr>
                      <a:r>
                        <a:rPr b="0" lang="en-US" sz="1400" u="none" cap="none" strike="noStrike">
                          <a:solidFill>
                            <a:schemeClr val="dk1"/>
                          </a:solidFill>
                          <a:latin typeface="Calibri"/>
                          <a:ea typeface="Calibri"/>
                          <a:cs typeface="Calibri"/>
                          <a:sym typeface="Calibri"/>
                        </a:rPr>
                        <a:t>Sun-synchronous, Sub-recurrent orbit</a:t>
                      </a:r>
                      <a:endParaRPr sz="1400" u="none" cap="none" strike="noStrike"/>
                    </a:p>
                  </a:txBody>
                  <a:tcPr marT="0" marB="0" marR="36000" marL="36000" anchor="ctr">
                    <a:solidFill>
                      <a:schemeClr val="lt1"/>
                    </a:solidFill>
                  </a:tcPr>
                </a:tc>
              </a:tr>
              <a:tr h="446325">
                <a:tc vMerge="1"/>
                <a:tc>
                  <a:txBody>
                    <a:bodyPr/>
                    <a:lstStyle/>
                    <a:p>
                      <a:pPr indent="0" lvl="0" marL="72000" marR="0" rtl="0" algn="l">
                        <a:lnSpc>
                          <a:spcPct val="100000"/>
                        </a:lnSpc>
                        <a:spcBef>
                          <a:spcPts val="0"/>
                        </a:spcBef>
                        <a:spcAft>
                          <a:spcPts val="0"/>
                        </a:spcAft>
                        <a:buClr>
                          <a:srgbClr val="000000"/>
                        </a:buClr>
                        <a:buSzPts val="1400"/>
                        <a:buFont typeface="Arial"/>
                        <a:buNone/>
                      </a:pPr>
                      <a:r>
                        <a:rPr b="1" lang="en-US" sz="1400" u="none" cap="none" strike="noStrike">
                          <a:solidFill>
                            <a:schemeClr val="dk1"/>
                          </a:solidFill>
                          <a:latin typeface="Calibri"/>
                          <a:ea typeface="Calibri"/>
                          <a:cs typeface="Calibri"/>
                          <a:sym typeface="Calibri"/>
                        </a:rPr>
                        <a:t>Altitude</a:t>
                      </a:r>
                      <a:endParaRPr b="1" sz="1400" u="none" cap="none" strike="noStrike">
                        <a:solidFill>
                          <a:schemeClr val="dk1"/>
                        </a:solidFill>
                        <a:latin typeface="Calibri"/>
                        <a:ea typeface="Calibri"/>
                        <a:cs typeface="Calibri"/>
                        <a:sym typeface="Calibri"/>
                      </a:endParaRPr>
                    </a:p>
                  </a:txBody>
                  <a:tcPr marT="0" marB="0" marR="36000" marL="36000" anchor="ctr">
                    <a:solidFill>
                      <a:srgbClr val="D8D8D8"/>
                    </a:solidFill>
                  </a:tcPr>
                </a:tc>
                <a:tc>
                  <a:txBody>
                    <a:bodyPr/>
                    <a:lstStyle/>
                    <a:p>
                      <a:pPr indent="0" lvl="0" marL="72000" marR="0" rtl="0" algn="l">
                        <a:lnSpc>
                          <a:spcPct val="100000"/>
                        </a:lnSpc>
                        <a:spcBef>
                          <a:spcPts val="0"/>
                        </a:spcBef>
                        <a:spcAft>
                          <a:spcPts val="0"/>
                        </a:spcAft>
                        <a:buClr>
                          <a:srgbClr val="000000"/>
                        </a:buClr>
                        <a:buSzPts val="1400"/>
                        <a:buFont typeface="Arial"/>
                        <a:buNone/>
                      </a:pPr>
                      <a:r>
                        <a:rPr b="0" lang="en-US" sz="1400" u="none" cap="none" strike="noStrike">
                          <a:solidFill>
                            <a:schemeClr val="dk1"/>
                          </a:solidFill>
                          <a:latin typeface="Calibri"/>
                          <a:ea typeface="Calibri"/>
                          <a:cs typeface="Calibri"/>
                          <a:sym typeface="Calibri"/>
                        </a:rPr>
                        <a:t>666km, recurrent cycle 3days</a:t>
                      </a:r>
                      <a:endParaRPr sz="1400" u="none" cap="none" strike="noStrike"/>
                    </a:p>
                    <a:p>
                      <a:pPr indent="0" lvl="0" marL="72000" marR="0" rtl="0" algn="l">
                        <a:lnSpc>
                          <a:spcPct val="100000"/>
                        </a:lnSpc>
                        <a:spcBef>
                          <a:spcPts val="0"/>
                        </a:spcBef>
                        <a:spcAft>
                          <a:spcPts val="0"/>
                        </a:spcAft>
                        <a:buClr>
                          <a:srgbClr val="000000"/>
                        </a:buClr>
                        <a:buSzPts val="1400"/>
                        <a:buFont typeface="Arial"/>
                        <a:buNone/>
                      </a:pPr>
                      <a:r>
                        <a:rPr b="0" lang="en-US" sz="1400" u="none" cap="none" strike="noStrike">
                          <a:solidFill>
                            <a:schemeClr val="dk1"/>
                          </a:solidFill>
                          <a:latin typeface="Calibri"/>
                          <a:ea typeface="Calibri"/>
                          <a:cs typeface="Calibri"/>
                          <a:sym typeface="Calibri"/>
                        </a:rPr>
                        <a:t>(same as GOSAT)</a:t>
                      </a:r>
                      <a:endParaRPr b="0" sz="1400" u="none" cap="none" strike="noStrike">
                        <a:solidFill>
                          <a:schemeClr val="dk1"/>
                        </a:solidFill>
                        <a:latin typeface="Calibri"/>
                        <a:ea typeface="Calibri"/>
                        <a:cs typeface="Calibri"/>
                        <a:sym typeface="Calibri"/>
                      </a:endParaRPr>
                    </a:p>
                  </a:txBody>
                  <a:tcPr marT="0" marB="0" marR="36000" marL="36000" anchor="ctr">
                    <a:solidFill>
                      <a:schemeClr val="lt1"/>
                    </a:solidFill>
                  </a:tcPr>
                </a:tc>
              </a:tr>
              <a:tr h="625975">
                <a:tc vMerge="1"/>
                <a:tc>
                  <a:txBody>
                    <a:bodyPr/>
                    <a:lstStyle/>
                    <a:p>
                      <a:pPr indent="0" lvl="0" marL="72000" marR="0" rtl="0" algn="l">
                        <a:lnSpc>
                          <a:spcPct val="100000"/>
                        </a:lnSpc>
                        <a:spcBef>
                          <a:spcPts val="0"/>
                        </a:spcBef>
                        <a:spcAft>
                          <a:spcPts val="0"/>
                        </a:spcAft>
                        <a:buClr>
                          <a:srgbClr val="000000"/>
                        </a:buClr>
                        <a:buSzPts val="1400"/>
                        <a:buFont typeface="Arial"/>
                        <a:buNone/>
                      </a:pPr>
                      <a:r>
                        <a:rPr b="1" lang="en-US" sz="1400" u="none" cap="none" strike="noStrike">
                          <a:solidFill>
                            <a:schemeClr val="dk1"/>
                          </a:solidFill>
                          <a:latin typeface="Calibri"/>
                          <a:ea typeface="Calibri"/>
                          <a:cs typeface="Calibri"/>
                          <a:sym typeface="Calibri"/>
                        </a:rPr>
                        <a:t>Local sun time at ascending</a:t>
                      </a:r>
                      <a:endParaRPr b="1" sz="1400" u="none" cap="none" strike="noStrike">
                        <a:solidFill>
                          <a:schemeClr val="dk1"/>
                        </a:solidFill>
                        <a:latin typeface="Calibri"/>
                        <a:ea typeface="Calibri"/>
                        <a:cs typeface="Calibri"/>
                        <a:sym typeface="Calibri"/>
                      </a:endParaRPr>
                    </a:p>
                  </a:txBody>
                  <a:tcPr marT="0" marB="0" marR="36000" marL="36000" anchor="ctr">
                    <a:solidFill>
                      <a:srgbClr val="D8D8D8"/>
                    </a:solidFill>
                  </a:tcPr>
                </a:tc>
                <a:tc>
                  <a:txBody>
                    <a:bodyPr/>
                    <a:lstStyle/>
                    <a:p>
                      <a:pPr indent="0" lvl="0" marL="72000" marR="0" rtl="0" algn="l">
                        <a:lnSpc>
                          <a:spcPct val="100000"/>
                        </a:lnSpc>
                        <a:spcBef>
                          <a:spcPts val="0"/>
                        </a:spcBef>
                        <a:spcAft>
                          <a:spcPts val="0"/>
                        </a:spcAft>
                        <a:buClr>
                          <a:srgbClr val="000000"/>
                        </a:buClr>
                        <a:buSzPts val="1400"/>
                        <a:buFont typeface="Arial"/>
                        <a:buNone/>
                      </a:pPr>
                      <a:r>
                        <a:rPr b="0" lang="en-US" sz="1400" u="none" cap="none" strike="noStrike">
                          <a:solidFill>
                            <a:schemeClr val="dk1"/>
                          </a:solidFill>
                          <a:latin typeface="Calibri"/>
                          <a:ea typeface="Calibri"/>
                          <a:cs typeface="Calibri"/>
                          <a:sym typeface="Calibri"/>
                        </a:rPr>
                        <a:t>13:30±15min (same as GCOM-W)</a:t>
                      </a:r>
                      <a:endParaRPr b="0" sz="1400" u="none" cap="none" strike="noStrike">
                        <a:solidFill>
                          <a:schemeClr val="dk1"/>
                        </a:solidFill>
                        <a:latin typeface="Calibri"/>
                        <a:ea typeface="Calibri"/>
                        <a:cs typeface="Calibri"/>
                        <a:sym typeface="Calibri"/>
                      </a:endParaRPr>
                    </a:p>
                  </a:txBody>
                  <a:tcPr marT="0" marB="0" marR="36000" marL="36000" anchor="ctr">
                    <a:solidFill>
                      <a:schemeClr val="lt1"/>
                    </a:solidFill>
                  </a:tcPr>
                </a:tc>
              </a:tr>
              <a:tr h="212200">
                <a:tc vMerge="1"/>
                <a:tc>
                  <a:txBody>
                    <a:bodyPr/>
                    <a:lstStyle/>
                    <a:p>
                      <a:pPr indent="0" lvl="0" marL="72000" marR="0" rtl="0" algn="l">
                        <a:lnSpc>
                          <a:spcPct val="100000"/>
                        </a:lnSpc>
                        <a:spcBef>
                          <a:spcPts val="0"/>
                        </a:spcBef>
                        <a:spcAft>
                          <a:spcPts val="0"/>
                        </a:spcAft>
                        <a:buClr>
                          <a:srgbClr val="000000"/>
                        </a:buClr>
                        <a:buSzPts val="1400"/>
                        <a:buFont typeface="Arial"/>
                        <a:buNone/>
                      </a:pPr>
                      <a:r>
                        <a:rPr b="1" lang="en-US" sz="1400" u="none" cap="none" strike="noStrike">
                          <a:solidFill>
                            <a:schemeClr val="dk1"/>
                          </a:solidFill>
                          <a:latin typeface="Calibri"/>
                          <a:ea typeface="Calibri"/>
                          <a:cs typeface="Calibri"/>
                          <a:sym typeface="Calibri"/>
                        </a:rPr>
                        <a:t>Revisit time</a:t>
                      </a:r>
                      <a:endParaRPr b="1" sz="1400" u="none" cap="none" strike="noStrike">
                        <a:solidFill>
                          <a:schemeClr val="dk1"/>
                        </a:solidFill>
                        <a:latin typeface="Calibri"/>
                        <a:ea typeface="Calibri"/>
                        <a:cs typeface="Calibri"/>
                        <a:sym typeface="Calibri"/>
                      </a:endParaRPr>
                    </a:p>
                  </a:txBody>
                  <a:tcPr marT="0" marB="0" marR="36000" marL="36000" anchor="ctr">
                    <a:solidFill>
                      <a:srgbClr val="D8D8D8"/>
                    </a:solidFill>
                  </a:tcPr>
                </a:tc>
                <a:tc>
                  <a:txBody>
                    <a:bodyPr/>
                    <a:lstStyle/>
                    <a:p>
                      <a:pPr indent="0" lvl="0" marL="72000" marR="0" rtl="0" algn="l">
                        <a:lnSpc>
                          <a:spcPct val="100000"/>
                        </a:lnSpc>
                        <a:spcBef>
                          <a:spcPts val="0"/>
                        </a:spcBef>
                        <a:spcAft>
                          <a:spcPts val="0"/>
                        </a:spcAft>
                        <a:buClr>
                          <a:srgbClr val="000000"/>
                        </a:buClr>
                        <a:buSzPts val="1400"/>
                        <a:buFont typeface="Arial"/>
                        <a:buNone/>
                      </a:pPr>
                      <a:r>
                        <a:rPr b="0" lang="en-US" sz="1400" u="none" cap="none" strike="noStrike">
                          <a:solidFill>
                            <a:schemeClr val="dk1"/>
                          </a:solidFill>
                          <a:latin typeface="Calibri"/>
                          <a:ea typeface="Calibri"/>
                          <a:cs typeface="Calibri"/>
                          <a:sym typeface="Calibri"/>
                        </a:rPr>
                        <a:t>3 days</a:t>
                      </a:r>
                      <a:endParaRPr b="0" sz="1400" u="none" cap="none" strike="noStrike">
                        <a:solidFill>
                          <a:schemeClr val="dk1"/>
                        </a:solidFill>
                        <a:latin typeface="Calibri"/>
                        <a:ea typeface="Calibri"/>
                        <a:cs typeface="Calibri"/>
                        <a:sym typeface="Calibri"/>
                      </a:endParaRPr>
                    </a:p>
                  </a:txBody>
                  <a:tcPr marT="0" marB="0" marR="36000" marL="36000" anchor="ctr">
                    <a:solidFill>
                      <a:schemeClr val="lt1"/>
                    </a:solidFill>
                  </a:tcPr>
                </a:tc>
              </a:tr>
              <a:tr h="298975">
                <a:tc gridSpan="2">
                  <a:txBody>
                    <a:bodyPr/>
                    <a:lstStyle/>
                    <a:p>
                      <a:pPr indent="0" lvl="0" marL="72000" marR="0" rtl="0" algn="l">
                        <a:lnSpc>
                          <a:spcPct val="100000"/>
                        </a:lnSpc>
                        <a:spcBef>
                          <a:spcPts val="0"/>
                        </a:spcBef>
                        <a:spcAft>
                          <a:spcPts val="0"/>
                        </a:spcAft>
                        <a:buClr>
                          <a:srgbClr val="000000"/>
                        </a:buClr>
                        <a:buSzPts val="1400"/>
                        <a:buFont typeface="Arial"/>
                        <a:buNone/>
                      </a:pPr>
                      <a:r>
                        <a:rPr b="1" lang="en-US" sz="1400" u="none" cap="none" strike="noStrike">
                          <a:solidFill>
                            <a:schemeClr val="dk1"/>
                          </a:solidFill>
                          <a:latin typeface="Calibri"/>
                          <a:ea typeface="Calibri"/>
                          <a:cs typeface="Calibri"/>
                          <a:sym typeface="Calibri"/>
                        </a:rPr>
                        <a:t>Satellite Mass</a:t>
                      </a:r>
                      <a:endParaRPr b="1" sz="1400" u="none" cap="none" strike="noStrike">
                        <a:solidFill>
                          <a:schemeClr val="dk1"/>
                        </a:solidFill>
                        <a:latin typeface="Calibri"/>
                        <a:ea typeface="Calibri"/>
                        <a:cs typeface="Calibri"/>
                        <a:sym typeface="Calibri"/>
                      </a:endParaRPr>
                    </a:p>
                  </a:txBody>
                  <a:tcPr marT="0" marB="0" marR="36000" marL="36000" anchor="ctr">
                    <a:solidFill>
                      <a:srgbClr val="D8D8D8"/>
                    </a:solidFill>
                  </a:tcPr>
                </a:tc>
                <a:tc hMerge="1"/>
                <a:tc>
                  <a:txBody>
                    <a:bodyPr/>
                    <a:lstStyle/>
                    <a:p>
                      <a:pPr indent="0" lvl="0" marL="72000" marR="0" rtl="0" algn="l">
                        <a:lnSpc>
                          <a:spcPct val="100000"/>
                        </a:lnSpc>
                        <a:spcBef>
                          <a:spcPts val="0"/>
                        </a:spcBef>
                        <a:spcAft>
                          <a:spcPts val="0"/>
                        </a:spcAft>
                        <a:buClr>
                          <a:srgbClr val="000000"/>
                        </a:buClr>
                        <a:buSzPts val="1400"/>
                        <a:buFont typeface="Arial"/>
                        <a:buNone/>
                      </a:pPr>
                      <a:r>
                        <a:rPr b="0" lang="en-US" sz="1400" u="none" cap="none" strike="noStrike">
                          <a:solidFill>
                            <a:schemeClr val="dk1"/>
                          </a:solidFill>
                          <a:latin typeface="Calibri"/>
                          <a:ea typeface="Calibri"/>
                          <a:cs typeface="Calibri"/>
                          <a:sym typeface="Calibri"/>
                        </a:rPr>
                        <a:t>2.6 tons (including propellant)</a:t>
                      </a:r>
                      <a:endParaRPr b="0" sz="1400" u="none" cap="none" strike="noStrike">
                        <a:solidFill>
                          <a:schemeClr val="dk1"/>
                        </a:solidFill>
                        <a:latin typeface="Calibri"/>
                        <a:ea typeface="Calibri"/>
                        <a:cs typeface="Calibri"/>
                        <a:sym typeface="Calibri"/>
                      </a:endParaRPr>
                    </a:p>
                  </a:txBody>
                  <a:tcPr marT="0" marB="0" marR="36000" marL="36000" anchor="ctr">
                    <a:solidFill>
                      <a:schemeClr val="lt1"/>
                    </a:solidFill>
                  </a:tcPr>
                </a:tc>
              </a:tr>
              <a:tr h="298975">
                <a:tc gridSpan="2">
                  <a:txBody>
                    <a:bodyPr/>
                    <a:lstStyle/>
                    <a:p>
                      <a:pPr indent="0" lvl="0" marL="72000" marR="0" rtl="0" algn="l">
                        <a:lnSpc>
                          <a:spcPct val="100000"/>
                        </a:lnSpc>
                        <a:spcBef>
                          <a:spcPts val="0"/>
                        </a:spcBef>
                        <a:spcAft>
                          <a:spcPts val="0"/>
                        </a:spcAft>
                        <a:buClr>
                          <a:srgbClr val="000000"/>
                        </a:buClr>
                        <a:buSzPts val="1400"/>
                        <a:buFont typeface="Arial"/>
                        <a:buNone/>
                      </a:pPr>
                      <a:r>
                        <a:rPr b="1" lang="en-US" sz="1400" u="none" cap="none" strike="noStrike">
                          <a:solidFill>
                            <a:schemeClr val="dk1"/>
                          </a:solidFill>
                          <a:latin typeface="Calibri"/>
                          <a:ea typeface="Calibri"/>
                          <a:cs typeface="Calibri"/>
                          <a:sym typeface="Calibri"/>
                        </a:rPr>
                        <a:t>Designed lifetime</a:t>
                      </a:r>
                      <a:endParaRPr b="1" sz="1400" u="none" cap="none" strike="noStrike">
                        <a:solidFill>
                          <a:schemeClr val="dk1"/>
                        </a:solidFill>
                        <a:latin typeface="Calibri"/>
                        <a:ea typeface="Calibri"/>
                        <a:cs typeface="Calibri"/>
                        <a:sym typeface="Calibri"/>
                      </a:endParaRPr>
                    </a:p>
                  </a:txBody>
                  <a:tcPr marT="0" marB="0" marR="36000" marL="36000" anchor="ctr">
                    <a:solidFill>
                      <a:srgbClr val="D8D8D8"/>
                    </a:solidFill>
                  </a:tcPr>
                </a:tc>
                <a:tc hMerge="1"/>
                <a:tc>
                  <a:txBody>
                    <a:bodyPr/>
                    <a:lstStyle/>
                    <a:p>
                      <a:pPr indent="0" lvl="0" marL="72000" marR="0" rtl="0" algn="l">
                        <a:lnSpc>
                          <a:spcPct val="100000"/>
                        </a:lnSpc>
                        <a:spcBef>
                          <a:spcPts val="0"/>
                        </a:spcBef>
                        <a:spcAft>
                          <a:spcPts val="0"/>
                        </a:spcAft>
                        <a:buClr>
                          <a:srgbClr val="000000"/>
                        </a:buClr>
                        <a:buSzPts val="1400"/>
                        <a:buFont typeface="Arial"/>
                        <a:buNone/>
                      </a:pPr>
                      <a:r>
                        <a:rPr b="0" lang="en-US" sz="1400" u="none" cap="none" strike="noStrike">
                          <a:solidFill>
                            <a:schemeClr val="dk1"/>
                          </a:solidFill>
                          <a:latin typeface="Calibri"/>
                          <a:ea typeface="Calibri"/>
                          <a:cs typeface="Calibri"/>
                          <a:sym typeface="Calibri"/>
                        </a:rPr>
                        <a:t>&gt; 7 years</a:t>
                      </a:r>
                      <a:endParaRPr b="0" sz="1400" u="none" cap="none" strike="noStrike">
                        <a:solidFill>
                          <a:schemeClr val="dk1"/>
                        </a:solidFill>
                        <a:latin typeface="Calibri"/>
                        <a:ea typeface="Calibri"/>
                        <a:cs typeface="Calibri"/>
                        <a:sym typeface="Calibri"/>
                      </a:endParaRPr>
                    </a:p>
                  </a:txBody>
                  <a:tcPr marT="0" marB="0" marR="36000" marL="36000" anchor="ctr">
                    <a:solidFill>
                      <a:schemeClr val="lt1"/>
                    </a:solidFill>
                  </a:tcPr>
                </a:tc>
              </a:tr>
              <a:tr h="298975">
                <a:tc gridSpan="2">
                  <a:txBody>
                    <a:bodyPr/>
                    <a:lstStyle/>
                    <a:p>
                      <a:pPr indent="0" lvl="0" marL="72000" marR="0" rtl="0" algn="l">
                        <a:lnSpc>
                          <a:spcPct val="100000"/>
                        </a:lnSpc>
                        <a:spcBef>
                          <a:spcPts val="0"/>
                        </a:spcBef>
                        <a:spcAft>
                          <a:spcPts val="0"/>
                        </a:spcAft>
                        <a:buClr>
                          <a:srgbClr val="000000"/>
                        </a:buClr>
                        <a:buSzPts val="1400"/>
                        <a:buFont typeface="Arial"/>
                        <a:buNone/>
                      </a:pPr>
                      <a:r>
                        <a:rPr b="1" lang="en-US" sz="1400" u="none" cap="none" strike="noStrike">
                          <a:solidFill>
                            <a:schemeClr val="dk1"/>
                          </a:solidFill>
                          <a:latin typeface="Calibri"/>
                          <a:ea typeface="Calibri"/>
                          <a:cs typeface="Calibri"/>
                          <a:sym typeface="Calibri"/>
                        </a:rPr>
                        <a:t>Launch</a:t>
                      </a:r>
                      <a:endParaRPr sz="1400" u="none" cap="none" strike="noStrike"/>
                    </a:p>
                  </a:txBody>
                  <a:tcPr marT="0" marB="0" marR="36000" marL="36000" anchor="ctr">
                    <a:solidFill>
                      <a:srgbClr val="D8D8D8"/>
                    </a:solidFill>
                  </a:tcPr>
                </a:tc>
                <a:tc hMerge="1"/>
                <a:tc>
                  <a:txBody>
                    <a:bodyPr/>
                    <a:lstStyle/>
                    <a:p>
                      <a:pPr indent="0" lvl="0" marL="72000" marR="0" rtl="0" algn="l">
                        <a:lnSpc>
                          <a:spcPct val="100000"/>
                        </a:lnSpc>
                        <a:spcBef>
                          <a:spcPts val="0"/>
                        </a:spcBef>
                        <a:spcAft>
                          <a:spcPts val="0"/>
                        </a:spcAft>
                        <a:buClr>
                          <a:srgbClr val="000000"/>
                        </a:buClr>
                        <a:buSzPts val="1400"/>
                        <a:buFont typeface="Arial"/>
                        <a:buNone/>
                      </a:pPr>
                      <a:r>
                        <a:rPr b="0" lang="en-US" sz="1400" u="none" cap="none" strike="noStrike">
                          <a:solidFill>
                            <a:schemeClr val="dk1"/>
                          </a:solidFill>
                          <a:latin typeface="Calibri"/>
                          <a:ea typeface="Calibri"/>
                          <a:cs typeface="Calibri"/>
                          <a:sym typeface="Calibri"/>
                        </a:rPr>
                        <a:t>First half of JFY2025 by H-IIA rocket</a:t>
                      </a:r>
                      <a:endParaRPr sz="1400" u="none" cap="none" strike="noStrike"/>
                    </a:p>
                  </a:txBody>
                  <a:tcPr marT="0" marB="0" marR="36000" marL="36000" anchor="ctr">
                    <a:solidFill>
                      <a:schemeClr val="lt1"/>
                    </a:solidFill>
                  </a:tcPr>
                </a:tc>
              </a:tr>
            </a:tbl>
          </a:graphicData>
        </a:graphic>
      </p:graphicFrame>
      <p:pic>
        <p:nvPicPr>
          <p:cNvPr descr="建物, ケーキ, 座る, テーブル が含まれている画像&#10;&#10;AI によって生成されたコンテンツは間違っている可能性があります。" id="111" name="Google Shape;111;p6"/>
          <p:cNvPicPr preferRelativeResize="0"/>
          <p:nvPr/>
        </p:nvPicPr>
        <p:blipFill rotWithShape="1">
          <a:blip r:embed="rId5">
            <a:alphaModFix/>
          </a:blip>
          <a:srcRect b="0" l="0" r="0" t="0"/>
          <a:stretch/>
        </p:blipFill>
        <p:spPr>
          <a:xfrm>
            <a:off x="10591136" y="1025562"/>
            <a:ext cx="1405207" cy="2107810"/>
          </a:xfrm>
          <a:prstGeom prst="rect">
            <a:avLst/>
          </a:prstGeom>
          <a:noFill/>
          <a:ln>
            <a:noFill/>
          </a:ln>
        </p:spPr>
      </p:pic>
      <p:sp>
        <p:nvSpPr>
          <p:cNvPr id="112" name="Google Shape;112;p6"/>
          <p:cNvSpPr txBox="1"/>
          <p:nvPr/>
        </p:nvSpPr>
        <p:spPr>
          <a:xfrm>
            <a:off x="11076430" y="2807385"/>
            <a:ext cx="114090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Calibri"/>
                <a:ea typeface="Calibri"/>
                <a:cs typeface="Calibri"/>
                <a:sym typeface="Calibri"/>
              </a:rPr>
              <a:t>©MELCO</a:t>
            </a:r>
            <a:endParaRPr b="0" i="0" sz="1400" u="none" cap="none" strike="noStrike">
              <a:solidFill>
                <a:schemeClr val="lt1"/>
              </a:solidFill>
              <a:latin typeface="Calibri"/>
              <a:ea typeface="Calibri"/>
              <a:cs typeface="Calibri"/>
              <a:sym typeface="Calibri"/>
            </a:endParaRPr>
          </a:p>
        </p:txBody>
      </p:sp>
      <p:sp>
        <p:nvSpPr>
          <p:cNvPr id="113" name="Google Shape;113;p6"/>
          <p:cNvSpPr txBox="1"/>
          <p:nvPr/>
        </p:nvSpPr>
        <p:spPr>
          <a:xfrm>
            <a:off x="8726761" y="1086903"/>
            <a:ext cx="1662059" cy="603908"/>
          </a:xfrm>
          <a:prstGeom prst="rect">
            <a:avLst/>
          </a:prstGeom>
          <a:solidFill>
            <a:srgbClr val="FFFFFF">
              <a:alpha val="80000"/>
            </a:srgbClr>
          </a:solid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Feature of the GOSAT-GW satellite with AMSR3 Main Reflector deployed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JAXA updates (2)</a:t>
            </a:r>
            <a:endParaRPr/>
          </a:p>
        </p:txBody>
      </p:sp>
      <p:sp>
        <p:nvSpPr>
          <p:cNvPr id="119" name="Google Shape;119;p7"/>
          <p:cNvSpPr txBox="1"/>
          <p:nvPr/>
        </p:nvSpPr>
        <p:spPr>
          <a:xfrm>
            <a:off x="6411656" y="1998761"/>
            <a:ext cx="5780344" cy="2069797"/>
          </a:xfrm>
          <a:prstGeom prst="rect">
            <a:avLst/>
          </a:prstGeom>
          <a:noFill/>
          <a:ln>
            <a:noFill/>
          </a:ln>
        </p:spPr>
        <p:txBody>
          <a:bodyPr anchorCtr="0" anchor="t" bIns="45700" lIns="91425" spcFirstLastPara="1" rIns="91425" wrap="square" tIns="45700">
            <a:spAutoFit/>
          </a:bodyPr>
          <a:lstStyle/>
          <a:p>
            <a:pPr indent="-179388" lvl="0" marL="179388" marR="0" rtl="0" algn="l">
              <a:lnSpc>
                <a:spcPct val="100000"/>
              </a:lnSpc>
              <a:spcBef>
                <a:spcPts val="0"/>
              </a:spcBef>
              <a:spcAft>
                <a:spcPts val="0"/>
              </a:spcAft>
              <a:buClr>
                <a:srgbClr val="000000"/>
              </a:buClr>
              <a:buSzPts val="1400"/>
              <a:buFont typeface="Arial"/>
              <a:buChar char="•"/>
            </a:pPr>
            <a:r>
              <a:rPr b="1" i="0" lang="en-US" sz="1400" u="none" cap="none" strike="noStrike">
                <a:solidFill>
                  <a:schemeClr val="dk1"/>
                </a:solidFill>
                <a:latin typeface="Arial"/>
                <a:ea typeface="Arial"/>
                <a:cs typeface="Arial"/>
                <a:sym typeface="Arial"/>
              </a:rPr>
              <a:t>JAXA’s KuDPR will focus on advanced observation of precipitation.</a:t>
            </a:r>
            <a:endParaRPr/>
          </a:p>
          <a:p>
            <a:pPr indent="0" lvl="1" marL="0" marR="0" rtl="0" algn="l">
              <a:lnSpc>
                <a:spcPct val="100000"/>
              </a:lnSpc>
              <a:spcBef>
                <a:spcPts val="451"/>
              </a:spcBef>
              <a:spcAft>
                <a:spcPts val="0"/>
              </a:spcAft>
              <a:buNone/>
            </a:pPr>
            <a:r>
              <a:rPr b="0" i="0" lang="en-US" sz="1600" u="none" cap="none" strike="noStrike">
                <a:solidFill>
                  <a:srgbClr val="000000"/>
                </a:solidFill>
                <a:latin typeface="Arial"/>
                <a:ea typeface="Arial"/>
                <a:cs typeface="Arial"/>
                <a:sym typeface="Arial"/>
              </a:rPr>
              <a:t>Doppler velocity observation &amp; High sensitivity observation</a:t>
            </a:r>
            <a:endParaRPr b="0" i="0" sz="1600" u="none" cap="none" strike="noStrike">
              <a:solidFill>
                <a:srgbClr val="000000"/>
              </a:solidFill>
              <a:latin typeface="Arial"/>
              <a:ea typeface="Arial"/>
              <a:cs typeface="Arial"/>
              <a:sym typeface="Arial"/>
            </a:endParaRPr>
          </a:p>
          <a:p>
            <a:pPr indent="-179388" lvl="1" marL="179388" marR="0" rtl="0" algn="l">
              <a:lnSpc>
                <a:spcPct val="100000"/>
              </a:lnSpc>
              <a:spcBef>
                <a:spcPts val="451"/>
              </a:spcBef>
              <a:spcAft>
                <a:spcPts val="0"/>
              </a:spcAft>
              <a:buClr>
                <a:srgbClr val="000000"/>
              </a:buClr>
              <a:buSzPts val="1600"/>
              <a:buFont typeface="Arial"/>
              <a:buChar char="•"/>
            </a:pPr>
            <a:r>
              <a:rPr b="1" i="0" lang="en-US" sz="1600" u="none" cap="none" strike="noStrike">
                <a:solidFill>
                  <a:schemeClr val="dk1"/>
                </a:solidFill>
                <a:latin typeface="Arial"/>
                <a:ea typeface="Arial"/>
                <a:cs typeface="Arial"/>
                <a:sym typeface="Arial"/>
              </a:rPr>
              <a:t>International collaboration with NASA AOS mission will bring us </a:t>
            </a:r>
            <a:r>
              <a:rPr b="1" i="0" lang="en-US" sz="1600" u="none" cap="none" strike="noStrike">
                <a:solidFill>
                  <a:srgbClr val="000000"/>
                </a:solidFill>
                <a:latin typeface="Arial"/>
                <a:ea typeface="Arial"/>
                <a:cs typeface="Arial"/>
                <a:sym typeface="Arial"/>
              </a:rPr>
              <a:t>integrated understanding of Aerosol, Cloud and Precipitation processes.</a:t>
            </a:r>
            <a:endParaRPr/>
          </a:p>
          <a:p>
            <a:pPr indent="-184150" lvl="1" marL="742950" marR="0" rtl="0" algn="l">
              <a:lnSpc>
                <a:spcPct val="100000"/>
              </a:lnSpc>
              <a:spcBef>
                <a:spcPts val="451"/>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20" name="Google Shape;120;p7"/>
          <p:cNvSpPr txBox="1"/>
          <p:nvPr/>
        </p:nvSpPr>
        <p:spPr>
          <a:xfrm>
            <a:off x="358886" y="954941"/>
            <a:ext cx="11729803" cy="1895642"/>
          </a:xfrm>
          <a:prstGeom prst="rect">
            <a:avLst/>
          </a:prstGeom>
          <a:noFill/>
          <a:ln>
            <a:noFill/>
          </a:ln>
        </p:spPr>
        <p:txBody>
          <a:bodyPr anchorCtr="0" anchor="t" bIns="45700" lIns="91425" spcFirstLastPara="1" rIns="91425" wrap="square" tIns="45700">
            <a:normAutofit/>
          </a:bodyPr>
          <a:lstStyle/>
          <a:p>
            <a:pPr indent="-406400" lvl="0" marL="457200" marR="0" rtl="0" algn="l">
              <a:lnSpc>
                <a:spcPct val="115000"/>
              </a:lnSpc>
              <a:spcBef>
                <a:spcPts val="1000"/>
              </a:spcBef>
              <a:spcAft>
                <a:spcPts val="0"/>
              </a:spcAft>
              <a:buClr>
                <a:schemeClr val="dk1"/>
              </a:buClr>
              <a:buSzPts val="2800"/>
              <a:buFont typeface="Montserrat"/>
              <a:buChar char="❖"/>
            </a:pPr>
            <a:r>
              <a:rPr b="0" i="0" lang="en-US" sz="1400" u="none" cap="none" strike="noStrike">
                <a:solidFill>
                  <a:schemeClr val="dk1"/>
                </a:solidFill>
                <a:latin typeface="Montserrat"/>
                <a:ea typeface="Montserrat"/>
                <a:cs typeface="Montserrat"/>
                <a:sym typeface="Montserrat"/>
              </a:rPr>
              <a:t>In June 2023, JAXA’s Precipitation Measuring Mission (PMM) Project Team was established on for the Spacecraft carrying the Ku-band Doppler Precipitation Radar, with participation in NASA Atmosphere Observing System (AOS) mission.</a:t>
            </a:r>
            <a:endParaRPr b="0" i="0" sz="1400" u="none" cap="none" strike="noStrike">
              <a:solidFill>
                <a:srgbClr val="FF0000"/>
              </a:solidFill>
              <a:latin typeface="Montserrat"/>
              <a:ea typeface="Montserrat"/>
              <a:cs typeface="Montserrat"/>
              <a:sym typeface="Montserrat"/>
            </a:endParaRPr>
          </a:p>
          <a:p>
            <a:pPr indent="-406400" lvl="0" marL="457200" marR="0" rtl="0" algn="l">
              <a:lnSpc>
                <a:spcPct val="115000"/>
              </a:lnSpc>
              <a:spcBef>
                <a:spcPts val="1000"/>
              </a:spcBef>
              <a:spcAft>
                <a:spcPts val="0"/>
              </a:spcAft>
              <a:buClr>
                <a:schemeClr val="dk1"/>
              </a:buClr>
              <a:buSzPts val="2800"/>
              <a:buFont typeface="Montserrat"/>
              <a:buChar char="❖"/>
            </a:pPr>
            <a:r>
              <a:rPr b="0" i="0" lang="en-US" sz="1400" u="none" cap="none" strike="noStrike">
                <a:solidFill>
                  <a:schemeClr val="dk1"/>
                </a:solidFill>
                <a:latin typeface="Montserrat"/>
                <a:ea typeface="Montserrat"/>
                <a:cs typeface="Montserrat"/>
                <a:sym typeface="Montserrat"/>
              </a:rPr>
              <a:t>Targeting launch is JFY2028 (April to March 2029).</a:t>
            </a:r>
            <a:r>
              <a:rPr b="0" i="0" lang="en-US" sz="1400" u="none" cap="none" strike="noStrike">
                <a:solidFill>
                  <a:srgbClr val="FF0000"/>
                </a:solidFill>
                <a:latin typeface="Montserrat"/>
                <a:ea typeface="Montserrat"/>
                <a:cs typeface="Montserrat"/>
                <a:sym typeface="Montserrat"/>
              </a:rPr>
              <a:t> </a:t>
            </a:r>
            <a:r>
              <a:rPr b="1" i="0" lang="en-US" sz="1400" u="none" cap="none" strike="noStrike">
                <a:solidFill>
                  <a:srgbClr val="FF0000"/>
                </a:solidFill>
                <a:latin typeface="Montserrat"/>
                <a:ea typeface="Montserrat"/>
                <a:cs typeface="Montserrat"/>
                <a:sym typeface="Montserrat"/>
              </a:rPr>
              <a:t>Preliminary Design Review (PDR) is scheduled in JFY2025. </a:t>
            </a:r>
            <a:endParaRPr b="1" i="0" sz="1050" u="none" cap="none" strike="noStrike">
              <a:solidFill>
                <a:schemeClr val="dk1"/>
              </a:solidFill>
              <a:latin typeface="Montserrat"/>
              <a:ea typeface="Montserrat"/>
              <a:cs typeface="Montserrat"/>
              <a:sym typeface="Montserrat"/>
            </a:endParaRPr>
          </a:p>
        </p:txBody>
      </p:sp>
      <p:sp>
        <p:nvSpPr>
          <p:cNvPr id="121" name="Google Shape;121;p7"/>
          <p:cNvSpPr txBox="1"/>
          <p:nvPr/>
        </p:nvSpPr>
        <p:spPr>
          <a:xfrm>
            <a:off x="8045262" y="3672588"/>
            <a:ext cx="2583912"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1600" u="none" cap="none" strike="noStrike">
                <a:solidFill>
                  <a:srgbClr val="000000"/>
                </a:solidFill>
                <a:latin typeface="Calibri"/>
                <a:ea typeface="Calibri"/>
                <a:cs typeface="Calibri"/>
                <a:sym typeface="Calibri"/>
              </a:rPr>
              <a:t>KuDPR major characteristics</a:t>
            </a:r>
            <a:endParaRPr b="1" i="1" sz="1600" u="none" cap="none" strike="noStrike">
              <a:solidFill>
                <a:srgbClr val="000000"/>
              </a:solidFill>
              <a:latin typeface="Calibri"/>
              <a:ea typeface="Calibri"/>
              <a:cs typeface="Calibri"/>
              <a:sym typeface="Calibri"/>
            </a:endParaRPr>
          </a:p>
        </p:txBody>
      </p:sp>
      <p:graphicFrame>
        <p:nvGraphicFramePr>
          <p:cNvPr id="122" name="Google Shape;122;p7"/>
          <p:cNvGraphicFramePr/>
          <p:nvPr/>
        </p:nvGraphicFramePr>
        <p:xfrm>
          <a:off x="7420855" y="3993157"/>
          <a:ext cx="3000000" cy="3000000"/>
        </p:xfrm>
        <a:graphic>
          <a:graphicData uri="http://schemas.openxmlformats.org/drawingml/2006/table">
            <a:tbl>
              <a:tblPr bandRow="1" firstRow="1">
                <a:noFill/>
                <a:tableStyleId>{B0D6283B-6C7C-4F1E-A7D4-3BDCBBF45817}</a:tableStyleId>
              </a:tblPr>
              <a:tblGrid>
                <a:gridCol w="1607825"/>
                <a:gridCol w="2240275"/>
              </a:tblGrid>
              <a:tr h="278125">
                <a:tc>
                  <a:txBody>
                    <a:bodyPr/>
                    <a:lstStyle/>
                    <a:p>
                      <a:pPr indent="0" lvl="0" marL="0" marR="0" rtl="0" algn="l">
                        <a:lnSpc>
                          <a:spcPct val="100000"/>
                        </a:lnSpc>
                        <a:spcBef>
                          <a:spcPts val="0"/>
                        </a:spcBef>
                        <a:spcAft>
                          <a:spcPts val="0"/>
                        </a:spcAft>
                        <a:buNone/>
                      </a:pPr>
                      <a:r>
                        <a:rPr b="0" lang="en-US" sz="1400" u="none" cap="none" strike="noStrike">
                          <a:solidFill>
                            <a:schemeClr val="dk1"/>
                          </a:solidFill>
                        </a:rPr>
                        <a:t>Frequency</a:t>
                      </a:r>
                      <a:endParaRPr b="0" sz="1400" u="none" cap="none" strike="noStrike">
                        <a:solidFill>
                          <a:schemeClr val="dk1"/>
                        </a:solidFill>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0" lang="en-US" sz="1400" u="none" cap="none" strike="noStrike">
                          <a:solidFill>
                            <a:schemeClr val="dk1"/>
                          </a:solidFill>
                        </a:rPr>
                        <a:t>13.6 GHz</a:t>
                      </a:r>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685800">
                <a:tc>
                  <a:txBody>
                    <a:bodyPr/>
                    <a:lstStyle/>
                    <a:p>
                      <a:pPr indent="0" lvl="0" marL="0" marR="0" rtl="0" algn="l">
                        <a:lnSpc>
                          <a:spcPct val="100000"/>
                        </a:lnSpc>
                        <a:spcBef>
                          <a:spcPts val="0"/>
                        </a:spcBef>
                        <a:spcAft>
                          <a:spcPts val="0"/>
                        </a:spcAft>
                        <a:buNone/>
                      </a:pPr>
                      <a:r>
                        <a:rPr b="0" lang="en-US" sz="1400" u="none" cap="none" strike="noStrike">
                          <a:solidFill>
                            <a:schemeClr val="dk1"/>
                          </a:solidFill>
                        </a:rPr>
                        <a:t>Observation modes</a:t>
                      </a:r>
                      <a:endParaRPr b="0" sz="1400" u="none" cap="none" strike="noStrike">
                        <a:solidFill>
                          <a:schemeClr val="dk1"/>
                        </a:solidFill>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0" lang="en-US" sz="1400" u="none" cap="none" strike="noStrike">
                          <a:solidFill>
                            <a:schemeClr val="dk1"/>
                          </a:solidFill>
                        </a:rPr>
                        <a:t>・ Doppler obs. mode</a:t>
                      </a:r>
                      <a:endParaRPr/>
                    </a:p>
                    <a:p>
                      <a:pPr indent="0" lvl="0" marL="0" marR="0" rtl="0" algn="l">
                        <a:lnSpc>
                          <a:spcPct val="100000"/>
                        </a:lnSpc>
                        <a:spcBef>
                          <a:spcPts val="0"/>
                        </a:spcBef>
                        <a:spcAft>
                          <a:spcPts val="0"/>
                        </a:spcAft>
                        <a:buNone/>
                      </a:pPr>
                      <a:r>
                        <a:rPr b="0" lang="en-US" sz="1400" u="none" cap="none" strike="noStrike">
                          <a:solidFill>
                            <a:schemeClr val="dk1"/>
                          </a:solidFill>
                        </a:rPr>
                        <a:t>・ Dense sampling obs. mode</a:t>
                      </a:r>
                      <a:endParaRPr/>
                    </a:p>
                    <a:p>
                      <a:pPr indent="0" lvl="0" marL="0" marR="0" rtl="0" algn="l">
                        <a:lnSpc>
                          <a:spcPct val="100000"/>
                        </a:lnSpc>
                        <a:spcBef>
                          <a:spcPts val="0"/>
                        </a:spcBef>
                        <a:spcAft>
                          <a:spcPts val="0"/>
                        </a:spcAft>
                        <a:buNone/>
                      </a:pPr>
                      <a:r>
                        <a:rPr b="0" lang="en-US" sz="1400" u="none" cap="none" strike="noStrike">
                          <a:solidFill>
                            <a:schemeClr val="dk1"/>
                          </a:solidFill>
                        </a:rPr>
                        <a:t>・ Normal scan obs. mode</a:t>
                      </a:r>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123" name="Google Shape;123;p7"/>
          <p:cNvSpPr txBox="1"/>
          <p:nvPr/>
        </p:nvSpPr>
        <p:spPr>
          <a:xfrm>
            <a:off x="6799334" y="5263996"/>
            <a:ext cx="5340767" cy="1259319"/>
          </a:xfrm>
          <a:prstGeom prst="rect">
            <a:avLst/>
          </a:prstGeom>
          <a:solidFill>
            <a:srgbClr val="CFD6E5"/>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The Ku-band Doppler Precipitation Radar (KuDPR) will be two-antenna system that adopts Displaced Phase Center Antenna (DPCA) approach (Durden et al. 2007, Tanelli et al. 2016). </a:t>
            </a:r>
            <a:endParaRPr/>
          </a:p>
          <a:p>
            <a:pPr indent="0" lvl="0" marL="0" marR="0" rtl="0" algn="l">
              <a:lnSpc>
                <a:spcPct val="100000"/>
              </a:lnSpc>
              <a:spcBef>
                <a:spcPts val="675"/>
              </a:spcBef>
              <a:spcAft>
                <a:spcPts val="0"/>
              </a:spcAft>
              <a:buNone/>
            </a:pPr>
            <a:r>
              <a:rPr b="0" i="0" lang="en-US" sz="1400" u="none" cap="none" strike="noStrike">
                <a:solidFill>
                  <a:srgbClr val="000000"/>
                </a:solidFill>
                <a:latin typeface="Arial"/>
                <a:ea typeface="Arial"/>
                <a:cs typeface="Arial"/>
                <a:sym typeface="Arial"/>
              </a:rPr>
              <a:t>🡪 The DPCA approach can lead to </a:t>
            </a:r>
            <a:r>
              <a:rPr b="1" i="0" lang="en-US" sz="1400" u="none" cap="none" strike="noStrike">
                <a:solidFill>
                  <a:srgbClr val="000000"/>
                </a:solidFill>
                <a:latin typeface="Arial"/>
                <a:ea typeface="Arial"/>
                <a:cs typeface="Arial"/>
                <a:sym typeface="Arial"/>
              </a:rPr>
              <a:t>more accurate Doppler measurement.</a:t>
            </a:r>
            <a:endParaRPr b="0" i="0" sz="1400" u="none" cap="none" strike="noStrike">
              <a:solidFill>
                <a:srgbClr val="000000"/>
              </a:solidFill>
              <a:latin typeface="Arial"/>
              <a:ea typeface="Arial"/>
              <a:cs typeface="Arial"/>
              <a:sym typeface="Arial"/>
            </a:endParaRPr>
          </a:p>
        </p:txBody>
      </p:sp>
      <p:sp>
        <p:nvSpPr>
          <p:cNvPr id="124" name="Google Shape;124;p7"/>
          <p:cNvSpPr/>
          <p:nvPr/>
        </p:nvSpPr>
        <p:spPr>
          <a:xfrm>
            <a:off x="5618506" y="3784994"/>
            <a:ext cx="5547137" cy="259533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grpSp>
        <p:nvGrpSpPr>
          <p:cNvPr id="125" name="Google Shape;125;p7"/>
          <p:cNvGrpSpPr/>
          <p:nvPr/>
        </p:nvGrpSpPr>
        <p:grpSpPr>
          <a:xfrm>
            <a:off x="389276" y="1961862"/>
            <a:ext cx="5919069" cy="4432000"/>
            <a:chOff x="2447593" y="1165438"/>
            <a:chExt cx="4501711" cy="3375891"/>
          </a:xfrm>
        </p:grpSpPr>
        <p:grpSp>
          <p:nvGrpSpPr>
            <p:cNvPr id="126" name="Google Shape;126;p7"/>
            <p:cNvGrpSpPr/>
            <p:nvPr/>
          </p:nvGrpSpPr>
          <p:grpSpPr>
            <a:xfrm>
              <a:off x="2447593" y="1469145"/>
              <a:ext cx="4501711" cy="3072184"/>
              <a:chOff x="2447593" y="1469145"/>
              <a:chExt cx="4501711" cy="3072184"/>
            </a:xfrm>
          </p:grpSpPr>
          <p:pic>
            <p:nvPicPr>
              <p:cNvPr id="127" name="Google Shape;127;p7"/>
              <p:cNvPicPr preferRelativeResize="0"/>
              <p:nvPr/>
            </p:nvPicPr>
            <p:blipFill rotWithShape="1">
              <a:blip r:embed="rId3">
                <a:alphaModFix/>
              </a:blip>
              <a:srcRect b="0" l="0" r="0" t="0"/>
              <a:stretch/>
            </p:blipFill>
            <p:spPr>
              <a:xfrm>
                <a:off x="4358928" y="1469145"/>
                <a:ext cx="1545377" cy="716253"/>
              </a:xfrm>
              <a:prstGeom prst="rect">
                <a:avLst/>
              </a:prstGeom>
              <a:noFill/>
              <a:ln>
                <a:noFill/>
              </a:ln>
            </p:spPr>
          </p:pic>
          <p:sp>
            <p:nvSpPr>
              <p:cNvPr id="128" name="Google Shape;128;p7"/>
              <p:cNvSpPr/>
              <p:nvPr/>
            </p:nvSpPr>
            <p:spPr>
              <a:xfrm>
                <a:off x="3179698" y="2844200"/>
                <a:ext cx="807961" cy="684794"/>
              </a:xfrm>
              <a:prstGeom prst="cloud">
                <a:avLst/>
              </a:prstGeom>
              <a:solidFill>
                <a:schemeClr val="lt1"/>
              </a:solidFill>
              <a:ln cap="flat" cmpd="sng" w="38100">
                <a:solidFill>
                  <a:srgbClr val="3AA0C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sp>
            <p:nvSpPr>
              <p:cNvPr id="129" name="Google Shape;129;p7"/>
              <p:cNvSpPr/>
              <p:nvPr/>
            </p:nvSpPr>
            <p:spPr>
              <a:xfrm>
                <a:off x="3920307" y="2651272"/>
                <a:ext cx="927697" cy="949465"/>
              </a:xfrm>
              <a:prstGeom prst="cloud">
                <a:avLst/>
              </a:prstGeom>
              <a:solidFill>
                <a:schemeClr val="lt1"/>
              </a:solidFill>
              <a:ln cap="flat" cmpd="sng" w="38100">
                <a:solidFill>
                  <a:srgbClr val="3AA0C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sp>
            <p:nvSpPr>
              <p:cNvPr id="130" name="Google Shape;130;p7"/>
              <p:cNvSpPr/>
              <p:nvPr/>
            </p:nvSpPr>
            <p:spPr>
              <a:xfrm rot="10800000">
                <a:off x="4648881" y="2505716"/>
                <a:ext cx="1628597" cy="1294370"/>
              </a:xfrm>
              <a:prstGeom prst="cloud">
                <a:avLst/>
              </a:prstGeom>
              <a:solidFill>
                <a:schemeClr val="lt1"/>
              </a:solidFill>
              <a:ln cap="flat" cmpd="sng" w="38100">
                <a:solidFill>
                  <a:srgbClr val="3AA0C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sp>
            <p:nvSpPr>
              <p:cNvPr id="131" name="Google Shape;131;p7"/>
              <p:cNvSpPr/>
              <p:nvPr/>
            </p:nvSpPr>
            <p:spPr>
              <a:xfrm>
                <a:off x="2921850" y="3787645"/>
                <a:ext cx="54530" cy="54530"/>
              </a:xfrm>
              <a:prstGeom prst="flowChartConnector">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sp>
            <p:nvSpPr>
              <p:cNvPr id="132" name="Google Shape;132;p7"/>
              <p:cNvSpPr/>
              <p:nvPr/>
            </p:nvSpPr>
            <p:spPr>
              <a:xfrm>
                <a:off x="2929878" y="3922337"/>
                <a:ext cx="54530" cy="54530"/>
              </a:xfrm>
              <a:prstGeom prst="flowChartConnector">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sp>
            <p:nvSpPr>
              <p:cNvPr id="133" name="Google Shape;133;p7"/>
              <p:cNvSpPr/>
              <p:nvPr/>
            </p:nvSpPr>
            <p:spPr>
              <a:xfrm>
                <a:off x="2791311" y="3697754"/>
                <a:ext cx="54530" cy="54530"/>
              </a:xfrm>
              <a:prstGeom prst="flowChartConnector">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sp>
            <p:nvSpPr>
              <p:cNvPr id="134" name="Google Shape;134;p7"/>
              <p:cNvSpPr/>
              <p:nvPr/>
            </p:nvSpPr>
            <p:spPr>
              <a:xfrm>
                <a:off x="2939766" y="3587446"/>
                <a:ext cx="54530" cy="54530"/>
              </a:xfrm>
              <a:prstGeom prst="flowChartConnector">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sp>
            <p:nvSpPr>
              <p:cNvPr id="135" name="Google Shape;135;p7"/>
              <p:cNvSpPr/>
              <p:nvPr/>
            </p:nvSpPr>
            <p:spPr>
              <a:xfrm>
                <a:off x="2813474" y="3546207"/>
                <a:ext cx="54530" cy="54530"/>
              </a:xfrm>
              <a:prstGeom prst="flowChartConnector">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sp>
            <p:nvSpPr>
              <p:cNvPr id="136" name="Google Shape;136;p7"/>
              <p:cNvSpPr/>
              <p:nvPr/>
            </p:nvSpPr>
            <p:spPr>
              <a:xfrm>
                <a:off x="3008951" y="2864543"/>
                <a:ext cx="2659416" cy="771789"/>
              </a:xfrm>
              <a:prstGeom prst="curvedDownArrow">
                <a:avLst>
                  <a:gd fmla="val 25000" name="adj1"/>
                  <a:gd fmla="val 50000" name="adj2"/>
                  <a:gd fmla="val 25000" name="adj3"/>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cap="none" strike="noStrike">
                  <a:solidFill>
                    <a:srgbClr val="000000"/>
                  </a:solidFill>
                  <a:latin typeface="Calibri"/>
                  <a:ea typeface="Calibri"/>
                  <a:cs typeface="Calibri"/>
                  <a:sym typeface="Calibri"/>
                </a:endParaRPr>
              </a:p>
            </p:txBody>
          </p:sp>
          <p:sp>
            <p:nvSpPr>
              <p:cNvPr id="137" name="Google Shape;137;p7"/>
              <p:cNvSpPr/>
              <p:nvPr/>
            </p:nvSpPr>
            <p:spPr>
              <a:xfrm>
                <a:off x="3291143" y="2505151"/>
                <a:ext cx="791185" cy="431744"/>
              </a:xfrm>
              <a:prstGeom prst="roundRect">
                <a:avLst>
                  <a:gd fmla="val 16667" name="adj"/>
                </a:avLst>
              </a:prstGeom>
              <a:solidFill>
                <a:srgbClr val="00B0F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200" u="none" cap="none" strike="noStrike">
                    <a:solidFill>
                      <a:srgbClr val="FFFFFF"/>
                    </a:solidFill>
                    <a:latin typeface="Calibri"/>
                    <a:ea typeface="Calibri"/>
                    <a:cs typeface="Calibri"/>
                    <a:sym typeface="Calibri"/>
                  </a:rPr>
                  <a:t>Cloud Water（Horizontal</a:t>
                </a:r>
                <a:endParaRPr b="1" i="0" sz="1200" u="none" cap="none" strike="noStrike">
                  <a:solidFill>
                    <a:srgbClr val="FFFFFF"/>
                  </a:solidFill>
                  <a:latin typeface="Calibri"/>
                  <a:ea typeface="Calibri"/>
                  <a:cs typeface="Calibri"/>
                  <a:sym typeface="Calibri"/>
                </a:endParaRPr>
              </a:p>
            </p:txBody>
          </p:sp>
          <p:sp>
            <p:nvSpPr>
              <p:cNvPr id="138" name="Google Shape;138;p7"/>
              <p:cNvSpPr/>
              <p:nvPr/>
            </p:nvSpPr>
            <p:spPr>
              <a:xfrm>
                <a:off x="4100250" y="2773120"/>
                <a:ext cx="802850" cy="337385"/>
              </a:xfrm>
              <a:prstGeom prst="roundRect">
                <a:avLst>
                  <a:gd fmla="val 16667" name="adj"/>
                </a:avLst>
              </a:prstGeom>
              <a:solidFill>
                <a:srgbClr val="00B0F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200" u="none" cap="none" strike="noStrike">
                    <a:solidFill>
                      <a:srgbClr val="FFFFFF"/>
                    </a:solidFill>
                    <a:latin typeface="Calibri"/>
                    <a:ea typeface="Calibri"/>
                    <a:cs typeface="Calibri"/>
                    <a:sym typeface="Calibri"/>
                  </a:rPr>
                  <a:t>Snowfall</a:t>
                </a:r>
                <a:endParaRPr/>
              </a:p>
              <a:p>
                <a:pPr indent="0" lvl="0" marL="0" marR="0" rtl="0" algn="ctr">
                  <a:lnSpc>
                    <a:spcPct val="100000"/>
                  </a:lnSpc>
                  <a:spcBef>
                    <a:spcPts val="0"/>
                  </a:spcBef>
                  <a:spcAft>
                    <a:spcPts val="0"/>
                  </a:spcAft>
                  <a:buNone/>
                </a:pPr>
                <a:r>
                  <a:rPr b="1" i="0" lang="en-US" sz="1200" u="none" cap="none" strike="noStrike">
                    <a:solidFill>
                      <a:srgbClr val="FFFFFF"/>
                    </a:solidFill>
                    <a:latin typeface="Calibri"/>
                    <a:ea typeface="Calibri"/>
                    <a:cs typeface="Calibri"/>
                    <a:sym typeface="Calibri"/>
                  </a:rPr>
                  <a:t>(Horizontal)</a:t>
                </a:r>
                <a:endParaRPr b="1" i="0" sz="1200" u="none" cap="none" strike="noStrike">
                  <a:solidFill>
                    <a:srgbClr val="FFFFFF"/>
                  </a:solidFill>
                  <a:latin typeface="Calibri"/>
                  <a:ea typeface="Calibri"/>
                  <a:cs typeface="Calibri"/>
                  <a:sym typeface="Calibri"/>
                </a:endParaRPr>
              </a:p>
            </p:txBody>
          </p:sp>
          <p:sp>
            <p:nvSpPr>
              <p:cNvPr id="139" name="Google Shape;139;p7"/>
              <p:cNvSpPr/>
              <p:nvPr/>
            </p:nvSpPr>
            <p:spPr>
              <a:xfrm>
                <a:off x="2946340" y="3412745"/>
                <a:ext cx="54530" cy="54530"/>
              </a:xfrm>
              <a:prstGeom prst="flowChartConnector">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sp>
            <p:nvSpPr>
              <p:cNvPr id="140" name="Google Shape;140;p7"/>
              <p:cNvSpPr/>
              <p:nvPr/>
            </p:nvSpPr>
            <p:spPr>
              <a:xfrm>
                <a:off x="4414848" y="1716559"/>
                <a:ext cx="2151113" cy="2745765"/>
              </a:xfrm>
              <a:prstGeom prst="triangle">
                <a:avLst>
                  <a:gd fmla="val 50000" name="adj"/>
                </a:avLst>
              </a:prstGeom>
              <a:solidFill>
                <a:srgbClr val="61B3CF">
                  <a:alpha val="49803"/>
                </a:srgbClr>
              </a:solidFill>
              <a:ln>
                <a:noFill/>
              </a:ln>
            </p:spPr>
            <p:txBody>
              <a:bodyPr anchorCtr="0" anchor="ctr" bIns="34275" lIns="0" spcFirstLastPara="1" rIns="68575" wrap="square" tIns="34275">
                <a:noAutofit/>
              </a:bodyPr>
              <a:lstStyle/>
              <a:p>
                <a:pPr indent="0" lvl="0" marL="316699" marR="0" rtl="0" algn="ctr">
                  <a:lnSpc>
                    <a:spcPct val="100000"/>
                  </a:lnSpc>
                  <a:spcBef>
                    <a:spcPts val="0"/>
                  </a:spcBef>
                  <a:spcAft>
                    <a:spcPts val="0"/>
                  </a:spcAft>
                  <a:buNone/>
                </a:pPr>
                <a:r>
                  <a:t/>
                </a:r>
                <a:endParaRPr b="0" i="0" sz="1275" u="none" cap="none" strike="noStrike">
                  <a:solidFill>
                    <a:srgbClr val="000000"/>
                  </a:solidFill>
                  <a:latin typeface="Arial"/>
                  <a:ea typeface="Arial"/>
                  <a:cs typeface="Arial"/>
                  <a:sym typeface="Arial"/>
                </a:endParaRPr>
              </a:p>
            </p:txBody>
          </p:sp>
          <p:sp>
            <p:nvSpPr>
              <p:cNvPr id="141" name="Google Shape;141;p7"/>
              <p:cNvSpPr/>
              <p:nvPr/>
            </p:nvSpPr>
            <p:spPr>
              <a:xfrm>
                <a:off x="4997345" y="2849912"/>
                <a:ext cx="960021" cy="339457"/>
              </a:xfrm>
              <a:prstGeom prst="roundRect">
                <a:avLst>
                  <a:gd fmla="val 16667" name="adj"/>
                </a:avLst>
              </a:prstGeom>
              <a:solidFill>
                <a:srgbClr val="00B0F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200" u="none" cap="none" strike="noStrike">
                    <a:solidFill>
                      <a:srgbClr val="FFFFFF"/>
                    </a:solidFill>
                    <a:latin typeface="Calibri"/>
                    <a:ea typeface="Calibri"/>
                    <a:cs typeface="Calibri"/>
                    <a:sym typeface="Calibri"/>
                  </a:rPr>
                  <a:t>Rainfall</a:t>
                </a:r>
                <a:endParaRPr/>
              </a:p>
              <a:p>
                <a:pPr indent="0" lvl="0" marL="0" marR="0" rtl="0" algn="ctr">
                  <a:lnSpc>
                    <a:spcPct val="100000"/>
                  </a:lnSpc>
                  <a:spcBef>
                    <a:spcPts val="0"/>
                  </a:spcBef>
                  <a:spcAft>
                    <a:spcPts val="0"/>
                  </a:spcAft>
                  <a:buNone/>
                </a:pPr>
                <a:r>
                  <a:rPr b="1" i="0" lang="en-US" sz="1200" u="none" cap="none" strike="noStrike">
                    <a:solidFill>
                      <a:srgbClr val="FFFFFF"/>
                    </a:solidFill>
                    <a:latin typeface="Calibri"/>
                    <a:ea typeface="Calibri"/>
                    <a:cs typeface="Calibri"/>
                    <a:sym typeface="Calibri"/>
                  </a:rPr>
                  <a:t>(Horizontal)</a:t>
                </a:r>
                <a:endParaRPr b="1" i="0" sz="1200" u="none" cap="none" strike="noStrike">
                  <a:solidFill>
                    <a:srgbClr val="FFFFFF"/>
                  </a:solidFill>
                  <a:latin typeface="Calibri"/>
                  <a:ea typeface="Calibri"/>
                  <a:cs typeface="Calibri"/>
                  <a:sym typeface="Calibri"/>
                </a:endParaRPr>
              </a:p>
            </p:txBody>
          </p:sp>
          <p:sp>
            <p:nvSpPr>
              <p:cNvPr id="142" name="Google Shape;142;p7"/>
              <p:cNvSpPr txBox="1"/>
              <p:nvPr/>
            </p:nvSpPr>
            <p:spPr>
              <a:xfrm>
                <a:off x="4873119" y="4229706"/>
                <a:ext cx="306755" cy="3116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100" u="none" cap="none" strike="noStrike">
                    <a:solidFill>
                      <a:srgbClr val="002060"/>
                    </a:solidFill>
                    <a:latin typeface="Calibri"/>
                    <a:ea typeface="Calibri"/>
                    <a:cs typeface="Calibri"/>
                    <a:sym typeface="Calibri"/>
                  </a:rPr>
                  <a:t>＊</a:t>
                </a:r>
                <a:endParaRPr/>
              </a:p>
            </p:txBody>
          </p:sp>
          <p:sp>
            <p:nvSpPr>
              <p:cNvPr id="143" name="Google Shape;143;p7"/>
              <p:cNvSpPr txBox="1"/>
              <p:nvPr/>
            </p:nvSpPr>
            <p:spPr>
              <a:xfrm>
                <a:off x="4935818" y="3619638"/>
                <a:ext cx="293591" cy="2539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002060"/>
                    </a:solidFill>
                    <a:latin typeface="Calibri"/>
                    <a:ea typeface="Calibri"/>
                    <a:cs typeface="Calibri"/>
                    <a:sym typeface="Calibri"/>
                  </a:rPr>
                  <a:t>＊</a:t>
                </a:r>
                <a:endParaRPr/>
              </a:p>
            </p:txBody>
          </p:sp>
          <p:sp>
            <p:nvSpPr>
              <p:cNvPr id="144" name="Google Shape;144;p7"/>
              <p:cNvSpPr txBox="1"/>
              <p:nvPr/>
            </p:nvSpPr>
            <p:spPr>
              <a:xfrm>
                <a:off x="5182589" y="3699590"/>
                <a:ext cx="341681" cy="3116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100" u="none" cap="none" strike="noStrike">
                    <a:solidFill>
                      <a:srgbClr val="002060"/>
                    </a:solidFill>
                    <a:latin typeface="Calibri"/>
                    <a:ea typeface="Calibri"/>
                    <a:cs typeface="Calibri"/>
                    <a:sym typeface="Calibri"/>
                  </a:rPr>
                  <a:t>＊</a:t>
                </a:r>
                <a:endParaRPr/>
              </a:p>
            </p:txBody>
          </p:sp>
          <p:sp>
            <p:nvSpPr>
              <p:cNvPr id="145" name="Google Shape;145;p7"/>
              <p:cNvSpPr txBox="1"/>
              <p:nvPr/>
            </p:nvSpPr>
            <p:spPr>
              <a:xfrm>
                <a:off x="4685750" y="3512749"/>
                <a:ext cx="269546" cy="22515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351" u="none" cap="none" strike="noStrike">
                    <a:solidFill>
                      <a:srgbClr val="002060"/>
                    </a:solidFill>
                    <a:latin typeface="Calibri"/>
                    <a:ea typeface="Calibri"/>
                    <a:cs typeface="Calibri"/>
                    <a:sym typeface="Calibri"/>
                  </a:rPr>
                  <a:t>＊</a:t>
                </a:r>
                <a:endParaRPr/>
              </a:p>
            </p:txBody>
          </p:sp>
          <p:sp>
            <p:nvSpPr>
              <p:cNvPr id="146" name="Google Shape;146;p7"/>
              <p:cNvSpPr txBox="1"/>
              <p:nvPr/>
            </p:nvSpPr>
            <p:spPr>
              <a:xfrm>
                <a:off x="5015077" y="3987481"/>
                <a:ext cx="341681" cy="3116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100" u="none" cap="none" strike="noStrike">
                    <a:solidFill>
                      <a:srgbClr val="002060"/>
                    </a:solidFill>
                    <a:latin typeface="Calibri"/>
                    <a:ea typeface="Calibri"/>
                    <a:cs typeface="Calibri"/>
                    <a:sym typeface="Calibri"/>
                  </a:rPr>
                  <a:t>＊</a:t>
                </a:r>
                <a:endParaRPr/>
              </a:p>
            </p:txBody>
          </p:sp>
          <p:sp>
            <p:nvSpPr>
              <p:cNvPr id="147" name="Google Shape;147;p7"/>
              <p:cNvSpPr txBox="1"/>
              <p:nvPr/>
            </p:nvSpPr>
            <p:spPr>
              <a:xfrm>
                <a:off x="5201098" y="3513115"/>
                <a:ext cx="341681" cy="3116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100" u="none" cap="none" strike="noStrike">
                    <a:solidFill>
                      <a:srgbClr val="002060"/>
                    </a:solidFill>
                    <a:latin typeface="Calibri"/>
                    <a:ea typeface="Calibri"/>
                    <a:cs typeface="Calibri"/>
                    <a:sym typeface="Calibri"/>
                  </a:rPr>
                  <a:t>＊</a:t>
                </a:r>
                <a:endParaRPr/>
              </a:p>
            </p:txBody>
          </p:sp>
          <p:sp>
            <p:nvSpPr>
              <p:cNvPr id="148" name="Google Shape;148;p7"/>
              <p:cNvSpPr txBox="1"/>
              <p:nvPr/>
            </p:nvSpPr>
            <p:spPr>
              <a:xfrm>
                <a:off x="4749369" y="3851937"/>
                <a:ext cx="253916" cy="20774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002060"/>
                    </a:solidFill>
                    <a:latin typeface="Calibri"/>
                    <a:ea typeface="Calibri"/>
                    <a:cs typeface="Calibri"/>
                    <a:sym typeface="Calibri"/>
                  </a:rPr>
                  <a:t>＊</a:t>
                </a:r>
                <a:endParaRPr/>
              </a:p>
            </p:txBody>
          </p:sp>
          <p:sp>
            <p:nvSpPr>
              <p:cNvPr id="149" name="Google Shape;149;p7"/>
              <p:cNvSpPr txBox="1"/>
              <p:nvPr/>
            </p:nvSpPr>
            <p:spPr>
              <a:xfrm>
                <a:off x="4675075" y="4192082"/>
                <a:ext cx="341681" cy="3116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100" u="none" cap="none" strike="noStrike">
                    <a:solidFill>
                      <a:srgbClr val="002060"/>
                    </a:solidFill>
                    <a:latin typeface="Calibri"/>
                    <a:ea typeface="Calibri"/>
                    <a:cs typeface="Calibri"/>
                    <a:sym typeface="Calibri"/>
                  </a:rPr>
                  <a:t>＊</a:t>
                </a:r>
                <a:endParaRPr/>
              </a:p>
            </p:txBody>
          </p:sp>
          <p:sp>
            <p:nvSpPr>
              <p:cNvPr id="150" name="Google Shape;150;p7"/>
              <p:cNvSpPr txBox="1"/>
              <p:nvPr/>
            </p:nvSpPr>
            <p:spPr>
              <a:xfrm>
                <a:off x="4903100" y="3822964"/>
                <a:ext cx="306755" cy="2539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002060"/>
                    </a:solidFill>
                    <a:latin typeface="Calibri"/>
                    <a:ea typeface="Calibri"/>
                    <a:cs typeface="Calibri"/>
                    <a:sym typeface="Calibri"/>
                  </a:rPr>
                  <a:t>＊</a:t>
                </a:r>
                <a:endParaRPr/>
              </a:p>
            </p:txBody>
          </p:sp>
          <p:grpSp>
            <p:nvGrpSpPr>
              <p:cNvPr id="151" name="Google Shape;151;p7"/>
              <p:cNvGrpSpPr/>
              <p:nvPr/>
            </p:nvGrpSpPr>
            <p:grpSpPr>
              <a:xfrm flipH="1" rot="10800000">
                <a:off x="5344161" y="3639422"/>
                <a:ext cx="800251" cy="734354"/>
                <a:chOff x="2150426" y="2183609"/>
                <a:chExt cx="983299" cy="506553"/>
              </a:xfrm>
            </p:grpSpPr>
            <p:sp>
              <p:nvSpPr>
                <p:cNvPr id="152" name="Google Shape;152;p7"/>
                <p:cNvSpPr/>
                <p:nvPr/>
              </p:nvSpPr>
              <p:spPr>
                <a:xfrm>
                  <a:off x="2548798" y="2374606"/>
                  <a:ext cx="144133" cy="72001"/>
                </a:xfrm>
                <a:prstGeom prst="ellipse">
                  <a:avLst/>
                </a:pr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sp>
              <p:nvSpPr>
                <p:cNvPr id="153" name="Google Shape;153;p7"/>
                <p:cNvSpPr/>
                <p:nvPr/>
              </p:nvSpPr>
              <p:spPr>
                <a:xfrm>
                  <a:off x="2342589" y="2265682"/>
                  <a:ext cx="125335" cy="57688"/>
                </a:xfrm>
                <a:prstGeom prst="ellipse">
                  <a:avLst/>
                </a:pr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sp>
              <p:nvSpPr>
                <p:cNvPr id="154" name="Google Shape;154;p7"/>
                <p:cNvSpPr/>
                <p:nvPr/>
              </p:nvSpPr>
              <p:spPr>
                <a:xfrm>
                  <a:off x="2348622" y="2414389"/>
                  <a:ext cx="126372" cy="62248"/>
                </a:xfrm>
                <a:prstGeom prst="ellipse">
                  <a:avLst/>
                </a:pr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sp>
              <p:nvSpPr>
                <p:cNvPr id="155" name="Google Shape;155;p7"/>
                <p:cNvSpPr/>
                <p:nvPr/>
              </p:nvSpPr>
              <p:spPr>
                <a:xfrm>
                  <a:off x="2330416" y="2580584"/>
                  <a:ext cx="114645" cy="50652"/>
                </a:xfrm>
                <a:prstGeom prst="ellipse">
                  <a:avLst/>
                </a:pr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sp>
              <p:nvSpPr>
                <p:cNvPr id="156" name="Google Shape;156;p7"/>
                <p:cNvSpPr/>
                <p:nvPr/>
              </p:nvSpPr>
              <p:spPr>
                <a:xfrm>
                  <a:off x="2773655" y="2294526"/>
                  <a:ext cx="141151" cy="70966"/>
                </a:xfrm>
                <a:prstGeom prst="ellipse">
                  <a:avLst/>
                </a:pr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sp>
              <p:nvSpPr>
                <p:cNvPr id="157" name="Google Shape;157;p7"/>
                <p:cNvSpPr/>
                <p:nvPr/>
              </p:nvSpPr>
              <p:spPr>
                <a:xfrm>
                  <a:off x="2787893" y="2477889"/>
                  <a:ext cx="162552" cy="70568"/>
                </a:xfrm>
                <a:prstGeom prst="ellipse">
                  <a:avLst/>
                </a:pr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sp>
              <p:nvSpPr>
                <p:cNvPr id="158" name="Google Shape;158;p7"/>
                <p:cNvSpPr/>
                <p:nvPr/>
              </p:nvSpPr>
              <p:spPr>
                <a:xfrm>
                  <a:off x="2548798" y="2517135"/>
                  <a:ext cx="144133" cy="57666"/>
                </a:xfrm>
                <a:prstGeom prst="ellipse">
                  <a:avLst/>
                </a:pr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sp>
              <p:nvSpPr>
                <p:cNvPr id="159" name="Google Shape;159;p7"/>
                <p:cNvSpPr/>
                <p:nvPr/>
              </p:nvSpPr>
              <p:spPr>
                <a:xfrm>
                  <a:off x="2150426" y="2354283"/>
                  <a:ext cx="103864" cy="50303"/>
                </a:xfrm>
                <a:prstGeom prst="ellipse">
                  <a:avLst/>
                </a:pr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sp>
              <p:nvSpPr>
                <p:cNvPr id="160" name="Google Shape;160;p7"/>
                <p:cNvSpPr/>
                <p:nvPr/>
              </p:nvSpPr>
              <p:spPr>
                <a:xfrm>
                  <a:off x="2150991" y="2183609"/>
                  <a:ext cx="115910" cy="52195"/>
                </a:xfrm>
                <a:prstGeom prst="ellipse">
                  <a:avLst/>
                </a:pr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sp>
              <p:nvSpPr>
                <p:cNvPr id="161" name="Google Shape;161;p7"/>
                <p:cNvSpPr/>
                <p:nvPr/>
              </p:nvSpPr>
              <p:spPr>
                <a:xfrm>
                  <a:off x="2992574" y="2379701"/>
                  <a:ext cx="141151" cy="70966"/>
                </a:xfrm>
                <a:prstGeom prst="ellipse">
                  <a:avLst/>
                </a:pr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sp>
              <p:nvSpPr>
                <p:cNvPr id="162" name="Google Shape;162;p7"/>
                <p:cNvSpPr/>
                <p:nvPr/>
              </p:nvSpPr>
              <p:spPr>
                <a:xfrm>
                  <a:off x="2587419" y="2649925"/>
                  <a:ext cx="103301" cy="40237"/>
                </a:xfrm>
                <a:prstGeom prst="ellipse">
                  <a:avLst/>
                </a:pr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sp>
              <p:nvSpPr>
                <p:cNvPr id="163" name="Google Shape;163;p7"/>
                <p:cNvSpPr/>
                <p:nvPr/>
              </p:nvSpPr>
              <p:spPr>
                <a:xfrm>
                  <a:off x="2839023" y="2641570"/>
                  <a:ext cx="103301" cy="40237"/>
                </a:xfrm>
                <a:prstGeom prst="ellipse">
                  <a:avLst/>
                </a:pr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grpSp>
          <p:cxnSp>
            <p:nvCxnSpPr>
              <p:cNvPr id="164" name="Google Shape;164;p7"/>
              <p:cNvCxnSpPr/>
              <p:nvPr/>
            </p:nvCxnSpPr>
            <p:spPr>
              <a:xfrm rot="10800000">
                <a:off x="5957366" y="3727170"/>
                <a:ext cx="0" cy="324000"/>
              </a:xfrm>
              <a:prstGeom prst="straightConnector1">
                <a:avLst/>
              </a:prstGeom>
              <a:noFill/>
              <a:ln cap="flat" cmpd="sng" w="57150">
                <a:solidFill>
                  <a:schemeClr val="dk1"/>
                </a:solidFill>
                <a:prstDash val="solid"/>
                <a:round/>
                <a:headEnd len="sm" w="sm" type="none"/>
                <a:tailEnd len="med" w="med" type="triangle"/>
              </a:ln>
            </p:spPr>
          </p:cxnSp>
          <p:cxnSp>
            <p:nvCxnSpPr>
              <p:cNvPr id="165" name="Google Shape;165;p7"/>
              <p:cNvCxnSpPr/>
              <p:nvPr/>
            </p:nvCxnSpPr>
            <p:spPr>
              <a:xfrm>
                <a:off x="5855201" y="3986620"/>
                <a:ext cx="0" cy="360000"/>
              </a:xfrm>
              <a:prstGeom prst="straightConnector1">
                <a:avLst/>
              </a:prstGeom>
              <a:noFill/>
              <a:ln cap="flat" cmpd="sng" w="57150">
                <a:solidFill>
                  <a:schemeClr val="dk1"/>
                </a:solidFill>
                <a:prstDash val="solid"/>
                <a:round/>
                <a:headEnd len="sm" w="sm" type="none"/>
                <a:tailEnd len="med" w="med" type="triangle"/>
              </a:ln>
            </p:spPr>
          </p:cxnSp>
          <p:sp>
            <p:nvSpPr>
              <p:cNvPr id="166" name="Google Shape;166;p7"/>
              <p:cNvSpPr txBox="1"/>
              <p:nvPr/>
            </p:nvSpPr>
            <p:spPr>
              <a:xfrm>
                <a:off x="4775137" y="4013357"/>
                <a:ext cx="341681" cy="3116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100" u="none" cap="none" strike="noStrike">
                    <a:solidFill>
                      <a:srgbClr val="002060"/>
                    </a:solidFill>
                    <a:latin typeface="Calibri"/>
                    <a:ea typeface="Calibri"/>
                    <a:cs typeface="Calibri"/>
                    <a:sym typeface="Calibri"/>
                  </a:rPr>
                  <a:t>＊</a:t>
                </a:r>
                <a:endParaRPr/>
              </a:p>
            </p:txBody>
          </p:sp>
          <p:sp>
            <p:nvSpPr>
              <p:cNvPr id="167" name="Google Shape;167;p7"/>
              <p:cNvSpPr txBox="1"/>
              <p:nvPr/>
            </p:nvSpPr>
            <p:spPr>
              <a:xfrm>
                <a:off x="4917477" y="3457563"/>
                <a:ext cx="269546" cy="22515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351" u="none" cap="none" strike="noStrike">
                    <a:solidFill>
                      <a:srgbClr val="002060"/>
                    </a:solidFill>
                    <a:latin typeface="Calibri"/>
                    <a:ea typeface="Calibri"/>
                    <a:cs typeface="Calibri"/>
                    <a:sym typeface="Calibri"/>
                  </a:rPr>
                  <a:t>＊</a:t>
                </a:r>
                <a:endParaRPr/>
              </a:p>
            </p:txBody>
          </p:sp>
          <p:sp>
            <p:nvSpPr>
              <p:cNvPr id="168" name="Google Shape;168;p7"/>
              <p:cNvSpPr txBox="1"/>
              <p:nvPr/>
            </p:nvSpPr>
            <p:spPr>
              <a:xfrm>
                <a:off x="4771475" y="3598474"/>
                <a:ext cx="269546" cy="22515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351" u="none" cap="none" strike="noStrike">
                    <a:solidFill>
                      <a:srgbClr val="002060"/>
                    </a:solidFill>
                    <a:latin typeface="Calibri"/>
                    <a:ea typeface="Calibri"/>
                    <a:cs typeface="Calibri"/>
                    <a:sym typeface="Calibri"/>
                  </a:rPr>
                  <a:t>＊</a:t>
                </a:r>
                <a:endParaRPr/>
              </a:p>
            </p:txBody>
          </p:sp>
          <p:sp>
            <p:nvSpPr>
              <p:cNvPr id="169" name="Google Shape;169;p7"/>
              <p:cNvSpPr txBox="1"/>
              <p:nvPr/>
            </p:nvSpPr>
            <p:spPr>
              <a:xfrm>
                <a:off x="5102783" y="3591746"/>
                <a:ext cx="269546" cy="22515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351" u="none" cap="none" strike="noStrike">
                    <a:solidFill>
                      <a:srgbClr val="002060"/>
                    </a:solidFill>
                    <a:latin typeface="Calibri"/>
                    <a:ea typeface="Calibri"/>
                    <a:cs typeface="Calibri"/>
                    <a:sym typeface="Calibri"/>
                  </a:rPr>
                  <a:t>＊</a:t>
                </a:r>
                <a:endParaRPr/>
              </a:p>
            </p:txBody>
          </p:sp>
          <p:sp>
            <p:nvSpPr>
              <p:cNvPr id="170" name="Google Shape;170;p7"/>
              <p:cNvSpPr/>
              <p:nvPr/>
            </p:nvSpPr>
            <p:spPr>
              <a:xfrm flipH="1" rot="10800000">
                <a:off x="5647656" y="4236967"/>
                <a:ext cx="117302" cy="104381"/>
              </a:xfrm>
              <a:prstGeom prst="ellipse">
                <a:avLst/>
              </a:pr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sp>
            <p:nvSpPr>
              <p:cNvPr id="171" name="Google Shape;171;p7"/>
              <p:cNvSpPr/>
              <p:nvPr/>
            </p:nvSpPr>
            <p:spPr>
              <a:xfrm flipH="1" rot="10800000">
                <a:off x="5895492" y="4299419"/>
                <a:ext cx="114875" cy="102881"/>
              </a:xfrm>
              <a:prstGeom prst="ellipse">
                <a:avLst/>
              </a:pr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sp>
            <p:nvSpPr>
              <p:cNvPr id="172" name="Google Shape;172;p7"/>
              <p:cNvSpPr/>
              <p:nvPr/>
            </p:nvSpPr>
            <p:spPr>
              <a:xfrm>
                <a:off x="4129487" y="2539894"/>
                <a:ext cx="2819817" cy="1946499"/>
              </a:xfrm>
              <a:prstGeom prst="rect">
                <a:avLst/>
              </a:prstGeom>
              <a:noFill/>
              <a:ln cap="flat" cmpd="sng" w="57150">
                <a:solidFill>
                  <a:schemeClr val="accent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sp>
            <p:nvSpPr>
              <p:cNvPr id="173" name="Google Shape;173;p7"/>
              <p:cNvSpPr/>
              <p:nvPr/>
            </p:nvSpPr>
            <p:spPr>
              <a:xfrm>
                <a:off x="5965857" y="3357144"/>
                <a:ext cx="956732" cy="403813"/>
              </a:xfrm>
              <a:prstGeom prst="roundRect">
                <a:avLst>
                  <a:gd fmla="val 16667" name="adj"/>
                </a:avLst>
              </a:prstGeom>
              <a:solidFill>
                <a:srgbClr val="0070C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200" u="none" cap="none" strike="noStrike">
                    <a:solidFill>
                      <a:srgbClr val="FFFFFF"/>
                    </a:solidFill>
                    <a:latin typeface="Calibri"/>
                    <a:ea typeface="Calibri"/>
                    <a:cs typeface="Calibri"/>
                    <a:sym typeface="Calibri"/>
                  </a:rPr>
                  <a:t>Vertical Motion of Precipitation</a:t>
                </a:r>
                <a:endParaRPr b="1" i="0" sz="1200" u="none" cap="none" strike="noStrike">
                  <a:solidFill>
                    <a:srgbClr val="FFFFFF"/>
                  </a:solidFill>
                  <a:latin typeface="Calibri"/>
                  <a:ea typeface="Calibri"/>
                  <a:cs typeface="Calibri"/>
                  <a:sym typeface="Calibri"/>
                </a:endParaRPr>
              </a:p>
            </p:txBody>
          </p:sp>
          <p:sp>
            <p:nvSpPr>
              <p:cNvPr id="174" name="Google Shape;174;p7"/>
              <p:cNvSpPr/>
              <p:nvPr/>
            </p:nvSpPr>
            <p:spPr>
              <a:xfrm>
                <a:off x="4091352" y="3921317"/>
                <a:ext cx="691343" cy="319929"/>
              </a:xfrm>
              <a:prstGeom prst="roundRect">
                <a:avLst>
                  <a:gd fmla="val 16667" name="adj"/>
                </a:avLst>
              </a:prstGeom>
              <a:solidFill>
                <a:srgbClr val="0070C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200" u="none" cap="none" strike="noStrike">
                    <a:solidFill>
                      <a:srgbClr val="FFFFFF"/>
                    </a:solidFill>
                    <a:latin typeface="Calibri"/>
                    <a:ea typeface="Calibri"/>
                    <a:cs typeface="Calibri"/>
                    <a:sym typeface="Calibri"/>
                  </a:rPr>
                  <a:t>Snowfall (vertical)</a:t>
                </a:r>
                <a:endParaRPr b="1" i="0" sz="1200" u="none" cap="none" strike="noStrike">
                  <a:solidFill>
                    <a:srgbClr val="FFFFFF"/>
                  </a:solidFill>
                  <a:latin typeface="Calibri"/>
                  <a:ea typeface="Calibri"/>
                  <a:cs typeface="Calibri"/>
                  <a:sym typeface="Calibri"/>
                </a:endParaRPr>
              </a:p>
            </p:txBody>
          </p:sp>
          <p:sp>
            <p:nvSpPr>
              <p:cNvPr id="175" name="Google Shape;175;p7"/>
              <p:cNvSpPr/>
              <p:nvPr/>
            </p:nvSpPr>
            <p:spPr>
              <a:xfrm>
                <a:off x="6042114" y="4085061"/>
                <a:ext cx="685451" cy="307507"/>
              </a:xfrm>
              <a:prstGeom prst="roundRect">
                <a:avLst>
                  <a:gd fmla="val 16667" name="adj"/>
                </a:avLst>
              </a:prstGeom>
              <a:solidFill>
                <a:srgbClr val="0070C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200" u="none" cap="none" strike="noStrike">
                    <a:solidFill>
                      <a:srgbClr val="FFFFFF"/>
                    </a:solidFill>
                    <a:latin typeface="Calibri"/>
                    <a:ea typeface="Calibri"/>
                    <a:cs typeface="Calibri"/>
                    <a:sym typeface="Calibri"/>
                  </a:rPr>
                  <a:t>Rainfall</a:t>
                </a:r>
                <a:endParaRPr/>
              </a:p>
              <a:p>
                <a:pPr indent="0" lvl="0" marL="0" marR="0" rtl="0" algn="ctr">
                  <a:lnSpc>
                    <a:spcPct val="100000"/>
                  </a:lnSpc>
                  <a:spcBef>
                    <a:spcPts val="0"/>
                  </a:spcBef>
                  <a:spcAft>
                    <a:spcPts val="0"/>
                  </a:spcAft>
                  <a:buNone/>
                </a:pPr>
                <a:r>
                  <a:rPr b="1" i="0" lang="en-US" sz="1200" u="none" cap="none" strike="noStrike">
                    <a:solidFill>
                      <a:srgbClr val="FFFFFF"/>
                    </a:solidFill>
                    <a:latin typeface="Calibri"/>
                    <a:ea typeface="Calibri"/>
                    <a:cs typeface="Calibri"/>
                    <a:sym typeface="Calibri"/>
                  </a:rPr>
                  <a:t>(vertical)</a:t>
                </a:r>
                <a:endParaRPr/>
              </a:p>
            </p:txBody>
          </p:sp>
          <p:sp>
            <p:nvSpPr>
              <p:cNvPr id="176" name="Google Shape;176;p7"/>
              <p:cNvSpPr/>
              <p:nvPr/>
            </p:nvSpPr>
            <p:spPr>
              <a:xfrm>
                <a:off x="2477593" y="2849969"/>
                <a:ext cx="792760" cy="405842"/>
              </a:xfrm>
              <a:prstGeom prst="roundRect">
                <a:avLst>
                  <a:gd fmla="val 16667" name="adj"/>
                </a:avLst>
              </a:prstGeom>
              <a:solidFill>
                <a:srgbClr val="AFD8E6"/>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200" u="none" cap="none" strike="noStrike">
                    <a:solidFill>
                      <a:srgbClr val="FFFFFF"/>
                    </a:solidFill>
                    <a:latin typeface="Calibri"/>
                    <a:ea typeface="Calibri"/>
                    <a:cs typeface="Calibri"/>
                    <a:sym typeface="Calibri"/>
                  </a:rPr>
                  <a:t>Vertical Motion of Cloud</a:t>
                </a:r>
                <a:endParaRPr b="1" i="0" sz="1200" u="none" cap="none" strike="noStrike">
                  <a:solidFill>
                    <a:srgbClr val="FFFFFF"/>
                  </a:solidFill>
                  <a:latin typeface="Calibri"/>
                  <a:ea typeface="Calibri"/>
                  <a:cs typeface="Calibri"/>
                  <a:sym typeface="Calibri"/>
                </a:endParaRPr>
              </a:p>
            </p:txBody>
          </p:sp>
          <p:sp>
            <p:nvSpPr>
              <p:cNvPr id="177" name="Google Shape;177;p7"/>
              <p:cNvSpPr/>
              <p:nvPr/>
            </p:nvSpPr>
            <p:spPr>
              <a:xfrm>
                <a:off x="3093567" y="3922337"/>
                <a:ext cx="54530" cy="54530"/>
              </a:xfrm>
              <a:prstGeom prst="flowChartConnector">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sp>
            <p:nvSpPr>
              <p:cNvPr id="178" name="Google Shape;178;p7"/>
              <p:cNvSpPr/>
              <p:nvPr/>
            </p:nvSpPr>
            <p:spPr>
              <a:xfrm>
                <a:off x="3084466" y="3688097"/>
                <a:ext cx="54530" cy="54530"/>
              </a:xfrm>
              <a:prstGeom prst="flowChartConnector">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sp>
            <p:nvSpPr>
              <p:cNvPr id="179" name="Google Shape;179;p7"/>
              <p:cNvSpPr/>
              <p:nvPr/>
            </p:nvSpPr>
            <p:spPr>
              <a:xfrm>
                <a:off x="3167946" y="3821484"/>
                <a:ext cx="54530" cy="54530"/>
              </a:xfrm>
              <a:prstGeom prst="flowChartConnector">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cxnSp>
            <p:nvCxnSpPr>
              <p:cNvPr id="180" name="Google Shape;180;p7"/>
              <p:cNvCxnSpPr/>
              <p:nvPr/>
            </p:nvCxnSpPr>
            <p:spPr>
              <a:xfrm flipH="1" rot="10800000">
                <a:off x="3535559" y="2962517"/>
                <a:ext cx="3182" cy="228500"/>
              </a:xfrm>
              <a:prstGeom prst="straightConnector1">
                <a:avLst/>
              </a:prstGeom>
              <a:noFill/>
              <a:ln cap="flat" cmpd="sng" w="57150">
                <a:solidFill>
                  <a:schemeClr val="dk1"/>
                </a:solidFill>
                <a:prstDash val="solid"/>
                <a:round/>
                <a:headEnd len="sm" w="sm" type="none"/>
                <a:tailEnd len="med" w="med" type="triangle"/>
              </a:ln>
            </p:spPr>
          </p:cxnSp>
          <p:cxnSp>
            <p:nvCxnSpPr>
              <p:cNvPr id="181" name="Google Shape;181;p7"/>
              <p:cNvCxnSpPr/>
              <p:nvPr/>
            </p:nvCxnSpPr>
            <p:spPr>
              <a:xfrm>
                <a:off x="3370543" y="3091870"/>
                <a:ext cx="0" cy="223504"/>
              </a:xfrm>
              <a:prstGeom prst="straightConnector1">
                <a:avLst/>
              </a:prstGeom>
              <a:noFill/>
              <a:ln cap="flat" cmpd="sng" w="57150">
                <a:solidFill>
                  <a:schemeClr val="dk1"/>
                </a:solidFill>
                <a:prstDash val="solid"/>
                <a:round/>
                <a:headEnd len="sm" w="sm" type="none"/>
                <a:tailEnd len="med" w="med" type="triangle"/>
              </a:ln>
            </p:spPr>
          </p:cxnSp>
          <p:sp>
            <p:nvSpPr>
              <p:cNvPr id="182" name="Google Shape;182;p7"/>
              <p:cNvSpPr/>
              <p:nvPr/>
            </p:nvSpPr>
            <p:spPr>
              <a:xfrm>
                <a:off x="3113350" y="3299064"/>
                <a:ext cx="54530" cy="54530"/>
              </a:xfrm>
              <a:prstGeom prst="flowChartConnector">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sp>
            <p:nvSpPr>
              <p:cNvPr id="183" name="Google Shape;183;p7"/>
              <p:cNvSpPr/>
              <p:nvPr/>
            </p:nvSpPr>
            <p:spPr>
              <a:xfrm>
                <a:off x="3129400" y="3532347"/>
                <a:ext cx="54530" cy="54530"/>
              </a:xfrm>
              <a:prstGeom prst="flowChartConnector">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sp>
            <p:nvSpPr>
              <p:cNvPr id="184" name="Google Shape;184;p7"/>
              <p:cNvSpPr/>
              <p:nvPr/>
            </p:nvSpPr>
            <p:spPr>
              <a:xfrm>
                <a:off x="3220220" y="3412745"/>
                <a:ext cx="54530" cy="54530"/>
              </a:xfrm>
              <a:prstGeom prst="flowChartConnector">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cap="none" strike="noStrike">
                  <a:solidFill>
                    <a:srgbClr val="FFFFFF"/>
                  </a:solidFill>
                  <a:latin typeface="Calibri"/>
                  <a:ea typeface="Calibri"/>
                  <a:cs typeface="Calibri"/>
                  <a:sym typeface="Calibri"/>
                </a:endParaRPr>
              </a:p>
            </p:txBody>
          </p:sp>
          <p:sp>
            <p:nvSpPr>
              <p:cNvPr id="185" name="Google Shape;185;p7"/>
              <p:cNvSpPr/>
              <p:nvPr/>
            </p:nvSpPr>
            <p:spPr>
              <a:xfrm>
                <a:off x="2447593" y="3877907"/>
                <a:ext cx="577362" cy="181010"/>
              </a:xfrm>
              <a:prstGeom prst="roundRect">
                <a:avLst>
                  <a:gd fmla="val 16667" name="adj"/>
                </a:avLst>
              </a:prstGeom>
              <a:solidFill>
                <a:srgbClr val="FFC00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200" u="none" cap="none" strike="noStrike">
                    <a:solidFill>
                      <a:srgbClr val="FFFFFF"/>
                    </a:solidFill>
                    <a:latin typeface="Calibri"/>
                    <a:ea typeface="Calibri"/>
                    <a:cs typeface="Calibri"/>
                    <a:sym typeface="Calibri"/>
                  </a:rPr>
                  <a:t>Aerosol</a:t>
                </a:r>
                <a:endParaRPr b="1" i="0" sz="1200" u="none" cap="none" strike="noStrike">
                  <a:solidFill>
                    <a:srgbClr val="FFFFFF"/>
                  </a:solidFill>
                  <a:latin typeface="Calibri"/>
                  <a:ea typeface="Calibri"/>
                  <a:cs typeface="Calibri"/>
                  <a:sym typeface="Calibri"/>
                </a:endParaRPr>
              </a:p>
            </p:txBody>
          </p:sp>
          <p:sp>
            <p:nvSpPr>
              <p:cNvPr id="186" name="Google Shape;186;p7"/>
              <p:cNvSpPr/>
              <p:nvPr/>
            </p:nvSpPr>
            <p:spPr>
              <a:xfrm>
                <a:off x="4088119" y="1723319"/>
                <a:ext cx="193326" cy="207905"/>
              </a:xfrm>
              <a:prstGeom prst="mathPlus">
                <a:avLst>
                  <a:gd fmla="val 23520" name="adj1"/>
                </a:avLst>
              </a:prstGeom>
              <a:solidFill>
                <a:schemeClr val="dk1"/>
              </a:solidFill>
              <a:ln cap="flat" cmpd="sng" w="9525">
                <a:solidFill>
                  <a:schemeClr val="dk1"/>
                </a:solidFill>
                <a:prstDash val="solid"/>
                <a:round/>
                <a:headEnd len="sm" w="sm" type="none"/>
                <a:tailEnd len="sm" w="sm" type="none"/>
              </a:ln>
            </p:spPr>
            <p:txBody>
              <a:bodyPr anchorCtr="0" anchor="ctr" bIns="34275" lIns="0" spcFirstLastPara="1" rIns="68575" wrap="square" tIns="34275">
                <a:noAutofit/>
              </a:bodyPr>
              <a:lstStyle/>
              <a:p>
                <a:pPr indent="0" lvl="0" marL="316699" marR="0" rtl="0" algn="ctr">
                  <a:lnSpc>
                    <a:spcPct val="100000"/>
                  </a:lnSpc>
                  <a:spcBef>
                    <a:spcPts val="0"/>
                  </a:spcBef>
                  <a:spcAft>
                    <a:spcPts val="0"/>
                  </a:spcAft>
                  <a:buNone/>
                </a:pPr>
                <a:r>
                  <a:t/>
                </a:r>
                <a:endParaRPr b="0" i="0" sz="1275" u="none" cap="none" strike="noStrike">
                  <a:solidFill>
                    <a:srgbClr val="000000"/>
                  </a:solidFill>
                  <a:latin typeface="Arial"/>
                  <a:ea typeface="Arial"/>
                  <a:cs typeface="Arial"/>
                  <a:sym typeface="Arial"/>
                </a:endParaRPr>
              </a:p>
            </p:txBody>
          </p:sp>
          <p:sp>
            <p:nvSpPr>
              <p:cNvPr id="187" name="Google Shape;187;p7"/>
              <p:cNvSpPr txBox="1"/>
              <p:nvPr/>
            </p:nvSpPr>
            <p:spPr>
              <a:xfrm>
                <a:off x="2873973" y="1652881"/>
                <a:ext cx="1163936" cy="24200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rPr b="1" i="1" lang="en-US" sz="2100" u="none" cap="none" strike="noStrike">
                    <a:solidFill>
                      <a:schemeClr val="dk1"/>
                    </a:solidFill>
                    <a:latin typeface="Calibri"/>
                    <a:ea typeface="Calibri"/>
                    <a:cs typeface="Calibri"/>
                    <a:sym typeface="Calibri"/>
                  </a:rPr>
                  <a:t>AOS sensors</a:t>
                </a:r>
                <a:endParaRPr b="1" i="1" sz="1800" u="none" cap="none" strike="noStrike">
                  <a:solidFill>
                    <a:srgbClr val="FF0000"/>
                  </a:solidFill>
                  <a:highlight>
                    <a:srgbClr val="FFFF00"/>
                  </a:highlight>
                  <a:latin typeface="Calibri"/>
                  <a:ea typeface="Calibri"/>
                  <a:cs typeface="Calibri"/>
                  <a:sym typeface="Calibri"/>
                </a:endParaRPr>
              </a:p>
            </p:txBody>
          </p:sp>
        </p:grpSp>
        <p:sp>
          <p:nvSpPr>
            <p:cNvPr id="188" name="Google Shape;188;p7"/>
            <p:cNvSpPr txBox="1"/>
            <p:nvPr/>
          </p:nvSpPr>
          <p:spPr>
            <a:xfrm>
              <a:off x="4485378" y="1165438"/>
              <a:ext cx="1683509" cy="24200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rPr b="1" i="1" lang="en-US" sz="2100" u="none" cap="none" strike="noStrike">
                  <a:solidFill>
                    <a:schemeClr val="dk1"/>
                  </a:solidFill>
                  <a:latin typeface="Calibri"/>
                  <a:ea typeface="Calibri"/>
                  <a:cs typeface="Calibri"/>
                  <a:sym typeface="Calibri"/>
                </a:rPr>
                <a:t>JAXA PMM KuDPR</a:t>
              </a:r>
              <a:endParaRPr b="1" i="1" sz="1800" u="none" cap="none" strike="noStrike">
                <a:solidFill>
                  <a:srgbClr val="FF0000"/>
                </a:solidFill>
                <a:highlight>
                  <a:srgbClr val="FFFF00"/>
                </a:highlight>
                <a:latin typeface="Calibri"/>
                <a:ea typeface="Calibri"/>
                <a:cs typeface="Calibri"/>
                <a:sym typeface="Calibri"/>
              </a:endParaRPr>
            </a:p>
          </p:txBody>
        </p:sp>
      </p:grpSp>
      <p:cxnSp>
        <p:nvCxnSpPr>
          <p:cNvPr id="189" name="Google Shape;189;p7"/>
          <p:cNvCxnSpPr/>
          <p:nvPr/>
        </p:nvCxnSpPr>
        <p:spPr>
          <a:xfrm flipH="1">
            <a:off x="4308968" y="2291479"/>
            <a:ext cx="184031" cy="249179"/>
          </a:xfrm>
          <a:prstGeom prst="straightConnector1">
            <a:avLst/>
          </a:prstGeom>
          <a:noFill/>
          <a:ln cap="flat" cmpd="sng" w="19050">
            <a:solidFill>
              <a:schemeClr val="dk1"/>
            </a:solidFill>
            <a:prstDash val="solid"/>
            <a:round/>
            <a:headEnd len="sm" w="sm" type="none"/>
            <a:tailEnd len="med" w="med" type="triangle"/>
          </a:ln>
        </p:spPr>
      </p:cxnSp>
      <p:cxnSp>
        <p:nvCxnSpPr>
          <p:cNvPr id="190" name="Google Shape;190;p7"/>
          <p:cNvCxnSpPr/>
          <p:nvPr/>
        </p:nvCxnSpPr>
        <p:spPr>
          <a:xfrm flipH="1" rot="10800000">
            <a:off x="3542707" y="3107395"/>
            <a:ext cx="275547" cy="161532"/>
          </a:xfrm>
          <a:prstGeom prst="straightConnector1">
            <a:avLst/>
          </a:prstGeom>
          <a:noFill/>
          <a:ln cap="flat" cmpd="sng" w="19050">
            <a:solidFill>
              <a:schemeClr val="dk1"/>
            </a:solidFill>
            <a:prstDash val="solid"/>
            <a:round/>
            <a:headEnd len="sm" w="sm" type="none"/>
            <a:tailEnd len="med" w="med" type="triangle"/>
          </a:ln>
        </p:spPr>
      </p:cxnSp>
      <p:sp>
        <p:nvSpPr>
          <p:cNvPr id="191" name="Google Shape;191;p7"/>
          <p:cNvSpPr txBox="1"/>
          <p:nvPr/>
        </p:nvSpPr>
        <p:spPr>
          <a:xfrm>
            <a:off x="1364916" y="3009739"/>
            <a:ext cx="2213560" cy="31771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rPr b="1" i="1" lang="en-US" sz="2100" u="none" cap="none" strike="noStrike">
                <a:solidFill>
                  <a:schemeClr val="dk1"/>
                </a:solidFill>
                <a:latin typeface="Calibri"/>
                <a:ea typeface="Calibri"/>
                <a:cs typeface="Calibri"/>
                <a:sym typeface="Calibri"/>
              </a:rPr>
              <a:t>CNES Radiometer (C</a:t>
            </a:r>
            <a:r>
              <a:rPr b="1" baseline="30000" i="1" lang="en-US" sz="2100" u="none" cap="none" strike="noStrike">
                <a:solidFill>
                  <a:schemeClr val="dk1"/>
                </a:solidFill>
                <a:latin typeface="Calibri"/>
                <a:ea typeface="Calibri"/>
                <a:cs typeface="Calibri"/>
                <a:sym typeface="Calibri"/>
              </a:rPr>
              <a:t>2</a:t>
            </a:r>
            <a:r>
              <a:rPr b="1" i="1" lang="en-US" sz="2100" u="none" cap="none" strike="noStrike">
                <a:solidFill>
                  <a:schemeClr val="dk1"/>
                </a:solidFill>
                <a:latin typeface="Calibri"/>
                <a:ea typeface="Calibri"/>
                <a:cs typeface="Calibri"/>
                <a:sym typeface="Calibri"/>
              </a:rPr>
              <a:t>OMODO-R)</a:t>
            </a:r>
            <a:endParaRPr b="1" i="1" sz="1800" u="none" cap="none" strike="noStrike">
              <a:solidFill>
                <a:srgbClr val="FF0000"/>
              </a:solidFill>
              <a:highlight>
                <a:srgbClr val="FFFF00"/>
              </a:highlight>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JAXA-ESA updates</a:t>
            </a:r>
            <a:endParaRPr/>
          </a:p>
        </p:txBody>
      </p:sp>
      <p:sp>
        <p:nvSpPr>
          <p:cNvPr id="197" name="Google Shape;197;p8"/>
          <p:cNvSpPr txBox="1"/>
          <p:nvPr/>
        </p:nvSpPr>
        <p:spPr>
          <a:xfrm>
            <a:off x="2018879" y="1013469"/>
            <a:ext cx="10069375" cy="64276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0" i="0" lang="en-US" sz="3200" u="none" cap="none" strike="noStrike">
                <a:solidFill>
                  <a:schemeClr val="dk1"/>
                </a:solidFill>
                <a:latin typeface="Calibri"/>
                <a:ea typeface="Calibri"/>
                <a:cs typeface="Calibri"/>
                <a:sym typeface="Calibri"/>
              </a:rPr>
              <a:t>EarthCARE (Earth Cloud Aerosol and Radiation Explorer)</a:t>
            </a:r>
            <a:endParaRPr b="0" i="0" sz="3200" u="none" cap="none" strike="noStrike">
              <a:solidFill>
                <a:schemeClr val="dk1"/>
              </a:solidFill>
              <a:latin typeface="Calibri"/>
              <a:ea typeface="Calibri"/>
              <a:cs typeface="Calibri"/>
              <a:sym typeface="Calibri"/>
            </a:endParaRPr>
          </a:p>
        </p:txBody>
      </p:sp>
      <p:pic>
        <p:nvPicPr>
          <p:cNvPr id="198" name="Google Shape;198;p8"/>
          <p:cNvPicPr preferRelativeResize="0"/>
          <p:nvPr/>
        </p:nvPicPr>
        <p:blipFill rotWithShape="1">
          <a:blip r:embed="rId3">
            <a:alphaModFix/>
          </a:blip>
          <a:srcRect b="0" l="12500" r="12500" t="0"/>
          <a:stretch/>
        </p:blipFill>
        <p:spPr>
          <a:xfrm>
            <a:off x="103746" y="1547967"/>
            <a:ext cx="1479600" cy="1479600"/>
          </a:xfrm>
          <a:prstGeom prst="ellipse">
            <a:avLst/>
          </a:prstGeom>
          <a:noFill/>
          <a:ln>
            <a:noFill/>
          </a:ln>
          <a:effectLst>
            <a:outerShdw blurRad="50800" rotWithShape="0" algn="ctr" dir="2700000" dist="50800">
              <a:srgbClr val="000000">
                <a:alpha val="40000"/>
              </a:srgbClr>
            </a:outerShdw>
          </a:effectLst>
        </p:spPr>
      </p:pic>
      <p:sp>
        <p:nvSpPr>
          <p:cNvPr id="199" name="Google Shape;199;p8"/>
          <p:cNvSpPr txBox="1"/>
          <p:nvPr/>
        </p:nvSpPr>
        <p:spPr>
          <a:xfrm>
            <a:off x="127469" y="2348717"/>
            <a:ext cx="1479600" cy="37852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1" lang="en-US" sz="2000" u="none" cap="none" strike="noStrike">
                <a:solidFill>
                  <a:schemeClr val="lt1"/>
                </a:solidFill>
                <a:latin typeface="Calibri"/>
                <a:ea typeface="Calibri"/>
                <a:cs typeface="Calibri"/>
                <a:sym typeface="Calibri"/>
              </a:rPr>
              <a:t>EarthCARE</a:t>
            </a:r>
            <a:endParaRPr b="1" i="1" sz="1800" u="none" cap="none" strike="noStrike">
              <a:solidFill>
                <a:schemeClr val="lt1"/>
              </a:solidFill>
              <a:latin typeface="Calibri"/>
              <a:ea typeface="Calibri"/>
              <a:cs typeface="Calibri"/>
              <a:sym typeface="Calibri"/>
            </a:endParaRPr>
          </a:p>
        </p:txBody>
      </p:sp>
      <p:sp>
        <p:nvSpPr>
          <p:cNvPr id="200" name="Google Shape;200;p8"/>
          <p:cNvSpPr/>
          <p:nvPr/>
        </p:nvSpPr>
        <p:spPr>
          <a:xfrm>
            <a:off x="1060714" y="2481049"/>
            <a:ext cx="1479600" cy="1200643"/>
          </a:xfrm>
          <a:prstGeom prst="ellipse">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rgbClr val="FFFFFF"/>
                </a:solidFill>
                <a:latin typeface="Calibri"/>
                <a:ea typeface="Calibri"/>
                <a:cs typeface="Calibri"/>
                <a:sym typeface="Calibri"/>
              </a:rPr>
              <a:t>Cloud/</a:t>
            </a:r>
            <a:br>
              <a:rPr b="1" i="0" lang="en-US" sz="1400" u="none" cap="none" strike="noStrike">
                <a:solidFill>
                  <a:srgbClr val="FFFFFF"/>
                </a:solidFill>
                <a:latin typeface="Calibri"/>
                <a:ea typeface="Calibri"/>
                <a:cs typeface="Calibri"/>
                <a:sym typeface="Calibri"/>
              </a:rPr>
            </a:br>
            <a:r>
              <a:rPr b="1" i="0" lang="en-US" sz="1400" u="none" cap="none" strike="noStrike">
                <a:solidFill>
                  <a:srgbClr val="FFFFFF"/>
                </a:solidFill>
                <a:latin typeface="Calibri"/>
                <a:ea typeface="Calibri"/>
                <a:cs typeface="Calibri"/>
                <a:sym typeface="Calibri"/>
              </a:rPr>
              <a:t>Aerosol</a:t>
            </a:r>
            <a:endParaRPr/>
          </a:p>
          <a:p>
            <a:pPr indent="0" lvl="0" marL="0" marR="0" rtl="0" algn="ctr">
              <a:lnSpc>
                <a:spcPct val="100000"/>
              </a:lnSpc>
              <a:spcBef>
                <a:spcPts val="0"/>
              </a:spcBef>
              <a:spcAft>
                <a:spcPts val="0"/>
              </a:spcAft>
              <a:buNone/>
            </a:pPr>
            <a:r>
              <a:rPr b="1" i="0" lang="en-US" sz="1400" u="none" cap="none" strike="noStrike">
                <a:solidFill>
                  <a:srgbClr val="FFFFFF"/>
                </a:solidFill>
                <a:latin typeface="Calibri"/>
                <a:ea typeface="Calibri"/>
                <a:cs typeface="Calibri"/>
                <a:sym typeface="Calibri"/>
              </a:rPr>
              <a:t>Radiation </a:t>
            </a:r>
            <a:br>
              <a:rPr b="1" i="0" lang="en-US" sz="1400" u="none" cap="none" strike="noStrike">
                <a:solidFill>
                  <a:srgbClr val="FFFFFF"/>
                </a:solidFill>
                <a:latin typeface="Calibri"/>
                <a:ea typeface="Calibri"/>
                <a:cs typeface="Calibri"/>
                <a:sym typeface="Calibri"/>
              </a:rPr>
            </a:br>
            <a:r>
              <a:rPr b="1" i="0" lang="en-US" sz="1400" u="none" cap="none" strike="noStrike">
                <a:solidFill>
                  <a:srgbClr val="FFFFFF"/>
                </a:solidFill>
                <a:latin typeface="Calibri"/>
                <a:ea typeface="Calibri"/>
                <a:cs typeface="Calibri"/>
                <a:sym typeface="Calibri"/>
              </a:rPr>
              <a:t>Budget</a:t>
            </a:r>
            <a:endParaRPr/>
          </a:p>
        </p:txBody>
      </p:sp>
      <p:sp>
        <p:nvSpPr>
          <p:cNvPr id="201" name="Google Shape;201;p8"/>
          <p:cNvSpPr txBox="1"/>
          <p:nvPr/>
        </p:nvSpPr>
        <p:spPr>
          <a:xfrm>
            <a:off x="1376610" y="1497721"/>
            <a:ext cx="1163704" cy="523220"/>
          </a:xfrm>
          <a:prstGeom prst="rect">
            <a:avLst/>
          </a:prstGeom>
          <a:solidFill>
            <a:schemeClr val="lt1"/>
          </a:solidFill>
          <a:ln cap="flat" cmpd="sng" w="381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Launched </a:t>
            </a:r>
            <a:br>
              <a:rPr b="1" i="0" lang="en-US" sz="1400" u="none" cap="none" strike="noStrike">
                <a:solidFill>
                  <a:srgbClr val="000000"/>
                </a:solidFill>
                <a:latin typeface="Calibri"/>
                <a:ea typeface="Calibri"/>
                <a:cs typeface="Calibri"/>
                <a:sym typeface="Calibri"/>
              </a:rPr>
            </a:br>
            <a:r>
              <a:rPr b="1" i="0" lang="en-US" sz="1400" u="none" cap="none" strike="noStrike">
                <a:solidFill>
                  <a:srgbClr val="000000"/>
                </a:solidFill>
                <a:latin typeface="Calibri"/>
                <a:ea typeface="Calibri"/>
                <a:cs typeface="Calibri"/>
                <a:sym typeface="Calibri"/>
              </a:rPr>
              <a:t>in May 2024</a:t>
            </a:r>
            <a:endParaRPr b="1" i="0" sz="1400" u="none" cap="none" strike="noStrike">
              <a:solidFill>
                <a:srgbClr val="000000"/>
              </a:solidFill>
              <a:latin typeface="Calibri"/>
              <a:ea typeface="Calibri"/>
              <a:cs typeface="Calibri"/>
              <a:sym typeface="Calibri"/>
            </a:endParaRPr>
          </a:p>
        </p:txBody>
      </p:sp>
      <p:sp>
        <p:nvSpPr>
          <p:cNvPr id="202" name="Google Shape;202;p8"/>
          <p:cNvSpPr/>
          <p:nvPr/>
        </p:nvSpPr>
        <p:spPr>
          <a:xfrm>
            <a:off x="2788770" y="1483485"/>
            <a:ext cx="8769960" cy="147732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ESA-JAXA joint mission</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3 dimensional global distributions of cloud and aerosol to contribute to precise understanding of climate change </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JAXA and NICT provides </a:t>
            </a:r>
            <a:r>
              <a:rPr b="0" i="0" lang="en-US" sz="1800" u="sng" cap="none" strike="noStrike">
                <a:solidFill>
                  <a:srgbClr val="000000"/>
                </a:solidFill>
                <a:latin typeface="Calibri"/>
                <a:ea typeface="Calibri"/>
                <a:cs typeface="Calibri"/>
                <a:sym typeface="Calibri"/>
              </a:rPr>
              <a:t>world's first satellite-based cloud vertical motion</a:t>
            </a:r>
            <a:r>
              <a:rPr b="0" i="0" lang="en-US" sz="1800" u="none" cap="none" strike="noStrike">
                <a:solidFill>
                  <a:srgbClr val="000000"/>
                </a:solidFill>
                <a:latin typeface="Calibri"/>
                <a:ea typeface="Calibri"/>
                <a:cs typeface="Calibri"/>
                <a:sym typeface="Calibri"/>
              </a:rPr>
              <a:t> by the Cloud Profiling Radar (CPR) with 94 GHz with Doppler Capability</a:t>
            </a:r>
            <a:endParaRPr/>
          </a:p>
        </p:txBody>
      </p:sp>
      <p:graphicFrame>
        <p:nvGraphicFramePr>
          <p:cNvPr id="203" name="Google Shape;203;p8"/>
          <p:cNvGraphicFramePr/>
          <p:nvPr/>
        </p:nvGraphicFramePr>
        <p:xfrm>
          <a:off x="153117" y="3877568"/>
          <a:ext cx="3000000" cy="3000000"/>
        </p:xfrm>
        <a:graphic>
          <a:graphicData uri="http://schemas.openxmlformats.org/drawingml/2006/table">
            <a:tbl>
              <a:tblPr>
                <a:noFill/>
                <a:tableStyleId>{10CE05F3-69C4-4C03-873D-A8AD98E0105F}</a:tableStyleId>
              </a:tblPr>
              <a:tblGrid>
                <a:gridCol w="1381375"/>
                <a:gridCol w="2998025"/>
              </a:tblGrid>
              <a:tr h="328850">
                <a:tc>
                  <a:txBody>
                    <a:bodyPr/>
                    <a:lstStyle/>
                    <a:p>
                      <a:pPr indent="0" lvl="0" marL="0" marR="0" rtl="0" algn="l">
                        <a:lnSpc>
                          <a:spcPct val="100000"/>
                        </a:lnSpc>
                        <a:spcBef>
                          <a:spcPts val="0"/>
                        </a:spcBef>
                        <a:spcAft>
                          <a:spcPts val="0"/>
                        </a:spcAft>
                        <a:buClr>
                          <a:schemeClr val="dk1"/>
                        </a:buClr>
                        <a:buSzPts val="1200"/>
                        <a:buFont typeface="Arial"/>
                        <a:buNone/>
                      </a:pPr>
                      <a:r>
                        <a:rPr b="1" lang="en-US" sz="1200" u="none" cap="none" strike="noStrike">
                          <a:solidFill>
                            <a:schemeClr val="dk1"/>
                          </a:solidFill>
                        </a:rPr>
                        <a:t>Orbit</a:t>
                      </a:r>
                      <a:endParaRPr b="1" i="0" sz="1200" u="none" cap="none" strike="noStrike">
                        <a:solidFill>
                          <a:schemeClr val="dk1"/>
                        </a:solidFill>
                        <a:latin typeface="Calibri"/>
                        <a:ea typeface="Calibri"/>
                        <a:cs typeface="Calibri"/>
                        <a:sym typeface="Calibri"/>
                      </a:endParaRPr>
                    </a:p>
                  </a:txBody>
                  <a:tcPr marT="45725" marB="45725" marR="91450" marL="91450" anchor="ctr">
                    <a:solidFill>
                      <a:srgbClr val="D8D8D8"/>
                    </a:solidFill>
                  </a:tcPr>
                </a:tc>
                <a:tc>
                  <a:txBody>
                    <a:bodyPr/>
                    <a:lstStyle/>
                    <a:p>
                      <a:pPr indent="0" lvl="0" marL="0" marR="0" rtl="0" algn="l">
                        <a:lnSpc>
                          <a:spcPct val="100000"/>
                        </a:lnSpc>
                        <a:spcBef>
                          <a:spcPts val="0"/>
                        </a:spcBef>
                        <a:spcAft>
                          <a:spcPts val="0"/>
                        </a:spcAft>
                        <a:buClr>
                          <a:schemeClr val="dk1"/>
                        </a:buClr>
                        <a:buSzPts val="1200"/>
                        <a:buFont typeface="Arial"/>
                        <a:buNone/>
                      </a:pPr>
                      <a:r>
                        <a:rPr b="0" lang="en-US" sz="1200" u="none" cap="none" strike="noStrike">
                          <a:solidFill>
                            <a:schemeClr val="dk1"/>
                          </a:solidFill>
                        </a:rPr>
                        <a:t>Sun-synchronous sub-recurrent orbit</a:t>
                      </a:r>
                      <a:endParaRPr/>
                    </a:p>
                    <a:p>
                      <a:pPr indent="0" lvl="0" marL="0" marR="0" rtl="0" algn="l">
                        <a:lnSpc>
                          <a:spcPct val="100000"/>
                        </a:lnSpc>
                        <a:spcBef>
                          <a:spcPts val="0"/>
                        </a:spcBef>
                        <a:spcAft>
                          <a:spcPts val="0"/>
                        </a:spcAft>
                        <a:buClr>
                          <a:schemeClr val="dk1"/>
                        </a:buClr>
                        <a:buSzPts val="1200"/>
                        <a:buFont typeface="Arial"/>
                        <a:buNone/>
                      </a:pPr>
                      <a:r>
                        <a:rPr b="0" lang="en-US" sz="1200" u="none" cap="none" strike="noStrike">
                          <a:solidFill>
                            <a:schemeClr val="dk1"/>
                          </a:solidFill>
                        </a:rPr>
                        <a:t>Altitude: approx. 400km</a:t>
                      </a:r>
                      <a:endParaRPr/>
                    </a:p>
                    <a:p>
                      <a:pPr indent="0" lvl="0" marL="0" marR="0" rtl="0" algn="l">
                        <a:lnSpc>
                          <a:spcPct val="100000"/>
                        </a:lnSpc>
                        <a:spcBef>
                          <a:spcPts val="0"/>
                        </a:spcBef>
                        <a:spcAft>
                          <a:spcPts val="0"/>
                        </a:spcAft>
                        <a:buClr>
                          <a:schemeClr val="dk1"/>
                        </a:buClr>
                        <a:buSzPts val="1200"/>
                        <a:buFont typeface="Arial"/>
                        <a:buNone/>
                      </a:pPr>
                      <a:r>
                        <a:rPr b="0" lang="en-US" sz="1200" u="none" cap="none" strike="noStrike">
                          <a:solidFill>
                            <a:schemeClr val="dk1"/>
                          </a:solidFill>
                        </a:rPr>
                        <a:t>Inclination angle: 97.05</a:t>
                      </a:r>
                      <a:r>
                        <a:rPr lang="en-US" sz="1200" u="none" cap="none" strike="noStrike">
                          <a:solidFill>
                            <a:schemeClr val="dk1"/>
                          </a:solidFill>
                        </a:rPr>
                        <a:t>°</a:t>
                      </a:r>
                      <a:endParaRPr/>
                    </a:p>
                    <a:p>
                      <a:pPr indent="0" lvl="0" marL="0" marR="0" rtl="0" algn="l">
                        <a:lnSpc>
                          <a:spcPct val="100000"/>
                        </a:lnSpc>
                        <a:spcBef>
                          <a:spcPts val="0"/>
                        </a:spcBef>
                        <a:spcAft>
                          <a:spcPts val="0"/>
                        </a:spcAft>
                        <a:buClr>
                          <a:schemeClr val="dk1"/>
                        </a:buClr>
                        <a:buSzPts val="1200"/>
                        <a:buFont typeface="Arial"/>
                        <a:buNone/>
                      </a:pPr>
                      <a:r>
                        <a:rPr b="0" lang="en-US" sz="1200" u="none" cap="none" strike="noStrike">
                          <a:solidFill>
                            <a:schemeClr val="dk1"/>
                          </a:solidFill>
                        </a:rPr>
                        <a:t>Local Sun Time at Desc.: 14:00</a:t>
                      </a:r>
                      <a:br>
                        <a:rPr b="0" lang="en-US" sz="1200" u="none" cap="none" strike="noStrike">
                          <a:solidFill>
                            <a:schemeClr val="dk1"/>
                          </a:solidFill>
                        </a:rPr>
                      </a:br>
                      <a:r>
                        <a:rPr b="0" lang="en-US" sz="1200" u="none" cap="none" strike="noStrike">
                          <a:solidFill>
                            <a:schemeClr val="dk1"/>
                          </a:solidFill>
                        </a:rPr>
                        <a:t>Revisit time: 25 days</a:t>
                      </a:r>
                      <a:endParaRPr b="0" i="0" sz="1200" u="none" cap="none" strike="noStrike">
                        <a:solidFill>
                          <a:schemeClr val="dk1"/>
                        </a:solidFill>
                        <a:latin typeface="Calibri"/>
                        <a:ea typeface="Calibri"/>
                        <a:cs typeface="Calibri"/>
                        <a:sym typeface="Calibri"/>
                      </a:endParaRPr>
                    </a:p>
                  </a:txBody>
                  <a:tcPr marT="45725" marB="45725" marR="91450" marL="91450">
                    <a:solidFill>
                      <a:schemeClr val="lt1"/>
                    </a:solidFill>
                  </a:tcPr>
                </a:tc>
              </a:tr>
              <a:tr h="328850">
                <a:tc>
                  <a:txBody>
                    <a:bodyPr/>
                    <a:lstStyle/>
                    <a:p>
                      <a:pPr indent="0" lvl="0" marL="0" marR="0" rtl="0" algn="l">
                        <a:lnSpc>
                          <a:spcPct val="100000"/>
                        </a:lnSpc>
                        <a:spcBef>
                          <a:spcPts val="0"/>
                        </a:spcBef>
                        <a:spcAft>
                          <a:spcPts val="0"/>
                        </a:spcAft>
                        <a:buClr>
                          <a:schemeClr val="dk1"/>
                        </a:buClr>
                        <a:buSzPts val="1200"/>
                        <a:buFont typeface="Arial"/>
                        <a:buNone/>
                      </a:pPr>
                      <a:r>
                        <a:rPr b="1" lang="en-US" sz="1200" u="none" cap="none" strike="noStrike">
                          <a:solidFill>
                            <a:schemeClr val="dk1"/>
                          </a:solidFill>
                        </a:rPr>
                        <a:t>Instruments</a:t>
                      </a:r>
                      <a:endParaRPr b="1" i="0" sz="1200" u="none" cap="none" strike="noStrike">
                        <a:solidFill>
                          <a:schemeClr val="dk1"/>
                        </a:solidFill>
                        <a:latin typeface="Calibri"/>
                        <a:ea typeface="Calibri"/>
                        <a:cs typeface="Calibri"/>
                        <a:sym typeface="Calibri"/>
                      </a:endParaRPr>
                    </a:p>
                  </a:txBody>
                  <a:tcPr marT="45725" marB="45725" marR="91450" marL="91450" anchor="ctr">
                    <a:solidFill>
                      <a:srgbClr val="D8D8D8"/>
                    </a:solidFill>
                  </a:tcPr>
                </a:tc>
                <a:tc>
                  <a:txBody>
                    <a:bodyPr/>
                    <a:lstStyle/>
                    <a:p>
                      <a:pPr indent="0" lvl="0" marL="0" marR="0" rtl="0" algn="l">
                        <a:lnSpc>
                          <a:spcPct val="100000"/>
                        </a:lnSpc>
                        <a:spcBef>
                          <a:spcPts val="0"/>
                        </a:spcBef>
                        <a:spcAft>
                          <a:spcPts val="0"/>
                        </a:spcAft>
                        <a:buClr>
                          <a:srgbClr val="FF0000"/>
                        </a:buClr>
                        <a:buSzPts val="1200"/>
                        <a:buFont typeface="Arial"/>
                        <a:buNone/>
                      </a:pPr>
                      <a:r>
                        <a:rPr b="1" lang="en-US" sz="1200" u="none" cap="none" strike="noStrike">
                          <a:solidFill>
                            <a:srgbClr val="FF0000"/>
                          </a:solidFill>
                        </a:rPr>
                        <a:t>- Cloud Profiling Radar (CPR) </a:t>
                      </a:r>
                      <a:r>
                        <a:rPr b="0" lang="en-US" sz="1200" u="none" cap="none" strike="noStrike">
                          <a:solidFill>
                            <a:schemeClr val="dk1"/>
                          </a:solidFill>
                        </a:rPr>
                        <a:t>by NICT &amp; JAXA</a:t>
                      </a:r>
                      <a:endParaRPr/>
                    </a:p>
                    <a:p>
                      <a:pPr indent="0" lvl="0" marL="0" marR="0" rtl="0" algn="l">
                        <a:lnSpc>
                          <a:spcPct val="100000"/>
                        </a:lnSpc>
                        <a:spcBef>
                          <a:spcPts val="0"/>
                        </a:spcBef>
                        <a:spcAft>
                          <a:spcPts val="0"/>
                        </a:spcAft>
                        <a:buClr>
                          <a:schemeClr val="dk1"/>
                        </a:buClr>
                        <a:buSzPts val="1200"/>
                        <a:buFont typeface="Arial"/>
                        <a:buNone/>
                      </a:pPr>
                      <a:r>
                        <a:rPr b="0" lang="en-US" sz="1200" u="none" cap="none" strike="noStrike">
                          <a:solidFill>
                            <a:schemeClr val="dk1"/>
                          </a:solidFill>
                        </a:rPr>
                        <a:t>- Atmospheric Lidar (ATLID) by ESA</a:t>
                      </a:r>
                      <a:endParaRPr/>
                    </a:p>
                    <a:p>
                      <a:pPr indent="0" lvl="0" marL="0" marR="0" rtl="0" algn="l">
                        <a:lnSpc>
                          <a:spcPct val="100000"/>
                        </a:lnSpc>
                        <a:spcBef>
                          <a:spcPts val="0"/>
                        </a:spcBef>
                        <a:spcAft>
                          <a:spcPts val="0"/>
                        </a:spcAft>
                        <a:buClr>
                          <a:schemeClr val="dk1"/>
                        </a:buClr>
                        <a:buSzPts val="1200"/>
                        <a:buFont typeface="Arial"/>
                        <a:buNone/>
                      </a:pPr>
                      <a:r>
                        <a:rPr b="0" lang="en-US" sz="1200" u="none" cap="none" strike="noStrike">
                          <a:solidFill>
                            <a:schemeClr val="dk1"/>
                          </a:solidFill>
                        </a:rPr>
                        <a:t>- Multi-Spectral Imager (MSI) by ESA</a:t>
                      </a:r>
                      <a:endParaRPr/>
                    </a:p>
                    <a:p>
                      <a:pPr indent="0" lvl="0" marL="0" marR="0" rtl="0" algn="l">
                        <a:lnSpc>
                          <a:spcPct val="100000"/>
                        </a:lnSpc>
                        <a:spcBef>
                          <a:spcPts val="0"/>
                        </a:spcBef>
                        <a:spcAft>
                          <a:spcPts val="0"/>
                        </a:spcAft>
                        <a:buClr>
                          <a:schemeClr val="dk1"/>
                        </a:buClr>
                        <a:buSzPts val="1200"/>
                        <a:buFont typeface="Arial"/>
                        <a:buNone/>
                      </a:pPr>
                      <a:r>
                        <a:rPr b="0" lang="en-US" sz="1200" u="none" cap="none" strike="noStrike">
                          <a:solidFill>
                            <a:schemeClr val="dk1"/>
                          </a:solidFill>
                        </a:rPr>
                        <a:t>- Broad-Band Radiometer (BBR) by ESA</a:t>
                      </a:r>
                      <a:endParaRPr b="0" i="0" sz="1200" u="none" cap="none" strike="noStrike">
                        <a:solidFill>
                          <a:schemeClr val="dk1"/>
                        </a:solidFill>
                        <a:latin typeface="Calibri"/>
                        <a:ea typeface="Calibri"/>
                        <a:cs typeface="Calibri"/>
                        <a:sym typeface="Calibri"/>
                      </a:endParaRPr>
                    </a:p>
                  </a:txBody>
                  <a:tcPr marT="45725" marB="45725" marR="91450" marL="91450">
                    <a:solidFill>
                      <a:schemeClr val="lt1"/>
                    </a:solidFill>
                  </a:tcPr>
                </a:tc>
              </a:tr>
              <a:tr h="202375">
                <a:tc>
                  <a:txBody>
                    <a:bodyPr/>
                    <a:lstStyle/>
                    <a:p>
                      <a:pPr indent="0" lvl="0" marL="0" marR="0" rtl="0" algn="l">
                        <a:lnSpc>
                          <a:spcPct val="100000"/>
                        </a:lnSpc>
                        <a:spcBef>
                          <a:spcPts val="0"/>
                        </a:spcBef>
                        <a:spcAft>
                          <a:spcPts val="0"/>
                        </a:spcAft>
                        <a:buClr>
                          <a:schemeClr val="dk1"/>
                        </a:buClr>
                        <a:buSzPts val="1200"/>
                        <a:buFont typeface="Arial"/>
                        <a:buNone/>
                      </a:pPr>
                      <a:r>
                        <a:rPr b="1" lang="en-US" sz="1200" u="none" cap="none" strike="noStrike">
                          <a:solidFill>
                            <a:schemeClr val="dk1"/>
                          </a:solidFill>
                        </a:rPr>
                        <a:t>Mass</a:t>
                      </a:r>
                      <a:endParaRPr b="1" i="0" sz="1200" u="none" cap="none" strike="noStrike">
                        <a:solidFill>
                          <a:schemeClr val="dk1"/>
                        </a:solidFill>
                        <a:latin typeface="Calibri"/>
                        <a:ea typeface="Calibri"/>
                        <a:cs typeface="Calibri"/>
                        <a:sym typeface="Calibri"/>
                      </a:endParaRPr>
                    </a:p>
                  </a:txBody>
                  <a:tcPr marT="45725" marB="45725" marR="91450" marL="91450" anchor="ctr">
                    <a:solidFill>
                      <a:srgbClr val="D8D8D8"/>
                    </a:solidFill>
                  </a:tcPr>
                </a:tc>
                <a:tc>
                  <a:txBody>
                    <a:bodyPr/>
                    <a:lstStyle/>
                    <a:p>
                      <a:pPr indent="0" lvl="0" marL="0" marR="0" rtl="0" algn="l">
                        <a:lnSpc>
                          <a:spcPct val="100000"/>
                        </a:lnSpc>
                        <a:spcBef>
                          <a:spcPts val="0"/>
                        </a:spcBef>
                        <a:spcAft>
                          <a:spcPts val="0"/>
                        </a:spcAft>
                        <a:buClr>
                          <a:schemeClr val="dk1"/>
                        </a:buClr>
                        <a:buSzPts val="1200"/>
                        <a:buFont typeface="Arial"/>
                        <a:buNone/>
                      </a:pPr>
                      <a:r>
                        <a:rPr b="0" lang="en-US" sz="1200" u="none" cap="none" strike="noStrike">
                          <a:solidFill>
                            <a:schemeClr val="dk1"/>
                          </a:solidFill>
                        </a:rPr>
                        <a:t>Approx. 2.2 tons at launch</a:t>
                      </a:r>
                      <a:endParaRPr b="0" i="0" sz="1200" u="none" cap="none" strike="noStrike">
                        <a:solidFill>
                          <a:schemeClr val="dk1"/>
                        </a:solidFill>
                        <a:latin typeface="Calibri"/>
                        <a:ea typeface="Calibri"/>
                        <a:cs typeface="Calibri"/>
                        <a:sym typeface="Calibri"/>
                      </a:endParaRPr>
                    </a:p>
                  </a:txBody>
                  <a:tcPr marT="45725" marB="45725" marR="91450" marL="91450">
                    <a:solidFill>
                      <a:schemeClr val="lt1"/>
                    </a:solidFill>
                  </a:tcPr>
                </a:tc>
              </a:tr>
              <a:tr h="126475">
                <a:tc>
                  <a:txBody>
                    <a:bodyPr/>
                    <a:lstStyle/>
                    <a:p>
                      <a:pPr indent="0" lvl="0" marL="0" marR="0" rtl="0" algn="l">
                        <a:lnSpc>
                          <a:spcPct val="100000"/>
                        </a:lnSpc>
                        <a:spcBef>
                          <a:spcPts val="0"/>
                        </a:spcBef>
                        <a:spcAft>
                          <a:spcPts val="0"/>
                        </a:spcAft>
                        <a:buNone/>
                      </a:pPr>
                      <a:r>
                        <a:rPr b="1" lang="en-US" sz="1200" u="none" cap="none" strike="noStrike"/>
                        <a:t>Designed lifetime</a:t>
                      </a:r>
                      <a:endParaRPr b="1" sz="1200" u="none" cap="none" strike="noStrike">
                        <a:latin typeface="Calibri"/>
                        <a:ea typeface="Calibri"/>
                        <a:cs typeface="Calibri"/>
                        <a:sym typeface="Calibri"/>
                      </a:endParaRPr>
                    </a:p>
                  </a:txBody>
                  <a:tcPr marT="0" marB="0" marR="68575" marL="68575" anchor="ctr">
                    <a:solidFill>
                      <a:srgbClr val="D8D8D8"/>
                    </a:solidFill>
                  </a:tcPr>
                </a:tc>
                <a:tc>
                  <a:txBody>
                    <a:bodyPr/>
                    <a:lstStyle/>
                    <a:p>
                      <a:pPr indent="0" lvl="0" marL="0" marR="0" rtl="0" algn="just">
                        <a:lnSpc>
                          <a:spcPct val="100000"/>
                        </a:lnSpc>
                        <a:spcBef>
                          <a:spcPts val="0"/>
                        </a:spcBef>
                        <a:spcAft>
                          <a:spcPts val="0"/>
                        </a:spcAft>
                        <a:buNone/>
                      </a:pPr>
                      <a:r>
                        <a:rPr lang="en-US" sz="1200" u="none" cap="none" strike="noStrike"/>
                        <a:t>3 years</a:t>
                      </a:r>
                      <a:endParaRPr sz="1200" u="none" cap="none" strike="noStrike">
                        <a:latin typeface="Calibri"/>
                        <a:ea typeface="Calibri"/>
                        <a:cs typeface="Calibri"/>
                        <a:sym typeface="Calibri"/>
                      </a:endParaRPr>
                    </a:p>
                  </a:txBody>
                  <a:tcPr marT="0" marB="0" marR="68575" marL="68575">
                    <a:solidFill>
                      <a:schemeClr val="lt1"/>
                    </a:solidFill>
                  </a:tcPr>
                </a:tc>
              </a:tr>
            </a:tbl>
          </a:graphicData>
        </a:graphic>
      </p:graphicFrame>
      <p:pic>
        <p:nvPicPr>
          <p:cNvPr id="204" name="Google Shape;204;p8"/>
          <p:cNvPicPr preferRelativeResize="0"/>
          <p:nvPr/>
        </p:nvPicPr>
        <p:blipFill rotWithShape="1">
          <a:blip r:embed="rId4">
            <a:alphaModFix/>
          </a:blip>
          <a:srcRect b="0" l="0" r="0" t="0"/>
          <a:stretch/>
        </p:blipFill>
        <p:spPr>
          <a:xfrm>
            <a:off x="4693837" y="3912433"/>
            <a:ext cx="4959827" cy="2789903"/>
          </a:xfrm>
          <a:prstGeom prst="rect">
            <a:avLst/>
          </a:prstGeom>
          <a:noFill/>
          <a:ln>
            <a:noFill/>
          </a:ln>
        </p:spPr>
      </p:pic>
      <p:pic>
        <p:nvPicPr>
          <p:cNvPr id="205" name="Google Shape;205;p8"/>
          <p:cNvPicPr preferRelativeResize="0"/>
          <p:nvPr/>
        </p:nvPicPr>
        <p:blipFill rotWithShape="1">
          <a:blip r:embed="rId5">
            <a:alphaModFix/>
          </a:blip>
          <a:srcRect b="0" l="0" r="0" t="0"/>
          <a:stretch/>
        </p:blipFill>
        <p:spPr>
          <a:xfrm>
            <a:off x="7939989" y="3318838"/>
            <a:ext cx="4116900" cy="1274470"/>
          </a:xfrm>
          <a:prstGeom prst="rect">
            <a:avLst/>
          </a:prstGeom>
          <a:noFill/>
          <a:ln>
            <a:noFill/>
          </a:ln>
        </p:spPr>
      </p:pic>
      <p:sp>
        <p:nvSpPr>
          <p:cNvPr id="206" name="Google Shape;206;p8"/>
          <p:cNvSpPr txBox="1"/>
          <p:nvPr/>
        </p:nvSpPr>
        <p:spPr>
          <a:xfrm rot="568324">
            <a:off x="6398563" y="4686140"/>
            <a:ext cx="104547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Cloud ice</a:t>
            </a:r>
            <a:endParaRPr b="1" i="0" sz="1400" u="none" cap="none" strike="noStrike">
              <a:solidFill>
                <a:schemeClr val="lt1"/>
              </a:solidFill>
              <a:latin typeface="Arial"/>
              <a:ea typeface="Arial"/>
              <a:cs typeface="Arial"/>
              <a:sym typeface="Arial"/>
            </a:endParaRPr>
          </a:p>
        </p:txBody>
      </p:sp>
      <p:sp>
        <p:nvSpPr>
          <p:cNvPr id="207" name="Google Shape;207;p8"/>
          <p:cNvSpPr txBox="1"/>
          <p:nvPr/>
        </p:nvSpPr>
        <p:spPr>
          <a:xfrm rot="568324">
            <a:off x="6565501" y="4967584"/>
            <a:ext cx="71160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Snow</a:t>
            </a:r>
            <a:endParaRPr b="1" i="0" sz="1400" u="none" cap="none" strike="noStrike">
              <a:solidFill>
                <a:schemeClr val="lt1"/>
              </a:solidFill>
              <a:latin typeface="Arial"/>
              <a:ea typeface="Arial"/>
              <a:cs typeface="Arial"/>
              <a:sym typeface="Arial"/>
            </a:endParaRPr>
          </a:p>
        </p:txBody>
      </p:sp>
      <p:sp>
        <p:nvSpPr>
          <p:cNvPr id="208" name="Google Shape;208;p8"/>
          <p:cNvSpPr txBox="1"/>
          <p:nvPr/>
        </p:nvSpPr>
        <p:spPr>
          <a:xfrm rot="568324">
            <a:off x="6617375" y="5220839"/>
            <a:ext cx="60785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Rain</a:t>
            </a:r>
            <a:endParaRPr b="1" i="0" sz="1400" u="none" cap="none" strike="noStrike">
              <a:solidFill>
                <a:schemeClr val="lt1"/>
              </a:solidFill>
              <a:latin typeface="Arial"/>
              <a:ea typeface="Arial"/>
              <a:cs typeface="Arial"/>
              <a:sym typeface="Arial"/>
            </a:endParaRPr>
          </a:p>
        </p:txBody>
      </p:sp>
      <p:sp>
        <p:nvSpPr>
          <p:cNvPr id="209" name="Google Shape;209;p8"/>
          <p:cNvSpPr txBox="1"/>
          <p:nvPr/>
        </p:nvSpPr>
        <p:spPr>
          <a:xfrm>
            <a:off x="9738795" y="4778588"/>
            <a:ext cx="2273276" cy="1477328"/>
          </a:xfrm>
          <a:prstGeom prst="rect">
            <a:avLst/>
          </a:prstGeom>
          <a:noFill/>
          <a:ln cap="flat" cmpd="sng" w="28575">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chemeClr val="dk1"/>
                </a:solidFill>
                <a:latin typeface="Arial"/>
                <a:ea typeface="Arial"/>
                <a:cs typeface="Arial"/>
                <a:sym typeface="Arial"/>
              </a:rPr>
              <a:t>The CPR can provide observations of not only cloud but also </a:t>
            </a:r>
            <a:r>
              <a:rPr b="0" i="0" lang="en-US" sz="1800" u="none" cap="none" strike="noStrike">
                <a:solidFill>
                  <a:srgbClr val="FF0000"/>
                </a:solidFill>
                <a:latin typeface="Arial"/>
                <a:ea typeface="Arial"/>
                <a:cs typeface="Arial"/>
                <a:sym typeface="Arial"/>
              </a:rPr>
              <a:t>snowfall and light rainfall.</a:t>
            </a:r>
            <a:endParaRPr/>
          </a:p>
        </p:txBody>
      </p:sp>
      <p:sp>
        <p:nvSpPr>
          <p:cNvPr id="210" name="Google Shape;210;p8"/>
          <p:cNvSpPr txBox="1"/>
          <p:nvPr/>
        </p:nvSpPr>
        <p:spPr>
          <a:xfrm>
            <a:off x="2777805" y="2951386"/>
            <a:ext cx="5067914" cy="830997"/>
          </a:xfrm>
          <a:prstGeom prst="rect">
            <a:avLst/>
          </a:prstGeom>
          <a:solidFill>
            <a:schemeClr val="lt1"/>
          </a:solidFill>
          <a:ln cap="flat" cmpd="sng" w="25400">
            <a:solidFill>
              <a:schemeClr val="accent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chemeClr val="dk1"/>
                </a:solidFill>
                <a:latin typeface="Calibri"/>
                <a:ea typeface="Calibri"/>
                <a:cs typeface="Calibri"/>
                <a:sym typeface="Calibri"/>
              </a:rPr>
              <a:t>Level-1 data were released to the public in Jan. 2025, and Level 2a Single sensor Products and Level 2b two-sensor synergy Products were released in Mar. 2025.</a:t>
            </a:r>
            <a:endParaRPr b="1" i="0" sz="16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9"/>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t>NASA updates</a:t>
            </a:r>
            <a:endParaRPr/>
          </a:p>
        </p:txBody>
      </p:sp>
      <p:sp>
        <p:nvSpPr>
          <p:cNvPr id="216" name="Google Shape;216;p9"/>
          <p:cNvSpPr txBox="1"/>
          <p:nvPr/>
        </p:nvSpPr>
        <p:spPr>
          <a:xfrm>
            <a:off x="251914" y="1092336"/>
            <a:ext cx="11850300" cy="2906950"/>
          </a:xfrm>
          <a:prstGeom prst="rect">
            <a:avLst/>
          </a:prstGeom>
          <a:noFill/>
          <a:ln>
            <a:noFill/>
          </a:ln>
        </p:spPr>
        <p:txBody>
          <a:bodyPr anchorCtr="0" anchor="t" bIns="45700" lIns="91425" spcFirstLastPara="1" rIns="91425" wrap="square" tIns="45700">
            <a:spAutoFit/>
          </a:bodyPr>
          <a:lstStyle/>
          <a:p>
            <a:pPr indent="0" lvl="0" marL="0" marR="0" rtl="0" algn="l">
              <a:lnSpc>
                <a:spcPct val="95000"/>
              </a:lnSpc>
              <a:spcBef>
                <a:spcPts val="0"/>
              </a:spcBef>
              <a:spcAft>
                <a:spcPts val="0"/>
              </a:spcAft>
              <a:buNone/>
            </a:pPr>
            <a:r>
              <a:rPr b="1" i="0" lang="en-US" sz="2600" u="none" cap="none" strike="noStrike">
                <a:solidFill>
                  <a:srgbClr val="000000"/>
                </a:solidFill>
                <a:latin typeface="Calibri"/>
                <a:ea typeface="Calibri"/>
                <a:cs typeface="Calibri"/>
                <a:sym typeface="Calibri"/>
              </a:rPr>
              <a:t>GPM updates – 11</a:t>
            </a:r>
            <a:r>
              <a:rPr b="1" baseline="30000" i="0" lang="en-US" sz="2600" u="none" cap="none" strike="noStrike">
                <a:solidFill>
                  <a:srgbClr val="000000"/>
                </a:solidFill>
                <a:latin typeface="Calibri"/>
                <a:ea typeface="Calibri"/>
                <a:cs typeface="Calibri"/>
                <a:sym typeface="Calibri"/>
              </a:rPr>
              <a:t>th</a:t>
            </a:r>
            <a:r>
              <a:rPr b="1" i="0" lang="en-US" sz="2600" u="none" cap="none" strike="noStrike">
                <a:solidFill>
                  <a:srgbClr val="000000"/>
                </a:solidFill>
                <a:latin typeface="Calibri"/>
                <a:ea typeface="Calibri"/>
                <a:cs typeface="Calibri"/>
                <a:sym typeface="Calibri"/>
              </a:rPr>
              <a:t> anniversary (February 2025)</a:t>
            </a:r>
            <a:endParaRPr/>
          </a:p>
          <a:p>
            <a:pPr indent="0" lvl="0" marL="0" marR="0" rtl="0" algn="l">
              <a:lnSpc>
                <a:spcPct val="95000"/>
              </a:lnSpc>
              <a:spcBef>
                <a:spcPts val="0"/>
              </a:spcBef>
              <a:spcAft>
                <a:spcPts val="0"/>
              </a:spcAft>
              <a:buNone/>
            </a:pPr>
            <a:r>
              <a:rPr b="0" i="1" lang="en-US" sz="2600" u="none" cap="none" strike="noStrike">
                <a:solidFill>
                  <a:srgbClr val="000000"/>
                </a:solidFill>
                <a:latin typeface="Calibri"/>
                <a:ea typeface="Calibri"/>
                <a:cs typeface="Calibri"/>
                <a:sym typeface="Calibri"/>
              </a:rPr>
              <a:t>Orbit boost </a:t>
            </a:r>
            <a:r>
              <a:rPr b="0" i="0" lang="en-US" sz="2600" u="none" cap="none" strike="noStrike">
                <a:solidFill>
                  <a:srgbClr val="000000"/>
                </a:solidFill>
                <a:latin typeface="Calibri"/>
                <a:ea typeface="Calibri"/>
                <a:cs typeface="Calibri"/>
                <a:sym typeface="Calibri"/>
              </a:rPr>
              <a:t>– Nov 2023: Small changes in characteristics due to increase in footprint size</a:t>
            </a:r>
            <a:endParaRPr/>
          </a:p>
          <a:p>
            <a:pPr indent="0" lvl="0" marL="0" marR="0" rtl="0" algn="l">
              <a:lnSpc>
                <a:spcPct val="95000"/>
              </a:lnSpc>
              <a:spcBef>
                <a:spcPts val="0"/>
              </a:spcBef>
              <a:spcAft>
                <a:spcPts val="0"/>
              </a:spcAft>
              <a:buNone/>
            </a:pPr>
            <a:r>
              <a:rPr b="0" i="1" lang="en-US" sz="2600" u="none" cap="none" strike="noStrike">
                <a:solidFill>
                  <a:srgbClr val="000000"/>
                </a:solidFill>
                <a:latin typeface="Calibri"/>
                <a:ea typeface="Calibri"/>
                <a:cs typeface="Calibri"/>
                <a:sym typeface="Calibri"/>
              </a:rPr>
              <a:t>Constellation</a:t>
            </a:r>
            <a:r>
              <a:rPr b="0" i="0" lang="en-US" sz="2600" u="none" cap="none" strike="noStrike">
                <a:solidFill>
                  <a:srgbClr val="000000"/>
                </a:solidFill>
                <a:latin typeface="Calibri"/>
                <a:ea typeface="Calibri"/>
                <a:cs typeface="Calibri"/>
                <a:sym typeface="Calibri"/>
              </a:rPr>
              <a:t>: US DoD WSF-M1 </a:t>
            </a:r>
            <a:r>
              <a:rPr b="0" i="1" lang="en-US" sz="2600" u="none" cap="none" strike="noStrike">
                <a:solidFill>
                  <a:srgbClr val="000000"/>
                </a:solidFill>
                <a:latin typeface="Calibri"/>
                <a:ea typeface="Calibri"/>
                <a:cs typeface="Calibri"/>
                <a:sym typeface="Calibri"/>
              </a:rPr>
              <a:t>launched April 2024 (data ‘should’ be available soon’)</a:t>
            </a:r>
            <a:endParaRPr b="0" i="1" sz="2600" u="none" cap="none" strike="noStrike">
              <a:solidFill>
                <a:srgbClr val="000000"/>
              </a:solidFill>
              <a:latin typeface="Calibri"/>
              <a:ea typeface="Calibri"/>
              <a:cs typeface="Calibri"/>
              <a:sym typeface="Calibri"/>
            </a:endParaRPr>
          </a:p>
          <a:p>
            <a:pPr indent="0" lvl="0" marL="0" marR="0" rtl="0" algn="l">
              <a:lnSpc>
                <a:spcPct val="95000"/>
              </a:lnSpc>
              <a:spcBef>
                <a:spcPts val="1200"/>
              </a:spcBef>
              <a:spcAft>
                <a:spcPts val="0"/>
              </a:spcAft>
              <a:buNone/>
            </a:pPr>
            <a:r>
              <a:rPr b="1" i="0" lang="en-US" sz="2600" u="none" cap="none" strike="noStrike">
                <a:solidFill>
                  <a:srgbClr val="000000"/>
                </a:solidFill>
                <a:latin typeface="Calibri"/>
                <a:ea typeface="Calibri"/>
                <a:cs typeface="Calibri"/>
                <a:sym typeface="Calibri"/>
              </a:rPr>
              <a:t>TROPICS </a:t>
            </a:r>
            <a:r>
              <a:rPr b="0" i="1" lang="en-US" sz="2600" u="none" cap="none" strike="noStrike">
                <a:solidFill>
                  <a:srgbClr val="000000"/>
                </a:solidFill>
                <a:latin typeface="Calibri"/>
                <a:ea typeface="Calibri"/>
                <a:cs typeface="Calibri"/>
                <a:sym typeface="Calibri"/>
              </a:rPr>
              <a:t>(cubesat constellation)</a:t>
            </a:r>
            <a:endParaRPr/>
          </a:p>
          <a:p>
            <a:pPr indent="0" lvl="0" marL="0" marR="0" rtl="0" algn="l">
              <a:lnSpc>
                <a:spcPct val="95000"/>
              </a:lnSpc>
              <a:spcBef>
                <a:spcPts val="0"/>
              </a:spcBef>
              <a:spcAft>
                <a:spcPts val="0"/>
              </a:spcAft>
              <a:buNone/>
            </a:pPr>
            <a:r>
              <a:rPr b="0" i="1" lang="en-US" sz="2600" u="none" cap="none" strike="noStrike">
                <a:solidFill>
                  <a:srgbClr val="000000"/>
                </a:solidFill>
                <a:latin typeface="Calibri"/>
                <a:ea typeface="Calibri"/>
                <a:cs typeface="Calibri"/>
                <a:sym typeface="Calibri"/>
              </a:rPr>
              <a:t>T01</a:t>
            </a:r>
            <a:r>
              <a:rPr b="0" i="0" lang="en-US" sz="2600" u="none" cap="none" strike="noStrike">
                <a:solidFill>
                  <a:srgbClr val="000000"/>
                </a:solidFill>
                <a:latin typeface="Calibri"/>
                <a:ea typeface="Calibri"/>
                <a:cs typeface="Calibri"/>
                <a:sym typeface="Calibri"/>
              </a:rPr>
              <a:t> – failed in December 2023 (2.5 yr operations), </a:t>
            </a:r>
            <a:r>
              <a:rPr b="0" i="1" lang="en-US" sz="2600" u="none" cap="none" strike="noStrike">
                <a:solidFill>
                  <a:srgbClr val="000000"/>
                </a:solidFill>
                <a:latin typeface="Calibri"/>
                <a:ea typeface="Calibri"/>
                <a:cs typeface="Calibri"/>
                <a:sym typeface="Calibri"/>
              </a:rPr>
              <a:t>T07</a:t>
            </a:r>
            <a:r>
              <a:rPr b="0" i="0" lang="en-US" sz="2600" u="none" cap="none" strike="noStrike">
                <a:solidFill>
                  <a:srgbClr val="000000"/>
                </a:solidFill>
                <a:latin typeface="Calibri"/>
                <a:ea typeface="Calibri"/>
                <a:cs typeface="Calibri"/>
                <a:sym typeface="Calibri"/>
              </a:rPr>
              <a:t> failed after 1 month.</a:t>
            </a:r>
            <a:endParaRPr/>
          </a:p>
          <a:p>
            <a:pPr indent="0" lvl="0" marL="0" marR="0" rtl="0" algn="l">
              <a:lnSpc>
                <a:spcPct val="95000"/>
              </a:lnSpc>
              <a:spcBef>
                <a:spcPts val="0"/>
              </a:spcBef>
              <a:spcAft>
                <a:spcPts val="0"/>
              </a:spcAft>
              <a:buNone/>
            </a:pPr>
            <a:r>
              <a:rPr b="0" i="1" lang="en-US" sz="2600" u="none" cap="none" strike="noStrike">
                <a:solidFill>
                  <a:srgbClr val="000000"/>
                </a:solidFill>
                <a:latin typeface="Calibri"/>
                <a:ea typeface="Calibri"/>
                <a:cs typeface="Calibri"/>
                <a:sym typeface="Calibri"/>
              </a:rPr>
              <a:t>T03/T05/T06 </a:t>
            </a:r>
            <a:r>
              <a:rPr b="0" i="0" lang="en-US" sz="2600" u="none" cap="none" strike="noStrike">
                <a:solidFill>
                  <a:srgbClr val="000000"/>
                </a:solidFill>
                <a:latin typeface="Calibri"/>
                <a:ea typeface="Calibri"/>
                <a:cs typeface="Calibri"/>
                <a:sym typeface="Calibri"/>
              </a:rPr>
              <a:t>‘operational’ with precipitation (</a:t>
            </a:r>
            <a:r>
              <a:rPr b="0" i="1" lang="en-US" sz="2400" u="none" cap="none" strike="noStrike">
                <a:solidFill>
                  <a:srgbClr val="000000"/>
                </a:solidFill>
                <a:latin typeface="Calibri"/>
                <a:ea typeface="Calibri"/>
                <a:cs typeface="Calibri"/>
                <a:sym typeface="Calibri"/>
              </a:rPr>
              <a:t>GPS and onboard storage has failed on all three satellites, and orbital degradation is greater due to solar activity</a:t>
            </a:r>
            <a:r>
              <a:rPr b="0" i="0" lang="en-US" sz="2600" u="none" cap="none" strike="noStrike">
                <a:solidFill>
                  <a:srgbClr val="000000"/>
                </a:solidFill>
                <a:latin typeface="Calibri"/>
                <a:ea typeface="Calibri"/>
                <a:cs typeface="Calibri"/>
                <a:sym typeface="Calibri"/>
              </a:rPr>
              <a:t>)</a:t>
            </a:r>
            <a:endParaRPr/>
          </a:p>
        </p:txBody>
      </p:sp>
      <p:grpSp>
        <p:nvGrpSpPr>
          <p:cNvPr id="217" name="Google Shape;217;p9"/>
          <p:cNvGrpSpPr/>
          <p:nvPr/>
        </p:nvGrpSpPr>
        <p:grpSpPr>
          <a:xfrm>
            <a:off x="256513" y="4038103"/>
            <a:ext cx="11624287" cy="2426106"/>
            <a:chOff x="256513" y="4113637"/>
            <a:chExt cx="11624287" cy="2350573"/>
          </a:xfrm>
        </p:grpSpPr>
        <p:sp>
          <p:nvSpPr>
            <p:cNvPr id="218" name="Google Shape;218;p9"/>
            <p:cNvSpPr txBox="1"/>
            <p:nvPr/>
          </p:nvSpPr>
          <p:spPr>
            <a:xfrm>
              <a:off x="623719" y="5052738"/>
              <a:ext cx="4921384" cy="110799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200" u="none" cap="none" strike="noStrike">
                  <a:solidFill>
                    <a:srgbClr val="000000"/>
                  </a:solidFill>
                  <a:latin typeface="Calibri"/>
                  <a:ea typeface="Calibri"/>
                  <a:cs typeface="Calibri"/>
                  <a:sym typeface="Calibri"/>
                </a:rPr>
                <a:t>PMM (JAXA) + HF radiometer (France)</a:t>
              </a:r>
              <a:endParaRPr/>
            </a:p>
            <a:p>
              <a:pPr indent="0" lvl="0" marL="0" marR="0" rtl="0" algn="ctr">
                <a:lnSpc>
                  <a:spcPct val="100000"/>
                </a:lnSpc>
                <a:spcBef>
                  <a:spcPts val="0"/>
                </a:spcBef>
                <a:spcAft>
                  <a:spcPts val="0"/>
                </a:spcAft>
                <a:buNone/>
              </a:pPr>
              <a:r>
                <a:rPr b="0" i="0" lang="en-US" sz="2200" u="none" cap="none" strike="noStrike">
                  <a:solidFill>
                    <a:srgbClr val="000000"/>
                  </a:solidFill>
                  <a:latin typeface="Calibri"/>
                  <a:ea typeface="Calibri"/>
                  <a:cs typeface="Calibri"/>
                  <a:sym typeface="Calibri"/>
                </a:rPr>
                <a:t>HF radiometer (France)</a:t>
              </a:r>
              <a:endParaRPr/>
            </a:p>
            <a:p>
              <a:pPr indent="0" lvl="0" marL="0" marR="0" rtl="0" algn="ctr">
                <a:lnSpc>
                  <a:spcPct val="100000"/>
                </a:lnSpc>
                <a:spcBef>
                  <a:spcPts val="0"/>
                </a:spcBef>
                <a:spcAft>
                  <a:spcPts val="0"/>
                </a:spcAft>
                <a:buNone/>
              </a:pPr>
              <a:r>
                <a:rPr b="0" i="0" lang="en-US" sz="2200" u="none" cap="none" strike="noStrike">
                  <a:solidFill>
                    <a:srgbClr val="000000"/>
                  </a:solidFill>
                  <a:latin typeface="Calibri"/>
                  <a:ea typeface="Calibri"/>
                  <a:cs typeface="Calibri"/>
                  <a:sym typeface="Calibri"/>
                </a:rPr>
                <a:t>NASA SmallSat bus (NASA launch)</a:t>
              </a:r>
              <a:endParaRPr/>
            </a:p>
          </p:txBody>
        </p:sp>
        <p:sp>
          <p:nvSpPr>
            <p:cNvPr id="219" name="Google Shape;219;p9"/>
            <p:cNvSpPr txBox="1"/>
            <p:nvPr/>
          </p:nvSpPr>
          <p:spPr>
            <a:xfrm>
              <a:off x="6544839" y="6125656"/>
              <a:ext cx="4527618" cy="338554"/>
            </a:xfrm>
            <a:prstGeom prst="rect">
              <a:avLst/>
            </a:prstGeom>
            <a:noFill/>
            <a:ln cap="flat" cmpd="sng" w="25400">
              <a:solidFill>
                <a:srgbClr val="7F7F7F"/>
              </a:solidFill>
              <a:prstDash val="solid"/>
              <a:round/>
              <a:headEnd len="sm" w="sm" type="none"/>
              <a:tailEnd len="sm" w="sm" type="none"/>
            </a:ln>
          </p:spPr>
          <p:txBody>
            <a:bodyPr anchorCtr="0" anchor="ctr" bIns="0" lIns="0" spcFirstLastPara="1" rIns="0" wrap="square" tIns="0">
              <a:spAutoFit/>
            </a:bodyPr>
            <a:lstStyle/>
            <a:p>
              <a:pPr indent="0" lvl="0" marL="0" marR="0" rtl="0" algn="ctr">
                <a:lnSpc>
                  <a:spcPct val="100000"/>
                </a:lnSpc>
                <a:spcBef>
                  <a:spcPts val="0"/>
                </a:spcBef>
                <a:spcAft>
                  <a:spcPts val="0"/>
                </a:spcAft>
                <a:buNone/>
              </a:pPr>
              <a:r>
                <a:rPr b="0" i="1" lang="en-US" sz="2200" u="none" cap="none" strike="noStrike">
                  <a:solidFill>
                    <a:srgbClr val="000000"/>
                  </a:solidFill>
                  <a:latin typeface="Calibri"/>
                  <a:ea typeface="Calibri"/>
                  <a:cs typeface="Calibri"/>
                  <a:sym typeface="Calibri"/>
                </a:rPr>
                <a:t>Doppler Radar (competed mission)</a:t>
              </a:r>
              <a:endParaRPr b="0" i="1" sz="2200" u="none" cap="none" strike="noStrike">
                <a:solidFill>
                  <a:srgbClr val="000000"/>
                </a:solidFill>
                <a:latin typeface="Calibri"/>
                <a:ea typeface="Calibri"/>
                <a:cs typeface="Calibri"/>
                <a:sym typeface="Calibri"/>
              </a:endParaRPr>
            </a:p>
          </p:txBody>
        </p:sp>
        <p:sp>
          <p:nvSpPr>
            <p:cNvPr id="220" name="Google Shape;220;p9"/>
            <p:cNvSpPr/>
            <p:nvPr/>
          </p:nvSpPr>
          <p:spPr>
            <a:xfrm>
              <a:off x="872064" y="5067381"/>
              <a:ext cx="4424694" cy="350196"/>
            </a:xfrm>
            <a:prstGeom prst="rect">
              <a:avLst/>
            </a:prstGeom>
            <a:no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1" name="Google Shape;221;p9"/>
            <p:cNvSpPr/>
            <p:nvPr/>
          </p:nvSpPr>
          <p:spPr>
            <a:xfrm>
              <a:off x="872066" y="5417577"/>
              <a:ext cx="4424695" cy="723275"/>
            </a:xfrm>
            <a:prstGeom prst="rect">
              <a:avLst/>
            </a:prstGeom>
            <a:no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2" name="Google Shape;222;p9"/>
            <p:cNvSpPr txBox="1"/>
            <p:nvPr/>
          </p:nvSpPr>
          <p:spPr>
            <a:xfrm>
              <a:off x="256513" y="4113637"/>
              <a:ext cx="10080489" cy="852541"/>
            </a:xfrm>
            <a:prstGeom prst="rect">
              <a:avLst/>
            </a:prstGeom>
            <a:noFill/>
            <a:ln>
              <a:noFill/>
            </a:ln>
          </p:spPr>
          <p:txBody>
            <a:bodyPr anchorCtr="0" anchor="t" bIns="45700" lIns="91425" spcFirstLastPara="1" rIns="91425" wrap="square" tIns="45700">
              <a:spAutoFit/>
            </a:bodyPr>
            <a:lstStyle/>
            <a:p>
              <a:pPr indent="0" lvl="0" marL="0" marR="0" rtl="0" algn="l">
                <a:lnSpc>
                  <a:spcPct val="95000"/>
                </a:lnSpc>
                <a:spcBef>
                  <a:spcPts val="0"/>
                </a:spcBef>
                <a:spcAft>
                  <a:spcPts val="0"/>
                </a:spcAft>
                <a:buNone/>
              </a:pPr>
              <a:r>
                <a:rPr b="1" i="0" lang="en-US" sz="2600" u="none" cap="none" strike="noStrike">
                  <a:solidFill>
                    <a:srgbClr val="000000"/>
                  </a:solidFill>
                  <a:latin typeface="Calibri"/>
                  <a:ea typeface="Calibri"/>
                  <a:cs typeface="Calibri"/>
                  <a:sym typeface="Calibri"/>
                </a:rPr>
                <a:t>Atmosphere Observing System </a:t>
              </a:r>
              <a:r>
                <a:rPr b="0" i="0" lang="en-US" sz="2600" u="none" cap="none" strike="noStrike">
                  <a:solidFill>
                    <a:srgbClr val="000000"/>
                  </a:solidFill>
                  <a:latin typeface="Calibri"/>
                  <a:ea typeface="Calibri"/>
                  <a:cs typeface="Calibri"/>
                  <a:sym typeface="Calibri"/>
                </a:rPr>
                <a:t>– International collaborative missions in a Decoupled Architecture: </a:t>
              </a:r>
              <a:r>
                <a:rPr b="0" i="1" lang="en-US" sz="2600" u="none" cap="none" strike="noStrike">
                  <a:solidFill>
                    <a:srgbClr val="000000"/>
                  </a:solidFill>
                  <a:latin typeface="Calibri"/>
                  <a:ea typeface="Calibri"/>
                  <a:cs typeface="Calibri"/>
                  <a:sym typeface="Calibri"/>
                </a:rPr>
                <a:t>6 spacecraft and 4 launches</a:t>
              </a:r>
              <a:endParaRPr/>
            </a:p>
          </p:txBody>
        </p:sp>
        <p:sp>
          <p:nvSpPr>
            <p:cNvPr id="223" name="Google Shape;223;p9"/>
            <p:cNvSpPr/>
            <p:nvPr/>
          </p:nvSpPr>
          <p:spPr>
            <a:xfrm>
              <a:off x="872067" y="5067381"/>
              <a:ext cx="4424696" cy="1073471"/>
            </a:xfrm>
            <a:prstGeom prst="rect">
              <a:avLst/>
            </a:prstGeom>
            <a:noFill/>
            <a:ln cap="flat" cmpd="sng" w="63500">
              <a:solidFill>
                <a:srgbClr val="0000C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4" name="Google Shape;224;p9"/>
            <p:cNvSpPr txBox="1"/>
            <p:nvPr/>
          </p:nvSpPr>
          <p:spPr>
            <a:xfrm>
              <a:off x="6724142" y="4988717"/>
              <a:ext cx="4169011" cy="338554"/>
            </a:xfrm>
            <a:prstGeom prst="rect">
              <a:avLst/>
            </a:prstGeom>
            <a:noFill/>
            <a:ln cap="flat" cmpd="sng" w="63500">
              <a:solidFill>
                <a:srgbClr val="0000CC"/>
              </a:solidFill>
              <a:prstDash val="solid"/>
              <a:round/>
              <a:headEnd len="sm" w="sm" type="none"/>
              <a:tailEnd len="sm" w="sm" type="none"/>
            </a:ln>
          </p:spPr>
          <p:txBody>
            <a:bodyPr anchorCtr="0" anchor="ctr" bIns="0" lIns="0" spcFirstLastPara="1" rIns="0" wrap="square" tIns="0">
              <a:spAutoFit/>
            </a:bodyPr>
            <a:lstStyle/>
            <a:p>
              <a:pPr indent="0" lvl="0" marL="0" marR="0" rtl="0" algn="ctr">
                <a:lnSpc>
                  <a:spcPct val="100000"/>
                </a:lnSpc>
                <a:spcBef>
                  <a:spcPts val="0"/>
                </a:spcBef>
                <a:spcAft>
                  <a:spcPts val="0"/>
                </a:spcAft>
                <a:buNone/>
              </a:pPr>
              <a:r>
                <a:rPr b="0" i="0" lang="en-US" sz="2200" u="none" cap="none" strike="noStrike">
                  <a:solidFill>
                    <a:srgbClr val="000000"/>
                  </a:solidFill>
                  <a:latin typeface="Calibri"/>
                  <a:ea typeface="Calibri"/>
                  <a:cs typeface="Calibri"/>
                  <a:sym typeface="Calibri"/>
                </a:rPr>
                <a:t>Lidar, Italy (NASA contribution)</a:t>
              </a:r>
              <a:endParaRPr/>
            </a:p>
          </p:txBody>
        </p:sp>
        <p:grpSp>
          <p:nvGrpSpPr>
            <p:cNvPr id="225" name="Google Shape;225;p9"/>
            <p:cNvGrpSpPr/>
            <p:nvPr/>
          </p:nvGrpSpPr>
          <p:grpSpPr>
            <a:xfrm>
              <a:off x="5892800" y="5436742"/>
              <a:ext cx="5988000" cy="584835"/>
              <a:chOff x="5892800" y="5370067"/>
              <a:chExt cx="5988000" cy="584835"/>
            </a:xfrm>
          </p:grpSpPr>
          <p:sp>
            <p:nvSpPr>
              <p:cNvPr id="226" name="Google Shape;226;p9"/>
              <p:cNvSpPr txBox="1"/>
              <p:nvPr/>
            </p:nvSpPr>
            <p:spPr>
              <a:xfrm>
                <a:off x="5892800" y="5370067"/>
                <a:ext cx="5987913" cy="584835"/>
              </a:xfrm>
              <a:prstGeom prst="rect">
                <a:avLst/>
              </a:prstGeom>
              <a:noFill/>
              <a:ln cap="flat" cmpd="sng" w="63500">
                <a:solidFill>
                  <a:srgbClr val="0000CC"/>
                </a:solidFill>
                <a:prstDash val="solid"/>
                <a:round/>
                <a:headEnd len="sm" w="sm" type="none"/>
                <a:tailEnd len="sm" w="sm" type="none"/>
              </a:ln>
            </p:spPr>
            <p:txBody>
              <a:bodyPr anchorCtr="0" anchor="ctr" bIns="0" lIns="0" spcFirstLastPara="1" rIns="0" wrap="square" tIns="36000">
                <a:spAutoFit/>
              </a:bodyPr>
              <a:lstStyle/>
              <a:p>
                <a:pPr indent="0" lvl="0" marL="0" marR="0" rtl="0" algn="ctr">
                  <a:lnSpc>
                    <a:spcPct val="80000"/>
                  </a:lnSpc>
                  <a:spcBef>
                    <a:spcPts val="0"/>
                  </a:spcBef>
                  <a:spcAft>
                    <a:spcPts val="0"/>
                  </a:spcAft>
                  <a:buNone/>
                </a:pPr>
                <a:r>
                  <a:rPr b="0" i="0" lang="en-US" sz="2200" u="none" cap="none" strike="noStrike">
                    <a:solidFill>
                      <a:srgbClr val="000000"/>
                    </a:solidFill>
                    <a:latin typeface="Calibri"/>
                    <a:ea typeface="Calibri"/>
                    <a:cs typeface="Calibri"/>
                    <a:sym typeface="Calibri"/>
                  </a:rPr>
                  <a:t>HF radiometer + Polarimeter (NASA) + TICFIRE (Canada) HAWCsat (Canada)</a:t>
                </a:r>
                <a:endParaRPr/>
              </a:p>
            </p:txBody>
          </p:sp>
          <p:cxnSp>
            <p:nvCxnSpPr>
              <p:cNvPr id="227" name="Google Shape;227;p9"/>
              <p:cNvCxnSpPr>
                <a:stCxn id="226" idx="1"/>
              </p:cNvCxnSpPr>
              <p:nvPr/>
            </p:nvCxnSpPr>
            <p:spPr>
              <a:xfrm>
                <a:off x="5892800" y="5662485"/>
                <a:ext cx="5988000" cy="0"/>
              </a:xfrm>
              <a:prstGeom prst="straightConnector1">
                <a:avLst/>
              </a:prstGeom>
              <a:noFill/>
              <a:ln cap="flat" cmpd="sng" w="25400">
                <a:solidFill>
                  <a:srgbClr val="2F415D"/>
                </a:solidFill>
                <a:prstDash val="solid"/>
                <a:round/>
                <a:headEnd len="sm" w="sm" type="none"/>
                <a:tailEnd len="sm" w="sm" type="none"/>
              </a:ln>
            </p:spPr>
          </p:cxnSp>
        </p:grpSp>
        <p:sp>
          <p:nvSpPr>
            <p:cNvPr id="228" name="Google Shape;228;p9"/>
            <p:cNvSpPr txBox="1"/>
            <p:nvPr/>
          </p:nvSpPr>
          <p:spPr>
            <a:xfrm rot="-5400000">
              <a:off x="5293612" y="5454396"/>
              <a:ext cx="779381"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2200" u="none" cap="none" strike="noStrike">
                  <a:solidFill>
                    <a:srgbClr val="000000"/>
                  </a:solidFill>
                  <a:latin typeface="Calibri"/>
                  <a:ea typeface="Calibri"/>
                  <a:cs typeface="Calibri"/>
                  <a:sym typeface="Calibri"/>
                </a:rPr>
                <a:t>Polar</a:t>
              </a:r>
              <a:endParaRPr/>
            </a:p>
          </p:txBody>
        </p:sp>
      </p:grpSp>
      <p:sp>
        <p:nvSpPr>
          <p:cNvPr id="229" name="Google Shape;229;p9"/>
          <p:cNvSpPr txBox="1"/>
          <p:nvPr/>
        </p:nvSpPr>
        <p:spPr>
          <a:xfrm rot="-5400000">
            <a:off x="89758" y="5371255"/>
            <a:ext cx="1067921"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2200" u="none" cap="none" strike="noStrike">
                <a:solidFill>
                  <a:srgbClr val="000000"/>
                </a:solidFill>
                <a:latin typeface="Calibri"/>
                <a:ea typeface="Calibri"/>
                <a:cs typeface="Calibri"/>
                <a:sym typeface="Calibri"/>
              </a:rPr>
              <a:t>Inclined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Takuji Kubota</dc:creator>
</cp:coreProperties>
</file>