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C994AC-BE10-4CC2-842F-61BE7662DF26}">
  <a:tblStyle styleId="{ADC994AC-BE10-4CC2-842F-61BE7662DF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2" Type="http://schemas.openxmlformats.org/officeDocument/2006/relationships/font" Target="fonts/Montserrat-boldItalic.fntdata"/><Relationship Id="rId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05b4cbaa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05b4cbaa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hyperlink" Target="http://database.eohandbook.com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MIM Database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SIT-40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Fukuoka, Japan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8-10 April,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New Website!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00" y="1253111"/>
            <a:ext cx="6223852" cy="435177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4" name="Google Shape;7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07025" y="1118525"/>
            <a:ext cx="3375199" cy="430800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5" name="Google Shape;75;p8"/>
          <p:cNvSpPr txBox="1"/>
          <p:nvPr/>
        </p:nvSpPr>
        <p:spPr>
          <a:xfrm>
            <a:off x="1688575" y="5833988"/>
            <a:ext cx="348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D3E50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database.eohandbook.com </a:t>
            </a:r>
            <a:endParaRPr b="1" sz="1800">
              <a:solidFill>
                <a:srgbClr val="2D3E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" name="Google Shape;76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2700" y="3736026"/>
            <a:ext cx="4347901" cy="2368626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7" name="Google Shape;77;p8" title="qr-cod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49204" y="103250"/>
            <a:ext cx="769467" cy="7694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2025 MIM Database Survey</a:t>
            </a:r>
            <a:endParaRPr/>
          </a:p>
        </p:txBody>
      </p:sp>
      <p:graphicFrame>
        <p:nvGraphicFramePr>
          <p:cNvPr id="83" name="Google Shape;83;p9"/>
          <p:cNvGraphicFramePr/>
          <p:nvPr/>
        </p:nvGraphicFramePr>
        <p:xfrm>
          <a:off x="322800" y="535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{ADC994AC-BE10-4CC2-842F-61BE7662DF26}</a:tableStyleId>
              </a:tblPr>
              <a:tblGrid>
                <a:gridCol w="1823750"/>
                <a:gridCol w="1823750"/>
                <a:gridCol w="1823750"/>
                <a:gridCol w="1823750"/>
                <a:gridCol w="1823750"/>
                <a:gridCol w="1823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May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June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July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August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September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October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84" name="Google Shape;84;p9"/>
          <p:cNvCxnSpPr/>
          <p:nvPr/>
        </p:nvCxnSpPr>
        <p:spPr>
          <a:xfrm>
            <a:off x="322800" y="5194825"/>
            <a:ext cx="0" cy="283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9"/>
          <p:cNvCxnSpPr/>
          <p:nvPr/>
        </p:nvCxnSpPr>
        <p:spPr>
          <a:xfrm>
            <a:off x="2146550" y="5194825"/>
            <a:ext cx="0" cy="283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9"/>
          <p:cNvCxnSpPr/>
          <p:nvPr/>
        </p:nvCxnSpPr>
        <p:spPr>
          <a:xfrm>
            <a:off x="3970300" y="5194825"/>
            <a:ext cx="0" cy="283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" name="Google Shape;87;p9"/>
          <p:cNvCxnSpPr/>
          <p:nvPr/>
        </p:nvCxnSpPr>
        <p:spPr>
          <a:xfrm>
            <a:off x="5794050" y="5194825"/>
            <a:ext cx="0" cy="283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" name="Google Shape;88;p9"/>
          <p:cNvCxnSpPr/>
          <p:nvPr/>
        </p:nvCxnSpPr>
        <p:spPr>
          <a:xfrm>
            <a:off x="9441550" y="5204700"/>
            <a:ext cx="0" cy="283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" name="Google Shape;89;p9"/>
          <p:cNvCxnSpPr/>
          <p:nvPr/>
        </p:nvCxnSpPr>
        <p:spPr>
          <a:xfrm>
            <a:off x="7617800" y="5204700"/>
            <a:ext cx="0" cy="283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9"/>
          <p:cNvSpPr/>
          <p:nvPr/>
        </p:nvSpPr>
        <p:spPr>
          <a:xfrm>
            <a:off x="411950" y="5238925"/>
            <a:ext cx="195600" cy="19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7713238" y="5221550"/>
            <a:ext cx="195600" cy="19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9"/>
          <p:cNvSpPr/>
          <p:nvPr/>
        </p:nvSpPr>
        <p:spPr>
          <a:xfrm>
            <a:off x="9601600" y="5248800"/>
            <a:ext cx="195600" cy="19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9"/>
          <p:cNvSpPr/>
          <p:nvPr/>
        </p:nvSpPr>
        <p:spPr>
          <a:xfrm>
            <a:off x="5533950" y="5248800"/>
            <a:ext cx="195600" cy="19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9"/>
          <p:cNvSpPr/>
          <p:nvPr/>
        </p:nvSpPr>
        <p:spPr>
          <a:xfrm>
            <a:off x="2186075" y="5238925"/>
            <a:ext cx="195600" cy="19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"/>
          <p:cNvSpPr/>
          <p:nvPr/>
        </p:nvSpPr>
        <p:spPr>
          <a:xfrm>
            <a:off x="1266200" y="5238925"/>
            <a:ext cx="195600" cy="19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9"/>
          <p:cNvSpPr/>
          <p:nvPr/>
        </p:nvSpPr>
        <p:spPr>
          <a:xfrm>
            <a:off x="8074200" y="5238925"/>
            <a:ext cx="195600" cy="1956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7" name="Google Shape;97;p9"/>
          <p:cNvCxnSpPr>
            <a:stCxn id="90" idx="0"/>
          </p:cNvCxnSpPr>
          <p:nvPr/>
        </p:nvCxnSpPr>
        <p:spPr>
          <a:xfrm rot="10800000">
            <a:off x="505250" y="3825325"/>
            <a:ext cx="4500" cy="14136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9"/>
          <p:cNvCxnSpPr/>
          <p:nvPr/>
        </p:nvCxnSpPr>
        <p:spPr>
          <a:xfrm rot="10800000">
            <a:off x="9697150" y="3892800"/>
            <a:ext cx="4500" cy="14136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9"/>
          <p:cNvCxnSpPr/>
          <p:nvPr/>
        </p:nvCxnSpPr>
        <p:spPr>
          <a:xfrm rot="10800000">
            <a:off x="7808788" y="3860225"/>
            <a:ext cx="4500" cy="14136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9"/>
          <p:cNvCxnSpPr/>
          <p:nvPr/>
        </p:nvCxnSpPr>
        <p:spPr>
          <a:xfrm rot="10800000">
            <a:off x="5621700" y="4040400"/>
            <a:ext cx="12300" cy="12660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9"/>
          <p:cNvCxnSpPr/>
          <p:nvPr/>
        </p:nvCxnSpPr>
        <p:spPr>
          <a:xfrm rot="10800000">
            <a:off x="2279675" y="4016100"/>
            <a:ext cx="8400" cy="13050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9"/>
          <p:cNvCxnSpPr>
            <a:stCxn id="95" idx="0"/>
          </p:cNvCxnSpPr>
          <p:nvPr/>
        </p:nvCxnSpPr>
        <p:spPr>
          <a:xfrm rot="10800000">
            <a:off x="1356200" y="4333825"/>
            <a:ext cx="7800" cy="9051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9"/>
          <p:cNvSpPr txBox="1"/>
          <p:nvPr/>
        </p:nvSpPr>
        <p:spPr>
          <a:xfrm>
            <a:off x="505250" y="3721000"/>
            <a:ext cx="186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Letter from Simonetta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9"/>
          <p:cNvSpPr txBox="1"/>
          <p:nvPr/>
        </p:nvSpPr>
        <p:spPr>
          <a:xfrm>
            <a:off x="1364000" y="4360800"/>
            <a:ext cx="91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Confirm POCs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9"/>
          <p:cNvSpPr txBox="1"/>
          <p:nvPr/>
        </p:nvSpPr>
        <p:spPr>
          <a:xfrm>
            <a:off x="2276300" y="3991525"/>
            <a:ext cx="137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Survey files distributed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9"/>
          <p:cNvSpPr txBox="1"/>
          <p:nvPr/>
        </p:nvSpPr>
        <p:spPr>
          <a:xfrm>
            <a:off x="7808787" y="3782050"/>
            <a:ext cx="118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QA Checks Finished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9"/>
          <p:cNvSpPr txBox="1"/>
          <p:nvPr/>
        </p:nvSpPr>
        <p:spPr>
          <a:xfrm>
            <a:off x="5612000" y="3904225"/>
            <a:ext cx="107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Reviewed files due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9"/>
          <p:cNvSpPr txBox="1"/>
          <p:nvPr/>
        </p:nvSpPr>
        <p:spPr>
          <a:xfrm>
            <a:off x="9697150" y="3796375"/>
            <a:ext cx="118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2025 MIM Database published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2276300" y="4704750"/>
            <a:ext cx="3357600" cy="615600"/>
          </a:xfrm>
          <a:prstGeom prst="rect">
            <a:avLst/>
          </a:prstGeom>
          <a:solidFill>
            <a:srgbClr val="C1666B">
              <a:alpha val="44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9"/>
          <p:cNvSpPr txBox="1"/>
          <p:nvPr/>
        </p:nvSpPr>
        <p:spPr>
          <a:xfrm>
            <a:off x="2357225" y="4812438"/>
            <a:ext cx="319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Agency review period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1" name="Google Shape;111;p9"/>
          <p:cNvCxnSpPr/>
          <p:nvPr/>
        </p:nvCxnSpPr>
        <p:spPr>
          <a:xfrm>
            <a:off x="10875575" y="5194825"/>
            <a:ext cx="0" cy="283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9"/>
          <p:cNvSpPr txBox="1"/>
          <p:nvPr/>
        </p:nvSpPr>
        <p:spPr>
          <a:xfrm>
            <a:off x="10815775" y="5349463"/>
            <a:ext cx="142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November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9"/>
          <p:cNvSpPr/>
          <p:nvPr/>
        </p:nvSpPr>
        <p:spPr>
          <a:xfrm>
            <a:off x="10974250" y="5238925"/>
            <a:ext cx="195600" cy="1956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9"/>
          <p:cNvSpPr txBox="1"/>
          <p:nvPr/>
        </p:nvSpPr>
        <p:spPr>
          <a:xfrm>
            <a:off x="10875575" y="4680775"/>
            <a:ext cx="107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CEOS Plenary</a:t>
            </a:r>
            <a:endParaRPr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9"/>
          <p:cNvSpPr txBox="1"/>
          <p:nvPr/>
        </p:nvSpPr>
        <p:spPr>
          <a:xfrm>
            <a:off x="7994175" y="4920025"/>
            <a:ext cx="10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SIT TW</a:t>
            </a:r>
            <a:endParaRPr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9"/>
          <p:cNvSpPr txBox="1"/>
          <p:nvPr/>
        </p:nvSpPr>
        <p:spPr>
          <a:xfrm>
            <a:off x="411950" y="1389225"/>
            <a:ext cx="109425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Char char="❖"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Will shortly </a:t>
            </a: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initiate</a:t>
            </a: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 the 2025 survey process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Char char="❖"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Ask that all agencies please note the deadlines below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Char char="❖"/>
            </a:pPr>
            <a:r>
              <a:rPr lang="en-GB" sz="2300">
                <a:latin typeface="Montserrat"/>
                <a:ea typeface="Montserrat"/>
                <a:cs typeface="Montserrat"/>
                <a:sym typeface="Montserrat"/>
              </a:rPr>
              <a:t>Timeline: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