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3"/>
    <p:sldMasterId id="2147483664" r:id="rId4"/>
    <p:sldMasterId id="214748366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y="6858000" cx="12192000"/>
  <p:notesSz cx="6858000" cy="9144000"/>
  <p:embeddedFontLst>
    <p:embeddedFont>
      <p:font typeface="Montserrat"/>
      <p:regular r:id="rId66"/>
      <p:bold r:id="rId67"/>
      <p:italic r:id="rId68"/>
      <p:boldItalic r:id="rId69"/>
    </p:embeddedFont>
    <p:embeddedFont>
      <p:font typeface="Inter"/>
      <p:regular r:id="rId70"/>
      <p:bold r:id="rId71"/>
      <p:italic r:id="rId72"/>
      <p:boldItalic r:id="rId73"/>
    </p:embeddedFont>
    <p:embeddedFont>
      <p:font typeface="Montserrat Medium"/>
      <p:regular r:id="rId74"/>
      <p:bold r:id="rId75"/>
      <p:italic r:id="rId76"/>
      <p:boldItalic r:id="rId7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Inter-boldItalic.fntdata"/><Relationship Id="rId72" Type="http://schemas.openxmlformats.org/officeDocument/2006/relationships/font" Target="fonts/Inter-italic.fntdata"/><Relationship Id="rId31" Type="http://schemas.openxmlformats.org/officeDocument/2006/relationships/slide" Target="slides/slide25.xml"/><Relationship Id="rId75" Type="http://schemas.openxmlformats.org/officeDocument/2006/relationships/font" Target="fonts/MontserratMedium-bold.fntdata"/><Relationship Id="rId30" Type="http://schemas.openxmlformats.org/officeDocument/2006/relationships/slide" Target="slides/slide24.xml"/><Relationship Id="rId74" Type="http://schemas.openxmlformats.org/officeDocument/2006/relationships/font" Target="fonts/MontserratMedium-regular.fntdata"/><Relationship Id="rId33" Type="http://schemas.openxmlformats.org/officeDocument/2006/relationships/slide" Target="slides/slide27.xml"/><Relationship Id="rId77" Type="http://schemas.openxmlformats.org/officeDocument/2006/relationships/font" Target="fonts/MontserratMedium-boldItalic.fntdata"/><Relationship Id="rId32" Type="http://schemas.openxmlformats.org/officeDocument/2006/relationships/slide" Target="slides/slide26.xml"/><Relationship Id="rId76" Type="http://schemas.openxmlformats.org/officeDocument/2006/relationships/font" Target="fonts/MontserratMedium-italic.fntdata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font" Target="fonts/Inter-bold.fntdata"/><Relationship Id="rId70" Type="http://schemas.openxmlformats.org/officeDocument/2006/relationships/font" Target="fonts/Inter-regular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font" Target="fonts/Montserrat-regular.fntdata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font" Target="fonts/Montserrat-italic.fntdata"/><Relationship Id="rId23" Type="http://schemas.openxmlformats.org/officeDocument/2006/relationships/slide" Target="slides/slide17.xml"/><Relationship Id="rId67" Type="http://schemas.openxmlformats.org/officeDocument/2006/relationships/font" Target="fonts/Montserrat-bold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Montserrat-bold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de9efbcd7b_1_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3" name="Google Shape;133;g3de9efbcd7b_1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de9efbcd7b_1_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g3de9efbcd7b_1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de9efbcd7b_1_10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3de9efbcd7b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de9efbcd7b_1_1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g3de9efbcd7b_1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de9efbcd7b_1_1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g3de9efbcd7b_1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de9efbcd7b_1_1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g3de9efbcd7b_1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de9efbcd7b_1_1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g3de9efbcd7b_1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de9efbcd7b_1_1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g3de9efbcd7b_1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de9efbcd7b_1_1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g3de9efbcd7b_1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de9efbcd7b_1_1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g3de9efbcd7b_1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de9efbcd7b_1_1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g3de9efbcd7b_1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e9efbcd7b_1_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g3de9efbcd7b_1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de9efbcd7b_1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3de9efbcd7b_1_15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de9efbcd7b_1_1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g3de9efbcd7b_1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de9efbcd7b_1_1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g3de9efbcd7b_1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de9efbcd7b_1_1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g3de9efbcd7b_1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de9efbcd7b_1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3de9efbcd7b_1_178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de9efbcd7b_1_1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2" name="Google Shape;292;g3de9efbcd7b_1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96fff2bad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g396fff2bad7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96fff2bad7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CEOS has a value chain. Each of your agencies has a value chain. The global EO ecosystem does as well. </a:t>
            </a:r>
            <a:endParaRPr/>
          </a:p>
        </p:txBody>
      </p:sp>
      <p:sp>
        <p:nvSpPr>
          <p:cNvPr id="310" name="Google Shape;310;g396fff2bad7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96fff2bad7_0_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g396fff2bad7_0_2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de9efbcd7b_1_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g3de9efbcd7b_1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970714273e_4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3" name="Google Shape;323;g3970714273e_4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970714273e_4_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9" name="Google Shape;359;g3970714273e_4_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96fff2bad7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g396fff2bad7_0_2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96fff2bad7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g396fff2bad7_0_2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96fff2bad7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396fff2bad7_0_2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96fff2bad7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g396fff2bad7_0_2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96fff2bad7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g396fff2bad7_0_2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8b69f52ced_0_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8b69f52ced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Stakeholder mapping document</a:t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96fff2bad7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g396fff2bad7_0_27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96fff2bad7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g396fff2bad7_0_2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de9efbcd7b_1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g3de9efbcd7b_1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96fff2bad7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g396fff2bad7_0_2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d53caf92b8_2_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Straw man value chain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SLIDES_API1346195777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SLIDES_API134619577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📣 This is Slido interaction slide, please don't delete it.</a:t>
            </a:r>
            <a:br>
              <a:rPr lang="en-GB"/>
            </a:br>
            <a:r>
              <a:rPr lang="en-GB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96fff2bad7_0_390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Straw man value chain</a:t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SLIDES_API1258076235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SLIDES_API125807623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📣 This is Slido interaction slide, please don't delete it.</a:t>
            </a:r>
            <a:br>
              <a:rPr lang="en-GB"/>
            </a:br>
            <a:r>
              <a:rPr lang="en-GB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97017dedd3_14_2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SLIDES_API1968271866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SLIDES_API196827186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📣 This is Slido interaction slide, please don't delete it.</a:t>
            </a:r>
            <a:br>
              <a:rPr lang="en-GB"/>
            </a:br>
            <a:r>
              <a:rPr lang="en-GB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397017dedd3_14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g397017dedd3_14_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3d53caf92b8_2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g3d53caf92b8_2_40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d53caf92b8_2_356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de9efbcd7b_1_7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0" name="Google Shape;160;g3de9efbcd7b_1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SLIDES_API1768154479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SLIDES_API1768154479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📣 This is Slido interaction slide, please don't delete it.</a:t>
            </a:r>
            <a:br>
              <a:rPr lang="en-GB"/>
            </a:br>
            <a:r>
              <a:rPr lang="en-GB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397017dedd3_14_49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SLIDES_API203528143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SLIDES_API20352814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📣 This is Slido interaction slide, please don't delete it.</a:t>
            </a:r>
            <a:br>
              <a:rPr lang="en-GB"/>
            </a:br>
            <a:r>
              <a:rPr lang="en-GB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397017dedd3_14_91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SLIDES_API1755617985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SLIDES_API175561798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📣 This is Slido interaction slide, please don't delete it.</a:t>
            </a:r>
            <a:br>
              <a:rPr lang="en-GB"/>
            </a:br>
            <a:r>
              <a:rPr lang="en-GB"/>
              <a:t>✅ Click on 'Present with Slido' and the poll will launch automatically when you get to this slide.</a:t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396fff2bad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g396fff2bad7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396fff2bad7_0_129:notes"/>
          <p:cNvSpPr txBox="1"/>
          <p:nvPr>
            <p:ph idx="1" type="body"/>
          </p:nvPr>
        </p:nvSpPr>
        <p:spPr>
          <a:xfrm>
            <a:off x="2286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396fff2bad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g396fff2bad7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396fff2bad7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g396fff2bad7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de9efbcd7b_1_7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g3de9efbcd7b_1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de9efbcd7b_1_8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g3de9efbcd7b_1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e9efbcd7b_1_8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g3de9efbcd7b_1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de9efbcd7b_1_9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g3de9efbcd7b_1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9.jpg"/><Relationship Id="rId4" Type="http://schemas.openxmlformats.org/officeDocument/2006/relationships/image" Target="../media/image5.jp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Relationship Id="rId3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g"/><Relationship Id="rId3" Type="http://schemas.openxmlformats.org/officeDocument/2006/relationships/image" Target="../media/image9.jpg"/><Relationship Id="rId4" Type="http://schemas.openxmlformats.org/officeDocument/2006/relationships/image" Target="../media/image5.jp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1750" y="2265730"/>
            <a:ext cx="8288156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3">
            <a:alphaModFix/>
          </a:blip>
          <a:srcRect b="-110" l="0" r="0" t="0"/>
          <a:stretch/>
        </p:blipFill>
        <p:spPr>
          <a:xfrm flipH="1" rot="10800000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ature&#10;&#10;Description automatically generated" id="14" name="Google Shape;1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 flipH="1">
            <a:off x="5456394" y="1968439"/>
            <a:ext cx="6751471" cy="4901119"/>
          </a:xfrm>
          <a:custGeom>
            <a:rect b="b" l="l" r="r" t="t"/>
            <a:pathLst>
              <a:path extrusionOk="0" h="4901119" w="6751471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br" dir="135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 flipH="1">
            <a:off x="-21101" y="-14542"/>
            <a:ext cx="12215481" cy="6870483"/>
          </a:xfrm>
          <a:custGeom>
            <a:rect b="b" l="l" r="r" t="t"/>
            <a:pathLst>
              <a:path extrusionOk="0" h="6836301" w="1476191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8431" y="5311498"/>
            <a:ext cx="2738896" cy="1508514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18" name="Google Shape;18;p2"/>
          <p:cNvPicPr preferRelativeResize="0"/>
          <p:nvPr/>
        </p:nvPicPr>
        <p:blipFill rotWithShape="1">
          <a:blip r:embed="rId6">
            <a:alphaModFix amt="34000"/>
          </a:blip>
          <a:srcRect b="-8776" l="32582" r="8553" t="2404"/>
          <a:stretch/>
        </p:blipFill>
        <p:spPr>
          <a:xfrm rot="5400000">
            <a:off x="5734365" y="-1016162"/>
            <a:ext cx="5455200" cy="74808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6">
            <a:alphaModFix amt="34000"/>
          </a:blip>
          <a:srcRect b="677" l="54017" r="11355" t="36080"/>
          <a:stretch/>
        </p:blipFill>
        <p:spPr>
          <a:xfrm rot="-5400000">
            <a:off x="5792644" y="4820060"/>
            <a:ext cx="1719600" cy="23667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/>
          <p:nvPr>
            <p:ph type="title"/>
          </p:nvPr>
        </p:nvSpPr>
        <p:spPr>
          <a:xfrm>
            <a:off x="176047" y="175938"/>
            <a:ext cx="6157200" cy="39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i="0" sz="80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- Light">
  <p:cSld name="2_Title Slide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FFFFF">
                  <a:alpha val="59215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2"/>
          <p:cNvSpPr/>
          <p:nvPr/>
        </p:nvSpPr>
        <p:spPr>
          <a:xfrm>
            <a:off x="0" y="5137150"/>
            <a:ext cx="12192000" cy="1032300"/>
          </a:xfrm>
          <a:prstGeom prst="rect">
            <a:avLst/>
          </a:prstGeom>
          <a:solidFill>
            <a:schemeClr val="dk1">
              <a:alpha val="7255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2026 Australian Chair Team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A logo with birds and text&#10;&#10;AI-generated content may be incorrect." id="80" name="Google Shape;8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4706" y="5098200"/>
            <a:ext cx="4617130" cy="11100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en and blue earth with a green circle around it&#10;&#10;AI-generated content may be incorrect." id="81" name="Google Shape;8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52821" y="180422"/>
            <a:ext cx="1890242" cy="101654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2"/>
          <p:cNvSpPr txBox="1"/>
          <p:nvPr>
            <p:ph type="title"/>
          </p:nvPr>
        </p:nvSpPr>
        <p:spPr>
          <a:xfrm>
            <a:off x="872924" y="395288"/>
            <a:ext cx="62340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/>
        </p:nvSpPr>
        <p:spPr>
          <a:xfrm>
            <a:off x="-53050" y="6611775"/>
            <a:ext cx="16122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-GB" sz="500" u="none" cap="none" strike="noStrike">
                <a:solidFill>
                  <a:srgbClr val="004F7F"/>
                </a:solidFill>
                <a:latin typeface="Montserrat"/>
                <a:ea typeface="Montserrat"/>
                <a:cs typeface="Montserrat"/>
                <a:sym typeface="Montserrat"/>
              </a:rPr>
              <a:t>Channel Country, Queensland, Australia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rPr b="0" i="0" lang="en-GB" sz="500" u="none" cap="none" strike="noStrike">
                <a:solidFill>
                  <a:srgbClr val="004F7F"/>
                </a:solidFill>
                <a:latin typeface="Montserrat"/>
                <a:ea typeface="Montserrat"/>
                <a:cs typeface="Montserrat"/>
                <a:sym typeface="Montserrat"/>
              </a:rPr>
              <a:t>Captured by Landsat-8 OLI (NASA/USGS)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01751" y="2265729"/>
            <a:ext cx="8288156" cy="275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-113" l="0" r="0" t="0"/>
          <a:stretch/>
        </p:blipFill>
        <p:spPr>
          <a:xfrm flipH="1" rot="10800000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nature&#10;&#10;Description automatically generated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/>
          <p:nvPr/>
        </p:nvSpPr>
        <p:spPr>
          <a:xfrm flipH="1">
            <a:off x="5456395" y="1968439"/>
            <a:ext cx="6751471" cy="4901119"/>
          </a:xfrm>
          <a:custGeom>
            <a:rect b="b" l="l" r="r" t="t"/>
            <a:pathLst>
              <a:path extrusionOk="0" h="4901119" w="6751471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rotWithShape="0" algn="br" dir="135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/>
          <p:nvPr/>
        </p:nvSpPr>
        <p:spPr>
          <a:xfrm flipH="1">
            <a:off x="-8799" y="-14541"/>
            <a:ext cx="12203179" cy="6881876"/>
          </a:xfrm>
          <a:custGeom>
            <a:rect b="b" l="l" r="r" t="t"/>
            <a:pathLst>
              <a:path extrusionOk="0" h="6836301" w="1476191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rotWithShape="0" algn="t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8431" y="5311499"/>
            <a:ext cx="2738896" cy="150851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id="97" name="Google Shape;97;p14"/>
          <p:cNvPicPr preferRelativeResize="0"/>
          <p:nvPr/>
        </p:nvPicPr>
        <p:blipFill rotWithShape="1">
          <a:blip r:embed="rId6">
            <a:alphaModFix amt="34000"/>
          </a:blip>
          <a:srcRect b="-8773" l="32582" r="8554" t="2399"/>
          <a:stretch/>
        </p:blipFill>
        <p:spPr>
          <a:xfrm rot="5400000">
            <a:off x="5734364" y="-1016161"/>
            <a:ext cx="5455200" cy="74808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 rotWithShape="1">
          <a:blip r:embed="rId6">
            <a:alphaModFix amt="34000"/>
          </a:blip>
          <a:srcRect b="672" l="54016" r="11355" t="36081"/>
          <a:stretch/>
        </p:blipFill>
        <p:spPr>
          <a:xfrm rot="-5400000">
            <a:off x="5792693" y="4820009"/>
            <a:ext cx="1719600" cy="23668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>
            <p:ph type="title"/>
          </p:nvPr>
        </p:nvSpPr>
        <p:spPr>
          <a:xfrm>
            <a:off x="176047" y="175937"/>
            <a:ext cx="6157200" cy="3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 Medium"/>
              <a:buNone/>
              <a:defRPr b="0" i="0" sz="80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/>
          <p:nvPr/>
        </p:nvSpPr>
        <p:spPr>
          <a:xfrm>
            <a:off x="0" y="1"/>
            <a:ext cx="12192000" cy="103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5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3" y="0"/>
            <a:ext cx="2887577" cy="1037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1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04" name="Google Shape;104;p15"/>
          <p:cNvSpPr/>
          <p:nvPr/>
        </p:nvSpPr>
        <p:spPr>
          <a:xfrm>
            <a:off x="-1777" y="6574604"/>
            <a:ext cx="12193600" cy="28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5"/>
          <p:cNvSpPr/>
          <p:nvPr/>
        </p:nvSpPr>
        <p:spPr>
          <a:xfrm flipH="1" rot="10800000">
            <a:off x="-4504" y="6540363"/>
            <a:ext cx="12196400" cy="5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10265664" y="6574604"/>
            <a:ext cx="1925600" cy="3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GB" sz="15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5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9250" lvl="3" marL="18288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"/>
              <a:buChar char="•"/>
              <a:defRPr b="0" i="0" sz="19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9250" lvl="4" marL="22860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"/>
              <a:buChar char="•"/>
              <a:defRPr b="0" i="0" sz="19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8" name="Google Shape;108;p15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  <a:defRPr b="0" i="0" sz="44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15"/>
          <p:cNvSpPr txBox="1"/>
          <p:nvPr/>
        </p:nvSpPr>
        <p:spPr>
          <a:xfrm>
            <a:off x="-54300" y="6497000"/>
            <a:ext cx="3854800" cy="4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WGISS-61, 16-20 March, 2026</a:t>
            </a:r>
            <a:endParaRPr b="1" i="0" sz="1500" u="none" cap="none" strike="noStrik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/>
          <p:nvPr/>
        </p:nvSpPr>
        <p:spPr>
          <a:xfrm>
            <a:off x="0" y="1"/>
            <a:ext cx="12192000" cy="103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16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3" y="0"/>
            <a:ext cx="2887577" cy="1037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1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14" name="Google Shape;114;p16"/>
          <p:cNvSpPr/>
          <p:nvPr/>
        </p:nvSpPr>
        <p:spPr>
          <a:xfrm>
            <a:off x="-1777" y="6574604"/>
            <a:ext cx="12193600" cy="28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6"/>
          <p:cNvSpPr/>
          <p:nvPr/>
        </p:nvSpPr>
        <p:spPr>
          <a:xfrm flipH="1" rot="10800000">
            <a:off x="-4504" y="6540363"/>
            <a:ext cx="12196400" cy="5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6"/>
          <p:cNvSpPr txBox="1"/>
          <p:nvPr>
            <p:ph idx="1" type="body"/>
          </p:nvPr>
        </p:nvSpPr>
        <p:spPr>
          <a:xfrm>
            <a:off x="386632" y="1445923"/>
            <a:ext cx="5509200" cy="47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9250" lvl="3" marL="18288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"/>
              <a:buChar char="•"/>
              <a:defRPr b="0" i="0" sz="19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9250" lvl="4" marL="22860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"/>
              <a:buChar char="•"/>
              <a:defRPr b="0" i="0" sz="19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17" name="Google Shape;117;p16"/>
          <p:cNvSpPr txBox="1"/>
          <p:nvPr>
            <p:ph idx="2" type="body"/>
          </p:nvPr>
        </p:nvSpPr>
        <p:spPr>
          <a:xfrm>
            <a:off x="6296361" y="1445923"/>
            <a:ext cx="5509200" cy="47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9250" lvl="3" marL="18288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"/>
              <a:buChar char="•"/>
              <a:defRPr b="0" i="0" sz="19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9250" lvl="4" marL="22860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"/>
              <a:buChar char="•"/>
              <a:defRPr b="0" i="0" sz="19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18" name="Google Shape;118;p16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  <a:defRPr b="0" i="0" sz="44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16"/>
          <p:cNvSpPr txBox="1"/>
          <p:nvPr/>
        </p:nvSpPr>
        <p:spPr>
          <a:xfrm>
            <a:off x="10265664" y="6574604"/>
            <a:ext cx="1925600" cy="3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GB" sz="15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5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" name="Google Shape;120;p16"/>
          <p:cNvSpPr txBox="1"/>
          <p:nvPr/>
        </p:nvSpPr>
        <p:spPr>
          <a:xfrm>
            <a:off x="-54300" y="6497000"/>
            <a:ext cx="3854800" cy="4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WGISS-61, 16-20 March, 2026</a:t>
            </a:r>
            <a:endParaRPr b="1" i="0" sz="1500" u="none" cap="none" strike="noStrik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/>
          <p:nvPr/>
        </p:nvSpPr>
        <p:spPr>
          <a:xfrm>
            <a:off x="0" y="1"/>
            <a:ext cx="12192000" cy="103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17"/>
          <p:cNvPicPr preferRelativeResize="0"/>
          <p:nvPr/>
        </p:nvPicPr>
        <p:blipFill rotWithShape="1">
          <a:blip r:embed="rId2">
            <a:alphaModFix amt="34000"/>
          </a:blip>
          <a:srcRect b="35419" l="51339" r="-2839" t="39269"/>
          <a:stretch/>
        </p:blipFill>
        <p:spPr>
          <a:xfrm flipH="1">
            <a:off x="9304423" y="0"/>
            <a:ext cx="2887577" cy="1037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1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125" name="Google Shape;125;p17"/>
          <p:cNvSpPr/>
          <p:nvPr/>
        </p:nvSpPr>
        <p:spPr>
          <a:xfrm>
            <a:off x="-1777" y="6574604"/>
            <a:ext cx="12193600" cy="28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7"/>
          <p:cNvSpPr/>
          <p:nvPr/>
        </p:nvSpPr>
        <p:spPr>
          <a:xfrm flipH="1" rot="10800000">
            <a:off x="-4504" y="6540363"/>
            <a:ext cx="12196400" cy="5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7"/>
          <p:cNvSpPr txBox="1"/>
          <p:nvPr/>
        </p:nvSpPr>
        <p:spPr>
          <a:xfrm>
            <a:off x="10265664" y="6574604"/>
            <a:ext cx="1925600" cy="3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GB" sz="15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5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8" name="Google Shape;128;p17"/>
          <p:cNvSpPr txBox="1"/>
          <p:nvPr>
            <p:ph type="title"/>
          </p:nvPr>
        </p:nvSpPr>
        <p:spPr>
          <a:xfrm>
            <a:off x="176048" y="175939"/>
            <a:ext cx="93872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  <a:defRPr b="0" i="0" sz="44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17"/>
          <p:cNvSpPr txBox="1"/>
          <p:nvPr/>
        </p:nvSpPr>
        <p:spPr>
          <a:xfrm>
            <a:off x="-54300" y="6497000"/>
            <a:ext cx="3854800" cy="4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WGISS-61, 16-20 March, 2026</a:t>
            </a:r>
            <a:endParaRPr b="1" i="0" sz="1500" u="none" cap="none" strike="noStrike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0" y="1"/>
            <a:ext cx="12192000" cy="103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 rotWithShape="1">
          <a:blip r:embed="rId2">
            <a:alphaModFix amt="34000"/>
          </a:blip>
          <a:srcRect b="35419" l="51342" r="-2843" t="39269"/>
          <a:stretch/>
        </p:blipFill>
        <p:spPr>
          <a:xfrm flipH="1">
            <a:off x="9304423" y="0"/>
            <a:ext cx="2887577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25" name="Google Shape;25;p3"/>
          <p:cNvSpPr/>
          <p:nvPr/>
        </p:nvSpPr>
        <p:spPr>
          <a:xfrm>
            <a:off x="-1778" y="6574604"/>
            <a:ext cx="12193800" cy="28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 flipH="1" rot="10800000">
            <a:off x="-4504" y="6540563"/>
            <a:ext cx="12196500" cy="5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10265664" y="6574604"/>
            <a:ext cx="192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i="0" lang="en-GB" sz="14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i="0" sz="14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3"/>
          <p:cNvSpPr txBox="1"/>
          <p:nvPr>
            <p:ph idx="1" type="body"/>
          </p:nvPr>
        </p:nvSpPr>
        <p:spPr>
          <a:xfrm>
            <a:off x="324233" y="1558533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0" name="Google Shape;30;p3"/>
          <p:cNvSpPr txBox="1"/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/>
          <p:nvPr/>
        </p:nvSpPr>
        <p:spPr>
          <a:xfrm>
            <a:off x="0" y="1"/>
            <a:ext cx="12192000" cy="103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>
            <a:alphaModFix amt="34000"/>
          </a:blip>
          <a:srcRect b="35419" l="51342" r="-2843" t="39269"/>
          <a:stretch/>
        </p:blipFill>
        <p:spPr>
          <a:xfrm flipH="1">
            <a:off x="9304423" y="0"/>
            <a:ext cx="2887577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35" name="Google Shape;35;p4"/>
          <p:cNvSpPr/>
          <p:nvPr/>
        </p:nvSpPr>
        <p:spPr>
          <a:xfrm>
            <a:off x="-1778" y="6574604"/>
            <a:ext cx="12193800" cy="28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4"/>
          <p:cNvSpPr/>
          <p:nvPr/>
        </p:nvSpPr>
        <p:spPr>
          <a:xfrm flipH="1" rot="10800000">
            <a:off x="-4504" y="6540563"/>
            <a:ext cx="12196500" cy="5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 txBox="1"/>
          <p:nvPr>
            <p:ph idx="1" type="body"/>
          </p:nvPr>
        </p:nvSpPr>
        <p:spPr>
          <a:xfrm>
            <a:off x="386632" y="1445923"/>
            <a:ext cx="5508900" cy="47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8" name="Google Shape;38;p4"/>
          <p:cNvSpPr txBox="1"/>
          <p:nvPr>
            <p:ph idx="2" type="body"/>
          </p:nvPr>
        </p:nvSpPr>
        <p:spPr>
          <a:xfrm>
            <a:off x="6296361" y="1445923"/>
            <a:ext cx="5508900" cy="477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9" name="Google Shape;39;p4"/>
          <p:cNvSpPr txBox="1"/>
          <p:nvPr/>
        </p:nvSpPr>
        <p:spPr>
          <a:xfrm>
            <a:off x="10265664" y="6574604"/>
            <a:ext cx="192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14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" name="Google Shape;40;p4"/>
          <p:cNvSpPr txBox="1"/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1" name="Google Shape;41;p4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/>
          <p:nvPr/>
        </p:nvSpPr>
        <p:spPr>
          <a:xfrm>
            <a:off x="0" y="1"/>
            <a:ext cx="12192000" cy="103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5"/>
          <p:cNvPicPr preferRelativeResize="0"/>
          <p:nvPr/>
        </p:nvPicPr>
        <p:blipFill rotWithShape="1">
          <a:blip r:embed="rId2">
            <a:alphaModFix amt="34000"/>
          </a:blip>
          <a:srcRect b="35419" l="51342" r="-2843" t="39269"/>
          <a:stretch/>
        </p:blipFill>
        <p:spPr>
          <a:xfrm flipH="1">
            <a:off x="9304423" y="0"/>
            <a:ext cx="2887577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46" name="Google Shape;46;p5"/>
          <p:cNvSpPr/>
          <p:nvPr/>
        </p:nvSpPr>
        <p:spPr>
          <a:xfrm>
            <a:off x="-1778" y="6574604"/>
            <a:ext cx="12193800" cy="28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5"/>
          <p:cNvSpPr/>
          <p:nvPr/>
        </p:nvSpPr>
        <p:spPr>
          <a:xfrm flipH="1" rot="10800000">
            <a:off x="-4504" y="6540563"/>
            <a:ext cx="12196500" cy="5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 txBox="1"/>
          <p:nvPr/>
        </p:nvSpPr>
        <p:spPr>
          <a:xfrm>
            <a:off x="10265664" y="6574604"/>
            <a:ext cx="192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14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" name="Google Shape;49;p5"/>
          <p:cNvSpPr txBox="1"/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0" name="Google Shape;50;p5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/>
          <p:nvPr/>
        </p:nvSpPr>
        <p:spPr>
          <a:xfrm>
            <a:off x="0" y="1"/>
            <a:ext cx="12192000" cy="103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 rotWithShape="1">
          <a:blip r:embed="rId2">
            <a:alphaModFix amt="34000"/>
          </a:blip>
          <a:srcRect b="35419" l="51342" r="-2843" t="39269"/>
          <a:stretch/>
        </p:blipFill>
        <p:spPr>
          <a:xfrm flipH="1">
            <a:off x="9304423" y="0"/>
            <a:ext cx="2887577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55" name="Google Shape;55;p6"/>
          <p:cNvSpPr/>
          <p:nvPr/>
        </p:nvSpPr>
        <p:spPr>
          <a:xfrm>
            <a:off x="-1778" y="6574604"/>
            <a:ext cx="12193800" cy="28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"/>
          <p:cNvSpPr/>
          <p:nvPr/>
        </p:nvSpPr>
        <p:spPr>
          <a:xfrm flipH="1" rot="10800000">
            <a:off x="-4504" y="6540563"/>
            <a:ext cx="12196500" cy="5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6"/>
          <p:cNvSpPr txBox="1"/>
          <p:nvPr>
            <p:ph idx="1" type="body"/>
          </p:nvPr>
        </p:nvSpPr>
        <p:spPr>
          <a:xfrm>
            <a:off x="5180012" y="1373852"/>
            <a:ext cx="6172200" cy="46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  <a:defRPr i="0" sz="3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406400" lvl="1" marL="9144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▪"/>
              <a:defRPr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81000" lvl="2" marL="1371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o"/>
              <a:defRPr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55600" lvl="3" marL="18288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55600" lvl="4" marL="22860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55600" lvl="5" marL="27432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55600" lvl="6" marL="32004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55600" lvl="7" marL="3657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55600" lvl="8" marL="41148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8" name="Google Shape;58;p6"/>
          <p:cNvSpPr txBox="1"/>
          <p:nvPr>
            <p:ph idx="2" type="body"/>
          </p:nvPr>
        </p:nvSpPr>
        <p:spPr>
          <a:xfrm>
            <a:off x="839788" y="1373852"/>
            <a:ext cx="3932100" cy="46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i="0" sz="1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i="0" sz="1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  <a:defRPr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228600" lvl="6" marL="32004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228600" lvl="7" marL="36576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228600" lvl="8" marL="4114800" marR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None/>
              <a:defRPr i="0" sz="1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59" name="Google Shape;59;p6"/>
          <p:cNvSpPr txBox="1"/>
          <p:nvPr/>
        </p:nvSpPr>
        <p:spPr>
          <a:xfrm>
            <a:off x="10265664" y="6574604"/>
            <a:ext cx="1925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Slide </a:t>
            </a:r>
            <a:fld id="{00000000-1234-1234-1234-123412341234}" type="slidenum">
              <a:rPr b="1" lang="en-GB" sz="1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1" sz="14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" name="Google Shape;60;p6"/>
          <p:cNvSpPr txBox="1"/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i="0" sz="4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 sz="18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1" name="Google Shape;61;p6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97017dedd3_13_0)">
  <p:cSld name="Generated (g397017dedd3_13_0)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97017dedd3_6_0)">
  <p:cSld name="Generated (g397017dedd3_6_0)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69" name="Google Shape;69;p10"/>
          <p:cNvCxnSpPr/>
          <p:nvPr/>
        </p:nvCxnSpPr>
        <p:spPr>
          <a:xfrm>
            <a:off x="838200" y="0"/>
            <a:ext cx="0" cy="12765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0" name="Google Shape;70;p10"/>
          <p:cNvSpPr txBox="1"/>
          <p:nvPr>
            <p:ph type="title"/>
          </p:nvPr>
        </p:nvSpPr>
        <p:spPr>
          <a:xfrm>
            <a:off x="970722" y="482860"/>
            <a:ext cx="10515600" cy="782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  <a:defRPr b="0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- 2 columns">
  <p:cSld name="Content - 2 column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idx="1" type="body"/>
          </p:nvPr>
        </p:nvSpPr>
        <p:spPr>
          <a:xfrm>
            <a:off x="6232524" y="1825624"/>
            <a:ext cx="5004000" cy="41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cxnSp>
        <p:nvCxnSpPr>
          <p:cNvPr id="73" name="Google Shape;73;p11"/>
          <p:cNvCxnSpPr/>
          <p:nvPr/>
        </p:nvCxnSpPr>
        <p:spPr>
          <a:xfrm>
            <a:off x="838202" y="0"/>
            <a:ext cx="0" cy="1365300"/>
          </a:xfrm>
          <a:prstGeom prst="straightConnector1">
            <a:avLst/>
          </a:prstGeom>
          <a:noFill/>
          <a:ln cap="flat" cmpd="sng" w="2857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" name="Google Shape;74;p11"/>
          <p:cNvSpPr txBox="1"/>
          <p:nvPr>
            <p:ph type="title"/>
          </p:nvPr>
        </p:nvSpPr>
        <p:spPr>
          <a:xfrm>
            <a:off x="970722" y="575220"/>
            <a:ext cx="10263900" cy="782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800"/>
              <a:buFont typeface="Arial"/>
              <a:buNone/>
              <a:defRPr b="0" i="0" sz="3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5" name="Google Shape;75;p11"/>
          <p:cNvSpPr txBox="1"/>
          <p:nvPr>
            <p:ph idx="2" type="body"/>
          </p:nvPr>
        </p:nvSpPr>
        <p:spPr>
          <a:xfrm>
            <a:off x="967154" y="1825624"/>
            <a:ext cx="5004000" cy="41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10" Type="http://schemas.openxmlformats.org/officeDocument/2006/relationships/theme" Target="../theme/theme4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1"/>
            <a:ext cx="12192000" cy="103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1"/>
          <p:cNvPicPr preferRelativeResize="0"/>
          <p:nvPr/>
        </p:nvPicPr>
        <p:blipFill rotWithShape="1">
          <a:blip r:embed="rId1">
            <a:alphaModFix amt="34000"/>
          </a:blip>
          <a:srcRect b="35419" l="51342" r="-2843" t="39269"/>
          <a:stretch/>
        </p:blipFill>
        <p:spPr>
          <a:xfrm flipH="1">
            <a:off x="9304423" y="0"/>
            <a:ext cx="2887577" cy="103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91700" y="111656"/>
            <a:ext cx="2027900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9" name="Google Shape;9;p1"/>
          <p:cNvSpPr/>
          <p:nvPr/>
        </p:nvSpPr>
        <p:spPr>
          <a:xfrm>
            <a:off x="-1778" y="6574604"/>
            <a:ext cx="12193800" cy="28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/>
          <p:nvPr/>
        </p:nvSpPr>
        <p:spPr>
          <a:xfrm flipH="1" rot="10800000">
            <a:off x="-4504" y="6540563"/>
            <a:ext cx="12196500" cy="5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 b="1" i="0" sz="4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9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⮚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▪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1"/>
    <p:sldLayoutId id="2147483656" r:id="rId2"/>
    <p:sldLayoutId id="2147483657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0" y="1"/>
            <a:ext cx="12192000" cy="1037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1">
            <a:alphaModFix amt="34000"/>
          </a:blip>
          <a:srcRect b="35419" l="51339" r="-2839" t="39269"/>
          <a:stretch/>
        </p:blipFill>
        <p:spPr>
          <a:xfrm flipH="1">
            <a:off x="9304423" y="0"/>
            <a:ext cx="2887577" cy="1037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91700" y="111656"/>
            <a:ext cx="2027901" cy="803439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sp>
        <p:nvSpPr>
          <p:cNvPr id="88" name="Google Shape;88;p13"/>
          <p:cNvSpPr/>
          <p:nvPr/>
        </p:nvSpPr>
        <p:spPr>
          <a:xfrm>
            <a:off x="-1777" y="6574604"/>
            <a:ext cx="12193600" cy="28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/>
          <p:nvPr/>
        </p:nvSpPr>
        <p:spPr>
          <a:xfrm flipH="1" rot="10800000">
            <a:off x="-4504" y="6540363"/>
            <a:ext cx="12196400" cy="5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3"/>
    <p:sldLayoutId id="2147483659" r:id="rId4"/>
    <p:sldLayoutId id="2147483660" r:id="rId5"/>
    <p:sldLayoutId id="2147483661" r:id="rId6"/>
    <p:sldLayoutId id="2147483662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datascience.codata.org/articles/10.5334/dsj-2026-009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radiant.earth/blog/2024/01/unicorns-show-ponies-and-gazelles/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www.ecmwf.int/en/newsletter/176/computing/wis-20-wmo-data-sharing-21st-century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8.png"/><Relationship Id="rId4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9.png"/><Relationship Id="rId4" Type="http://schemas.openxmlformats.org/officeDocument/2006/relationships/image" Target="../media/image33.png"/><Relationship Id="rId5" Type="http://schemas.openxmlformats.org/officeDocument/2006/relationships/image" Target="../media/image3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0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7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9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50.png"/><Relationship Id="rId5" Type="http://schemas.openxmlformats.org/officeDocument/2006/relationships/image" Target="../media/image39.png"/><Relationship Id="rId6" Type="http://schemas.openxmlformats.org/officeDocument/2006/relationships/image" Target="../media/image41.png"/><Relationship Id="rId7" Type="http://schemas.openxmlformats.org/officeDocument/2006/relationships/image" Target="../media/image48.png"/><Relationship Id="rId8" Type="http://schemas.openxmlformats.org/officeDocument/2006/relationships/image" Target="../media/image6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www.slido.com/support/gsi/how-to-change-the-design" TargetMode="External"/><Relationship Id="rId4" Type="http://schemas.openxmlformats.org/officeDocument/2006/relationships/hyperlink" Target="https://www.sli.do/features-google-slides?interaction-type=V29yZENsb3Vk" TargetMode="External"/><Relationship Id="rId9" Type="http://schemas.openxmlformats.org/officeDocument/2006/relationships/image" Target="../media/image68.png"/><Relationship Id="rId5" Type="http://schemas.openxmlformats.org/officeDocument/2006/relationships/image" Target="../media/image59.png"/><Relationship Id="rId6" Type="http://schemas.openxmlformats.org/officeDocument/2006/relationships/hyperlink" Target="https://chrome.google.com/webstore/detail/slido/dhhclfjehmpacimcdknijodpjpmppkii" TargetMode="External"/><Relationship Id="rId7" Type="http://schemas.openxmlformats.org/officeDocument/2006/relationships/image" Target="../media/image49.png"/><Relationship Id="rId8" Type="http://schemas.openxmlformats.org/officeDocument/2006/relationships/hyperlink" Target="https://www.sli.do/features-google-slides?payload=eyJwb2xsVXVpZCI6ImI0OTYzMDA1LTQ3MGEtNGJiNi04Zjg2LTU5MWUzYmE3MDhkNiIsInByZXNlbnRhdGlvbklkIjoiMTJ1bGZZME95YWtmM0F5MnZjLVZwSlBOQjhhOTFuN3U2RDFZc3l2c0xJVjQiLCJzbGlkZUlkIjoiU0xJREVTX0FQSTEzNDYxOTU3NzdfMCIsInRpbWVsaW5lIjpbeyJwb2xsUXVlc3Rpb25VdWlkIjoiZTZkNWEwODYtZjNiNS00M2U2LTgzMGEtYzkzMDU1NzgzNjVlIiwic2hvd1Jlc3VsdHMiOnRydWV9XSwidHlwZSI6IlNsaWRvUG9sbCJ9" TargetMode="Externa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50.png"/><Relationship Id="rId5" Type="http://schemas.openxmlformats.org/officeDocument/2006/relationships/image" Target="../media/image39.png"/><Relationship Id="rId6" Type="http://schemas.openxmlformats.org/officeDocument/2006/relationships/image" Target="../media/image41.png"/><Relationship Id="rId7" Type="http://schemas.openxmlformats.org/officeDocument/2006/relationships/image" Target="../media/image48.png"/><Relationship Id="rId8" Type="http://schemas.openxmlformats.org/officeDocument/2006/relationships/image" Target="../media/image6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4.xml"/><Relationship Id="rId3" Type="http://schemas.openxmlformats.org/officeDocument/2006/relationships/hyperlink" Target="https://www.slido.com/support/gsi/how-to-change-the-design" TargetMode="External"/><Relationship Id="rId4" Type="http://schemas.openxmlformats.org/officeDocument/2006/relationships/hyperlink" Target="https://www.sli.do/features-google-slides?interaction-type=V29yZENsb3Vk" TargetMode="External"/><Relationship Id="rId9" Type="http://schemas.openxmlformats.org/officeDocument/2006/relationships/image" Target="../media/image68.png"/><Relationship Id="rId5" Type="http://schemas.openxmlformats.org/officeDocument/2006/relationships/image" Target="../media/image59.png"/><Relationship Id="rId6" Type="http://schemas.openxmlformats.org/officeDocument/2006/relationships/hyperlink" Target="https://chrome.google.com/webstore/detail/slido/dhhclfjehmpacimcdknijodpjpmppkii" TargetMode="External"/><Relationship Id="rId7" Type="http://schemas.openxmlformats.org/officeDocument/2006/relationships/image" Target="../media/image49.png"/><Relationship Id="rId8" Type="http://schemas.openxmlformats.org/officeDocument/2006/relationships/hyperlink" Target="https://www.sli.do/features-google-slides?payload=eyJwb2xsVXVpZCI6IjU4OGRkMzI2LTM1MmUtNDkzOS1hMDc5LTNmMTdiZmQ2NTI0YiIsInByZXNlbnRhdGlvbklkIjoiMTJ1bGZZME95YWtmM0F5MnZjLVZwSlBOQjhhOTFuN3U2RDFZc3l2c0xJVjQiLCJzbGlkZUlkIjoiU0xJREVTX0FQSTEyNTgwNzYyMzVfMCIsInRpbWVsaW5lIjpbeyJwb2xsUXVlc3Rpb25VdWlkIjoiZWEyM2YwNzMtYjQ2NS00NWM4LWIyMTMtZDUzYTMwYjI2MWMxIiwic2hvd1Jlc3VsdHMiOnRydWV9XSwidHlwZSI6IlNsaWRvUG9sbCJ9" TargetMode="Externa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50.png"/><Relationship Id="rId5" Type="http://schemas.openxmlformats.org/officeDocument/2006/relationships/image" Target="../media/image39.png"/><Relationship Id="rId6" Type="http://schemas.openxmlformats.org/officeDocument/2006/relationships/image" Target="../media/image41.png"/><Relationship Id="rId7" Type="http://schemas.openxmlformats.org/officeDocument/2006/relationships/image" Target="../media/image48.png"/><Relationship Id="rId8" Type="http://schemas.openxmlformats.org/officeDocument/2006/relationships/image" Target="../media/image63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s://www.slido.com/support/gsi/how-to-change-the-design" TargetMode="External"/><Relationship Id="rId4" Type="http://schemas.openxmlformats.org/officeDocument/2006/relationships/hyperlink" Target="https://www.sli.do/features-google-slides?interaction-type=V29yZENsb3Vk" TargetMode="External"/><Relationship Id="rId9" Type="http://schemas.openxmlformats.org/officeDocument/2006/relationships/image" Target="../media/image68.png"/><Relationship Id="rId5" Type="http://schemas.openxmlformats.org/officeDocument/2006/relationships/image" Target="../media/image59.png"/><Relationship Id="rId6" Type="http://schemas.openxmlformats.org/officeDocument/2006/relationships/hyperlink" Target="https://chrome.google.com/webstore/detail/slido/dhhclfjehmpacimcdknijodpjpmppkii" TargetMode="External"/><Relationship Id="rId7" Type="http://schemas.openxmlformats.org/officeDocument/2006/relationships/image" Target="../media/image49.png"/><Relationship Id="rId8" Type="http://schemas.openxmlformats.org/officeDocument/2006/relationships/hyperlink" Target="https://www.sli.do/features-google-slides?payload=eyJwb2xsVXVpZCI6ImRmOTUxZTEzLTA5NDAtNDNkNC1hNGJkLTdlY2JjNmVjMzYzMCIsInByZXNlbnRhdGlvbklkIjoiMTJ1bGZZME95YWtmM0F5MnZjLVZwSlBOQjhhOTFuN3U2RDFZc3l2c0xJVjQiLCJzbGlkZUlkIjoiU0xJREVTX0FQSTE5NjgyNzE4NjZfMCIsInRpbWVsaW5lIjpbeyJwb2xsUXVlc3Rpb25VdWlkIjoiOGRhYTY5YTAtNzQxNy00NDZkLWFkMWYtMTM2NGYwNWRhYzgxIiwic2hvd1Jlc3VsdHMiOnRydWV9XSwidHlwZSI6IlNsaWRvUG9sbCJ9" TargetMode="Externa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50.png"/><Relationship Id="rId5" Type="http://schemas.openxmlformats.org/officeDocument/2006/relationships/image" Target="../media/image39.png"/><Relationship Id="rId6" Type="http://schemas.openxmlformats.org/officeDocument/2006/relationships/image" Target="../media/image41.png"/><Relationship Id="rId7" Type="http://schemas.openxmlformats.org/officeDocument/2006/relationships/image" Target="../media/image48.png"/><Relationship Id="rId8" Type="http://schemas.openxmlformats.org/officeDocument/2006/relationships/image" Target="../media/image6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ibm.com/think/topics/data-breach" TargetMode="External"/><Relationship Id="rId4" Type="http://schemas.openxmlformats.org/officeDocument/2006/relationships/hyperlink" Target="https://www.ibm.com/think/topics/data-resiliency" TargetMode="Externa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0.xml"/><Relationship Id="rId3" Type="http://schemas.openxmlformats.org/officeDocument/2006/relationships/hyperlink" Target="https://www.slido.com/support/gsi/how-to-change-the-design" TargetMode="External"/><Relationship Id="rId4" Type="http://schemas.openxmlformats.org/officeDocument/2006/relationships/hyperlink" Target="https://www.sli.do/features-google-slides?interaction-type=V29yZENsb3Vk" TargetMode="External"/><Relationship Id="rId9" Type="http://schemas.openxmlformats.org/officeDocument/2006/relationships/image" Target="../media/image68.png"/><Relationship Id="rId5" Type="http://schemas.openxmlformats.org/officeDocument/2006/relationships/image" Target="../media/image59.png"/><Relationship Id="rId6" Type="http://schemas.openxmlformats.org/officeDocument/2006/relationships/hyperlink" Target="https://chrome.google.com/webstore/detail/slido/dhhclfjehmpacimcdknijodpjpmppkii" TargetMode="External"/><Relationship Id="rId7" Type="http://schemas.openxmlformats.org/officeDocument/2006/relationships/image" Target="../media/image49.png"/><Relationship Id="rId8" Type="http://schemas.openxmlformats.org/officeDocument/2006/relationships/hyperlink" Target="https://www.sli.do/features-google-slides?payload=eyJwb2xsVXVpZCI6ImY1Mjk0MTkwLTVkNTUtNDc3YS05NmNjLTlkZTlhOGQ5YmQzYSIsInByZXNlbnRhdGlvbklkIjoiMTJ1bGZZME95YWtmM0F5MnZjLVZwSlBOQjhhOTFuN3U2RDFZc3l2c0xJVjQiLCJzbGlkZUlkIjoiU0xJREVTX0FQSTE3NjgxNTQ0NzlfMCIsInRpbWVsaW5lIjpbeyJzaG93UmVzdWx0cyI6dHJ1ZSwicG9sbFF1ZXN0aW9uVXVpZCI6IjE4ODYzMDJkLTkwYzktNDBmZi1iOTI5LWI3YTg2YWExNGJmMyJ9XSwidHlwZSI6IlNsaWRvUG9sbCJ9" TargetMode="Externa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2.xml"/><Relationship Id="rId3" Type="http://schemas.openxmlformats.org/officeDocument/2006/relationships/hyperlink" Target="https://www.slido.com/support/gsi/how-to-change-the-design" TargetMode="External"/><Relationship Id="rId4" Type="http://schemas.openxmlformats.org/officeDocument/2006/relationships/hyperlink" Target="https://www.sli.do/features-google-slides?interaction-type=V29yZENsb3Vk" TargetMode="External"/><Relationship Id="rId9" Type="http://schemas.openxmlformats.org/officeDocument/2006/relationships/image" Target="../media/image68.png"/><Relationship Id="rId5" Type="http://schemas.openxmlformats.org/officeDocument/2006/relationships/image" Target="../media/image59.png"/><Relationship Id="rId6" Type="http://schemas.openxmlformats.org/officeDocument/2006/relationships/hyperlink" Target="https://chrome.google.com/webstore/detail/slido/dhhclfjehmpacimcdknijodpjpmppkii" TargetMode="External"/><Relationship Id="rId7" Type="http://schemas.openxmlformats.org/officeDocument/2006/relationships/image" Target="../media/image49.png"/><Relationship Id="rId8" Type="http://schemas.openxmlformats.org/officeDocument/2006/relationships/hyperlink" Target="https://www.sli.do/features-google-slides?payload=eyJwb2xsVXVpZCI6IjQwN2M4MTE0LTFhNWUtNDRkNC1iYmE4LTA0ZmE3NjVkYzQzMSIsInByZXNlbnRhdGlvbklkIjoiMTJ1bGZZME95YWtmM0F5MnZjLVZwSlBOQjhhOTFuN3U2RDFZc3l2c0xJVjQiLCJzbGlkZUlkIjoiU0xJREVTX0FQSTIwMzUyODE0M18wIiwidGltZWxpbmUiOlt7InBvbGxRdWVzdGlvblV1aWQiOiI0Yjg1OGEwYy02YTAxLTQzNmQtYTQxOS01MDQ4Nzk1OTVjN2MiLCJzaG93UmVzdWx0cyI6dHJ1ZX1dLCJ0eXBlIjoiU2xpZG9Qb2xsIn0%3D" TargetMode="Externa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4.xml"/><Relationship Id="rId3" Type="http://schemas.openxmlformats.org/officeDocument/2006/relationships/hyperlink" Target="https://www.slido.com/support/gsi/how-to-change-the-design" TargetMode="External"/><Relationship Id="rId4" Type="http://schemas.openxmlformats.org/officeDocument/2006/relationships/hyperlink" Target="https://www.sli.do/features-google-slides?interaction-type=V29yZENsb3Vk" TargetMode="External"/><Relationship Id="rId9" Type="http://schemas.openxmlformats.org/officeDocument/2006/relationships/image" Target="../media/image68.png"/><Relationship Id="rId5" Type="http://schemas.openxmlformats.org/officeDocument/2006/relationships/image" Target="../media/image59.png"/><Relationship Id="rId6" Type="http://schemas.openxmlformats.org/officeDocument/2006/relationships/hyperlink" Target="https://chrome.google.com/webstore/detail/slido/dhhclfjehmpacimcdknijodpjpmppkii" TargetMode="External"/><Relationship Id="rId7" Type="http://schemas.openxmlformats.org/officeDocument/2006/relationships/image" Target="../media/image49.png"/><Relationship Id="rId8" Type="http://schemas.openxmlformats.org/officeDocument/2006/relationships/hyperlink" Target="https://www.sli.do/features-google-slides?payload=eyJwb2xsVXVpZCI6IjE5YTNjNzQ4LTRiNWMtNDE3Yi04NjhiLTQ4ZGY1YWI1OThiMyIsInByZXNlbnRhdGlvbklkIjoiMTJ1bGZZME95YWtmM0F5MnZjLVZwSlBOQjhhOTFuN3U2RDFZc3l2c0xJVjQiLCJzbGlkZUlkIjoiU0xJREVTX0FQSTE3NTU2MTc5ODVfMCIsInRpbWVsaW5lIjpbeyJwb2xsUXVlc3Rpb25VdWlkIjoiY2UyOWRhYzAtY2MzMy00N2FhLWE0NDEtYjljODg1ZGE4Y2ZiIiwic2hvd1Jlc3VsdHMiOnRydWV9XSwidHlwZSI6IlNsaWRvUG9sbCJ9" TargetMode="Externa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76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hyperlink" Target="https://drive.google.com/drive/folders/1AI3L0BHKI9zQH-TItzdIc-45cSh4bI4e?usp=sharin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treasury.gov.au/sites/default/files/2024-03/p2024-495252-02-exploring-community.pdf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type="title"/>
          </p:nvPr>
        </p:nvSpPr>
        <p:spPr>
          <a:xfrm>
            <a:off x="176031" y="175933"/>
            <a:ext cx="7078400" cy="39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</a:pPr>
            <a:r>
              <a:rPr lang="en-GB"/>
              <a:t>Data Resilience</a:t>
            </a:r>
            <a:endParaRPr/>
          </a:p>
        </p:txBody>
      </p:sp>
      <p:sp>
        <p:nvSpPr>
          <p:cNvPr id="136" name="Google Shape;136;p19"/>
          <p:cNvSpPr txBox="1"/>
          <p:nvPr/>
        </p:nvSpPr>
        <p:spPr>
          <a:xfrm>
            <a:off x="6908600" y="4497493"/>
            <a:ext cx="5283600" cy="2196173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GB" sz="23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Alex Leith</a:t>
            </a:r>
            <a:endParaRPr sz="1900"/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GB" sz="23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Auspatious/CEOS SEO</a:t>
            </a:r>
            <a:endParaRPr sz="1900"/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GB" sz="23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SIT-41 Side Meetings</a:t>
            </a:r>
            <a:endParaRPr b="1" i="0" sz="23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0" lang="en-GB" sz="2300" u="none" cap="none" strike="noStrik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14 April, 2026</a:t>
            </a:r>
            <a:endParaRPr b="1" i="0" sz="2300" u="none" cap="none" strike="noStrike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8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Standards and specifications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Replication and redundancy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Diversity with interoperability</a:t>
            </a:r>
            <a:endParaRPr/>
          </a:p>
        </p:txBody>
      </p:sp>
      <p:sp>
        <p:nvSpPr>
          <p:cNvPr id="196" name="Google Shape;196;p28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Components of resilience</a:t>
            </a:r>
            <a:endParaRPr/>
          </a:p>
        </p:txBody>
      </p:sp>
      <p:pic>
        <p:nvPicPr>
          <p:cNvPr descr="Risks, adaptation and resilience on coasts and in cities | IHE Delft  Institute for Water Education" id="197" name="Google Shape;197;p28"/>
          <p:cNvPicPr preferRelativeResize="0"/>
          <p:nvPr/>
        </p:nvPicPr>
        <p:blipFill rotWithShape="1">
          <a:blip r:embed="rId3">
            <a:alphaModFix/>
          </a:blip>
          <a:srcRect b="0" l="0" r="18290" t="0"/>
          <a:stretch/>
        </p:blipFill>
        <p:spPr>
          <a:xfrm>
            <a:off x="6796756" y="1558533"/>
            <a:ext cx="5395244" cy="4405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9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b="1" lang="en-GB"/>
              <a:t>Quality: </a:t>
            </a:r>
            <a:r>
              <a:rPr lang="en-GB"/>
              <a:t>CEOS-ARD PFS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b="1" lang="en-GB"/>
              <a:t>Policy: </a:t>
            </a:r>
            <a:r>
              <a:rPr lang="en-GB"/>
              <a:t>ISO 19115 Geospatial Metadata, OGC Standards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b="1" lang="en-GB"/>
              <a:t>Interface: </a:t>
            </a:r>
            <a:r>
              <a:rPr lang="en-GB"/>
              <a:t>STAC &amp; STAC API, Open Search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b="1" lang="en-GB"/>
              <a:t>Architecture: </a:t>
            </a:r>
            <a:r>
              <a:rPr lang="en-GB"/>
              <a:t>GeoJSON, Cloud Optimised Geotiff, Zarr</a:t>
            </a:r>
            <a:endParaRPr/>
          </a:p>
          <a:p>
            <a:pPr indent="0" lvl="0" marL="12700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rPr lang="en-GB"/>
              <a:t>Most important is that they are </a:t>
            </a:r>
            <a:r>
              <a:rPr i="1" lang="en-GB"/>
              <a:t>open specifications</a:t>
            </a:r>
            <a:r>
              <a:rPr lang="en-GB"/>
              <a:t>, with multiple implementations, allowing for redundancy in tools</a:t>
            </a:r>
            <a:endParaRPr/>
          </a:p>
        </p:txBody>
      </p:sp>
      <p:sp>
        <p:nvSpPr>
          <p:cNvPr id="203" name="Google Shape;203;p29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Standards and Specifications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0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b="1" lang="en-GB"/>
              <a:t>Redundancy: </a:t>
            </a:r>
            <a:r>
              <a:rPr lang="en-GB"/>
              <a:t>(3-2-1, 3 backups, 2 places, 1 air-gapped)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b="1" lang="en-GB"/>
              <a:t>Replicas: </a:t>
            </a:r>
            <a:r>
              <a:rPr lang="en-GB"/>
              <a:t>institutional, like DLR, or private, like Google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b="1" lang="en-GB"/>
              <a:t>Regional: </a:t>
            </a:r>
            <a:r>
              <a:rPr lang="en-GB"/>
              <a:t>network (ingress and/or egress) costs can be high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b="1" lang="en-GB"/>
              <a:t>Reliable: </a:t>
            </a:r>
            <a:r>
              <a:rPr lang="en-GB"/>
              <a:t>uptime, availability, consistency, timeliness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b="1" lang="en-GB"/>
              <a:t>Resilient: </a:t>
            </a:r>
            <a:r>
              <a:rPr lang="en-GB"/>
              <a:t>A resilient data source underpins resilient services</a:t>
            </a:r>
            <a:endParaRPr/>
          </a:p>
        </p:txBody>
      </p:sp>
      <p:sp>
        <p:nvSpPr>
          <p:cNvPr id="209" name="Google Shape;209;p30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Replication and redundancy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Multiple sensors means less sensitivity to failure in one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Interoperability baseline could lead to “plug and play”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Considering interoperability in development of decision ready data will make repeatability easier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Small differences in data quality/or ARD processing can change results significantly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Ensuring interoperable data at the quality level will aid in delivering resilient analyses</a:t>
            </a:r>
            <a:endParaRPr/>
          </a:p>
        </p:txBody>
      </p:sp>
      <p:sp>
        <p:nvSpPr>
          <p:cNvPr id="215" name="Google Shape;215;p31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Diversity &lt;&gt; interoperability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/>
          <p:nvPr>
            <p:ph idx="1" type="body"/>
          </p:nvPr>
        </p:nvSpPr>
        <p:spPr>
          <a:xfrm>
            <a:off x="0" y="1097599"/>
            <a:ext cx="12097173" cy="5356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400"/>
              <a:t>NASA's SEDAC, with 30 years of history and 300 datasets and 210,000 users, was abruptly defunded in 2025, with little notice.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400"/>
              <a:t>Harvard Dataverse’s provided the redundancy that government infrastructure lacked.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400"/>
              <a:t>Generalist repositories proved essential as a safety net, but rescuing data without domain-specific expertise risks losing critical knowledge about dataset strengths, weaknesses, and fitness for use.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400"/>
              <a:t>The article challenges the international data community to step up as some governments move away from open data as a public good.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b="1" lang="en-GB" sz="2400"/>
              <a:t>Side note:</a:t>
            </a:r>
            <a:r>
              <a:rPr lang="en-GB" sz="2400"/>
              <a:t> NASA took their own copy of SEDAC into the EarthData Cloud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400"/>
              <a:t>Problem with this is that the data is now not being updated, and apps and services need to be recreated</a:t>
            </a:r>
            <a:endParaRPr/>
          </a:p>
          <a:p>
            <a:pPr indent="-3048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400"/>
          </a:p>
        </p:txBody>
      </p:sp>
      <p:sp>
        <p:nvSpPr>
          <p:cNvPr id="221" name="Google Shape;221;p32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Risks of consolidation</a:t>
            </a:r>
            <a:endParaRPr/>
          </a:p>
        </p:txBody>
      </p:sp>
      <p:sp>
        <p:nvSpPr>
          <p:cNvPr id="222" name="Google Shape;222;p32"/>
          <p:cNvSpPr txBox="1"/>
          <p:nvPr/>
        </p:nvSpPr>
        <p:spPr>
          <a:xfrm>
            <a:off x="6949440" y="6105075"/>
            <a:ext cx="7714825" cy="348813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5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https://datascience.codata.org/articles/10.5334/dsj-2026-009</a:t>
            </a:r>
            <a:r>
              <a:rPr b="0" i="0" lang="en-GB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9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3"/>
          <p:cNvSpPr txBox="1"/>
          <p:nvPr>
            <p:ph idx="1" type="body"/>
          </p:nvPr>
        </p:nvSpPr>
        <p:spPr>
          <a:xfrm>
            <a:off x="348200" y="1097600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100"/>
              <a:t>Jed’s main point is that we lack institutions capable of consolidating and harmonising data at global scale. He says “</a:t>
            </a:r>
            <a:r>
              <a:rPr i="1" lang="en-GB" sz="2100"/>
              <a:t>opening data is not enough</a:t>
            </a:r>
            <a:r>
              <a:rPr lang="en-GB" sz="2100"/>
              <a:t>”.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b="1" lang="en-GB" sz="2100"/>
              <a:t>Unicorns</a:t>
            </a:r>
            <a:r>
              <a:rPr lang="en-GB" sz="2100"/>
              <a:t> (venture-backed data monopolies) aren't the answer to global data challenges. They’re profit maximisers, so they’re conflicted.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b="1" lang="en-GB" sz="2100"/>
              <a:t>Show Ponies</a:t>
            </a:r>
            <a:r>
              <a:rPr lang="en-GB" sz="2100"/>
              <a:t>, most public sector data platforms, look great but don't exist as part of a natural ecosystem. Often built with time-bounded funding.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100"/>
              <a:t>The proposed alternative is </a:t>
            </a:r>
            <a:r>
              <a:rPr b="1" lang="en-GB" sz="2100"/>
              <a:t>Gazelles</a:t>
            </a:r>
            <a:r>
              <a:rPr lang="en-GB" sz="2100"/>
              <a:t>, small, fast, wild, and travelling in herds. Governed by nonprofits or trusts so they can't be owned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100"/>
              <a:t>Real-world Gazelle examples already exist, including 2i2c (Jupyter Hubs for research communities), Common Crawl (open web data repository), First Street Foundation (climate risk data), and Radiant Earth's own Source Cooperative</a:t>
            </a:r>
            <a:endParaRPr/>
          </a:p>
        </p:txBody>
      </p:sp>
      <p:sp>
        <p:nvSpPr>
          <p:cNvPr id="228" name="Google Shape;228;p33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Jed’s Thesis on Gazelles</a:t>
            </a:r>
            <a:endParaRPr/>
          </a:p>
        </p:txBody>
      </p:sp>
      <p:sp>
        <p:nvSpPr>
          <p:cNvPr id="229" name="Google Shape;229;p33"/>
          <p:cNvSpPr txBox="1"/>
          <p:nvPr/>
        </p:nvSpPr>
        <p:spPr>
          <a:xfrm>
            <a:off x="3880900" y="5763467"/>
            <a:ext cx="7962900" cy="41036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9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https://radiant.earth/blog/2024/01/unicorns-show-ponies-and-gazelles/</a:t>
            </a:r>
            <a: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9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 sz="2700"/>
              <a:t>Responses…</a:t>
            </a:r>
            <a:endParaRPr/>
          </a:p>
        </p:txBody>
      </p:sp>
      <p:pic>
        <p:nvPicPr>
          <p:cNvPr id="235" name="Google Shape;23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4823" y="955139"/>
            <a:ext cx="3207693" cy="5902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4159" y="955136"/>
            <a:ext cx="3509323" cy="5902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23767" y="1981120"/>
            <a:ext cx="3306233" cy="990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5"/>
          <p:cNvSpPr txBox="1"/>
          <p:nvPr>
            <p:ph idx="1" type="body"/>
          </p:nvPr>
        </p:nvSpPr>
        <p:spPr>
          <a:xfrm>
            <a:off x="324233" y="1391323"/>
            <a:ext cx="11495600" cy="4830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You can access from USGS direct (S3, in US)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From Microsoft Planetary Computer (Azure, in Europe)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From Copernicus Data Space Ecosystem (CSDE in Europe)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From many others…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Ideally, it’s possible to simply switch STAC catalogs, and your analysis will work on the other source</a:t>
            </a:r>
            <a:endParaRPr/>
          </a:p>
        </p:txBody>
      </p:sp>
      <p:sp>
        <p:nvSpPr>
          <p:cNvPr id="243" name="Google Shape;243;p35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Case study: USGS Landsat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6"/>
          <p:cNvSpPr txBox="1"/>
          <p:nvPr>
            <p:ph idx="1" type="body"/>
          </p:nvPr>
        </p:nvSpPr>
        <p:spPr>
          <a:xfrm>
            <a:off x="348208" y="1224683"/>
            <a:ext cx="114957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1900"/>
              <a:t>The Copernicus Australasia Regional Data Hub represents represents a sovereign EO data infrastructure, covering Australasia, South-East Asia, the South Pacific, and the Indian Ocean.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1900"/>
              <a:t>Explicitly framed as a "sovereign copy with data provenance," the Hub illustrates how resilience and sovereignty are increasingly treated as inseparable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1900"/>
              <a:t>A recent migration from the legacy SARA platform to a new GAEL Store Service stack syncing directly with the CDSE demonstrates the sustained investment required to maintain replicas, and the transition imposed real disruption on users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1900"/>
              <a:t>Storage constraints during the migration led the Hub's Steering Committee to rationalise its Southeast Asia archive, removing older products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1900"/>
              <a:t>Taken together, the Hub's evolution offers a case study in what it takes to sustain regional data resilience: not just the infrastructure to mirror data, but the operational continuity, API stability, governance structures, and storage capacity to keep that mirror trusted and usable over time.</a:t>
            </a:r>
            <a:endParaRPr/>
          </a:p>
        </p:txBody>
      </p:sp>
      <p:sp>
        <p:nvSpPr>
          <p:cNvPr id="249" name="Google Shape;249;p36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Sentinel Regional Data Hubs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7"/>
          <p:cNvSpPr txBox="1"/>
          <p:nvPr>
            <p:ph idx="1" type="body"/>
          </p:nvPr>
        </p:nvSpPr>
        <p:spPr>
          <a:xfrm>
            <a:off x="324233" y="1558533"/>
            <a:ext cx="5657019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There are four operational constellations:</a:t>
            </a:r>
            <a:endParaRPr/>
          </a:p>
          <a:p>
            <a:pPr indent="-457200" lvl="1" marL="1219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GB"/>
              <a:t>GPS</a:t>
            </a:r>
            <a:endParaRPr/>
          </a:p>
          <a:p>
            <a:pPr indent="-457200" lvl="1" marL="1219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GB"/>
              <a:t>GLONASS</a:t>
            </a:r>
            <a:endParaRPr/>
          </a:p>
          <a:p>
            <a:pPr indent="-457200" lvl="1" marL="1219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GB"/>
              <a:t>Galileo</a:t>
            </a:r>
            <a:endParaRPr/>
          </a:p>
          <a:p>
            <a:pPr indent="-457200" lvl="1" marL="1219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GB"/>
              <a:t>BeiDou</a:t>
            </a:r>
            <a:endParaRPr/>
          </a:p>
          <a:p>
            <a:pPr indent="-457200" lvl="1" marL="1219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lang="en-GB"/>
              <a:t>(Also IRNSS, QZSS)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All can be received with your mobile phone!</a:t>
            </a:r>
            <a:endParaRPr/>
          </a:p>
        </p:txBody>
      </p:sp>
      <p:sp>
        <p:nvSpPr>
          <p:cNvPr id="255" name="Google Shape;255;p37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Case study: GNSS</a:t>
            </a:r>
            <a:endParaRPr/>
          </a:p>
        </p:txBody>
      </p:sp>
      <p:pic>
        <p:nvPicPr>
          <p:cNvPr id="256" name="Google Shape;25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81252" y="1070171"/>
            <a:ext cx="6210748" cy="5457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/>
          <p:nvPr>
            <p:ph idx="1" type="body"/>
          </p:nvPr>
        </p:nvSpPr>
        <p:spPr>
          <a:xfrm>
            <a:off x="324233" y="1558533"/>
            <a:ext cx="7840579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609600" lvl="0" marL="73660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GB"/>
              <a:t>Definitions</a:t>
            </a:r>
            <a:endParaRPr/>
          </a:p>
          <a:p>
            <a:pPr indent="-609600" lvl="0" marL="73660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GB"/>
              <a:t>Components of resilience</a:t>
            </a:r>
            <a:endParaRPr/>
          </a:p>
          <a:p>
            <a:pPr indent="-609600" lvl="0" marL="73660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GB"/>
              <a:t>Case studies</a:t>
            </a:r>
            <a:endParaRPr/>
          </a:p>
          <a:p>
            <a:pPr indent="-609600" lvl="0" marL="73660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SzPts val="2800"/>
              <a:buFont typeface="Arial"/>
              <a:buAutoNum type="arabicPeriod"/>
            </a:pPr>
            <a:r>
              <a:rPr lang="en-GB"/>
              <a:t>Conclusion</a:t>
            </a:r>
            <a:endParaRPr/>
          </a:p>
        </p:txBody>
      </p:sp>
      <p:sp>
        <p:nvSpPr>
          <p:cNvPr id="142" name="Google Shape;142;p20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Overview</a:t>
            </a:r>
            <a:endParaRPr/>
          </a:p>
        </p:txBody>
      </p:sp>
      <p:pic>
        <p:nvPicPr>
          <p:cNvPr id="143" name="Google Shape;14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64812" y="1041203"/>
            <a:ext cx="4027188" cy="55087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8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262" name="Google Shape;262;p38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But how resilient?</a:t>
            </a:r>
            <a:endParaRPr/>
          </a:p>
        </p:txBody>
      </p:sp>
      <p:pic>
        <p:nvPicPr>
          <p:cNvPr id="263" name="Google Shape;26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740" y="1081885"/>
            <a:ext cx="9480519" cy="5455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9"/>
          <p:cNvSpPr txBox="1"/>
          <p:nvPr>
            <p:ph idx="1" type="body"/>
          </p:nvPr>
        </p:nvSpPr>
        <p:spPr>
          <a:xfrm>
            <a:off x="348200" y="1353348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400"/>
              <a:t>WMO’s Information System’s GTS pre-dates the internet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400"/>
              <a:t>They note that migrating to the internet will provide increased resilience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400"/>
              <a:t>WIS 2.0 principles include simpler data exchange, open standards and cloud-ready solutions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400"/>
              <a:t>Shift to “publish/subscribe” method of distribution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 sz="2400"/>
              <a:t>Global master copy of data, which all others subscribe to.</a:t>
            </a:r>
            <a:endParaRPr/>
          </a:p>
          <a:p>
            <a:pPr indent="0" lvl="0" marL="1270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rPr i="1" lang="en-GB" sz="2400"/>
              <a:t>a collaborative system of systems using web architecture and open standards to provide simple, timely and seamless sharing of trusted weather, water and climate data and information through web services</a:t>
            </a:r>
            <a:endParaRPr/>
          </a:p>
        </p:txBody>
      </p:sp>
      <p:sp>
        <p:nvSpPr>
          <p:cNvPr id="269" name="Google Shape;269;p39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Case study: WMO Info System</a:t>
            </a:r>
            <a:endParaRPr/>
          </a:p>
        </p:txBody>
      </p:sp>
      <p:sp>
        <p:nvSpPr>
          <p:cNvPr id="270" name="Google Shape;270;p39"/>
          <p:cNvSpPr txBox="1"/>
          <p:nvPr/>
        </p:nvSpPr>
        <p:spPr>
          <a:xfrm>
            <a:off x="2468032" y="6016148"/>
            <a:ext cx="10282767" cy="41036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9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https://www.ecmwf.int/en/newsletter/176/computing/wis-20-wmo-data-sharing-21st-century</a:t>
            </a:r>
            <a: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9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0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Resilience for geohazard supersites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Surface reflectance quality and consistency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Shoreline decision ready data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Surface inundation, including multiplatform data</a:t>
            </a:r>
            <a:endParaRPr/>
          </a:p>
          <a:p>
            <a:pPr indent="-482600" lvl="0" marL="609600" marR="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/>
              <a:t>Vocabularies for climate data records</a:t>
            </a:r>
            <a:endParaRPr/>
          </a:p>
        </p:txBody>
      </p:sp>
      <p:sp>
        <p:nvSpPr>
          <p:cNvPr id="276" name="Google Shape;276;p40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Interoperability demonstrators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1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Responses…</a:t>
            </a:r>
            <a:endParaRPr/>
          </a:p>
        </p:txBody>
      </p:sp>
      <p:pic>
        <p:nvPicPr>
          <p:cNvPr id="282" name="Google Shape;28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793480"/>
            <a:ext cx="10363200" cy="5271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32397" y="2664973"/>
            <a:ext cx="4660900" cy="3661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2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Open discussion</a:t>
            </a:r>
            <a:endParaRPr/>
          </a:p>
        </p:txBody>
      </p:sp>
      <p:pic>
        <p:nvPicPr>
          <p:cNvPr descr="An outdoor theater with a view of the mountains and a lake&#10;&#10;AI-generated content may be incorrect." id="289" name="Google Shape;289;p42"/>
          <p:cNvPicPr preferRelativeResize="0"/>
          <p:nvPr/>
        </p:nvPicPr>
        <p:blipFill rotWithShape="1">
          <a:blip r:embed="rId3">
            <a:alphaModFix/>
          </a:blip>
          <a:srcRect b="11739" l="0" r="0" t="27247"/>
          <a:stretch/>
        </p:blipFill>
        <p:spPr>
          <a:xfrm>
            <a:off x="0" y="955139"/>
            <a:ext cx="12192000" cy="5579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3"/>
          <p:cNvSpPr txBox="1"/>
          <p:nvPr>
            <p:ph idx="1" type="body"/>
          </p:nvPr>
        </p:nvSpPr>
        <p:spPr>
          <a:xfrm>
            <a:off x="348200" y="1357724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Resilient data means that the work we do is less likely to be interrupted by changes in availability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It means that data itself is less likely to be interrupted.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Resilient data is supported by interoperability handbook recommendations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We have examples from other domains around the design of resilient systems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The interoperability demonstrators provide an opportunity to demonstrate the opportunity provided by resilient data</a:t>
            </a:r>
            <a:endParaRPr/>
          </a:p>
          <a:p>
            <a:pPr indent="-3048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3048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3048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95" name="Google Shape;295;p43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Conclusions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4"/>
          <p:cNvSpPr txBox="1"/>
          <p:nvPr>
            <p:ph type="title"/>
          </p:nvPr>
        </p:nvSpPr>
        <p:spPr>
          <a:xfrm>
            <a:off x="176050" y="175950"/>
            <a:ext cx="8919900" cy="47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GB" sz="7500"/>
              <a:t>SIT Chair Side Mtg</a:t>
            </a:r>
            <a:endParaRPr sz="75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GB" sz="3900"/>
              <a:t>April 2026</a:t>
            </a:r>
            <a:endParaRPr sz="39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i="1" lang="en-GB" sz="4000"/>
              <a:t>CEOS Value Chain Discussion</a:t>
            </a:r>
            <a:endParaRPr sz="7500"/>
          </a:p>
        </p:txBody>
      </p:sp>
      <p:sp>
        <p:nvSpPr>
          <p:cNvPr id="301" name="Google Shape;301;p44"/>
          <p:cNvSpPr/>
          <p:nvPr/>
        </p:nvSpPr>
        <p:spPr>
          <a:xfrm>
            <a:off x="7233175" y="4624201"/>
            <a:ext cx="48330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Robert Cheetham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SIT Chair Side Meeting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CEOS SIT-41 2026</a:t>
            </a:r>
            <a:endParaRPr b="1" sz="2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Irvine, California, USA</a:t>
            </a:r>
            <a:endParaRPr b="1" sz="2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14-16 April 2026</a:t>
            </a:r>
            <a:endParaRPr b="1" sz="2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5"/>
          <p:cNvSpPr txBox="1"/>
          <p:nvPr/>
        </p:nvSpPr>
        <p:spPr>
          <a:xfrm>
            <a:off x="845175" y="1290950"/>
            <a:ext cx="10649100" cy="44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59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do we mean by a value chain?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59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CEOS activities as part of the EO value chain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59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Assessing impact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59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Value chain analysis process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59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Discussion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7" name="Google Shape;307;p45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Overview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6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What is a value chain?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3" name="Google Shape;313;p46"/>
          <p:cNvSpPr txBox="1"/>
          <p:nvPr/>
        </p:nvSpPr>
        <p:spPr>
          <a:xfrm>
            <a:off x="806175" y="1254725"/>
            <a:ext cx="104484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the end-to-end process of gathering imagery and then transforming it into usable and impactful data, applications, and data products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4" name="Google Shape;31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175" y="3636925"/>
            <a:ext cx="10015324" cy="256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7"/>
          <p:cNvSpPr txBox="1"/>
          <p:nvPr/>
        </p:nvSpPr>
        <p:spPr>
          <a:xfrm>
            <a:off x="94025" y="103250"/>
            <a:ext cx="9498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Example: NASA ESD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0" name="Google Shape;32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98" y="1025150"/>
            <a:ext cx="12093657" cy="583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2700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rPr lang="en-GB"/>
              <a:t>From the Cambridge Dictionary</a:t>
            </a:r>
            <a:endParaRPr/>
          </a:p>
        </p:txBody>
      </p:sp>
      <p:sp>
        <p:nvSpPr>
          <p:cNvPr id="149" name="Google Shape;149;p21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A definition of the word</a:t>
            </a:r>
            <a:endParaRPr/>
          </a:p>
        </p:txBody>
      </p:sp>
      <p:pic>
        <p:nvPicPr>
          <p:cNvPr id="150" name="Google Shape;15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9123" y="2298703"/>
            <a:ext cx="9033753" cy="4232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8"/>
          <p:cNvSpPr/>
          <p:nvPr/>
        </p:nvSpPr>
        <p:spPr>
          <a:xfrm>
            <a:off x="2438398" y="2425150"/>
            <a:ext cx="1464300" cy="2504700"/>
          </a:xfrm>
          <a:prstGeom prst="roundRect">
            <a:avLst>
              <a:gd fmla="val 16667" name="adj"/>
            </a:avLst>
          </a:prstGeom>
          <a:noFill/>
          <a:ln cap="flat" cmpd="sng" w="635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48"/>
          <p:cNvSpPr/>
          <p:nvPr/>
        </p:nvSpPr>
        <p:spPr>
          <a:xfrm>
            <a:off x="4552120" y="2425148"/>
            <a:ext cx="1464300" cy="2504700"/>
          </a:xfrm>
          <a:prstGeom prst="roundRect">
            <a:avLst>
              <a:gd fmla="val 16667" name="adj"/>
            </a:avLst>
          </a:prstGeom>
          <a:noFill/>
          <a:ln cap="flat" cmpd="sng" w="635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48"/>
          <p:cNvSpPr/>
          <p:nvPr/>
        </p:nvSpPr>
        <p:spPr>
          <a:xfrm>
            <a:off x="8763001" y="2425148"/>
            <a:ext cx="1464300" cy="2504700"/>
          </a:xfrm>
          <a:prstGeom prst="roundRect">
            <a:avLst>
              <a:gd fmla="val 16667" name="adj"/>
            </a:avLst>
          </a:prstGeom>
          <a:noFill/>
          <a:ln cap="flat" cmpd="sng" w="63500">
            <a:solidFill>
              <a:srgbClr val="0070C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48"/>
          <p:cNvSpPr/>
          <p:nvPr/>
        </p:nvSpPr>
        <p:spPr>
          <a:xfrm>
            <a:off x="6665843" y="2425148"/>
            <a:ext cx="1464300" cy="2504700"/>
          </a:xfrm>
          <a:prstGeom prst="roundRect">
            <a:avLst>
              <a:gd fmla="val 16667" name="adj"/>
            </a:avLst>
          </a:prstGeom>
          <a:noFill/>
          <a:ln cap="flat" cmpd="sng" w="63500">
            <a:solidFill>
              <a:srgbClr val="00B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48"/>
          <p:cNvSpPr/>
          <p:nvPr/>
        </p:nvSpPr>
        <p:spPr>
          <a:xfrm>
            <a:off x="3969023" y="3001618"/>
            <a:ext cx="546600" cy="27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48"/>
          <p:cNvSpPr/>
          <p:nvPr/>
        </p:nvSpPr>
        <p:spPr>
          <a:xfrm>
            <a:off x="6076119" y="3001618"/>
            <a:ext cx="546600" cy="27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48"/>
          <p:cNvSpPr/>
          <p:nvPr/>
        </p:nvSpPr>
        <p:spPr>
          <a:xfrm>
            <a:off x="8186529" y="3001618"/>
            <a:ext cx="546600" cy="27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48"/>
          <p:cNvSpPr/>
          <p:nvPr/>
        </p:nvSpPr>
        <p:spPr>
          <a:xfrm rot="10800000">
            <a:off x="8156766" y="3978862"/>
            <a:ext cx="546600" cy="27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48"/>
          <p:cNvSpPr/>
          <p:nvPr/>
        </p:nvSpPr>
        <p:spPr>
          <a:xfrm rot="10800000">
            <a:off x="6052981" y="3978862"/>
            <a:ext cx="546600" cy="27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48"/>
          <p:cNvSpPr/>
          <p:nvPr/>
        </p:nvSpPr>
        <p:spPr>
          <a:xfrm rot="10800000">
            <a:off x="3939259" y="3978862"/>
            <a:ext cx="546600" cy="278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8D8D8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48"/>
          <p:cNvSpPr txBox="1"/>
          <p:nvPr/>
        </p:nvSpPr>
        <p:spPr>
          <a:xfrm>
            <a:off x="2857024" y="2425147"/>
            <a:ext cx="625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Decide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48"/>
          <p:cNvSpPr txBox="1"/>
          <p:nvPr/>
        </p:nvSpPr>
        <p:spPr>
          <a:xfrm>
            <a:off x="5004516" y="2425147"/>
            <a:ext cx="538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Apply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48"/>
          <p:cNvSpPr txBox="1"/>
          <p:nvPr/>
        </p:nvSpPr>
        <p:spPr>
          <a:xfrm>
            <a:off x="6841622" y="2426864"/>
            <a:ext cx="11961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Data Production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48"/>
          <p:cNvSpPr txBox="1"/>
          <p:nvPr/>
        </p:nvSpPr>
        <p:spPr>
          <a:xfrm>
            <a:off x="9206482" y="2425147"/>
            <a:ext cx="5853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Sense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48"/>
          <p:cNvSpPr txBox="1"/>
          <p:nvPr/>
        </p:nvSpPr>
        <p:spPr>
          <a:xfrm rot="-5400000">
            <a:off x="1045106" y="3492807"/>
            <a:ext cx="1890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Data/Information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48"/>
          <p:cNvSpPr/>
          <p:nvPr/>
        </p:nvSpPr>
        <p:spPr>
          <a:xfrm rot="5400000">
            <a:off x="5917134" y="813268"/>
            <a:ext cx="854700" cy="23655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48"/>
          <p:cNvSpPr/>
          <p:nvPr/>
        </p:nvSpPr>
        <p:spPr>
          <a:xfrm rot="5400000">
            <a:off x="3533616" y="724996"/>
            <a:ext cx="854700" cy="25482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48"/>
          <p:cNvSpPr/>
          <p:nvPr/>
        </p:nvSpPr>
        <p:spPr>
          <a:xfrm rot="5400000">
            <a:off x="8153437" y="788125"/>
            <a:ext cx="854700" cy="23655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48"/>
          <p:cNvSpPr txBox="1"/>
          <p:nvPr/>
        </p:nvSpPr>
        <p:spPr>
          <a:xfrm>
            <a:off x="5090083" y="910244"/>
            <a:ext cx="2352000" cy="3693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Fitness for Purpose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48"/>
          <p:cNvSpPr txBox="1"/>
          <p:nvPr/>
        </p:nvSpPr>
        <p:spPr>
          <a:xfrm>
            <a:off x="5548823" y="6235514"/>
            <a:ext cx="1236300" cy="369300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Evolution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48"/>
          <p:cNvSpPr txBox="1"/>
          <p:nvPr/>
        </p:nvSpPr>
        <p:spPr>
          <a:xfrm>
            <a:off x="2636838" y="3144778"/>
            <a:ext cx="1015800" cy="9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Needs identified for Policy and Decision Making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48"/>
          <p:cNvSpPr txBox="1"/>
          <p:nvPr/>
        </p:nvSpPr>
        <p:spPr>
          <a:xfrm>
            <a:off x="4770321" y="3103072"/>
            <a:ext cx="1015800" cy="12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Resulting requirements for applications, indicators, models and Services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48"/>
          <p:cNvSpPr txBox="1"/>
          <p:nvPr/>
        </p:nvSpPr>
        <p:spPr>
          <a:xfrm>
            <a:off x="6890129" y="3095981"/>
            <a:ext cx="1015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Resulting requirements for Data Products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48"/>
          <p:cNvSpPr txBox="1"/>
          <p:nvPr/>
        </p:nvSpPr>
        <p:spPr>
          <a:xfrm>
            <a:off x="8957632" y="3095980"/>
            <a:ext cx="1015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Resulting requirements for observations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48"/>
          <p:cNvSpPr/>
          <p:nvPr/>
        </p:nvSpPr>
        <p:spPr>
          <a:xfrm rot="-5400000">
            <a:off x="6001920" y="4211868"/>
            <a:ext cx="854700" cy="23655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48"/>
          <p:cNvSpPr/>
          <p:nvPr/>
        </p:nvSpPr>
        <p:spPr>
          <a:xfrm rot="-5400000">
            <a:off x="3640827" y="4113761"/>
            <a:ext cx="854700" cy="25482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48"/>
          <p:cNvSpPr/>
          <p:nvPr/>
        </p:nvSpPr>
        <p:spPr>
          <a:xfrm rot="-5400000">
            <a:off x="8305829" y="4222923"/>
            <a:ext cx="854700" cy="23655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lt2"/>
          </a:solidFill>
          <a:ln cap="flat" cmpd="sng" w="12700">
            <a:solidFill>
              <a:srgbClr val="4D94B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48"/>
          <p:cNvSpPr txBox="1"/>
          <p:nvPr>
            <p:ph type="title"/>
          </p:nvPr>
        </p:nvSpPr>
        <p:spPr>
          <a:xfrm>
            <a:off x="876300" y="89225"/>
            <a:ext cx="11315700" cy="7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GB">
                <a:solidFill>
                  <a:srgbClr val="FF0000"/>
                </a:solidFill>
              </a:rPr>
              <a:t>Value Chain</a:t>
            </a:r>
            <a:r>
              <a:rPr lang="en-GB"/>
              <a:t>: Targets &amp; </a:t>
            </a:r>
            <a:r>
              <a:rPr lang="en-GB">
                <a:solidFill>
                  <a:srgbClr val="FF0000"/>
                </a:solidFill>
              </a:rPr>
              <a:t>Indicators for Decision Making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53" name="Google Shape;353;p48"/>
          <p:cNvSpPr txBox="1"/>
          <p:nvPr/>
        </p:nvSpPr>
        <p:spPr>
          <a:xfrm>
            <a:off x="3453476" y="4984298"/>
            <a:ext cx="11337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Evolution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48"/>
          <p:cNvSpPr txBox="1"/>
          <p:nvPr/>
        </p:nvSpPr>
        <p:spPr>
          <a:xfrm>
            <a:off x="5395635" y="4978258"/>
            <a:ext cx="2005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Ground Segment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Evolution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48"/>
          <p:cNvSpPr txBox="1"/>
          <p:nvPr/>
        </p:nvSpPr>
        <p:spPr>
          <a:xfrm>
            <a:off x="7774294" y="4963683"/>
            <a:ext cx="1826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Space Segment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Evolution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48"/>
          <p:cNvSpPr txBox="1"/>
          <p:nvPr/>
        </p:nvSpPr>
        <p:spPr>
          <a:xfrm>
            <a:off x="9513652" y="869004"/>
            <a:ext cx="2418944" cy="523220"/>
          </a:xfrm>
          <a:prstGeom prst="rect">
            <a:avLst/>
          </a:prstGeom>
          <a:solidFill>
            <a:srgbClr val="DAEAA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European Commission (EC) Perspective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9"/>
          <p:cNvSpPr txBox="1"/>
          <p:nvPr>
            <p:ph type="title"/>
          </p:nvPr>
        </p:nvSpPr>
        <p:spPr>
          <a:xfrm>
            <a:off x="964053" y="658347"/>
            <a:ext cx="10263900" cy="782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</a:pPr>
            <a:br>
              <a:rPr lang="en-GB" sz="3600"/>
            </a:br>
            <a:r>
              <a:rPr lang="en-GB" sz="3600"/>
              <a:t>Extending the Value Chains</a:t>
            </a:r>
            <a:br>
              <a:rPr lang="en-GB" sz="3600"/>
            </a:br>
            <a:endParaRPr b="1" sz="3600"/>
          </a:p>
        </p:txBody>
      </p:sp>
      <p:pic>
        <p:nvPicPr>
          <p:cNvPr descr="Une image contenant texte, carte, capture d’écran, bleu vert&#10;&#10;Description générée automatiquement" id="362" name="Google Shape;362;p49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22575" y="3429000"/>
            <a:ext cx="1704300" cy="237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descr="Infographic showing how policy, science, and earth observation inform risk assessment, with key indicators, types of measures, and decision-support tools for various event timescales." id="363" name="Google Shape;363;p49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6668" y="1377670"/>
            <a:ext cx="8177700" cy="5099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qr code with black and white squares&#10;&#10;AI-generated content may be incorrect." id="364" name="Google Shape;364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22575" y="1469106"/>
            <a:ext cx="1704347" cy="1704347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9"/>
          <p:cNvSpPr txBox="1"/>
          <p:nvPr/>
        </p:nvSpPr>
        <p:spPr>
          <a:xfrm>
            <a:off x="9487712" y="596630"/>
            <a:ext cx="2418944" cy="523220"/>
          </a:xfrm>
          <a:prstGeom prst="rect">
            <a:avLst/>
          </a:prstGeom>
          <a:solidFill>
            <a:srgbClr val="DAEAA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European Commission (EC) Perspective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0"/>
          <p:cNvSpPr txBox="1"/>
          <p:nvPr/>
        </p:nvSpPr>
        <p:spPr>
          <a:xfrm>
            <a:off x="94025" y="103250"/>
            <a:ext cx="9498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Example: GeoAwesome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1" name="Google Shape;371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6925" y="1035749"/>
            <a:ext cx="9203900" cy="5493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1"/>
          <p:cNvSpPr txBox="1"/>
          <p:nvPr/>
        </p:nvSpPr>
        <p:spPr>
          <a:xfrm>
            <a:off x="94025" y="103250"/>
            <a:ext cx="9498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Example: Terrawatch EO Value Chain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7" name="Google Shape;377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5925" y="1141725"/>
            <a:ext cx="8359175" cy="5276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2"/>
          <p:cNvSpPr txBox="1"/>
          <p:nvPr/>
        </p:nvSpPr>
        <p:spPr>
          <a:xfrm>
            <a:off x="94025" y="103250"/>
            <a:ext cx="9498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Example: Infographics from Value Chain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83" name="Google Shape;383;p52"/>
          <p:cNvPicPr preferRelativeResize="0"/>
          <p:nvPr/>
        </p:nvPicPr>
        <p:blipFill rotWithShape="1">
          <a:blip r:embed="rId3">
            <a:alphaModFix/>
          </a:blip>
          <a:srcRect b="6701" l="0" r="0" t="8157"/>
          <a:stretch/>
        </p:blipFill>
        <p:spPr>
          <a:xfrm>
            <a:off x="31800" y="1054675"/>
            <a:ext cx="12104101" cy="536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3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Current CEOS Value Chain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89" name="Google Shape;389;p53"/>
          <p:cNvPicPr preferRelativeResize="0"/>
          <p:nvPr/>
        </p:nvPicPr>
        <p:blipFill rotWithShape="1">
          <a:blip r:embed="rId3">
            <a:alphaModFix/>
          </a:blip>
          <a:srcRect b="0" l="0" r="0" t="11040"/>
          <a:stretch/>
        </p:blipFill>
        <p:spPr>
          <a:xfrm>
            <a:off x="0" y="1051025"/>
            <a:ext cx="12191999" cy="5481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54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Internal </a:t>
            </a: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CEOS Value Chain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95" name="Google Shape;39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00" y="1221986"/>
            <a:ext cx="12192000" cy="53044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55" title="CEOS_System_202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6"/>
          <p:cNvSpPr txBox="1"/>
          <p:nvPr/>
        </p:nvSpPr>
        <p:spPr>
          <a:xfrm>
            <a:off x="94025" y="103250"/>
            <a:ext cx="9445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Often a linear visualization…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06" name="Google Shape;40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2350" y="2168222"/>
            <a:ext cx="10100949" cy="258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7"/>
          <p:cNvSpPr txBox="1"/>
          <p:nvPr/>
        </p:nvSpPr>
        <p:spPr>
          <a:xfrm>
            <a:off x="94025" y="103250"/>
            <a:ext cx="10145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…but “</a:t>
            </a:r>
            <a:r>
              <a:rPr lang="en-GB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value</a:t>
            </a:r>
            <a:r>
              <a:rPr lang="en-GB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network” might be useful a </a:t>
            </a:r>
            <a:r>
              <a:rPr lang="en-GB" sz="3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metaphor</a:t>
            </a:r>
            <a:endParaRPr sz="3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12" name="Google Shape;41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7825" y="1100350"/>
            <a:ext cx="6958900" cy="537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2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2700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rPr lang="en-GB"/>
              <a:t>From Miriam Webster Dictionary</a:t>
            </a:r>
            <a:endParaRPr/>
          </a:p>
        </p:txBody>
      </p:sp>
      <p:sp>
        <p:nvSpPr>
          <p:cNvPr id="156" name="Google Shape;156;p22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Another definition</a:t>
            </a:r>
            <a:endParaRPr/>
          </a:p>
        </p:txBody>
      </p:sp>
      <p:pic>
        <p:nvPicPr>
          <p:cNvPr id="157" name="Google Shape;15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0937" y="2356197"/>
            <a:ext cx="6730125" cy="4153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8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Why is this important?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8" name="Google Shape;418;p58"/>
          <p:cNvSpPr txBox="1"/>
          <p:nvPr/>
        </p:nvSpPr>
        <p:spPr>
          <a:xfrm>
            <a:off x="357100" y="1290950"/>
            <a:ext cx="11463000" cy="49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59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Strengthen internal organizational resilience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59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Understand where new activities (biodiversity, wildfire, etc.) align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59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Understand gaps and roles where commercial engagement could be increased or improved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59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Realize and </a:t>
            </a: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increase</a:t>
            </a: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capture of downstream impact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59"/>
          <p:cNvSpPr/>
          <p:nvPr/>
        </p:nvSpPr>
        <p:spPr>
          <a:xfrm>
            <a:off x="0" y="0"/>
            <a:ext cx="12192000" cy="10374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3" name="Google Shape;423;p59"/>
          <p:cNvPicPr preferRelativeResize="0"/>
          <p:nvPr/>
        </p:nvPicPr>
        <p:blipFill rotWithShape="1">
          <a:blip r:embed="rId3">
            <a:alphaModFix/>
          </a:blip>
          <a:srcRect b="26209" l="0" r="0" t="26209"/>
          <a:stretch/>
        </p:blipFill>
        <p:spPr>
          <a:xfrm>
            <a:off x="9304020" y="0"/>
            <a:ext cx="2888100" cy="10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59"/>
          <p:cNvPicPr preferRelativeResize="0"/>
          <p:nvPr/>
        </p:nvPicPr>
        <p:blipFill rotWithShape="1">
          <a:blip r:embed="rId4">
            <a:alphaModFix/>
          </a:blip>
          <a:srcRect b="0" l="30" r="30" t="0"/>
          <a:stretch/>
        </p:blipFill>
        <p:spPr>
          <a:xfrm>
            <a:off x="9791700" y="111442"/>
            <a:ext cx="2028000" cy="8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59"/>
          <p:cNvSpPr txBox="1"/>
          <p:nvPr/>
        </p:nvSpPr>
        <p:spPr>
          <a:xfrm>
            <a:off x="95250" y="95250"/>
            <a:ext cx="9630300" cy="7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Slido #1: CEOS on the value chain</a:t>
            </a:r>
            <a:endParaRPr sz="4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6" name="Google Shape;426;p59"/>
          <p:cNvSpPr/>
          <p:nvPr/>
        </p:nvSpPr>
        <p:spPr>
          <a:xfrm>
            <a:off x="-1905" y="6574155"/>
            <a:ext cx="12193800" cy="2838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59"/>
          <p:cNvSpPr/>
          <p:nvPr/>
        </p:nvSpPr>
        <p:spPr>
          <a:xfrm>
            <a:off x="-4762" y="6540818"/>
            <a:ext cx="12196800" cy="591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59"/>
          <p:cNvSpPr txBox="1"/>
          <p:nvPr/>
        </p:nvSpPr>
        <p:spPr>
          <a:xfrm>
            <a:off x="95250" y="6572250"/>
            <a:ext cx="5715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9" name="Google Shape;429;p59"/>
          <p:cNvSpPr txBox="1"/>
          <p:nvPr/>
        </p:nvSpPr>
        <p:spPr>
          <a:xfrm>
            <a:off x="197489" y="5806175"/>
            <a:ext cx="12081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is missing? What should not be included in the value chain</a:t>
            </a:r>
            <a:r>
              <a:rPr lang="en-GB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0" name="Google Shape;430;p59"/>
          <p:cNvSpPr txBox="1"/>
          <p:nvPr/>
        </p:nvSpPr>
        <p:spPr>
          <a:xfrm>
            <a:off x="4177225" y="1174325"/>
            <a:ext cx="37413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USER AND MARKET FEEDBACK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1" name="Google Shape;431;p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52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59"/>
          <p:cNvSpPr txBox="1"/>
          <p:nvPr/>
        </p:nvSpPr>
        <p:spPr>
          <a:xfrm>
            <a:off x="3352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1. ACQUISITION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3" name="Google Shape;433;p59"/>
          <p:cNvSpPr/>
          <p:nvPr/>
        </p:nvSpPr>
        <p:spPr>
          <a:xfrm>
            <a:off x="335200" y="3129347"/>
            <a:ext cx="2095500" cy="12192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59"/>
          <p:cNvSpPr txBox="1"/>
          <p:nvPr/>
        </p:nvSpPr>
        <p:spPr>
          <a:xfrm>
            <a:off x="430450" y="3176972"/>
            <a:ext cx="1905000" cy="112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1b: Satellite Infra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Build and launch satellites to collect EO data.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5" name="Google Shape;435;p59"/>
          <p:cNvSpPr/>
          <p:nvPr/>
        </p:nvSpPr>
        <p:spPr>
          <a:xfrm>
            <a:off x="335200" y="4386647"/>
            <a:ext cx="2095500" cy="12192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59"/>
          <p:cNvSpPr txBox="1"/>
          <p:nvPr/>
        </p:nvSpPr>
        <p:spPr>
          <a:xfrm>
            <a:off x="430450" y="4434272"/>
            <a:ext cx="1905000" cy="11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1c: Collect Imagery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Collect and trasmit observational signals.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37" name="Google Shape;437;p5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1645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59"/>
          <p:cNvSpPr txBox="1"/>
          <p:nvPr/>
        </p:nvSpPr>
        <p:spPr>
          <a:xfrm>
            <a:off x="271645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2. PROCESSING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9" name="Google Shape;439;p59"/>
          <p:cNvSpPr/>
          <p:nvPr/>
        </p:nvSpPr>
        <p:spPr>
          <a:xfrm>
            <a:off x="271645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59"/>
          <p:cNvSpPr txBox="1"/>
          <p:nvPr/>
        </p:nvSpPr>
        <p:spPr>
          <a:xfrm>
            <a:off x="281170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2a: Process Signals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Conversion of raw telemetry into data.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1" name="Google Shape;441;p59"/>
          <p:cNvSpPr/>
          <p:nvPr/>
        </p:nvSpPr>
        <p:spPr>
          <a:xfrm>
            <a:off x="271645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59"/>
          <p:cNvSpPr txBox="1"/>
          <p:nvPr/>
        </p:nvSpPr>
        <p:spPr>
          <a:xfrm>
            <a:off x="281170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2b: Create ARD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Analysis Ready Data for scientific use.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3" name="Google Shape;443;p5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977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59"/>
          <p:cNvSpPr txBox="1"/>
          <p:nvPr/>
        </p:nvSpPr>
        <p:spPr>
          <a:xfrm>
            <a:off x="50977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3. DISTRIBUTION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5" name="Google Shape;445;p59"/>
          <p:cNvSpPr/>
          <p:nvPr/>
        </p:nvSpPr>
        <p:spPr>
          <a:xfrm>
            <a:off x="509770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1976D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59"/>
          <p:cNvSpPr txBox="1"/>
          <p:nvPr/>
        </p:nvSpPr>
        <p:spPr>
          <a:xfrm>
            <a:off x="519295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3a: Agency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Internal distribution via space agencies.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7" name="Google Shape;447;p59"/>
          <p:cNvSpPr/>
          <p:nvPr/>
        </p:nvSpPr>
        <p:spPr>
          <a:xfrm>
            <a:off x="509770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1976D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59"/>
          <p:cNvSpPr txBox="1"/>
          <p:nvPr/>
        </p:nvSpPr>
        <p:spPr>
          <a:xfrm>
            <a:off x="519295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3b: 3rd Parties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Commercial and external data providers.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49" name="Google Shape;449;p5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7895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59"/>
          <p:cNvSpPr txBox="1"/>
          <p:nvPr/>
        </p:nvSpPr>
        <p:spPr>
          <a:xfrm>
            <a:off x="747895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4. ADOPTION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1" name="Google Shape;451;p59"/>
          <p:cNvSpPr/>
          <p:nvPr/>
        </p:nvSpPr>
        <p:spPr>
          <a:xfrm>
            <a:off x="747895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F57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59"/>
          <p:cNvSpPr txBox="1"/>
          <p:nvPr/>
        </p:nvSpPr>
        <p:spPr>
          <a:xfrm>
            <a:off x="757420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4a: Applications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Specific software and thematic tools.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3" name="Google Shape;453;p59"/>
          <p:cNvSpPr/>
          <p:nvPr/>
        </p:nvSpPr>
        <p:spPr>
          <a:xfrm>
            <a:off x="747895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F57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59"/>
          <p:cNvSpPr txBox="1"/>
          <p:nvPr/>
        </p:nvSpPr>
        <p:spPr>
          <a:xfrm>
            <a:off x="757420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4b: Capacity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Training and knowledge transfer.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5" name="Google Shape;455;p5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8602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59"/>
          <p:cNvSpPr txBox="1"/>
          <p:nvPr/>
        </p:nvSpPr>
        <p:spPr>
          <a:xfrm>
            <a:off x="98602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5. IMPACT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7" name="Google Shape;457;p59"/>
          <p:cNvSpPr/>
          <p:nvPr/>
        </p:nvSpPr>
        <p:spPr>
          <a:xfrm>
            <a:off x="9860185" y="2168637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59"/>
          <p:cNvSpPr txBox="1"/>
          <p:nvPr/>
        </p:nvSpPr>
        <p:spPr>
          <a:xfrm>
            <a:off x="9955435" y="2216262"/>
            <a:ext cx="1905000" cy="1047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5a: Market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Economic growth and private sector value.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9" name="Google Shape;459;p59"/>
          <p:cNvSpPr/>
          <p:nvPr/>
        </p:nvSpPr>
        <p:spPr>
          <a:xfrm>
            <a:off x="9860185" y="3319847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59"/>
          <p:cNvSpPr txBox="1"/>
          <p:nvPr/>
        </p:nvSpPr>
        <p:spPr>
          <a:xfrm>
            <a:off x="9955435" y="3367472"/>
            <a:ext cx="1905000" cy="1047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5b: Policy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Informing international environmental policy.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1" name="Google Shape;461;p59"/>
          <p:cNvSpPr/>
          <p:nvPr/>
        </p:nvSpPr>
        <p:spPr>
          <a:xfrm>
            <a:off x="9860185" y="4472372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59"/>
          <p:cNvSpPr txBox="1"/>
          <p:nvPr/>
        </p:nvSpPr>
        <p:spPr>
          <a:xfrm>
            <a:off x="9955435" y="4519997"/>
            <a:ext cx="1905000" cy="1047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5c: Operational Use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Direct mission-critical daily applications.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3" name="Google Shape;463;p59"/>
          <p:cNvSpPr/>
          <p:nvPr/>
        </p:nvSpPr>
        <p:spPr>
          <a:xfrm>
            <a:off x="335200" y="2176847"/>
            <a:ext cx="2095500" cy="9336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59"/>
          <p:cNvSpPr txBox="1"/>
          <p:nvPr/>
        </p:nvSpPr>
        <p:spPr>
          <a:xfrm>
            <a:off x="430450" y="2224472"/>
            <a:ext cx="1905000" cy="8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1a: Coordinate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Define data needs and coordinate instrument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65" name="Google Shape;465;p59"/>
          <p:cNvCxnSpPr>
            <a:stCxn id="430" idx="1"/>
            <a:endCxn id="432" idx="0"/>
          </p:cNvCxnSpPr>
          <p:nvPr/>
        </p:nvCxnSpPr>
        <p:spPr>
          <a:xfrm flipH="1">
            <a:off x="1383025" y="1317275"/>
            <a:ext cx="2794200" cy="279900"/>
          </a:xfrm>
          <a:prstGeom prst="bentConnector2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66" name="Google Shape;466;p59"/>
          <p:cNvCxnSpPr>
            <a:stCxn id="430" idx="3"/>
            <a:endCxn id="456" idx="0"/>
          </p:cNvCxnSpPr>
          <p:nvPr/>
        </p:nvCxnSpPr>
        <p:spPr>
          <a:xfrm>
            <a:off x="7918525" y="1317275"/>
            <a:ext cx="2989500" cy="279900"/>
          </a:xfrm>
          <a:prstGeom prst="bentConnector2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0"/>
          <p:cNvSpPr/>
          <p:nvPr/>
        </p:nvSpPr>
        <p:spPr>
          <a:xfrm rot="5400000">
            <a:off x="9820304" y="0"/>
            <a:ext cx="2371800" cy="2371800"/>
          </a:xfrm>
          <a:prstGeom prst="diagStripe">
            <a:avLst>
              <a:gd fmla="val 5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60"/>
          <p:cNvSpPr txBox="1"/>
          <p:nvPr/>
        </p:nvSpPr>
        <p:spPr>
          <a:xfrm rot="2700000">
            <a:off x="9620400" y="514953"/>
            <a:ext cx="3335140" cy="7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</a:rPr>
              <a:t>Do not edit</a:t>
            </a:r>
            <a:endParaRPr b="1"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descr="poll-type-id" id="473" name="Google Shape;473;p6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693" y="1742703"/>
            <a:ext cx="2371697" cy="2371697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474" name="Google Shape;474;p60"/>
          <p:cNvSpPr txBox="1"/>
          <p:nvPr/>
        </p:nvSpPr>
        <p:spPr>
          <a:xfrm>
            <a:off x="3112851" y="1760838"/>
            <a:ext cx="8486100" cy="23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5B5B5B"/>
                </a:solidFill>
                <a:latin typeface="Inter"/>
                <a:ea typeface="Inter"/>
                <a:cs typeface="Inter"/>
                <a:sym typeface="Inter"/>
              </a:rPr>
              <a:t>What is missing? Or what should not be included in the value chain?</a:t>
            </a:r>
            <a:endParaRPr b="1" sz="3600">
              <a:solidFill>
                <a:srgbClr val="5B5B5B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75" name="Google Shape;475;p60"/>
          <p:cNvSpPr/>
          <p:nvPr/>
        </p:nvSpPr>
        <p:spPr>
          <a:xfrm>
            <a:off x="0" y="5820032"/>
            <a:ext cx="12192000" cy="1038000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60"/>
          <p:cNvSpPr txBox="1"/>
          <p:nvPr/>
        </p:nvSpPr>
        <p:spPr>
          <a:xfrm>
            <a:off x="741155" y="5820032"/>
            <a:ext cx="9264300" cy="103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Presenting with animations, GIFs or speaker notes? Enable our </a:t>
            </a:r>
            <a:r>
              <a:rPr lang="en-GB" sz="1200" u="sng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Chrome extension</a:t>
            </a:r>
            <a:endParaRPr sz="1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77" name="Google Shape;477;p6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478" name="Google Shape;478;p60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561459" y="5968439"/>
            <a:ext cx="1482310" cy="741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61"/>
          <p:cNvSpPr/>
          <p:nvPr/>
        </p:nvSpPr>
        <p:spPr>
          <a:xfrm>
            <a:off x="0" y="0"/>
            <a:ext cx="12192000" cy="10374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3" name="Google Shape;483;p61"/>
          <p:cNvPicPr preferRelativeResize="0"/>
          <p:nvPr/>
        </p:nvPicPr>
        <p:blipFill rotWithShape="1">
          <a:blip r:embed="rId3">
            <a:alphaModFix/>
          </a:blip>
          <a:srcRect b="26209" l="0" r="0" t="26209"/>
          <a:stretch/>
        </p:blipFill>
        <p:spPr>
          <a:xfrm>
            <a:off x="9304020" y="0"/>
            <a:ext cx="2888100" cy="10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61"/>
          <p:cNvPicPr preferRelativeResize="0"/>
          <p:nvPr/>
        </p:nvPicPr>
        <p:blipFill rotWithShape="1">
          <a:blip r:embed="rId4">
            <a:alphaModFix/>
          </a:blip>
          <a:srcRect b="0" l="30" r="30" t="0"/>
          <a:stretch/>
        </p:blipFill>
        <p:spPr>
          <a:xfrm>
            <a:off x="9791700" y="111442"/>
            <a:ext cx="2028000" cy="8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61"/>
          <p:cNvSpPr txBox="1"/>
          <p:nvPr/>
        </p:nvSpPr>
        <p:spPr>
          <a:xfrm>
            <a:off x="95250" y="95250"/>
            <a:ext cx="9630300" cy="7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Slido #2: CEOS on the value chain</a:t>
            </a:r>
            <a:endParaRPr sz="4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6" name="Google Shape;486;p61"/>
          <p:cNvSpPr/>
          <p:nvPr/>
        </p:nvSpPr>
        <p:spPr>
          <a:xfrm>
            <a:off x="-1905" y="6574155"/>
            <a:ext cx="12193800" cy="2838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61"/>
          <p:cNvSpPr/>
          <p:nvPr/>
        </p:nvSpPr>
        <p:spPr>
          <a:xfrm>
            <a:off x="-4762" y="6540818"/>
            <a:ext cx="12196800" cy="591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61"/>
          <p:cNvSpPr txBox="1"/>
          <p:nvPr/>
        </p:nvSpPr>
        <p:spPr>
          <a:xfrm>
            <a:off x="95250" y="6572250"/>
            <a:ext cx="5715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89" name="Google Shape;489;p61"/>
          <p:cNvSpPr txBox="1"/>
          <p:nvPr/>
        </p:nvSpPr>
        <p:spPr>
          <a:xfrm>
            <a:off x="335200" y="5871762"/>
            <a:ext cx="11726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How would you position CEOS activities along this value chain?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0" name="Google Shape;490;p61"/>
          <p:cNvSpPr txBox="1"/>
          <p:nvPr/>
        </p:nvSpPr>
        <p:spPr>
          <a:xfrm>
            <a:off x="4177225" y="1174325"/>
            <a:ext cx="37413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USER AND MARKET FEEDBACK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91" name="Google Shape;491;p6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52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61"/>
          <p:cNvSpPr txBox="1"/>
          <p:nvPr/>
        </p:nvSpPr>
        <p:spPr>
          <a:xfrm>
            <a:off x="3352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1. ACQUISITION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3" name="Google Shape;493;p61"/>
          <p:cNvSpPr/>
          <p:nvPr/>
        </p:nvSpPr>
        <p:spPr>
          <a:xfrm>
            <a:off x="335200" y="3129347"/>
            <a:ext cx="2095500" cy="12192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61"/>
          <p:cNvSpPr txBox="1"/>
          <p:nvPr/>
        </p:nvSpPr>
        <p:spPr>
          <a:xfrm>
            <a:off x="430450" y="3176972"/>
            <a:ext cx="1905000" cy="112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1b: Satellite Infra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Build and launch satellites to collect EO data.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5" name="Google Shape;495;p61"/>
          <p:cNvSpPr/>
          <p:nvPr/>
        </p:nvSpPr>
        <p:spPr>
          <a:xfrm>
            <a:off x="335200" y="4386647"/>
            <a:ext cx="2095500" cy="12192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61"/>
          <p:cNvSpPr txBox="1"/>
          <p:nvPr/>
        </p:nvSpPr>
        <p:spPr>
          <a:xfrm>
            <a:off x="430450" y="4434272"/>
            <a:ext cx="1905000" cy="11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1c: Collect Imagery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Collect and trasmit observational signals.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97" name="Google Shape;497;p6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1645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61"/>
          <p:cNvSpPr txBox="1"/>
          <p:nvPr/>
        </p:nvSpPr>
        <p:spPr>
          <a:xfrm>
            <a:off x="271645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2. PROCESSING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9" name="Google Shape;499;p61"/>
          <p:cNvSpPr/>
          <p:nvPr/>
        </p:nvSpPr>
        <p:spPr>
          <a:xfrm>
            <a:off x="271645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61"/>
          <p:cNvSpPr txBox="1"/>
          <p:nvPr/>
        </p:nvSpPr>
        <p:spPr>
          <a:xfrm>
            <a:off x="281170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2a: Process Signals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Conversion of raw telemetry into data.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1" name="Google Shape;501;p61"/>
          <p:cNvSpPr/>
          <p:nvPr/>
        </p:nvSpPr>
        <p:spPr>
          <a:xfrm>
            <a:off x="271645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61"/>
          <p:cNvSpPr txBox="1"/>
          <p:nvPr/>
        </p:nvSpPr>
        <p:spPr>
          <a:xfrm>
            <a:off x="281170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2b: Create ARD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Analysis Ready Data for scientific use.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03" name="Google Shape;503;p6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977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61"/>
          <p:cNvSpPr txBox="1"/>
          <p:nvPr/>
        </p:nvSpPr>
        <p:spPr>
          <a:xfrm>
            <a:off x="50977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3. DISTRIBUTION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5" name="Google Shape;505;p61"/>
          <p:cNvSpPr/>
          <p:nvPr/>
        </p:nvSpPr>
        <p:spPr>
          <a:xfrm>
            <a:off x="509770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1976D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61"/>
          <p:cNvSpPr txBox="1"/>
          <p:nvPr/>
        </p:nvSpPr>
        <p:spPr>
          <a:xfrm>
            <a:off x="519295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3a: Agency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Internal distribution via space agencies.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7" name="Google Shape;507;p61"/>
          <p:cNvSpPr/>
          <p:nvPr/>
        </p:nvSpPr>
        <p:spPr>
          <a:xfrm>
            <a:off x="509770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1976D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61"/>
          <p:cNvSpPr txBox="1"/>
          <p:nvPr/>
        </p:nvSpPr>
        <p:spPr>
          <a:xfrm>
            <a:off x="519295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3b: 3rd Parties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Commercial and external data providers.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09" name="Google Shape;509;p6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7895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61"/>
          <p:cNvSpPr txBox="1"/>
          <p:nvPr/>
        </p:nvSpPr>
        <p:spPr>
          <a:xfrm>
            <a:off x="747895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4. ADOPTION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1" name="Google Shape;511;p61"/>
          <p:cNvSpPr/>
          <p:nvPr/>
        </p:nvSpPr>
        <p:spPr>
          <a:xfrm>
            <a:off x="747895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F57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61"/>
          <p:cNvSpPr txBox="1"/>
          <p:nvPr/>
        </p:nvSpPr>
        <p:spPr>
          <a:xfrm>
            <a:off x="757420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4a: Applications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Specific software and thematic tools.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3" name="Google Shape;513;p61"/>
          <p:cNvSpPr/>
          <p:nvPr/>
        </p:nvSpPr>
        <p:spPr>
          <a:xfrm>
            <a:off x="747895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F57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61"/>
          <p:cNvSpPr txBox="1"/>
          <p:nvPr/>
        </p:nvSpPr>
        <p:spPr>
          <a:xfrm>
            <a:off x="757420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4b: Capacity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Training and knowledge transfer.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15" name="Google Shape;515;p6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8602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p61"/>
          <p:cNvSpPr txBox="1"/>
          <p:nvPr/>
        </p:nvSpPr>
        <p:spPr>
          <a:xfrm>
            <a:off x="98602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5. IMPACT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7" name="Google Shape;517;p61"/>
          <p:cNvSpPr/>
          <p:nvPr/>
        </p:nvSpPr>
        <p:spPr>
          <a:xfrm>
            <a:off x="9860185" y="2168637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61"/>
          <p:cNvSpPr txBox="1"/>
          <p:nvPr/>
        </p:nvSpPr>
        <p:spPr>
          <a:xfrm>
            <a:off x="9955435" y="2216262"/>
            <a:ext cx="1905000" cy="1047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5a: Market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Economic growth and private sector value.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9" name="Google Shape;519;p61"/>
          <p:cNvSpPr/>
          <p:nvPr/>
        </p:nvSpPr>
        <p:spPr>
          <a:xfrm>
            <a:off x="9860185" y="3319847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61"/>
          <p:cNvSpPr txBox="1"/>
          <p:nvPr/>
        </p:nvSpPr>
        <p:spPr>
          <a:xfrm>
            <a:off x="9955435" y="3367472"/>
            <a:ext cx="1905000" cy="1047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5b: Policy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Informing international environmental policy.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1" name="Google Shape;521;p61"/>
          <p:cNvSpPr/>
          <p:nvPr/>
        </p:nvSpPr>
        <p:spPr>
          <a:xfrm>
            <a:off x="9860185" y="4472372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61"/>
          <p:cNvSpPr txBox="1"/>
          <p:nvPr/>
        </p:nvSpPr>
        <p:spPr>
          <a:xfrm>
            <a:off x="9955435" y="4519997"/>
            <a:ext cx="1905000" cy="1047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5c: Operational Use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Direct mission-critical daily applications.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3" name="Google Shape;523;p61"/>
          <p:cNvSpPr/>
          <p:nvPr/>
        </p:nvSpPr>
        <p:spPr>
          <a:xfrm>
            <a:off x="335200" y="2176847"/>
            <a:ext cx="2095500" cy="9336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61"/>
          <p:cNvSpPr txBox="1"/>
          <p:nvPr/>
        </p:nvSpPr>
        <p:spPr>
          <a:xfrm>
            <a:off x="430450" y="2224472"/>
            <a:ext cx="1905000" cy="8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1a: Coordinate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Define data needs and coordinate instrument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25" name="Google Shape;525;p61"/>
          <p:cNvCxnSpPr>
            <a:stCxn id="490" idx="1"/>
            <a:endCxn id="492" idx="0"/>
          </p:cNvCxnSpPr>
          <p:nvPr/>
        </p:nvCxnSpPr>
        <p:spPr>
          <a:xfrm flipH="1">
            <a:off x="1383025" y="1317275"/>
            <a:ext cx="2794200" cy="279900"/>
          </a:xfrm>
          <a:prstGeom prst="bentConnector2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26" name="Google Shape;526;p61"/>
          <p:cNvCxnSpPr>
            <a:stCxn id="490" idx="3"/>
            <a:endCxn id="516" idx="0"/>
          </p:cNvCxnSpPr>
          <p:nvPr/>
        </p:nvCxnSpPr>
        <p:spPr>
          <a:xfrm>
            <a:off x="7918525" y="1317275"/>
            <a:ext cx="2989500" cy="279900"/>
          </a:xfrm>
          <a:prstGeom prst="bentConnector2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62"/>
          <p:cNvSpPr/>
          <p:nvPr/>
        </p:nvSpPr>
        <p:spPr>
          <a:xfrm rot="5400000">
            <a:off x="9820304" y="0"/>
            <a:ext cx="2371800" cy="2371800"/>
          </a:xfrm>
          <a:prstGeom prst="diagStripe">
            <a:avLst>
              <a:gd fmla="val 5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62"/>
          <p:cNvSpPr txBox="1"/>
          <p:nvPr/>
        </p:nvSpPr>
        <p:spPr>
          <a:xfrm rot="2700000">
            <a:off x="9620400" y="514953"/>
            <a:ext cx="3335140" cy="7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</a:rPr>
              <a:t>Do not edit</a:t>
            </a:r>
            <a:endParaRPr b="1"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descr="poll-type-id" id="533" name="Google Shape;533;p62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693" y="1742703"/>
            <a:ext cx="2371697" cy="2371697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534" name="Google Shape;534;p62"/>
          <p:cNvSpPr txBox="1"/>
          <p:nvPr/>
        </p:nvSpPr>
        <p:spPr>
          <a:xfrm>
            <a:off x="3112851" y="1760838"/>
            <a:ext cx="8486100" cy="23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5B5B5B"/>
                </a:solidFill>
                <a:latin typeface="Inter"/>
                <a:ea typeface="Inter"/>
                <a:cs typeface="Inter"/>
                <a:sym typeface="Inter"/>
              </a:rPr>
              <a:t>How would you position CEOS activities along this value chain?</a:t>
            </a:r>
            <a:endParaRPr b="1" sz="3600">
              <a:solidFill>
                <a:srgbClr val="5B5B5B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35" name="Google Shape;535;p62"/>
          <p:cNvSpPr/>
          <p:nvPr/>
        </p:nvSpPr>
        <p:spPr>
          <a:xfrm>
            <a:off x="0" y="5820032"/>
            <a:ext cx="12192000" cy="1038000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62"/>
          <p:cNvSpPr txBox="1"/>
          <p:nvPr/>
        </p:nvSpPr>
        <p:spPr>
          <a:xfrm>
            <a:off x="741155" y="5820032"/>
            <a:ext cx="9264300" cy="103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Presenting with animations, GIFs or speaker notes? Enable our </a:t>
            </a:r>
            <a:r>
              <a:rPr lang="en-GB" sz="1200" u="sng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Chrome extension</a:t>
            </a:r>
            <a:endParaRPr sz="1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37" name="Google Shape;537;p6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538" name="Google Shape;538;p62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561459" y="5968439"/>
            <a:ext cx="1482310" cy="741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63"/>
          <p:cNvSpPr/>
          <p:nvPr/>
        </p:nvSpPr>
        <p:spPr>
          <a:xfrm>
            <a:off x="0" y="0"/>
            <a:ext cx="12192000" cy="10374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3" name="Google Shape;543;p63"/>
          <p:cNvPicPr preferRelativeResize="0"/>
          <p:nvPr/>
        </p:nvPicPr>
        <p:blipFill rotWithShape="1">
          <a:blip r:embed="rId3">
            <a:alphaModFix/>
          </a:blip>
          <a:srcRect b="26209" l="0" r="0" t="26209"/>
          <a:stretch/>
        </p:blipFill>
        <p:spPr>
          <a:xfrm>
            <a:off x="9304020" y="0"/>
            <a:ext cx="2888100" cy="10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63"/>
          <p:cNvPicPr preferRelativeResize="0"/>
          <p:nvPr/>
        </p:nvPicPr>
        <p:blipFill rotWithShape="1">
          <a:blip r:embed="rId4">
            <a:alphaModFix/>
          </a:blip>
          <a:srcRect b="0" l="30" r="30" t="0"/>
          <a:stretch/>
        </p:blipFill>
        <p:spPr>
          <a:xfrm>
            <a:off x="9791700" y="111442"/>
            <a:ext cx="2028000" cy="8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63"/>
          <p:cNvSpPr txBox="1"/>
          <p:nvPr/>
        </p:nvSpPr>
        <p:spPr>
          <a:xfrm>
            <a:off x="95250" y="95250"/>
            <a:ext cx="10044600" cy="7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Slido #3: Agency on Value Chain</a:t>
            </a:r>
            <a:endParaRPr sz="4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6" name="Google Shape;546;p63"/>
          <p:cNvSpPr/>
          <p:nvPr/>
        </p:nvSpPr>
        <p:spPr>
          <a:xfrm>
            <a:off x="-1905" y="6574155"/>
            <a:ext cx="12193800" cy="2838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63"/>
          <p:cNvSpPr/>
          <p:nvPr/>
        </p:nvSpPr>
        <p:spPr>
          <a:xfrm>
            <a:off x="-4762" y="6540818"/>
            <a:ext cx="12196800" cy="591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63"/>
          <p:cNvSpPr txBox="1"/>
          <p:nvPr/>
        </p:nvSpPr>
        <p:spPr>
          <a:xfrm>
            <a:off x="95250" y="6572250"/>
            <a:ext cx="5715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9" name="Google Shape;549;p63"/>
          <p:cNvSpPr txBox="1"/>
          <p:nvPr/>
        </p:nvSpPr>
        <p:spPr>
          <a:xfrm>
            <a:off x="335200" y="5868475"/>
            <a:ext cx="1179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How would you position your agency’s activities along this value chain?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0" name="Google Shape;550;p63"/>
          <p:cNvSpPr txBox="1"/>
          <p:nvPr/>
        </p:nvSpPr>
        <p:spPr>
          <a:xfrm>
            <a:off x="4177225" y="1174325"/>
            <a:ext cx="37413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USER AND MARKET FEEDBACK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51" name="Google Shape;551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52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63"/>
          <p:cNvSpPr txBox="1"/>
          <p:nvPr/>
        </p:nvSpPr>
        <p:spPr>
          <a:xfrm>
            <a:off x="3352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1. ACQUISITION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3" name="Google Shape;553;p63"/>
          <p:cNvSpPr/>
          <p:nvPr/>
        </p:nvSpPr>
        <p:spPr>
          <a:xfrm>
            <a:off x="335200" y="3129347"/>
            <a:ext cx="2095500" cy="12192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63"/>
          <p:cNvSpPr txBox="1"/>
          <p:nvPr/>
        </p:nvSpPr>
        <p:spPr>
          <a:xfrm>
            <a:off x="430450" y="3176972"/>
            <a:ext cx="1905000" cy="112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1b: Satellite Infra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Build and launch satellites to collect EO data.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5" name="Google Shape;555;p63"/>
          <p:cNvSpPr/>
          <p:nvPr/>
        </p:nvSpPr>
        <p:spPr>
          <a:xfrm>
            <a:off x="335200" y="4386647"/>
            <a:ext cx="2095500" cy="12192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63"/>
          <p:cNvSpPr txBox="1"/>
          <p:nvPr/>
        </p:nvSpPr>
        <p:spPr>
          <a:xfrm>
            <a:off x="430450" y="4434272"/>
            <a:ext cx="1905000" cy="11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1c: Collect Imagery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Collect and trasmit observational signals.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57" name="Google Shape;557;p6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1645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63"/>
          <p:cNvSpPr txBox="1"/>
          <p:nvPr/>
        </p:nvSpPr>
        <p:spPr>
          <a:xfrm>
            <a:off x="271645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2. PROCESSING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9" name="Google Shape;559;p63"/>
          <p:cNvSpPr/>
          <p:nvPr/>
        </p:nvSpPr>
        <p:spPr>
          <a:xfrm>
            <a:off x="271645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63"/>
          <p:cNvSpPr txBox="1"/>
          <p:nvPr/>
        </p:nvSpPr>
        <p:spPr>
          <a:xfrm>
            <a:off x="281170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2a: Process Signals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Conversion of raw telemetry into data.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1" name="Google Shape;561;p63"/>
          <p:cNvSpPr/>
          <p:nvPr/>
        </p:nvSpPr>
        <p:spPr>
          <a:xfrm>
            <a:off x="271645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63"/>
          <p:cNvSpPr txBox="1"/>
          <p:nvPr/>
        </p:nvSpPr>
        <p:spPr>
          <a:xfrm>
            <a:off x="281170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2b: Create ARD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Analysis Ready Data for scientific use.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63" name="Google Shape;563;p6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977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63"/>
          <p:cNvSpPr txBox="1"/>
          <p:nvPr/>
        </p:nvSpPr>
        <p:spPr>
          <a:xfrm>
            <a:off x="50977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3. DISTRIBUTION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5" name="Google Shape;565;p63"/>
          <p:cNvSpPr/>
          <p:nvPr/>
        </p:nvSpPr>
        <p:spPr>
          <a:xfrm>
            <a:off x="509770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1976D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63"/>
          <p:cNvSpPr txBox="1"/>
          <p:nvPr/>
        </p:nvSpPr>
        <p:spPr>
          <a:xfrm>
            <a:off x="519295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3a: Agency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Internal distribution via space agencies.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7" name="Google Shape;567;p63"/>
          <p:cNvSpPr/>
          <p:nvPr/>
        </p:nvSpPr>
        <p:spPr>
          <a:xfrm>
            <a:off x="509770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1976D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63"/>
          <p:cNvSpPr txBox="1"/>
          <p:nvPr/>
        </p:nvSpPr>
        <p:spPr>
          <a:xfrm>
            <a:off x="519295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3b: 3rd Parties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Commercial and external data providers.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69" name="Google Shape;569;p6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7895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63"/>
          <p:cNvSpPr txBox="1"/>
          <p:nvPr/>
        </p:nvSpPr>
        <p:spPr>
          <a:xfrm>
            <a:off x="747895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4. ADOPTION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1" name="Google Shape;571;p63"/>
          <p:cNvSpPr/>
          <p:nvPr/>
        </p:nvSpPr>
        <p:spPr>
          <a:xfrm>
            <a:off x="747895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F57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63"/>
          <p:cNvSpPr txBox="1"/>
          <p:nvPr/>
        </p:nvSpPr>
        <p:spPr>
          <a:xfrm>
            <a:off x="757420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4a: Applications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Specific software and thematic tools.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3" name="Google Shape;573;p63"/>
          <p:cNvSpPr/>
          <p:nvPr/>
        </p:nvSpPr>
        <p:spPr>
          <a:xfrm>
            <a:off x="747895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F57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63"/>
          <p:cNvSpPr txBox="1"/>
          <p:nvPr/>
        </p:nvSpPr>
        <p:spPr>
          <a:xfrm>
            <a:off x="757420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4b: Capacity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Training and knowledge transfer.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75" name="Google Shape;575;p6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8602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63"/>
          <p:cNvSpPr txBox="1"/>
          <p:nvPr/>
        </p:nvSpPr>
        <p:spPr>
          <a:xfrm>
            <a:off x="98602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5. IMPACT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7" name="Google Shape;577;p63"/>
          <p:cNvSpPr/>
          <p:nvPr/>
        </p:nvSpPr>
        <p:spPr>
          <a:xfrm>
            <a:off x="9860185" y="2168637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63"/>
          <p:cNvSpPr txBox="1"/>
          <p:nvPr/>
        </p:nvSpPr>
        <p:spPr>
          <a:xfrm>
            <a:off x="9955435" y="2216262"/>
            <a:ext cx="1905000" cy="1047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5a: Market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Economic growth and private sector value.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79" name="Google Shape;579;p63"/>
          <p:cNvSpPr/>
          <p:nvPr/>
        </p:nvSpPr>
        <p:spPr>
          <a:xfrm>
            <a:off x="9860185" y="3319847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63"/>
          <p:cNvSpPr txBox="1"/>
          <p:nvPr/>
        </p:nvSpPr>
        <p:spPr>
          <a:xfrm>
            <a:off x="9955435" y="3367472"/>
            <a:ext cx="1905000" cy="1047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5b: Policy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Informing international environmental policy.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1" name="Google Shape;581;p63"/>
          <p:cNvSpPr/>
          <p:nvPr/>
        </p:nvSpPr>
        <p:spPr>
          <a:xfrm>
            <a:off x="9860185" y="4472372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63"/>
          <p:cNvSpPr txBox="1"/>
          <p:nvPr/>
        </p:nvSpPr>
        <p:spPr>
          <a:xfrm>
            <a:off x="9955435" y="4519997"/>
            <a:ext cx="1905000" cy="1047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5c: Operational Use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Direct mission-critical daily applications.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3" name="Google Shape;583;p63"/>
          <p:cNvSpPr/>
          <p:nvPr/>
        </p:nvSpPr>
        <p:spPr>
          <a:xfrm>
            <a:off x="335200" y="2176847"/>
            <a:ext cx="2095500" cy="9336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63"/>
          <p:cNvSpPr txBox="1"/>
          <p:nvPr/>
        </p:nvSpPr>
        <p:spPr>
          <a:xfrm>
            <a:off x="430450" y="2224472"/>
            <a:ext cx="1905000" cy="8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1a: Coordinate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Define data needs and coordinate instrument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85" name="Google Shape;585;p63"/>
          <p:cNvCxnSpPr>
            <a:stCxn id="550" idx="1"/>
            <a:endCxn id="552" idx="0"/>
          </p:cNvCxnSpPr>
          <p:nvPr/>
        </p:nvCxnSpPr>
        <p:spPr>
          <a:xfrm flipH="1">
            <a:off x="1383025" y="1317275"/>
            <a:ext cx="2794200" cy="279900"/>
          </a:xfrm>
          <a:prstGeom prst="bentConnector2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86" name="Google Shape;586;p63"/>
          <p:cNvCxnSpPr>
            <a:stCxn id="550" idx="3"/>
            <a:endCxn id="576" idx="0"/>
          </p:cNvCxnSpPr>
          <p:nvPr/>
        </p:nvCxnSpPr>
        <p:spPr>
          <a:xfrm>
            <a:off x="7918525" y="1317275"/>
            <a:ext cx="2989500" cy="279900"/>
          </a:xfrm>
          <a:prstGeom prst="bentConnector2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64"/>
          <p:cNvSpPr/>
          <p:nvPr/>
        </p:nvSpPr>
        <p:spPr>
          <a:xfrm rot="5400000">
            <a:off x="9820304" y="0"/>
            <a:ext cx="2371800" cy="2371800"/>
          </a:xfrm>
          <a:prstGeom prst="diagStripe">
            <a:avLst>
              <a:gd fmla="val 5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64"/>
          <p:cNvSpPr txBox="1"/>
          <p:nvPr/>
        </p:nvSpPr>
        <p:spPr>
          <a:xfrm rot="2700000">
            <a:off x="9620400" y="514953"/>
            <a:ext cx="3335140" cy="7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</a:rPr>
              <a:t>Do not edit</a:t>
            </a:r>
            <a:endParaRPr b="1"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descr="poll-type-id" id="593" name="Google Shape;593;p6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693" y="1742703"/>
            <a:ext cx="2371697" cy="2371697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594" name="Google Shape;594;p64"/>
          <p:cNvSpPr txBox="1"/>
          <p:nvPr/>
        </p:nvSpPr>
        <p:spPr>
          <a:xfrm>
            <a:off x="3112851" y="1760838"/>
            <a:ext cx="8486100" cy="23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5B5B5B"/>
                </a:solidFill>
                <a:latin typeface="Inter"/>
                <a:ea typeface="Inter"/>
                <a:cs typeface="Inter"/>
                <a:sym typeface="Inter"/>
              </a:rPr>
              <a:t>How would you position your agency’s activities along this value chain?</a:t>
            </a:r>
            <a:endParaRPr b="1" sz="3600">
              <a:solidFill>
                <a:srgbClr val="5B5B5B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95" name="Google Shape;595;p64"/>
          <p:cNvSpPr/>
          <p:nvPr/>
        </p:nvSpPr>
        <p:spPr>
          <a:xfrm>
            <a:off x="0" y="5820032"/>
            <a:ext cx="12192000" cy="1038000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64"/>
          <p:cNvSpPr txBox="1"/>
          <p:nvPr/>
        </p:nvSpPr>
        <p:spPr>
          <a:xfrm>
            <a:off x="741155" y="5820032"/>
            <a:ext cx="9264300" cy="103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Presenting with animations, GIFs or speaker notes? Enable our </a:t>
            </a:r>
            <a:r>
              <a:rPr lang="en-GB" sz="1200" u="sng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Chrome extension</a:t>
            </a:r>
            <a:endParaRPr sz="1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597" name="Google Shape;597;p6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598" name="Google Shape;598;p64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561459" y="5968439"/>
            <a:ext cx="1482310" cy="741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65"/>
          <p:cNvSpPr txBox="1"/>
          <p:nvPr/>
        </p:nvSpPr>
        <p:spPr>
          <a:xfrm>
            <a:off x="845175" y="1290950"/>
            <a:ext cx="11209500" cy="47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90513" lvl="0" marL="21431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Earth observation (EO) data and information lead to measurable change and use for stakeholders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0513" lvl="0" marL="21431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</a:pPr>
            <a:r>
              <a:rPr lang="en-GB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Realize societal and scientific benefits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❖"/>
            </a:pPr>
            <a:r>
              <a:rPr b="1"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Economic</a:t>
            </a:r>
            <a:r>
              <a:rPr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Savings, efficiency gains, and avoided cost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❖"/>
            </a:pPr>
            <a:r>
              <a:rPr b="1"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Environmental</a:t>
            </a:r>
            <a:r>
              <a:rPr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Reduced impact on biodiversity and improved resource management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❖"/>
            </a:pPr>
            <a:r>
              <a:rPr b="1"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Regulatory</a:t>
            </a:r>
            <a:r>
              <a:rPr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Support for policy implementation, enforcement, and accountability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❖"/>
            </a:pPr>
            <a:r>
              <a:rPr b="1"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Innovation</a:t>
            </a:r>
            <a:r>
              <a:rPr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Changes in business practices and the creation of start-ups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❖"/>
            </a:pPr>
            <a:r>
              <a:rPr b="1"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Scientific Advances</a:t>
            </a:r>
            <a:r>
              <a:rPr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Support for academic publications and improved understanding of Earth systems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❖"/>
            </a:pPr>
            <a:r>
              <a:rPr b="1"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Societal</a:t>
            </a:r>
            <a:r>
              <a:rPr lang="en-GB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Enhancements to public health, civil security, and quality of life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4" name="Google Shape;604;p65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What do we mean by impact?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66"/>
          <p:cNvSpPr txBox="1"/>
          <p:nvPr/>
        </p:nvSpPr>
        <p:spPr>
          <a:xfrm>
            <a:off x="845175" y="1290950"/>
            <a:ext cx="112095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5913" lvl="0" marL="21431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NISAR senses land deformation alerting to potential geophysical hazards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5913" lvl="0" marL="21431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Data storage redundancy (Landsat example)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5913" lvl="0" marL="21431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GSNL interoperability demonstrator is related to processing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5913" lvl="0" marL="214313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"/>
              <a:buChar char="❖"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GNSS redundancy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0" name="Google Shape;610;p66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Resilience Activities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67"/>
          <p:cNvSpPr/>
          <p:nvPr/>
        </p:nvSpPr>
        <p:spPr>
          <a:xfrm>
            <a:off x="0" y="0"/>
            <a:ext cx="12192000" cy="10374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5" name="Google Shape;615;p67"/>
          <p:cNvPicPr preferRelativeResize="0"/>
          <p:nvPr/>
        </p:nvPicPr>
        <p:blipFill rotWithShape="1">
          <a:blip r:embed="rId3">
            <a:alphaModFix/>
          </a:blip>
          <a:srcRect b="26209" l="0" r="0" t="26209"/>
          <a:stretch/>
        </p:blipFill>
        <p:spPr>
          <a:xfrm>
            <a:off x="9304020" y="0"/>
            <a:ext cx="2888100" cy="10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67"/>
          <p:cNvPicPr preferRelativeResize="0"/>
          <p:nvPr/>
        </p:nvPicPr>
        <p:blipFill rotWithShape="1">
          <a:blip r:embed="rId4">
            <a:alphaModFix/>
          </a:blip>
          <a:srcRect b="0" l="30" r="30" t="0"/>
          <a:stretch/>
        </p:blipFill>
        <p:spPr>
          <a:xfrm>
            <a:off x="9791700" y="111442"/>
            <a:ext cx="2028000" cy="8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67"/>
          <p:cNvSpPr txBox="1"/>
          <p:nvPr/>
        </p:nvSpPr>
        <p:spPr>
          <a:xfrm>
            <a:off x="95250" y="95250"/>
            <a:ext cx="10044600" cy="7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Slido #4: Agency on Value Chain</a:t>
            </a:r>
            <a:endParaRPr sz="4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8" name="Google Shape;618;p67"/>
          <p:cNvSpPr/>
          <p:nvPr/>
        </p:nvSpPr>
        <p:spPr>
          <a:xfrm>
            <a:off x="-1905" y="6574155"/>
            <a:ext cx="12193800" cy="2838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67"/>
          <p:cNvSpPr/>
          <p:nvPr/>
        </p:nvSpPr>
        <p:spPr>
          <a:xfrm>
            <a:off x="-4762" y="6540818"/>
            <a:ext cx="12196800" cy="591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67"/>
          <p:cNvSpPr txBox="1"/>
          <p:nvPr/>
        </p:nvSpPr>
        <p:spPr>
          <a:xfrm>
            <a:off x="95250" y="6572250"/>
            <a:ext cx="5715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1" name="Google Shape;621;p67"/>
          <p:cNvSpPr txBox="1"/>
          <p:nvPr/>
        </p:nvSpPr>
        <p:spPr>
          <a:xfrm>
            <a:off x="335200" y="5868475"/>
            <a:ext cx="1179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resilience examples fit into these value chain areas</a:t>
            </a:r>
            <a:r>
              <a:rPr lang="en-GB"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24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2" name="Google Shape;622;p67"/>
          <p:cNvSpPr txBox="1"/>
          <p:nvPr/>
        </p:nvSpPr>
        <p:spPr>
          <a:xfrm>
            <a:off x="4177225" y="1174325"/>
            <a:ext cx="37413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USER AND MARKET FEEDBACK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3" name="Google Shape;623;p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52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67"/>
          <p:cNvSpPr txBox="1"/>
          <p:nvPr/>
        </p:nvSpPr>
        <p:spPr>
          <a:xfrm>
            <a:off x="3352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1. ACQUISITION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5" name="Google Shape;625;p67"/>
          <p:cNvSpPr/>
          <p:nvPr/>
        </p:nvSpPr>
        <p:spPr>
          <a:xfrm>
            <a:off x="335200" y="3129347"/>
            <a:ext cx="2095500" cy="12192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67"/>
          <p:cNvSpPr txBox="1"/>
          <p:nvPr/>
        </p:nvSpPr>
        <p:spPr>
          <a:xfrm>
            <a:off x="430450" y="3176972"/>
            <a:ext cx="1905000" cy="1124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1b: Satellite Infra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Build and launch satellites to collect EO data.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7" name="Google Shape;627;p67"/>
          <p:cNvSpPr/>
          <p:nvPr/>
        </p:nvSpPr>
        <p:spPr>
          <a:xfrm>
            <a:off x="335200" y="4386647"/>
            <a:ext cx="2095500" cy="12192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67"/>
          <p:cNvSpPr txBox="1"/>
          <p:nvPr/>
        </p:nvSpPr>
        <p:spPr>
          <a:xfrm>
            <a:off x="430450" y="4434272"/>
            <a:ext cx="1905000" cy="11238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1c: Collect Imagery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Collect and trasmit observational signals.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9" name="Google Shape;629;p6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1645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67"/>
          <p:cNvSpPr txBox="1"/>
          <p:nvPr/>
        </p:nvSpPr>
        <p:spPr>
          <a:xfrm>
            <a:off x="271645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2. PROCESSING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1" name="Google Shape;631;p67"/>
          <p:cNvSpPr/>
          <p:nvPr/>
        </p:nvSpPr>
        <p:spPr>
          <a:xfrm>
            <a:off x="271645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67"/>
          <p:cNvSpPr txBox="1"/>
          <p:nvPr/>
        </p:nvSpPr>
        <p:spPr>
          <a:xfrm>
            <a:off x="281170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2a: Process Signals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Conversion of raw telemetry into data.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3" name="Google Shape;633;p67"/>
          <p:cNvSpPr/>
          <p:nvPr/>
        </p:nvSpPr>
        <p:spPr>
          <a:xfrm>
            <a:off x="271645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2E7D3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67"/>
          <p:cNvSpPr txBox="1"/>
          <p:nvPr/>
        </p:nvSpPr>
        <p:spPr>
          <a:xfrm>
            <a:off x="281170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2b: Create ARD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Analysis Ready Data for scientific use.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35" name="Google Shape;635;p6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977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36" name="Google Shape;636;p67"/>
          <p:cNvSpPr txBox="1"/>
          <p:nvPr/>
        </p:nvSpPr>
        <p:spPr>
          <a:xfrm>
            <a:off x="50977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3. DISTRIBUTION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7" name="Google Shape;637;p67"/>
          <p:cNvSpPr/>
          <p:nvPr/>
        </p:nvSpPr>
        <p:spPr>
          <a:xfrm>
            <a:off x="509770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1976D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67"/>
          <p:cNvSpPr txBox="1"/>
          <p:nvPr/>
        </p:nvSpPr>
        <p:spPr>
          <a:xfrm>
            <a:off x="519295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3a: Agency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Internal distribution via space agencies.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9" name="Google Shape;639;p67"/>
          <p:cNvSpPr/>
          <p:nvPr/>
        </p:nvSpPr>
        <p:spPr>
          <a:xfrm>
            <a:off x="509770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1976D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67"/>
          <p:cNvSpPr txBox="1"/>
          <p:nvPr/>
        </p:nvSpPr>
        <p:spPr>
          <a:xfrm>
            <a:off x="519295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3b: 3rd Parties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Commercial and external data providers.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1" name="Google Shape;641;p6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47895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67"/>
          <p:cNvSpPr txBox="1"/>
          <p:nvPr/>
        </p:nvSpPr>
        <p:spPr>
          <a:xfrm>
            <a:off x="747895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4. ADOPTION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3" name="Google Shape;643;p67"/>
          <p:cNvSpPr/>
          <p:nvPr/>
        </p:nvSpPr>
        <p:spPr>
          <a:xfrm>
            <a:off x="7478954" y="216863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F57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4" name="Google Shape;644;p67"/>
          <p:cNvSpPr txBox="1"/>
          <p:nvPr/>
        </p:nvSpPr>
        <p:spPr>
          <a:xfrm>
            <a:off x="7574204" y="2216262"/>
            <a:ext cx="1905000" cy="16194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4a: Applications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Specific software and thematic tools.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5" name="Google Shape;645;p67"/>
          <p:cNvSpPr/>
          <p:nvPr/>
        </p:nvSpPr>
        <p:spPr>
          <a:xfrm>
            <a:off x="7478954" y="3891347"/>
            <a:ext cx="2095500" cy="17145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F57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p67"/>
          <p:cNvSpPr txBox="1"/>
          <p:nvPr/>
        </p:nvSpPr>
        <p:spPr>
          <a:xfrm>
            <a:off x="7574204" y="3938972"/>
            <a:ext cx="1905000" cy="1619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4b: Capacity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Training and knowledge transfer.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47" name="Google Shape;647;p6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860204" y="1597132"/>
            <a:ext cx="2095500" cy="4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67"/>
          <p:cNvSpPr txBox="1"/>
          <p:nvPr/>
        </p:nvSpPr>
        <p:spPr>
          <a:xfrm>
            <a:off x="9860204" y="1597132"/>
            <a:ext cx="2095500" cy="4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5. IMPACT</a:t>
            </a:r>
            <a:endParaRPr b="1" sz="1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9" name="Google Shape;649;p67"/>
          <p:cNvSpPr/>
          <p:nvPr/>
        </p:nvSpPr>
        <p:spPr>
          <a:xfrm>
            <a:off x="9860185" y="2168637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67"/>
          <p:cNvSpPr txBox="1"/>
          <p:nvPr/>
        </p:nvSpPr>
        <p:spPr>
          <a:xfrm>
            <a:off x="9955435" y="2216262"/>
            <a:ext cx="1905000" cy="1047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5a: Market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Economic growth and private sector value.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1" name="Google Shape;651;p67"/>
          <p:cNvSpPr/>
          <p:nvPr/>
        </p:nvSpPr>
        <p:spPr>
          <a:xfrm>
            <a:off x="9860185" y="3319847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67"/>
          <p:cNvSpPr txBox="1"/>
          <p:nvPr/>
        </p:nvSpPr>
        <p:spPr>
          <a:xfrm>
            <a:off x="9955435" y="3367472"/>
            <a:ext cx="1905000" cy="1047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5b: Policy Dev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Informing international environmental policy.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3" name="Google Shape;653;p67"/>
          <p:cNvSpPr/>
          <p:nvPr/>
        </p:nvSpPr>
        <p:spPr>
          <a:xfrm>
            <a:off x="9860185" y="4472372"/>
            <a:ext cx="2095500" cy="11430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D32F2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4" name="Google Shape;654;p67"/>
          <p:cNvSpPr txBox="1"/>
          <p:nvPr/>
        </p:nvSpPr>
        <p:spPr>
          <a:xfrm>
            <a:off x="9955435" y="4519997"/>
            <a:ext cx="1905000" cy="1047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5c: Operational Use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Direct mission-critical daily applications.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5" name="Google Shape;655;p67"/>
          <p:cNvSpPr/>
          <p:nvPr/>
        </p:nvSpPr>
        <p:spPr>
          <a:xfrm>
            <a:off x="335200" y="2176847"/>
            <a:ext cx="2095500" cy="933600"/>
          </a:xfrm>
          <a:prstGeom prst="rect">
            <a:avLst/>
          </a:prstGeom>
          <a:solidFill>
            <a:srgbClr val="F8F9FA"/>
          </a:solidFill>
          <a:ln cap="flat" cmpd="sng" w="9525">
            <a:solidFill>
              <a:srgbClr val="33445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p67"/>
          <p:cNvSpPr txBox="1"/>
          <p:nvPr/>
        </p:nvSpPr>
        <p:spPr>
          <a:xfrm>
            <a:off x="430450" y="2224472"/>
            <a:ext cx="1905000" cy="83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1a: Coordinate</a:t>
            </a:r>
            <a:endParaRPr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2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Define data needs and coordinate instrument</a:t>
            </a:r>
            <a:endParaRPr b="0" sz="12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57" name="Google Shape;657;p67"/>
          <p:cNvCxnSpPr>
            <a:stCxn id="622" idx="1"/>
            <a:endCxn id="624" idx="0"/>
          </p:cNvCxnSpPr>
          <p:nvPr/>
        </p:nvCxnSpPr>
        <p:spPr>
          <a:xfrm flipH="1">
            <a:off x="1383025" y="1317275"/>
            <a:ext cx="2794200" cy="279900"/>
          </a:xfrm>
          <a:prstGeom prst="bentConnector2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658" name="Google Shape;658;p67"/>
          <p:cNvCxnSpPr>
            <a:stCxn id="622" idx="3"/>
            <a:endCxn id="648" idx="0"/>
          </p:cNvCxnSpPr>
          <p:nvPr/>
        </p:nvCxnSpPr>
        <p:spPr>
          <a:xfrm>
            <a:off x="7918525" y="1317275"/>
            <a:ext cx="2989500" cy="279900"/>
          </a:xfrm>
          <a:prstGeom prst="bentConnector2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3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2700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rPr lang="en-GB"/>
              <a:t>IBM says:</a:t>
            </a:r>
            <a:endParaRPr/>
          </a:p>
          <a:p>
            <a:pPr indent="0" lvl="1" marL="7620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rPr i="1" lang="en-GB"/>
              <a:t>Data resiliency refers to an organization’s ability to recover from </a:t>
            </a:r>
            <a:r>
              <a:rPr i="1" lang="en-GB" u="sng">
                <a:solidFill>
                  <a:schemeClr val="hlink"/>
                </a:solidFill>
                <a:hlinkClick r:id="rId3"/>
              </a:rPr>
              <a:t>data breaches</a:t>
            </a:r>
            <a:r>
              <a:rPr i="1" lang="en-GB"/>
              <a:t> and other types of data loss, immediately enact business continuity plans, effectively recover lost assets and aggressively protect that organization’s data moving forward.</a:t>
            </a:r>
            <a:endParaRPr/>
          </a:p>
        </p:txBody>
      </p:sp>
      <p:sp>
        <p:nvSpPr>
          <p:cNvPr id="163" name="Google Shape;163;p23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Resilient data</a:t>
            </a:r>
            <a:endParaRPr/>
          </a:p>
        </p:txBody>
      </p:sp>
      <p:sp>
        <p:nvSpPr>
          <p:cNvPr id="164" name="Google Shape;164;p23"/>
          <p:cNvSpPr txBox="1"/>
          <p:nvPr/>
        </p:nvSpPr>
        <p:spPr>
          <a:xfrm>
            <a:off x="6653719" y="5914416"/>
            <a:ext cx="5382243" cy="41036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9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https://www.ibm.com/think/topics/data-resiliency</a:t>
            </a:r>
            <a:r>
              <a:rPr b="0" i="0" lang="en-GB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9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68"/>
          <p:cNvSpPr/>
          <p:nvPr/>
        </p:nvSpPr>
        <p:spPr>
          <a:xfrm rot="5400000">
            <a:off x="9820304" y="0"/>
            <a:ext cx="2371800" cy="2371800"/>
          </a:xfrm>
          <a:prstGeom prst="diagStripe">
            <a:avLst>
              <a:gd fmla="val 5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68"/>
          <p:cNvSpPr txBox="1"/>
          <p:nvPr/>
        </p:nvSpPr>
        <p:spPr>
          <a:xfrm rot="2700000">
            <a:off x="9620400" y="514953"/>
            <a:ext cx="3335140" cy="7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</a:rPr>
              <a:t>Do not edit</a:t>
            </a:r>
            <a:endParaRPr b="1"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descr="poll-type-id" id="665" name="Google Shape;665;p68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693" y="1742703"/>
            <a:ext cx="2371697" cy="2371697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666" name="Google Shape;666;p68"/>
          <p:cNvSpPr txBox="1"/>
          <p:nvPr/>
        </p:nvSpPr>
        <p:spPr>
          <a:xfrm>
            <a:off x="3112851" y="1760838"/>
            <a:ext cx="8486100" cy="23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5B5B5B"/>
                </a:solidFill>
                <a:latin typeface="Inter"/>
                <a:ea typeface="Inter"/>
                <a:cs typeface="Inter"/>
                <a:sym typeface="Inter"/>
              </a:rPr>
              <a:t>Where would you place resilience activities along the value chain?</a:t>
            </a:r>
            <a:endParaRPr b="1" sz="3600">
              <a:solidFill>
                <a:srgbClr val="5B5B5B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67" name="Google Shape;667;p68"/>
          <p:cNvSpPr/>
          <p:nvPr/>
        </p:nvSpPr>
        <p:spPr>
          <a:xfrm>
            <a:off x="0" y="5820032"/>
            <a:ext cx="12192000" cy="1038000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68"/>
          <p:cNvSpPr txBox="1"/>
          <p:nvPr/>
        </p:nvSpPr>
        <p:spPr>
          <a:xfrm>
            <a:off x="741155" y="5820032"/>
            <a:ext cx="9264300" cy="103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Presenting with animations, GIFs or speaker notes? Enable our </a:t>
            </a:r>
            <a:r>
              <a:rPr lang="en-GB" sz="1200" u="sng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Chrome extension</a:t>
            </a:r>
            <a:endParaRPr sz="1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69" name="Google Shape;669;p6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670" name="Google Shape;670;p68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561459" y="5968439"/>
            <a:ext cx="1482310" cy="741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69"/>
          <p:cNvSpPr/>
          <p:nvPr/>
        </p:nvSpPr>
        <p:spPr>
          <a:xfrm>
            <a:off x="0" y="0"/>
            <a:ext cx="12192000" cy="10374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75" name="Google Shape;675;p69"/>
          <p:cNvPicPr preferRelativeResize="0"/>
          <p:nvPr/>
        </p:nvPicPr>
        <p:blipFill rotWithShape="1">
          <a:blip r:embed="rId3">
            <a:alphaModFix/>
          </a:blip>
          <a:srcRect b="26209" l="0" r="0" t="26209"/>
          <a:stretch/>
        </p:blipFill>
        <p:spPr>
          <a:xfrm>
            <a:off x="9304020" y="0"/>
            <a:ext cx="2888100" cy="10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69"/>
          <p:cNvPicPr preferRelativeResize="0"/>
          <p:nvPr/>
        </p:nvPicPr>
        <p:blipFill rotWithShape="1">
          <a:blip r:embed="rId4">
            <a:alphaModFix/>
          </a:blip>
          <a:srcRect b="0" l="30" r="30" t="0"/>
          <a:stretch/>
        </p:blipFill>
        <p:spPr>
          <a:xfrm>
            <a:off x="9791700" y="111442"/>
            <a:ext cx="2028000" cy="8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69"/>
          <p:cNvSpPr txBox="1"/>
          <p:nvPr/>
        </p:nvSpPr>
        <p:spPr>
          <a:xfrm>
            <a:off x="95250" y="95250"/>
            <a:ext cx="8667900" cy="7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Slido #5: CEOS Impact</a:t>
            </a:r>
            <a:endParaRPr sz="4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8" name="Google Shape;678;p69"/>
          <p:cNvSpPr/>
          <p:nvPr/>
        </p:nvSpPr>
        <p:spPr>
          <a:xfrm>
            <a:off x="-1905" y="6574155"/>
            <a:ext cx="12193800" cy="2838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69"/>
          <p:cNvSpPr/>
          <p:nvPr/>
        </p:nvSpPr>
        <p:spPr>
          <a:xfrm>
            <a:off x="-4762" y="6540818"/>
            <a:ext cx="12196800" cy="591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69"/>
          <p:cNvSpPr txBox="1"/>
          <p:nvPr/>
        </p:nvSpPr>
        <p:spPr>
          <a:xfrm>
            <a:off x="95250" y="6572250"/>
            <a:ext cx="5715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1" name="Google Shape;681;p69"/>
          <p:cNvSpPr txBox="1"/>
          <p:nvPr/>
        </p:nvSpPr>
        <p:spPr>
          <a:xfrm>
            <a:off x="1512725" y="2415225"/>
            <a:ext cx="89214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Where do you think CEOS is having the greatest impact with its current activities?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70"/>
          <p:cNvSpPr/>
          <p:nvPr/>
        </p:nvSpPr>
        <p:spPr>
          <a:xfrm rot="5400000">
            <a:off x="9820304" y="0"/>
            <a:ext cx="2371800" cy="2371800"/>
          </a:xfrm>
          <a:prstGeom prst="diagStripe">
            <a:avLst>
              <a:gd fmla="val 5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p70"/>
          <p:cNvSpPr txBox="1"/>
          <p:nvPr/>
        </p:nvSpPr>
        <p:spPr>
          <a:xfrm rot="2700000">
            <a:off x="9620400" y="514953"/>
            <a:ext cx="3335140" cy="7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</a:rPr>
              <a:t>Do not edit</a:t>
            </a:r>
            <a:endParaRPr b="1"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descr="poll-type-id" id="688" name="Google Shape;688;p7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693" y="1742703"/>
            <a:ext cx="2371697" cy="2371697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689" name="Google Shape;689;p70"/>
          <p:cNvSpPr txBox="1"/>
          <p:nvPr/>
        </p:nvSpPr>
        <p:spPr>
          <a:xfrm>
            <a:off x="3112851" y="1760838"/>
            <a:ext cx="8486100" cy="23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100">
                <a:solidFill>
                  <a:srgbClr val="5B5B5B"/>
                </a:solidFill>
                <a:latin typeface="Inter"/>
                <a:ea typeface="Inter"/>
                <a:cs typeface="Inter"/>
                <a:sym typeface="Inter"/>
              </a:rPr>
              <a:t>Where do you think CEOS is having the greatest impact with its current activities?</a:t>
            </a:r>
            <a:endParaRPr b="1" sz="3100">
              <a:solidFill>
                <a:srgbClr val="5B5B5B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90" name="Google Shape;690;p70"/>
          <p:cNvSpPr/>
          <p:nvPr/>
        </p:nvSpPr>
        <p:spPr>
          <a:xfrm>
            <a:off x="0" y="5820032"/>
            <a:ext cx="12192000" cy="1038000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70"/>
          <p:cNvSpPr txBox="1"/>
          <p:nvPr/>
        </p:nvSpPr>
        <p:spPr>
          <a:xfrm>
            <a:off x="741155" y="5820032"/>
            <a:ext cx="9264300" cy="103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Presenting with animations, GIFs or speaker notes? Enable our </a:t>
            </a:r>
            <a:r>
              <a:rPr lang="en-GB" sz="1200" u="sng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Chrome extension</a:t>
            </a:r>
            <a:endParaRPr sz="1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92" name="Google Shape;692;p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693" name="Google Shape;693;p70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561459" y="5968439"/>
            <a:ext cx="1482310" cy="741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71"/>
          <p:cNvSpPr/>
          <p:nvPr/>
        </p:nvSpPr>
        <p:spPr>
          <a:xfrm>
            <a:off x="0" y="0"/>
            <a:ext cx="12192000" cy="10374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8" name="Google Shape;698;p71"/>
          <p:cNvPicPr preferRelativeResize="0"/>
          <p:nvPr/>
        </p:nvPicPr>
        <p:blipFill rotWithShape="1">
          <a:blip r:embed="rId3">
            <a:alphaModFix/>
          </a:blip>
          <a:srcRect b="26209" l="0" r="0" t="26209"/>
          <a:stretch/>
        </p:blipFill>
        <p:spPr>
          <a:xfrm>
            <a:off x="9304020" y="0"/>
            <a:ext cx="2888100" cy="10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71"/>
          <p:cNvPicPr preferRelativeResize="0"/>
          <p:nvPr/>
        </p:nvPicPr>
        <p:blipFill rotWithShape="1">
          <a:blip r:embed="rId4">
            <a:alphaModFix/>
          </a:blip>
          <a:srcRect b="0" l="30" r="30" t="0"/>
          <a:stretch/>
        </p:blipFill>
        <p:spPr>
          <a:xfrm>
            <a:off x="9791700" y="111442"/>
            <a:ext cx="2028000" cy="80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71"/>
          <p:cNvSpPr txBox="1"/>
          <p:nvPr/>
        </p:nvSpPr>
        <p:spPr>
          <a:xfrm>
            <a:off x="95250" y="95250"/>
            <a:ext cx="8667900" cy="7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Slido #6: Tracking Impact</a:t>
            </a:r>
            <a:endParaRPr sz="4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1" name="Google Shape;701;p71"/>
          <p:cNvSpPr/>
          <p:nvPr/>
        </p:nvSpPr>
        <p:spPr>
          <a:xfrm>
            <a:off x="-1905" y="6574155"/>
            <a:ext cx="12193800" cy="2838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71"/>
          <p:cNvSpPr/>
          <p:nvPr/>
        </p:nvSpPr>
        <p:spPr>
          <a:xfrm>
            <a:off x="-4762" y="6540818"/>
            <a:ext cx="12196800" cy="591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71"/>
          <p:cNvSpPr txBox="1"/>
          <p:nvPr/>
        </p:nvSpPr>
        <p:spPr>
          <a:xfrm>
            <a:off x="95250" y="6572250"/>
            <a:ext cx="57150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4" name="Google Shape;704;p71"/>
          <p:cNvSpPr txBox="1"/>
          <p:nvPr/>
        </p:nvSpPr>
        <p:spPr>
          <a:xfrm>
            <a:off x="1512725" y="2415225"/>
            <a:ext cx="89214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How does your agency gather feedback and track impact?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72"/>
          <p:cNvSpPr/>
          <p:nvPr/>
        </p:nvSpPr>
        <p:spPr>
          <a:xfrm rot="5400000">
            <a:off x="9820304" y="0"/>
            <a:ext cx="2371800" cy="2371800"/>
          </a:xfrm>
          <a:prstGeom prst="diagStripe">
            <a:avLst>
              <a:gd fmla="val 50000" name="adj"/>
            </a:avLst>
          </a:prstGeom>
          <a:solidFill>
            <a:srgbClr val="EDFA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72"/>
          <p:cNvSpPr txBox="1"/>
          <p:nvPr/>
        </p:nvSpPr>
        <p:spPr>
          <a:xfrm rot="2700000">
            <a:off x="9620400" y="514953"/>
            <a:ext cx="3335140" cy="77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</a:rPr>
              <a:t>Do not edit</a:t>
            </a:r>
            <a:endParaRPr b="1"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198038"/>
                </a:solid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change the design</a:t>
            </a:r>
            <a:endParaRPr sz="1200">
              <a:solidFill>
                <a:srgbClr val="198038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descr="poll-type-id" id="711" name="Google Shape;711;p72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693" y="1742703"/>
            <a:ext cx="2371697" cy="2371697"/>
          </a:xfrm>
          <a:prstGeom prst="rect">
            <a:avLst/>
          </a:prstGeom>
          <a:noFill/>
          <a:ln>
            <a:noFill/>
          </a:ln>
        </p:spPr>
      </p:pic>
      <p:sp>
        <p:nvSpPr>
          <p:cNvPr descr="title-id" id="712" name="Google Shape;712;p72"/>
          <p:cNvSpPr txBox="1"/>
          <p:nvPr/>
        </p:nvSpPr>
        <p:spPr>
          <a:xfrm>
            <a:off x="3112851" y="1760838"/>
            <a:ext cx="8486100" cy="23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600">
                <a:solidFill>
                  <a:srgbClr val="5B5B5B"/>
                </a:solidFill>
                <a:latin typeface="Inter"/>
                <a:ea typeface="Inter"/>
                <a:cs typeface="Inter"/>
                <a:sym typeface="Inter"/>
              </a:rPr>
              <a:t>How does your agency gather feedback and track impact?</a:t>
            </a:r>
            <a:endParaRPr b="1" sz="3600">
              <a:solidFill>
                <a:srgbClr val="5B5B5B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13" name="Google Shape;713;p72"/>
          <p:cNvSpPr/>
          <p:nvPr/>
        </p:nvSpPr>
        <p:spPr>
          <a:xfrm>
            <a:off x="0" y="5820032"/>
            <a:ext cx="12192000" cy="1038000"/>
          </a:xfrm>
          <a:prstGeom prst="rect">
            <a:avLst/>
          </a:prstGeom>
          <a:solidFill>
            <a:srgbClr val="1980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72"/>
          <p:cNvSpPr txBox="1"/>
          <p:nvPr/>
        </p:nvSpPr>
        <p:spPr>
          <a:xfrm>
            <a:off x="741155" y="5820032"/>
            <a:ext cx="9264300" cy="103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Presenting with animations, GIFs or speaker notes? Enable our </a:t>
            </a:r>
            <a:r>
              <a:rPr lang="en-GB" sz="1200" u="sng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Chrome extension</a:t>
            </a:r>
            <a:endParaRPr sz="12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15" name="Google Shape;715;p7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-id" id="716" name="Google Shape;716;p72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561459" y="5968439"/>
            <a:ext cx="1482310" cy="741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73"/>
          <p:cNvSpPr txBox="1"/>
          <p:nvPr/>
        </p:nvSpPr>
        <p:spPr>
          <a:xfrm>
            <a:off x="357100" y="1290950"/>
            <a:ext cx="11667000" cy="43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03213" lvl="0" marL="214313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AutoNum type="arabicPeriod"/>
            </a:pPr>
            <a:r>
              <a:rPr lang="en-GB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Review internal documents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3213" lvl="0" marL="214313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AutoNum type="arabicPeriod"/>
            </a:pPr>
            <a:r>
              <a:rPr lang="en-GB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Interview internal stakeholders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3213" lvl="0" marL="214313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AutoNum type="arabicPeriod"/>
            </a:pPr>
            <a:r>
              <a:rPr lang="en-GB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Interview external stakeholders (EO operators &amp; end users)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3213" lvl="0" marL="214313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AutoNum type="arabicPeriod"/>
            </a:pPr>
            <a:r>
              <a:rPr lang="en-GB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Develop report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3213" lvl="0" marL="214313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AutoNum type="arabicPeriod"/>
            </a:pPr>
            <a:r>
              <a:rPr lang="en-GB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Develop value chain visualization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3213" lvl="0" marL="214313" marR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AutoNum type="arabicPeriod"/>
            </a:pPr>
            <a:r>
              <a:rPr lang="en-GB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Share with CEOS community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2" name="Google Shape;722;p73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Value Chain Analysis Plan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74"/>
          <p:cNvSpPr/>
          <p:nvPr/>
        </p:nvSpPr>
        <p:spPr>
          <a:xfrm>
            <a:off x="0" y="0"/>
            <a:ext cx="12192000" cy="10374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7" name="Google Shape;727;p74"/>
          <p:cNvPicPr preferRelativeResize="0"/>
          <p:nvPr/>
        </p:nvPicPr>
        <p:blipFill rotWithShape="1">
          <a:blip r:embed="rId3">
            <a:alphaModFix/>
          </a:blip>
          <a:srcRect b="34640" l="51342" r="-2843" t="40847"/>
          <a:stretch/>
        </p:blipFill>
        <p:spPr>
          <a:xfrm>
            <a:off x="9304420" y="0"/>
            <a:ext cx="2887500" cy="10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91700" y="111633"/>
            <a:ext cx="2028000" cy="803400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74"/>
          <p:cNvSpPr txBox="1"/>
          <p:nvPr/>
        </p:nvSpPr>
        <p:spPr>
          <a:xfrm>
            <a:off x="185357" y="148876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Value Chain Analysis Plan</a:t>
            </a:r>
            <a:endParaRPr sz="44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0" name="Google Shape;730;p74"/>
          <p:cNvSpPr/>
          <p:nvPr/>
        </p:nvSpPr>
        <p:spPr>
          <a:xfrm>
            <a:off x="-1714" y="6574536"/>
            <a:ext cx="12193800" cy="283500"/>
          </a:xfrm>
          <a:prstGeom prst="rect">
            <a:avLst/>
          </a:prstGeom>
          <a:solidFill>
            <a:srgbClr val="DDDDDD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74"/>
          <p:cNvSpPr/>
          <p:nvPr/>
        </p:nvSpPr>
        <p:spPr>
          <a:xfrm>
            <a:off x="-4477" y="6540436"/>
            <a:ext cx="12196500" cy="59400"/>
          </a:xfrm>
          <a:prstGeom prst="rect">
            <a:avLst/>
          </a:prstGeom>
          <a:solidFill>
            <a:srgbClr val="33445F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74"/>
          <p:cNvSpPr txBox="1"/>
          <p:nvPr/>
        </p:nvSpPr>
        <p:spPr>
          <a:xfrm>
            <a:off x="66961" y="6562725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rgbClr val="33445F"/>
                </a:solidFill>
                <a:latin typeface="Montserrat"/>
                <a:ea typeface="Montserrat"/>
                <a:cs typeface="Montserrat"/>
                <a:sym typeface="Montserrat"/>
              </a:rPr>
              <a:t>SIT-41, 14-16 April 2026</a:t>
            </a:r>
            <a:endParaRPr b="1" sz="1400">
              <a:solidFill>
                <a:srgbClr val="33445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33" name="Google Shape;733;p74"/>
          <p:cNvGrpSpPr/>
          <p:nvPr/>
        </p:nvGrpSpPr>
        <p:grpSpPr>
          <a:xfrm>
            <a:off x="66933" y="1333500"/>
            <a:ext cx="12124785" cy="4953000"/>
            <a:chOff x="476250" y="1333500"/>
            <a:chExt cx="11715900" cy="4953000"/>
          </a:xfrm>
        </p:grpSpPr>
        <p:sp>
          <p:nvSpPr>
            <p:cNvPr id="734" name="Google Shape;734;p74"/>
            <p:cNvSpPr/>
            <p:nvPr/>
          </p:nvSpPr>
          <p:spPr>
            <a:xfrm>
              <a:off x="476250" y="1333500"/>
              <a:ext cx="11239500" cy="4953000"/>
            </a:xfrm>
            <a:prstGeom prst="roundRect">
              <a:avLst>
                <a:gd fmla="val 1923" name="adj"/>
              </a:avLst>
            </a:prstGeom>
            <a:solidFill>
              <a:srgbClr val="F8F9F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35" name="Google Shape;735;p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805238" y="1714500"/>
              <a:ext cx="9600" cy="419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6" name="Google Shape;736;p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053013" y="1714500"/>
              <a:ext cx="9600" cy="419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7" name="Google Shape;737;p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300788" y="1714500"/>
              <a:ext cx="9600" cy="419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8" name="Google Shape;738;p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548563" y="1714500"/>
              <a:ext cx="9600" cy="419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9" name="Google Shape;739;p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796338" y="1714500"/>
              <a:ext cx="9600" cy="419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0" name="Google Shape;740;p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0044113" y="1714500"/>
              <a:ext cx="9600" cy="419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1" name="Google Shape;741;p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1291888" y="1714500"/>
              <a:ext cx="9600" cy="4191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42" name="Google Shape;742;p74"/>
            <p:cNvGrpSpPr/>
            <p:nvPr/>
          </p:nvGrpSpPr>
          <p:grpSpPr>
            <a:xfrm>
              <a:off x="3810000" y="1714500"/>
              <a:ext cx="8382150" cy="285900"/>
              <a:chOff x="3810000" y="1714500"/>
              <a:chExt cx="8382150" cy="285900"/>
            </a:xfrm>
          </p:grpSpPr>
          <p:sp>
            <p:nvSpPr>
              <p:cNvPr id="743" name="Google Shape;743;p74"/>
              <p:cNvSpPr txBox="1"/>
              <p:nvPr/>
            </p:nvSpPr>
            <p:spPr>
              <a:xfrm>
                <a:off x="3810000" y="1714500"/>
                <a:ext cx="12477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Mar</a:t>
                </a:r>
                <a:endParaRPr/>
              </a:p>
            </p:txBody>
          </p:sp>
          <p:sp>
            <p:nvSpPr>
              <p:cNvPr id="744" name="Google Shape;744;p74"/>
              <p:cNvSpPr txBox="1"/>
              <p:nvPr/>
            </p:nvSpPr>
            <p:spPr>
              <a:xfrm>
                <a:off x="5057775" y="1714500"/>
                <a:ext cx="12477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Apr</a:t>
                </a:r>
                <a:endParaRPr/>
              </a:p>
            </p:txBody>
          </p:sp>
          <p:sp>
            <p:nvSpPr>
              <p:cNvPr id="745" name="Google Shape;745;p74"/>
              <p:cNvSpPr txBox="1"/>
              <p:nvPr/>
            </p:nvSpPr>
            <p:spPr>
              <a:xfrm>
                <a:off x="6305550" y="1714500"/>
                <a:ext cx="12477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May</a:t>
                </a:r>
                <a:endParaRPr/>
              </a:p>
            </p:txBody>
          </p:sp>
          <p:sp>
            <p:nvSpPr>
              <p:cNvPr id="746" name="Google Shape;746;p74"/>
              <p:cNvSpPr txBox="1"/>
              <p:nvPr/>
            </p:nvSpPr>
            <p:spPr>
              <a:xfrm>
                <a:off x="7553325" y="1714500"/>
                <a:ext cx="12477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Jun</a:t>
                </a:r>
                <a:endParaRPr/>
              </a:p>
            </p:txBody>
          </p:sp>
          <p:sp>
            <p:nvSpPr>
              <p:cNvPr id="747" name="Google Shape;747;p74"/>
              <p:cNvSpPr txBox="1"/>
              <p:nvPr/>
            </p:nvSpPr>
            <p:spPr>
              <a:xfrm>
                <a:off x="8801100" y="1714500"/>
                <a:ext cx="12477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Jul</a:t>
                </a:r>
                <a:endParaRPr/>
              </a:p>
            </p:txBody>
          </p:sp>
          <p:sp>
            <p:nvSpPr>
              <p:cNvPr id="748" name="Google Shape;748;p74"/>
              <p:cNvSpPr txBox="1"/>
              <p:nvPr/>
            </p:nvSpPr>
            <p:spPr>
              <a:xfrm>
                <a:off x="10048875" y="1714500"/>
                <a:ext cx="12477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Aug</a:t>
                </a:r>
                <a:endParaRPr/>
              </a:p>
            </p:txBody>
          </p:sp>
          <p:sp>
            <p:nvSpPr>
              <p:cNvPr id="749" name="Google Shape;749;p74"/>
              <p:cNvSpPr txBox="1"/>
              <p:nvPr/>
            </p:nvSpPr>
            <p:spPr>
              <a:xfrm>
                <a:off x="11296650" y="1714500"/>
                <a:ext cx="895500" cy="285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/>
                  <a:t>Sept+</a:t>
                </a:r>
                <a:endParaRPr/>
              </a:p>
            </p:txBody>
          </p:sp>
        </p:grpSp>
        <p:grpSp>
          <p:nvGrpSpPr>
            <p:cNvPr id="750" name="Google Shape;750;p74"/>
            <p:cNvGrpSpPr/>
            <p:nvPr/>
          </p:nvGrpSpPr>
          <p:grpSpPr>
            <a:xfrm>
              <a:off x="666750" y="2286000"/>
              <a:ext cx="6891450" cy="381000"/>
              <a:chOff x="666750" y="2286000"/>
              <a:chExt cx="6891450" cy="381000"/>
            </a:xfrm>
          </p:grpSpPr>
          <p:sp>
            <p:nvSpPr>
              <p:cNvPr id="751" name="Google Shape;751;p74"/>
              <p:cNvSpPr/>
              <p:nvPr/>
            </p:nvSpPr>
            <p:spPr>
              <a:xfrm>
                <a:off x="3810000" y="2286000"/>
                <a:ext cx="3748200" cy="381000"/>
              </a:xfrm>
              <a:prstGeom prst="roundRect">
                <a:avLst>
                  <a:gd fmla="val 50000" name="adj"/>
                </a:avLst>
              </a:prstGeom>
              <a:solidFill>
                <a:srgbClr val="33445F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2" name="Google Shape;752;p74"/>
              <p:cNvSpPr txBox="1"/>
              <p:nvPr/>
            </p:nvSpPr>
            <p:spPr>
              <a:xfrm>
                <a:off x="666750" y="2286000"/>
                <a:ext cx="29529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GB" sz="1400">
                    <a:solidFill>
                      <a:srgbClr val="33333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Review internal documents</a:t>
                </a:r>
                <a:endParaRPr b="0" sz="1400">
                  <a:solidFill>
                    <a:srgbClr val="33333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753" name="Google Shape;753;p74"/>
            <p:cNvGrpSpPr/>
            <p:nvPr/>
          </p:nvGrpSpPr>
          <p:grpSpPr>
            <a:xfrm>
              <a:off x="666750" y="2952750"/>
              <a:ext cx="10629825" cy="381000"/>
              <a:chOff x="666750" y="2952750"/>
              <a:chExt cx="10629825" cy="381000"/>
            </a:xfrm>
          </p:grpSpPr>
          <p:sp>
            <p:nvSpPr>
              <p:cNvPr id="754" name="Google Shape;754;p74"/>
              <p:cNvSpPr/>
              <p:nvPr/>
            </p:nvSpPr>
            <p:spPr>
              <a:xfrm>
                <a:off x="5057775" y="2952750"/>
                <a:ext cx="6238800" cy="381000"/>
              </a:xfrm>
              <a:prstGeom prst="roundRect">
                <a:avLst>
                  <a:gd fmla="val 50000" name="adj"/>
                </a:avLst>
              </a:prstGeom>
              <a:solidFill>
                <a:srgbClr val="4A607D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5" name="Google Shape;755;p74"/>
              <p:cNvSpPr txBox="1"/>
              <p:nvPr/>
            </p:nvSpPr>
            <p:spPr>
              <a:xfrm>
                <a:off x="666750" y="2952750"/>
                <a:ext cx="29529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GB" sz="1400">
                    <a:solidFill>
                      <a:srgbClr val="33333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Interview internal stakeholders</a:t>
                </a:r>
                <a:endParaRPr b="0" sz="1400">
                  <a:solidFill>
                    <a:srgbClr val="33333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756" name="Google Shape;756;p74"/>
            <p:cNvGrpSpPr/>
            <p:nvPr/>
          </p:nvGrpSpPr>
          <p:grpSpPr>
            <a:xfrm>
              <a:off x="666750" y="3619500"/>
              <a:ext cx="10629825" cy="381000"/>
              <a:chOff x="666750" y="3619500"/>
              <a:chExt cx="10629825" cy="381000"/>
            </a:xfrm>
          </p:grpSpPr>
          <p:sp>
            <p:nvSpPr>
              <p:cNvPr id="757" name="Google Shape;757;p74"/>
              <p:cNvSpPr/>
              <p:nvPr/>
            </p:nvSpPr>
            <p:spPr>
              <a:xfrm>
                <a:off x="5057775" y="3619500"/>
                <a:ext cx="6238800" cy="381000"/>
              </a:xfrm>
              <a:prstGeom prst="roundRect">
                <a:avLst>
                  <a:gd fmla="val 50000" name="adj"/>
                </a:avLst>
              </a:prstGeom>
              <a:solidFill>
                <a:srgbClr val="607D9B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8" name="Google Shape;758;p74"/>
              <p:cNvSpPr txBox="1"/>
              <p:nvPr/>
            </p:nvSpPr>
            <p:spPr>
              <a:xfrm>
                <a:off x="666750" y="3619500"/>
                <a:ext cx="29529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GB" sz="1400">
                    <a:solidFill>
                      <a:srgbClr val="33333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Interview external stakeholders</a:t>
                </a:r>
                <a:endParaRPr b="0" sz="1400">
                  <a:solidFill>
                    <a:srgbClr val="33333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759" name="Google Shape;759;p74"/>
            <p:cNvGrpSpPr/>
            <p:nvPr/>
          </p:nvGrpSpPr>
          <p:grpSpPr>
            <a:xfrm>
              <a:off x="666750" y="4286250"/>
              <a:ext cx="10629825" cy="381000"/>
              <a:chOff x="666750" y="4286250"/>
              <a:chExt cx="10629825" cy="381000"/>
            </a:xfrm>
          </p:grpSpPr>
          <p:sp>
            <p:nvSpPr>
              <p:cNvPr id="760" name="Google Shape;760;p74"/>
              <p:cNvSpPr/>
              <p:nvPr/>
            </p:nvSpPr>
            <p:spPr>
              <a:xfrm>
                <a:off x="10048875" y="4286250"/>
                <a:ext cx="1247700" cy="381000"/>
              </a:xfrm>
              <a:prstGeom prst="roundRect">
                <a:avLst>
                  <a:gd fmla="val 50000" name="adj"/>
                </a:avLst>
              </a:prstGeom>
              <a:solidFill>
                <a:srgbClr val="7B9BB8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74"/>
              <p:cNvSpPr txBox="1"/>
              <p:nvPr/>
            </p:nvSpPr>
            <p:spPr>
              <a:xfrm>
                <a:off x="666750" y="4286250"/>
                <a:ext cx="29529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GB" sz="1400">
                    <a:solidFill>
                      <a:srgbClr val="33333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Develop report</a:t>
                </a:r>
                <a:endParaRPr b="0" sz="1400">
                  <a:solidFill>
                    <a:srgbClr val="33333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762" name="Google Shape;762;p74"/>
            <p:cNvGrpSpPr/>
            <p:nvPr/>
          </p:nvGrpSpPr>
          <p:grpSpPr>
            <a:xfrm>
              <a:off x="666750" y="4953000"/>
              <a:ext cx="11201400" cy="381000"/>
              <a:chOff x="666750" y="4953000"/>
              <a:chExt cx="11201400" cy="381000"/>
            </a:xfrm>
          </p:grpSpPr>
          <p:sp>
            <p:nvSpPr>
              <p:cNvPr id="763" name="Google Shape;763;p74"/>
              <p:cNvSpPr/>
              <p:nvPr/>
            </p:nvSpPr>
            <p:spPr>
              <a:xfrm>
                <a:off x="11296650" y="4953000"/>
                <a:ext cx="571500" cy="381000"/>
              </a:xfrm>
              <a:prstGeom prst="roundRect">
                <a:avLst>
                  <a:gd fmla="val 50000" name="adj"/>
                </a:avLst>
              </a:prstGeom>
              <a:solidFill>
                <a:srgbClr val="98B9D6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74"/>
              <p:cNvSpPr txBox="1"/>
              <p:nvPr/>
            </p:nvSpPr>
            <p:spPr>
              <a:xfrm>
                <a:off x="666750" y="4953000"/>
                <a:ext cx="29529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GB" sz="1400">
                    <a:solidFill>
                      <a:srgbClr val="33333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Value chain visualization</a:t>
                </a:r>
                <a:endParaRPr b="0" sz="1400">
                  <a:solidFill>
                    <a:srgbClr val="33333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765" name="Google Shape;765;p74"/>
            <p:cNvGrpSpPr/>
            <p:nvPr/>
          </p:nvGrpSpPr>
          <p:grpSpPr>
            <a:xfrm>
              <a:off x="666750" y="5572125"/>
              <a:ext cx="11153925" cy="476400"/>
              <a:chOff x="666750" y="5572125"/>
              <a:chExt cx="11153925" cy="476400"/>
            </a:xfrm>
          </p:grpSpPr>
          <p:sp>
            <p:nvSpPr>
              <p:cNvPr id="766" name="Google Shape;766;p74"/>
              <p:cNvSpPr/>
              <p:nvPr/>
            </p:nvSpPr>
            <p:spPr>
              <a:xfrm>
                <a:off x="11344275" y="5572125"/>
                <a:ext cx="476400" cy="476400"/>
              </a:xfrm>
              <a:prstGeom prst="ellipse">
                <a:avLst/>
              </a:prstGeom>
              <a:solidFill>
                <a:srgbClr val="EE9FA4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74"/>
              <p:cNvSpPr txBox="1"/>
              <p:nvPr/>
            </p:nvSpPr>
            <p:spPr>
              <a:xfrm>
                <a:off x="666750" y="5619750"/>
                <a:ext cx="2952900" cy="38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lang="en-GB" sz="1400">
                    <a:solidFill>
                      <a:srgbClr val="33333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Share with CEOS community</a:t>
                </a:r>
                <a:endParaRPr b="0" sz="1400">
                  <a:solidFill>
                    <a:srgbClr val="33333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768" name="Google Shape;768;p74"/>
              <p:cNvSpPr txBox="1"/>
              <p:nvPr/>
            </p:nvSpPr>
            <p:spPr>
              <a:xfrm>
                <a:off x="11344275" y="5572125"/>
                <a:ext cx="476400" cy="47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GB" sz="1000">
                    <a:solidFill>
                      <a:srgbClr val="FFFFFF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Nov</a:t>
                </a:r>
                <a:endParaRPr b="1" sz="10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75"/>
          <p:cNvSpPr txBox="1"/>
          <p:nvPr/>
        </p:nvSpPr>
        <p:spPr>
          <a:xfrm>
            <a:off x="1560000" y="2238950"/>
            <a:ext cx="8928000" cy="20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</a:t>
            </a:r>
            <a:r>
              <a:rPr b="1"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examples </a:t>
            </a: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would you point to over the past decade in which CEOS has had the most </a:t>
            </a:r>
            <a:r>
              <a:rPr b="1"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impact for your organization</a:t>
            </a: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4" name="Google Shape;774;p75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Discussion Question 1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76"/>
          <p:cNvSpPr txBox="1"/>
          <p:nvPr/>
        </p:nvSpPr>
        <p:spPr>
          <a:xfrm>
            <a:off x="1560000" y="1722950"/>
            <a:ext cx="9611700" cy="44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are some areas in which CEOS could </a:t>
            </a:r>
            <a:r>
              <a:rPr b="1"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have more impact or add more value</a:t>
            </a: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? 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How would you </a:t>
            </a:r>
            <a:r>
              <a:rPr b="1"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organize CEOS work </a:t>
            </a:r>
            <a:r>
              <a:rPr b="1"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differently</a:t>
            </a: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in order to create this </a:t>
            </a: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potential </a:t>
            </a:r>
            <a:r>
              <a:rPr lang="en-GB" sz="3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impact?</a:t>
            </a:r>
            <a:endParaRPr sz="3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0" name="Google Shape;780;p76"/>
          <p:cNvSpPr txBox="1"/>
          <p:nvPr/>
        </p:nvSpPr>
        <p:spPr>
          <a:xfrm>
            <a:off x="94020" y="103248"/>
            <a:ext cx="8668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Discussion Question 2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77"/>
          <p:cNvSpPr txBox="1"/>
          <p:nvPr/>
        </p:nvSpPr>
        <p:spPr>
          <a:xfrm>
            <a:off x="357105" y="1290957"/>
            <a:ext cx="11112000" cy="45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016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❖"/>
            </a:pPr>
            <a:r>
              <a:rPr b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Presenters should name their file using the following convention: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1" marL="671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❖"/>
            </a:pPr>
            <a:r>
              <a:rPr i="0" lang="en-GB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AgendaItemNumber_LastName_Subject </a:t>
            </a:r>
            <a:r>
              <a:rPr i="1" lang="en-GB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(e.g., </a:t>
            </a:r>
            <a:r>
              <a:rPr i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1.1_Surname_Welcome</a:t>
            </a:r>
            <a:r>
              <a:rPr i="1" lang="en-GB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i="1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❖"/>
            </a:pPr>
            <a:r>
              <a:rPr b="1" i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Documents and presentations should be uploaded to the shared folder to allow for streamlined self service</a:t>
            </a:r>
            <a:endParaRPr b="1" i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1" marL="671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❖"/>
            </a:pPr>
            <a:r>
              <a:rPr b="1" lang="en-GB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Shared Presentation Folder</a:t>
            </a:r>
            <a:r>
              <a:rPr b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(default view only, ask for upload/edit permission as required)</a:t>
            </a:r>
            <a:endParaRPr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1" marL="671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❖"/>
            </a:pPr>
            <a:r>
              <a:rPr b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 support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contact the SIT Chair Team: nasa-sit-chair-2026-27@googlegroups.com</a:t>
            </a:r>
            <a:endParaRPr b="1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1" marL="671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❖"/>
            </a:pPr>
            <a:r>
              <a:rPr b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Presentations</a:t>
            </a:r>
            <a:r>
              <a:rPr b="1" lang="en-GB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and </a:t>
            </a:r>
            <a:r>
              <a:rPr b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documents for information </a:t>
            </a:r>
            <a:r>
              <a:rPr lang="en-GB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should be submitted by </a:t>
            </a:r>
            <a:r>
              <a:rPr b="1" lang="en-GB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 April 2026</a:t>
            </a:r>
            <a:endParaRPr b="1" u="sng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1" marL="671513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❖"/>
            </a:pPr>
            <a:r>
              <a:rPr b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Documents to support decision-making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should be submitted to the SIT Chair Team by </a:t>
            </a:r>
            <a:r>
              <a:rPr b="1" lang="en-GB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31 March 2026</a:t>
            </a:r>
            <a:endParaRPr b="1" u="sng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❖"/>
            </a:pPr>
            <a:r>
              <a:rPr i="1"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Reporting to engage discussion or decision is encouraged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but detailed reporting should be provided as pre-meeting reading material or in background slides.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01613" lvl="0" marL="214313" marR="0" rtl="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❖"/>
            </a:pPr>
            <a:r>
              <a:rPr b="1" lang="en-GB" u="sng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Please explicitly highlight the decisions, outcomes, or actions you are seeking.</a:t>
            </a:r>
            <a:r>
              <a:rPr lang="en-GB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The more explicit you are, the better. i.e., feel free to provide text for a proposed action – it may be revised later, but this approach will help with the efficient preparation of the actions record of the SIT meeting.</a:t>
            </a:r>
            <a:endParaRPr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6" name="Google Shape;786;p77"/>
          <p:cNvSpPr txBox="1"/>
          <p:nvPr/>
        </p:nvSpPr>
        <p:spPr>
          <a:xfrm>
            <a:off x="94020" y="103248"/>
            <a:ext cx="8668512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Presenter Guidelines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4"/>
          <p:cNvSpPr txBox="1"/>
          <p:nvPr>
            <p:ph idx="1" type="body"/>
          </p:nvPr>
        </p:nvSpPr>
        <p:spPr>
          <a:xfrm>
            <a:off x="324233" y="1558533"/>
            <a:ext cx="11495600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An Australian report measured community resilience in a range of factors, below:</a:t>
            </a:r>
            <a:endParaRPr/>
          </a:p>
          <a:p>
            <a:pPr indent="-457200" lvl="1" marL="1219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b="1" i="1" lang="en-GB"/>
              <a:t>Social capital</a:t>
            </a:r>
            <a:r>
              <a:rPr lang="en-GB"/>
              <a:t>: medical access, volunteering rates, English language proficiency, age structure</a:t>
            </a:r>
            <a:endParaRPr/>
          </a:p>
          <a:p>
            <a:pPr indent="-457200" lvl="1" marL="1219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b="1" i="1" lang="en-GB"/>
              <a:t>Human capital</a:t>
            </a:r>
            <a:r>
              <a:rPr lang="en-GB"/>
              <a:t>: education level, developmental vulnerability</a:t>
            </a:r>
            <a:endParaRPr/>
          </a:p>
          <a:p>
            <a:pPr indent="-457200" lvl="1" marL="1219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b="1" i="1" lang="en-GB"/>
              <a:t>Physical capital</a:t>
            </a:r>
            <a:r>
              <a:rPr lang="en-GB"/>
              <a:t>: Rates of home ownership, renting; density</a:t>
            </a:r>
            <a:endParaRPr/>
          </a:p>
          <a:p>
            <a:pPr indent="-457200" lvl="1" marL="1219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</a:pPr>
            <a:r>
              <a:rPr b="1" i="1" lang="en-GB"/>
              <a:t>Financial capital</a:t>
            </a:r>
            <a:r>
              <a:rPr lang="en-GB"/>
              <a:t>: Employment-to-population ratio, low-income households, unemployment rate</a:t>
            </a:r>
            <a:endParaRPr/>
          </a:p>
          <a:p>
            <a:pPr indent="-482600" lvl="0" marL="6096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Char char="❖"/>
            </a:pPr>
            <a:r>
              <a:rPr lang="en-GB"/>
              <a:t>It notes that adding natural capital would be helpful</a:t>
            </a:r>
            <a:endParaRPr/>
          </a:p>
          <a:p>
            <a:pPr indent="0" lvl="0" marL="12700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rPr lang="en-GB" sz="1900" u="sng">
                <a:solidFill>
                  <a:schemeClr val="hlink"/>
                </a:solidFill>
                <a:hlinkClick r:id="rId3"/>
              </a:rPr>
              <a:t>https://treasury.gov.au/sites/default/files/2024-03/p2024-495252-02-exploring-community.pdf</a:t>
            </a:r>
            <a:r>
              <a:rPr lang="en-GB" sz="1900"/>
              <a:t> </a:t>
            </a:r>
            <a:endParaRPr/>
          </a:p>
        </p:txBody>
      </p:sp>
      <p:sp>
        <p:nvSpPr>
          <p:cNvPr id="170" name="Google Shape;170;p24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Community resilience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Resilience index map</a:t>
            </a:r>
            <a:endParaRPr/>
          </a:p>
        </p:txBody>
      </p:sp>
      <p:pic>
        <p:nvPicPr>
          <p:cNvPr id="176" name="Google Shape;17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9996" y="1052547"/>
            <a:ext cx="6129757" cy="5482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5"/>
          <p:cNvPicPr preferRelativeResize="0"/>
          <p:nvPr/>
        </p:nvPicPr>
        <p:blipFill rotWithShape="1">
          <a:blip r:embed="rId4">
            <a:alphaModFix/>
          </a:blip>
          <a:srcRect b="0" l="2313" r="1" t="1445"/>
          <a:stretch/>
        </p:blipFill>
        <p:spPr>
          <a:xfrm>
            <a:off x="7531947" y="1178355"/>
            <a:ext cx="3972300" cy="4929368"/>
          </a:xfrm>
          <a:prstGeom prst="rect">
            <a:avLst/>
          </a:prstGeom>
          <a:noFill/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idx="1" type="body"/>
          </p:nvPr>
        </p:nvSpPr>
        <p:spPr>
          <a:xfrm>
            <a:off x="324233" y="1558533"/>
            <a:ext cx="7143367" cy="46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27000" rtl="0" algn="l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  <a:buSzPts val="2800"/>
              <a:buNone/>
            </a:pPr>
            <a:r>
              <a:rPr lang="en-GB"/>
              <a:t>Nicholas Taleb, in his book, says:</a:t>
            </a:r>
            <a:endParaRPr/>
          </a:p>
          <a:p>
            <a:pPr indent="0" lvl="1" marL="7366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rPr i="1" lang="en-GB"/>
              <a:t>Antifragility is beyond resilience or robustness. The resilient resists shocks and stays the same; the antifragile gets better.</a:t>
            </a:r>
            <a:endParaRPr i="1"/>
          </a:p>
        </p:txBody>
      </p:sp>
      <p:sp>
        <p:nvSpPr>
          <p:cNvPr id="183" name="Google Shape;183;p26"/>
          <p:cNvSpPr txBox="1"/>
          <p:nvPr>
            <p:ph type="title"/>
          </p:nvPr>
        </p:nvSpPr>
        <p:spPr>
          <a:xfrm>
            <a:off x="176048" y="175939"/>
            <a:ext cx="9386800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Antifragile data</a:t>
            </a:r>
            <a:endParaRPr/>
          </a:p>
        </p:txBody>
      </p:sp>
      <p:pic>
        <p:nvPicPr>
          <p:cNvPr id="184" name="Google Shape;18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43836" y="1781733"/>
            <a:ext cx="2743263" cy="4216400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70196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7"/>
          <p:cNvSpPr txBox="1"/>
          <p:nvPr>
            <p:ph type="title"/>
          </p:nvPr>
        </p:nvSpPr>
        <p:spPr>
          <a:xfrm>
            <a:off x="176048" y="175939"/>
            <a:ext cx="9512701" cy="77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</a:pPr>
            <a:r>
              <a:rPr lang="en-GB"/>
              <a:t>What do we mean by resilience?</a:t>
            </a:r>
            <a:endParaRPr/>
          </a:p>
        </p:txBody>
      </p:sp>
      <p:pic>
        <p:nvPicPr>
          <p:cNvPr id="190" name="Google Shape;19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4400" y="1050932"/>
            <a:ext cx="10363200" cy="5460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026 CEOS Chair">
  <a:themeElements>
    <a:clrScheme name="CEO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