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Montserrat"/>
      <p:regular r:id="rId22"/>
      <p:bold r:id="rId23"/>
      <p:italic r:id="rId24"/>
      <p:boldItalic r:id="rId25"/>
    </p:embeddedFont>
    <p:embeddedFont>
      <p:font typeface="Montserrat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5E2CAB-2CA5-4441-88B7-96233F22B815}">
  <a:tblStyle styleId="{DF5E2CAB-2CA5-4441-88B7-96233F22B81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regular.fntdata"/><Relationship Id="rId21" Type="http://schemas.openxmlformats.org/officeDocument/2006/relationships/slide" Target="slides/slide15.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de3dadca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3de3dadca83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dd5535a8b4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3dd5535a8b4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dd5535a8b4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dd5535a8b4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dd5535a8b4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dd5535a8b4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dd5535a8b4_0_4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3dd5535a8b4_0_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Char char="●"/>
            </a:pPr>
            <a:r>
              <a:rPr b="1" lang="en-GB">
                <a:solidFill>
                  <a:srgbClr val="111827"/>
                </a:solidFill>
              </a:rPr>
              <a:t>Best Practice Guidance on Combining Multisource Data: Develop comprehensive best practice guidance for combining optical and SAR (Synthetic Aperture Radar) data to derive critical water variables. Include integration protocols for multisource datasets as part of an integrated water observatory framework</a:t>
            </a:r>
            <a:r>
              <a:rPr lang="en-GB">
                <a:solidFill>
                  <a:srgbClr val="424242"/>
                </a:solidFill>
              </a:rPr>
              <a:t>. </a:t>
            </a:r>
            <a:endParaRPr b="1">
              <a:solidFill>
                <a:srgbClr val="111827"/>
              </a:solidFill>
            </a:endParaRPr>
          </a:p>
          <a:p>
            <a:pPr indent="-101600" lvl="0" marL="171450" rtl="0" algn="l">
              <a:lnSpc>
                <a:spcPct val="100000"/>
              </a:lnSpc>
              <a:spcBef>
                <a:spcPts val="0"/>
              </a:spcBef>
              <a:spcAft>
                <a:spcPts val="0"/>
              </a:spcAft>
              <a:buSzPts val="1100"/>
              <a:buNone/>
            </a:pPr>
            <a:r>
              <a:t/>
            </a:r>
            <a:endParaRPr>
              <a:solidFill>
                <a:srgbClr val="424242"/>
              </a:solidFill>
            </a:endParaRPr>
          </a:p>
          <a:p>
            <a:pPr indent="-298450" lvl="1" marL="914400" rtl="0" algn="l">
              <a:lnSpc>
                <a:spcPct val="100000"/>
              </a:lnSpc>
              <a:spcBef>
                <a:spcPts val="0"/>
              </a:spcBef>
              <a:spcAft>
                <a:spcPts val="0"/>
              </a:spcAft>
              <a:buSzPts val="1100"/>
              <a:buChar char="○"/>
            </a:pPr>
            <a:r>
              <a:rPr lang="en-GB">
                <a:solidFill>
                  <a:srgbClr val="424242"/>
                </a:solidFill>
              </a:rPr>
              <a:t>Establish and promote a roadmap for the development of a </a:t>
            </a:r>
            <a:r>
              <a:rPr b="1" lang="en-GB">
                <a:solidFill>
                  <a:srgbClr val="111827"/>
                </a:solidFill>
              </a:rPr>
              <a:t>multisource integrated water observatory</a:t>
            </a:r>
            <a:r>
              <a:rPr lang="en-GB">
                <a:solidFill>
                  <a:srgbClr val="424242"/>
                </a:solidFill>
              </a:rPr>
              <a:t>. This will support the seamless integration of past, present, and future observational missions, combining diverse datasets to improve understanding of the global water cycle over time.</a:t>
            </a:r>
            <a:endParaRPr b="1">
              <a:solidFill>
                <a:srgbClr val="111827"/>
              </a:solidFill>
            </a:endParaRPr>
          </a:p>
          <a:p>
            <a:pPr indent="-101600" lvl="0" marL="171450" rtl="0" algn="l">
              <a:lnSpc>
                <a:spcPct val="100000"/>
              </a:lnSpc>
              <a:spcBef>
                <a:spcPts val="0"/>
              </a:spcBef>
              <a:spcAft>
                <a:spcPts val="0"/>
              </a:spcAft>
              <a:buSzPts val="1100"/>
              <a:buNone/>
            </a:pPr>
            <a:r>
              <a:t/>
            </a:r>
            <a:endParaRPr b="1">
              <a:solidFill>
                <a:srgbClr val="111827"/>
              </a:solidFill>
            </a:endParaRPr>
          </a:p>
          <a:p>
            <a:pPr indent="-171450" lvl="0" marL="171450" rtl="0" algn="l">
              <a:lnSpc>
                <a:spcPct val="100000"/>
              </a:lnSpc>
              <a:spcBef>
                <a:spcPts val="0"/>
              </a:spcBef>
              <a:spcAft>
                <a:spcPts val="0"/>
              </a:spcAft>
              <a:buSzPts val="1100"/>
              <a:buChar char="●"/>
            </a:pPr>
            <a:r>
              <a:rPr b="1" lang="en-GB">
                <a:solidFill>
                  <a:srgbClr val="111827"/>
                </a:solidFill>
              </a:rPr>
              <a:t>CEOS Analysis-Ready Data (ARD) for Water Strategy and Implementation Plan:</a:t>
            </a:r>
            <a:br>
              <a:rPr b="1" lang="en-GB"/>
            </a:br>
            <a:r>
              <a:rPr b="1" lang="en-GB">
                <a:solidFill>
                  <a:srgbClr val="111827"/>
                </a:solidFill>
              </a:rPr>
              <a:t> Create and deploy a CEOS-ARD for water strategy and implementation plan to guide the delivery of interoperable, open-access water data and products tailored to user needs. Include standards for analysis-ready datasets that integrate optical, SAR, and other satellite data to support global and regional water cycle monitoring.</a:t>
            </a:r>
            <a:endParaRPr/>
          </a:p>
          <a:p>
            <a:pPr indent="-101600" lvl="0" marL="171450" rtl="0" algn="l">
              <a:lnSpc>
                <a:spcPct val="100000"/>
              </a:lnSpc>
              <a:spcBef>
                <a:spcPts val="0"/>
              </a:spcBef>
              <a:spcAft>
                <a:spcPts val="0"/>
              </a:spcAft>
              <a:buSzPts val="1100"/>
              <a:buNone/>
            </a:pPr>
            <a:r>
              <a:t/>
            </a:r>
            <a:endParaRPr b="1">
              <a:solidFill>
                <a:srgbClr val="111827"/>
              </a:solidFill>
            </a:endParaRPr>
          </a:p>
          <a:p>
            <a:pPr indent="-171450" lvl="0" marL="171450" rtl="0" algn="l">
              <a:lnSpc>
                <a:spcPct val="100000"/>
              </a:lnSpc>
              <a:spcBef>
                <a:spcPts val="0"/>
              </a:spcBef>
              <a:spcAft>
                <a:spcPts val="0"/>
              </a:spcAft>
              <a:buSzPts val="1100"/>
              <a:buChar char="●"/>
            </a:pPr>
            <a:r>
              <a:rPr b="1" lang="en-GB">
                <a:solidFill>
                  <a:srgbClr val="111827"/>
                </a:solidFill>
              </a:rPr>
              <a:t>Stakeholder Engagement Initiatives: Strengthen collaboration with OpenET, AquaWatch, CyAN, GEOGLOWS, and other partners through joint projects and stakeholder forums. Develop pilot projects to test tailored applications, such as water information systems or hazard monitoring tools, with direct community involvement.</a:t>
            </a:r>
            <a:endParaRPr>
              <a:solidFill>
                <a:srgbClr val="444444"/>
              </a:solidFill>
            </a:endParaRPr>
          </a:p>
          <a:p>
            <a:pPr indent="-228600" lvl="0" marL="457200" rtl="0" algn="l">
              <a:lnSpc>
                <a:spcPct val="100000"/>
              </a:lnSpc>
              <a:spcBef>
                <a:spcPts val="0"/>
              </a:spcBef>
              <a:spcAft>
                <a:spcPts val="0"/>
              </a:spcAft>
              <a:buSzPts val="1100"/>
              <a:buNone/>
            </a:pPr>
            <a:r>
              <a:t/>
            </a:r>
            <a:endParaRPr>
              <a:solidFill>
                <a:srgbClr val="444444"/>
              </a:solidFill>
            </a:endParaRPr>
          </a:p>
          <a:p>
            <a:pPr indent="-298450" lvl="1" marL="914400" rtl="0" algn="l">
              <a:lnSpc>
                <a:spcPct val="100000"/>
              </a:lnSpc>
              <a:spcBef>
                <a:spcPts val="0"/>
              </a:spcBef>
              <a:spcAft>
                <a:spcPts val="0"/>
              </a:spcAft>
              <a:buSzPts val="1100"/>
              <a:buChar char="○"/>
            </a:pPr>
            <a:r>
              <a:rPr b="1" lang="en-GB">
                <a:solidFill>
                  <a:srgbClr val="111827"/>
                </a:solidFill>
              </a:rPr>
              <a:t>Water Quality Workshop for Community and Stakeholder Engagement: Co-host a water quality-focused workshop, providing education and resources to increase community uptake of satellite-based data and solutions. Engage key stakeholders to develop clear application guides and materials aimed at enhancing water quality monitoring and decision-making.</a:t>
            </a:r>
            <a:endParaRPr/>
          </a:p>
          <a:p>
            <a:pPr indent="-101600" lvl="0" marL="171450" rtl="0" algn="l">
              <a:lnSpc>
                <a:spcPct val="100000"/>
              </a:lnSpc>
              <a:spcBef>
                <a:spcPts val="0"/>
              </a:spcBef>
              <a:spcAft>
                <a:spcPts val="0"/>
              </a:spcAft>
              <a:buSzPts val="1100"/>
              <a:buNone/>
            </a:pPr>
            <a:r>
              <a:t/>
            </a:r>
            <a:endParaRPr b="1">
              <a:solidFill>
                <a:srgbClr val="111827"/>
              </a:solidFill>
            </a:endParaRPr>
          </a:p>
          <a:p>
            <a:pPr indent="-171450" lvl="0" marL="171450" rtl="0" algn="l">
              <a:lnSpc>
                <a:spcPct val="100000"/>
              </a:lnSpc>
              <a:spcBef>
                <a:spcPts val="0"/>
              </a:spcBef>
              <a:spcAft>
                <a:spcPts val="0"/>
              </a:spcAft>
              <a:buSzPts val="1100"/>
              <a:buChar char="●"/>
            </a:pPr>
            <a:r>
              <a:rPr b="1" lang="en-GB">
                <a:solidFill>
                  <a:srgbClr val="111827"/>
                </a:solidFill>
              </a:rPr>
              <a:t>Best Practice Guidance for Transitioning EO Data into Actionable Water Solutions: Provide guidance on leveraging Earth observation data to create decision-focused solutions for resilience to water-related hazards.</a:t>
            </a:r>
            <a:endParaRPr/>
          </a:p>
          <a:p>
            <a:pPr indent="-101600" lvl="0" marL="171450" rtl="0" algn="l">
              <a:lnSpc>
                <a:spcPct val="100000"/>
              </a:lnSpc>
              <a:spcBef>
                <a:spcPts val="0"/>
              </a:spcBef>
              <a:spcAft>
                <a:spcPts val="0"/>
              </a:spcAft>
              <a:buSzPts val="1100"/>
              <a:buNone/>
            </a:pPr>
            <a:r>
              <a:t/>
            </a:r>
            <a:endParaRPr b="1">
              <a:solidFill>
                <a:srgbClr val="111827"/>
              </a:solidFill>
            </a:endParaRPr>
          </a:p>
          <a:p>
            <a:pPr indent="-171450" lvl="0" marL="171450" rtl="0" algn="l">
              <a:lnSpc>
                <a:spcPct val="100000"/>
              </a:lnSpc>
              <a:spcBef>
                <a:spcPts val="0"/>
              </a:spcBef>
              <a:spcAft>
                <a:spcPts val="0"/>
              </a:spcAft>
              <a:buSzPts val="1100"/>
              <a:buChar char="●"/>
            </a:pPr>
            <a:r>
              <a:rPr b="1" lang="en-GB">
                <a:solidFill>
                  <a:srgbClr val="111827"/>
                </a:solidFill>
              </a:rPr>
              <a:t>Use Cases Demonstrating Socio-Economic Benefits Across Sectors and Regions: Develop sector-specific and regional use cases that illustrate the socio-economic benefits of satellite-based water variables. Focus areas could include agriculture, emergency response, transportation, insurance, natural resource management, and energy. </a:t>
            </a:r>
            <a:r>
              <a:rPr lang="en-GB">
                <a:solidFill>
                  <a:srgbClr val="424242"/>
                </a:solidFill>
              </a:rPr>
              <a:t>Demonstrate the </a:t>
            </a:r>
            <a:r>
              <a:rPr b="1" lang="en-GB">
                <a:solidFill>
                  <a:srgbClr val="111827"/>
                </a:solidFill>
              </a:rPr>
              <a:t>applicability</a:t>
            </a:r>
            <a:r>
              <a:rPr lang="en-GB">
                <a:solidFill>
                  <a:srgbClr val="424242"/>
                </a:solidFill>
              </a:rPr>
              <a:t> and </a:t>
            </a:r>
            <a:r>
              <a:rPr b="1" lang="en-GB">
                <a:solidFill>
                  <a:srgbClr val="111827"/>
                </a:solidFill>
              </a:rPr>
              <a:t>value proposition</a:t>
            </a:r>
            <a:r>
              <a:rPr lang="en-GB">
                <a:solidFill>
                  <a:srgbClr val="424242"/>
                </a:solidFill>
              </a:rPr>
              <a:t> of satellite-based water information by showing tangible socio-economic impacts. They bridge the gap between raw data or models and actionable solutions—helping a wide range of stakeholders understand the data's relevance and usability.</a:t>
            </a:r>
            <a:endParaRPr/>
          </a:p>
          <a:p>
            <a:pPr indent="-101600" lvl="0" marL="17145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dd5535a8b4_0_4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dd5535a8b4_0_4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d04d72694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GB">
                <a:solidFill>
                  <a:schemeClr val="dk1"/>
                </a:solidFill>
              </a:rPr>
              <a:t>Start with a few housekeeping notes to all participants and presenters both online and in the room:</a:t>
            </a:r>
            <a:endParaRPr>
              <a:solidFill>
                <a:schemeClr val="dk1"/>
              </a:solidFill>
            </a:endParaRPr>
          </a:p>
          <a:p>
            <a:pPr indent="-298450" lvl="0" marL="457200" rtl="0" algn="l">
              <a:lnSpc>
                <a:spcPct val="115000"/>
              </a:lnSpc>
              <a:spcBef>
                <a:spcPts val="1500"/>
              </a:spcBef>
              <a:spcAft>
                <a:spcPts val="0"/>
              </a:spcAft>
              <a:buClr>
                <a:schemeClr val="dk1"/>
              </a:buClr>
              <a:buSzPts val="1100"/>
              <a:buChar char="●"/>
            </a:pPr>
            <a:r>
              <a:rPr lang="en-GB">
                <a:solidFill>
                  <a:schemeClr val="dk1"/>
                </a:solidFill>
              </a:rPr>
              <a:t>Presentations will be shared centrally from the Google Drive, and the clicker will be passed around.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Presenters are welcome to share their own slides by joining the Webex and sharing their screen. Please let the SIT Chair Team know in advance.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Please make note of some best practices for online participation.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With questions or if you are having any difficulties, please send a note to the SIT Chair Team email listed on this slide.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We have a great team working with us from the Beckman Center: Dionna Wise and Andrea Rebholz. Big thank you to them and the rest of their team onsite.</a:t>
            </a:r>
            <a:endParaRPr b="1">
              <a:solidFill>
                <a:schemeClr val="dk1"/>
              </a:solidFill>
            </a:endParaRPr>
          </a:p>
        </p:txBody>
      </p:sp>
      <p:sp>
        <p:nvSpPr>
          <p:cNvPr id="105" name="Google Shape;105;g3d04d72694a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dd5535a8b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Reminder to folks in the room that we kicked off our SIT Chair term with two priorities (listed).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(Following slides will give a brief, high-level update, before inviting the audience to listen in over the course of the next few days for more detailed updates).</a:t>
            </a:r>
            <a:endParaRPr/>
          </a:p>
        </p:txBody>
      </p:sp>
      <p:sp>
        <p:nvSpPr>
          <p:cNvPr id="111" name="Google Shape;111;g3dd5535a8b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dd5535a8b4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Clr>
                <a:schemeClr val="dk1"/>
              </a:buClr>
              <a:buSzPts val="1100"/>
              <a:buFont typeface="Arial"/>
              <a:buNone/>
            </a:pPr>
            <a:r>
              <a:rPr lang="en-GB" sz="1200">
                <a:solidFill>
                  <a:srgbClr val="424242"/>
                </a:solidFill>
              </a:rPr>
              <a:t>I want to take just a moment to remind everyone of our shared vision for the </a:t>
            </a:r>
            <a:r>
              <a:rPr lang="en-GB" sz="1200">
                <a:solidFill>
                  <a:srgbClr val="111827"/>
                </a:solidFill>
              </a:rPr>
              <a:t>Water Planet</a:t>
            </a:r>
            <a:r>
              <a:rPr lang="en-GB" sz="1200">
                <a:solidFill>
                  <a:srgbClr val="424242"/>
                </a:solidFill>
              </a:rPr>
              <a:t> initiative. As you know, our collective water efforts are anchored by four core objectives:</a:t>
            </a:r>
            <a:endParaRPr sz="1200">
              <a:solidFill>
                <a:srgbClr val="424242"/>
              </a:solidFill>
            </a:endParaRPr>
          </a:p>
          <a:p>
            <a:pPr indent="-304800" lvl="0" marL="457200" rtl="0" algn="l">
              <a:lnSpc>
                <a:spcPct val="115000"/>
              </a:lnSpc>
              <a:spcBef>
                <a:spcPts val="1800"/>
              </a:spcBef>
              <a:spcAft>
                <a:spcPts val="0"/>
              </a:spcAft>
              <a:buClr>
                <a:srgbClr val="424242"/>
              </a:buClr>
              <a:buSzPts val="1200"/>
              <a:buChar char="●"/>
            </a:pPr>
            <a:r>
              <a:rPr lang="en-GB" sz="1200">
                <a:solidFill>
                  <a:srgbClr val="111827"/>
                </a:solidFill>
              </a:rPr>
              <a:t>Coordinated Observations:</a:t>
            </a:r>
            <a:r>
              <a:rPr lang="en-GB" sz="1200">
                <a:solidFill>
                  <a:srgbClr val="424242"/>
                </a:solidFill>
              </a:rPr>
              <a:t> Strengthening our coordination across agencies to seamlessly integrate data and improve our understanding of the global water cycle to advance water solutions.</a:t>
            </a:r>
            <a:endParaRPr sz="1200">
              <a:solidFill>
                <a:srgbClr val="424242"/>
              </a:solidFill>
            </a:endParaRPr>
          </a:p>
          <a:p>
            <a:pPr indent="-304800" lvl="0" marL="457200" rtl="0" algn="l">
              <a:lnSpc>
                <a:spcPct val="115000"/>
              </a:lnSpc>
              <a:spcBef>
                <a:spcPts val="0"/>
              </a:spcBef>
              <a:spcAft>
                <a:spcPts val="0"/>
              </a:spcAft>
              <a:buClr>
                <a:srgbClr val="424242"/>
              </a:buClr>
              <a:buSzPts val="1200"/>
              <a:buChar char="●"/>
            </a:pPr>
            <a:r>
              <a:rPr lang="en-GB" sz="1200">
                <a:solidFill>
                  <a:srgbClr val="111827"/>
                </a:solidFill>
              </a:rPr>
              <a:t>Accessible Data:</a:t>
            </a:r>
            <a:r>
              <a:rPr lang="en-GB" sz="1200">
                <a:solidFill>
                  <a:srgbClr val="424242"/>
                </a:solidFill>
              </a:rPr>
              <a:t> Continuing to deliver open-access, analysis-ready water products that empower both researchers and decision-makers.</a:t>
            </a:r>
            <a:endParaRPr sz="1200">
              <a:solidFill>
                <a:srgbClr val="424242"/>
              </a:solidFill>
            </a:endParaRPr>
          </a:p>
          <a:p>
            <a:pPr indent="-304800" lvl="0" marL="457200" rtl="0" algn="l">
              <a:lnSpc>
                <a:spcPct val="115000"/>
              </a:lnSpc>
              <a:spcBef>
                <a:spcPts val="0"/>
              </a:spcBef>
              <a:spcAft>
                <a:spcPts val="0"/>
              </a:spcAft>
              <a:buClr>
                <a:srgbClr val="424242"/>
              </a:buClr>
              <a:buSzPts val="1200"/>
              <a:buChar char="●"/>
            </a:pPr>
            <a:r>
              <a:rPr lang="en-GB" sz="1200">
                <a:solidFill>
                  <a:srgbClr val="111827"/>
                </a:solidFill>
              </a:rPr>
              <a:t>User-Centered Solutions:</a:t>
            </a:r>
            <a:r>
              <a:rPr lang="en-GB" sz="1200">
                <a:solidFill>
                  <a:srgbClr val="424242"/>
                </a:solidFill>
              </a:rPr>
              <a:t> Co-developing targeted solutions using Earth observations to tackle pressing, real-world issues like water scarcity and degraded water quality.</a:t>
            </a:r>
            <a:endParaRPr sz="1200">
              <a:solidFill>
                <a:srgbClr val="424242"/>
              </a:solidFill>
            </a:endParaRPr>
          </a:p>
          <a:p>
            <a:pPr indent="-304800" lvl="0" marL="457200" rtl="0" algn="l">
              <a:lnSpc>
                <a:spcPct val="115000"/>
              </a:lnSpc>
              <a:spcBef>
                <a:spcPts val="0"/>
              </a:spcBef>
              <a:spcAft>
                <a:spcPts val="0"/>
              </a:spcAft>
              <a:buClr>
                <a:srgbClr val="424242"/>
              </a:buClr>
              <a:buSzPts val="1200"/>
              <a:buChar char="●"/>
            </a:pPr>
            <a:r>
              <a:rPr lang="en-GB" sz="1200">
                <a:solidFill>
                  <a:srgbClr val="111827"/>
                </a:solidFill>
              </a:rPr>
              <a:t>Socio-Economic Benefits:</a:t>
            </a:r>
            <a:r>
              <a:rPr lang="en-GB" sz="1200">
                <a:solidFill>
                  <a:srgbClr val="424242"/>
                </a:solidFill>
              </a:rPr>
              <a:t> Proving the tangible value of our collaboration—highlighting real cost savings, better decisions, and enhanced water resilience.</a:t>
            </a:r>
            <a:endParaRPr sz="1200">
              <a:solidFill>
                <a:srgbClr val="424242"/>
              </a:solidFill>
            </a:endParaRPr>
          </a:p>
          <a:p>
            <a:pPr indent="0" lvl="0" marL="0" rtl="0" algn="l">
              <a:lnSpc>
                <a:spcPct val="115000"/>
              </a:lnSpc>
              <a:spcBef>
                <a:spcPts val="1800"/>
              </a:spcBef>
              <a:spcAft>
                <a:spcPts val="0"/>
              </a:spcAft>
              <a:buClr>
                <a:schemeClr val="dk1"/>
              </a:buClr>
              <a:buSzPts val="1100"/>
              <a:buFont typeface="Arial"/>
              <a:buNone/>
            </a:pPr>
            <a:r>
              <a:t/>
            </a:r>
            <a:endParaRPr sz="1200">
              <a:solidFill>
                <a:srgbClr val="424242"/>
              </a:solidFill>
              <a:highlight>
                <a:srgbClr val="FFFFFF"/>
              </a:highlight>
            </a:endParaRPr>
          </a:p>
          <a:p>
            <a:pPr indent="0" lvl="0" marL="0" rtl="0" algn="l">
              <a:spcBef>
                <a:spcPts val="1500"/>
              </a:spcBef>
              <a:spcAft>
                <a:spcPts val="0"/>
              </a:spcAft>
              <a:buNone/>
            </a:pPr>
            <a:r>
              <a:t/>
            </a:r>
            <a:endParaRPr/>
          </a:p>
        </p:txBody>
      </p:sp>
      <p:sp>
        <p:nvSpPr>
          <p:cNvPr id="117" name="Google Shape;117;g3dd5535a8b4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dd5535a8b4_0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3dd5535a8b4_0_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Clr>
                <a:schemeClr val="dk1"/>
              </a:buClr>
              <a:buSzPts val="1100"/>
              <a:buFont typeface="Arial"/>
              <a:buNone/>
            </a:pPr>
            <a:r>
              <a:rPr lang="en-GB" sz="1200">
                <a:solidFill>
                  <a:srgbClr val="424242"/>
                </a:solidFill>
              </a:rPr>
              <a:t>Turning to the timeline, you’ll see the six key deliverables and activities driving Water Planet. Please note that the items in </a:t>
            </a:r>
            <a:r>
              <a:rPr lang="en-GB" sz="1200">
                <a:solidFill>
                  <a:srgbClr val="111827"/>
                </a:solidFill>
              </a:rPr>
              <a:t>bold</a:t>
            </a:r>
            <a:r>
              <a:rPr lang="en-GB" sz="1200">
                <a:solidFill>
                  <a:srgbClr val="424242"/>
                </a:solidFill>
              </a:rPr>
              <a:t> are our Priority One deliverables—our most critical targets during NASA’s SIT Chair term. The non-bold items highlight our essential ongoing and planned supporting activities.</a:t>
            </a:r>
            <a:endParaRPr sz="1200">
              <a:solidFill>
                <a:srgbClr val="424242"/>
              </a:solidFill>
            </a:endParaRPr>
          </a:p>
          <a:p>
            <a:pPr indent="0" lvl="0" marL="0" rtl="0" algn="l">
              <a:lnSpc>
                <a:spcPct val="115000"/>
              </a:lnSpc>
              <a:spcBef>
                <a:spcPts val="1500"/>
              </a:spcBef>
              <a:spcAft>
                <a:spcPts val="0"/>
              </a:spcAft>
              <a:buClr>
                <a:schemeClr val="dk1"/>
              </a:buClr>
              <a:buSzPts val="1100"/>
              <a:buFont typeface="Arial"/>
              <a:buNone/>
            </a:pPr>
            <a:r>
              <a:rPr lang="en-GB" sz="1200">
                <a:solidFill>
                  <a:srgbClr val="424242"/>
                </a:solidFill>
              </a:rPr>
              <a:t>Consider this just a brief refresher to ground our discussions this week. The Water Planet Team will be giving an in-depth update this Thursday, where we’ll dive much deeper into how we are executing on these objectives.</a:t>
            </a:r>
            <a:endParaRPr sz="1200">
              <a:solidFill>
                <a:srgbClr val="424242"/>
              </a:solidFill>
            </a:endParaRPr>
          </a:p>
          <a:p>
            <a:pPr indent="-228600" lvl="0" marL="457200" rtl="0" algn="l">
              <a:lnSpc>
                <a:spcPct val="100000"/>
              </a:lnSpc>
              <a:spcBef>
                <a:spcPts val="1500"/>
              </a:spcBef>
              <a:spcAft>
                <a:spcPts val="0"/>
              </a:spcAft>
              <a:buSzPts val="1100"/>
              <a:buNone/>
            </a:pPr>
            <a:r>
              <a:t/>
            </a:r>
            <a:endParaRPr sz="1200">
              <a:solidFill>
                <a:srgbClr val="42424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dd5535a8b4_0_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Our Priority on “Connected Data for Community Resilience” is closely aligned with the Chair’s priority on adaptation and resilience - and we are grateful to learn and collaborate with them.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These four priority objectives aim to address:</a:t>
            </a:r>
            <a:endParaRPr/>
          </a:p>
          <a:p>
            <a:pPr indent="0" lvl="0" marL="457200" rtl="0" algn="l">
              <a:lnSpc>
                <a:spcPct val="100000"/>
              </a:lnSpc>
              <a:spcBef>
                <a:spcPts val="0"/>
              </a:spcBef>
              <a:spcAft>
                <a:spcPts val="0"/>
              </a:spcAft>
              <a:buNone/>
            </a:pPr>
            <a:r>
              <a:rPr lang="en-GB"/>
              <a:t>1)  internal CEOS resilience via dataset interoperability and an updated data value chain </a:t>
            </a:r>
            <a:endParaRPr/>
          </a:p>
          <a:p>
            <a:pPr indent="0" lvl="0" marL="457200" rtl="0" algn="l">
              <a:lnSpc>
                <a:spcPct val="100000"/>
              </a:lnSpc>
              <a:spcBef>
                <a:spcPts val="0"/>
              </a:spcBef>
              <a:spcAft>
                <a:spcPts val="0"/>
              </a:spcAft>
              <a:buNone/>
            </a:pPr>
            <a:r>
              <a:rPr lang="en-GB"/>
              <a:t>2) the external resilience impact of CEOS through an impact assessment of EO use cases and stakeholder input</a:t>
            </a:r>
            <a:endParaRPr/>
          </a:p>
        </p:txBody>
      </p:sp>
      <p:sp>
        <p:nvSpPr>
          <p:cNvPr id="168" name="Google Shape;168;g3dd5535a8b4_0_4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8b61c5e02a_5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 hope some of you were able to join the data value chain side meeting yesterday. The side meeting discussed different value chain components to better illustrate CEOS impact and relevant stakeholders, such as the commercial space industry.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We are pleased to support the WGISS/WGDisasters join interoperability demonstrator and conduct an impact assessment of resilience use cases in collaboration with the Chair and the Priority 1: Water planet team.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Ultimately, the SIT Chair team looks forward to delivering a resilience report and workshop next year to inform a conversation on CEOS’ role in connected data for community resilience..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Stay tuned to the rest of the SIT-41 to learn more about the progress made so far and the different ways to get involved - and how this fits in with the great work the 2026 Chair has been doing, and all the remarkable work across CEOS. </a:t>
            </a:r>
            <a:endParaRPr/>
          </a:p>
          <a:p>
            <a:pPr indent="0" lvl="0" marL="0" rtl="0" algn="l">
              <a:spcBef>
                <a:spcPts val="0"/>
              </a:spcBef>
              <a:spcAft>
                <a:spcPts val="0"/>
              </a:spcAft>
              <a:buClr>
                <a:schemeClr val="dk1"/>
              </a:buClr>
              <a:buSzPts val="1100"/>
              <a:buFont typeface="Arial"/>
              <a:buNone/>
            </a:pPr>
            <a:r>
              <a:rPr i="1" lang="en-GB">
                <a:solidFill>
                  <a:schemeClr val="dk1"/>
                </a:solidFill>
              </a:rPr>
              <a:t> </a:t>
            </a:r>
            <a:r>
              <a:rPr i="1" lang="en-GB">
                <a:solidFill>
                  <a:schemeClr val="dk1"/>
                </a:solidFill>
                <a:highlight>
                  <a:srgbClr val="FFFF00"/>
                </a:highlight>
              </a:rPr>
              <a:t>[Transition to Tour de Table]</a:t>
            </a:r>
            <a:endParaRPr i="1">
              <a:highlight>
                <a:srgbClr val="FFFF00"/>
              </a:highlight>
            </a:endParaRPr>
          </a:p>
        </p:txBody>
      </p:sp>
      <p:sp>
        <p:nvSpPr>
          <p:cNvPr id="180" name="Google Shape;180;g38b61c5e02a_5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d04d72694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Start the Tour de Table: </a:t>
            </a:r>
            <a:endParaRPr/>
          </a:p>
          <a:p>
            <a:pPr indent="-298450" lvl="0" marL="457200" rtl="0" algn="l">
              <a:spcBef>
                <a:spcPts val="0"/>
              </a:spcBef>
              <a:spcAft>
                <a:spcPts val="0"/>
              </a:spcAft>
              <a:buSzPts val="1100"/>
              <a:buChar char="-"/>
            </a:pPr>
            <a:r>
              <a:rPr lang="en-GB"/>
              <a:t>SIT Chair / NASA teams </a:t>
            </a:r>
            <a:r>
              <a:rPr i="1" lang="en-GB"/>
              <a:t>(below)</a:t>
            </a:r>
            <a:endParaRPr i="1"/>
          </a:p>
          <a:p>
            <a:pPr indent="-298450" lvl="0" marL="457200" rtl="0" algn="l">
              <a:spcBef>
                <a:spcPts val="0"/>
              </a:spcBef>
              <a:spcAft>
                <a:spcPts val="0"/>
              </a:spcAft>
              <a:buSzPts val="1100"/>
              <a:buChar char="-"/>
            </a:pPr>
            <a:r>
              <a:rPr lang="en-GB"/>
              <a:t>Chair will introduce Team Australia</a:t>
            </a:r>
            <a:endParaRPr/>
          </a:p>
          <a:p>
            <a:pPr indent="-298450" lvl="0" marL="457200" rtl="0" algn="l">
              <a:spcBef>
                <a:spcPts val="0"/>
              </a:spcBef>
              <a:spcAft>
                <a:spcPts val="0"/>
              </a:spcAft>
              <a:buSzPts val="1100"/>
              <a:buChar char="-"/>
            </a:pPr>
            <a:r>
              <a:rPr lang="en-GB"/>
              <a:t>CEO Team</a:t>
            </a:r>
            <a:endParaRPr/>
          </a:p>
          <a:p>
            <a:pPr indent="-298450" lvl="0" marL="457200" rtl="0" algn="l">
              <a:spcBef>
                <a:spcPts val="0"/>
              </a:spcBef>
              <a:spcAft>
                <a:spcPts val="0"/>
              </a:spcAft>
              <a:buSzPts val="1100"/>
              <a:buChar char="-"/>
            </a:pPr>
            <a:r>
              <a:rPr lang="en-GB"/>
              <a:t>JAXA… ESA… (follow seating arrangement around the room)</a:t>
            </a:r>
            <a:endParaRPr/>
          </a:p>
          <a:p>
            <a:pPr indent="0" lvl="0" marL="0" rtl="0" algn="l">
              <a:spcBef>
                <a:spcPts val="0"/>
              </a:spcBef>
              <a:spcAft>
                <a:spcPts val="0"/>
              </a:spcAft>
              <a:buNone/>
            </a:pPr>
            <a:r>
              <a:t/>
            </a:r>
            <a:endParaRPr/>
          </a:p>
          <a:p>
            <a:pPr indent="0" lvl="0" marL="0" rtl="0" algn="l">
              <a:lnSpc>
                <a:spcPct val="115000"/>
              </a:lnSpc>
              <a:spcBef>
                <a:spcPts val="300"/>
              </a:spcBef>
              <a:spcAft>
                <a:spcPts val="0"/>
              </a:spcAft>
              <a:buClr>
                <a:schemeClr val="dk1"/>
              </a:buClr>
              <a:buSzPts val="1100"/>
              <a:buFont typeface="Arial"/>
              <a:buNone/>
            </a:pPr>
            <a:r>
              <a:rPr b="1" lang="en-GB">
                <a:solidFill>
                  <a:schemeClr val="dk1"/>
                </a:solidFill>
              </a:rPr>
              <a:t>NASA SIT Chair Team</a:t>
            </a:r>
            <a:endParaRPr i="1">
              <a:solidFill>
                <a:schemeClr val="dk1"/>
              </a:solidFill>
            </a:endParaRPr>
          </a:p>
          <a:p>
            <a:pPr indent="-298450" lvl="0" marL="457200" rtl="0" algn="l">
              <a:lnSpc>
                <a:spcPct val="115000"/>
              </a:lnSpc>
              <a:spcBef>
                <a:spcPts val="300"/>
              </a:spcBef>
              <a:spcAft>
                <a:spcPts val="0"/>
              </a:spcAft>
              <a:buClr>
                <a:schemeClr val="dk1"/>
              </a:buClr>
              <a:buSzPts val="1100"/>
              <a:buChar char="-"/>
            </a:pPr>
            <a:r>
              <a:rPr b="1" lang="en-GB">
                <a:solidFill>
                  <a:schemeClr val="dk1"/>
                </a:solidFill>
              </a:rPr>
              <a:t>Dave Borges</a:t>
            </a:r>
            <a:r>
              <a:rPr lang="en-GB">
                <a:solidFill>
                  <a:schemeClr val="dk1"/>
                </a:solidFill>
              </a:rPr>
              <a:t> (SEO)</a:t>
            </a:r>
            <a:endParaRPr sz="10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Sid Boukabara</a:t>
            </a:r>
            <a:r>
              <a:rPr lang="en-GB">
                <a:solidFill>
                  <a:schemeClr val="dk1"/>
                </a:solidFill>
              </a:rPr>
              <a:t> (Senior Program Scientist for Strategy)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Michelle Hanssen</a:t>
            </a:r>
            <a:r>
              <a:rPr lang="en-GB">
                <a:solidFill>
                  <a:schemeClr val="dk1"/>
                </a:solidFill>
              </a:rPr>
              <a:t> (CEOS Contact)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Erin Urquhart</a:t>
            </a:r>
            <a:r>
              <a:rPr lang="en-GB">
                <a:solidFill>
                  <a:schemeClr val="dk1"/>
                </a:solidFill>
              </a:rPr>
              <a:t> (Priority 1 lead)</a:t>
            </a:r>
            <a:endParaRPr i="1">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Eleanor Pierel</a:t>
            </a:r>
            <a:r>
              <a:rPr lang="en-GB">
                <a:solidFill>
                  <a:schemeClr val="dk1"/>
                </a:solidFill>
              </a:rPr>
              <a:t> (Priority 2 lead)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Ayia Lindquist</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i="1" lang="en-GB">
                <a:solidFill>
                  <a:schemeClr val="dk1"/>
                </a:solidFill>
              </a:rPr>
              <a:t>Perry Oddo (online, Priority 1)</a:t>
            </a:r>
            <a:endParaRPr i="1">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Thanks to the Symbios team</a:t>
            </a:r>
            <a:r>
              <a:rPr lang="en-GB">
                <a:solidFill>
                  <a:schemeClr val="dk1"/>
                </a:solidFill>
              </a:rPr>
              <a:t>: Matt Steventon, Stephen Ward, Harvey Jones, and Libby Rose.</a:t>
            </a:r>
            <a:endParaRPr>
              <a:solidFill>
                <a:schemeClr val="dk1"/>
              </a:solidFill>
            </a:endParaRPr>
          </a:p>
          <a:p>
            <a:pPr indent="0" lvl="0" marL="0" rtl="0" algn="l">
              <a:spcBef>
                <a:spcPts val="300"/>
              </a:spcBef>
              <a:spcAft>
                <a:spcPts val="0"/>
              </a:spcAft>
              <a:buNone/>
            </a:pPr>
            <a:r>
              <a:t/>
            </a:r>
            <a:endParaRPr>
              <a:solidFill>
                <a:schemeClr val="dk1"/>
              </a:solidFill>
            </a:endParaRPr>
          </a:p>
        </p:txBody>
      </p:sp>
      <p:sp>
        <p:nvSpPr>
          <p:cNvPr id="215" name="Google Shape;215;g3d04d72694a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dd5535a8b4_0_5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dd5535a8b4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Pass the mic to our host today, </a:t>
            </a:r>
            <a:r>
              <a:rPr b="1" lang="en-GB">
                <a:solidFill>
                  <a:schemeClr val="dk1"/>
                </a:solidFill>
              </a:rPr>
              <a:t>Dr. T Arul Mozhi</a:t>
            </a:r>
            <a:r>
              <a:rPr lang="en-GB">
                <a:solidFill>
                  <a:schemeClr val="dk1"/>
                </a:solidFill>
              </a:rPr>
              <a:t>, Senior Program Director for Aeronautics, Space and Astronomy at the Center for Advancing Science and Technology of the National Academies of Science Engineering and Medicine.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NASEM will not only be hosting this meeting, but all four of our SIT meetings and Technical Workshops over our 2-year SIT Chair term, at the National Academies’ various locations.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image" Target="../media/image7.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image" Target="../media/image7.png"/><Relationship Id="rId6"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4"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4"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4" l="54017" r="11355" t="36082"/>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8" name="Shape 68"/>
        <p:cNvGrpSpPr/>
        <p:nvPr/>
      </p:nvGrpSpPr>
      <p:grpSpPr>
        <a:xfrm>
          <a:off x="0" y="0"/>
          <a:ext cx="0" cy="0"/>
          <a:chOff x="0" y="0"/>
          <a:chExt cx="0" cy="0"/>
        </a:xfrm>
      </p:grpSpPr>
      <p:pic>
        <p:nvPicPr>
          <p:cNvPr id="69" name="Google Shape;69;p8"/>
          <p:cNvPicPr preferRelativeResize="0"/>
          <p:nvPr/>
        </p:nvPicPr>
        <p:blipFill rotWithShape="1">
          <a:blip r:embed="rId2">
            <a:alphaModFix/>
          </a:blip>
          <a:srcRect b="0" l="0" r="0" t="0"/>
          <a:stretch/>
        </p:blipFill>
        <p:spPr>
          <a:xfrm>
            <a:off x="3301751" y="2265729"/>
            <a:ext cx="8288156" cy="2756714"/>
          </a:xfrm>
          <a:prstGeom prst="rect">
            <a:avLst/>
          </a:prstGeom>
          <a:noFill/>
          <a:ln>
            <a:noFill/>
          </a:ln>
        </p:spPr>
      </p:pic>
      <p:pic>
        <p:nvPicPr>
          <p:cNvPr id="70" name="Google Shape;70;p8"/>
          <p:cNvPicPr preferRelativeResize="0"/>
          <p:nvPr/>
        </p:nvPicPr>
        <p:blipFill rotWithShape="1">
          <a:blip r:embed="rId3">
            <a:alphaModFix/>
          </a:blip>
          <a:srcRect b="-110"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71" name="Google Shape;71;p8"/>
          <p:cNvPicPr preferRelativeResize="0"/>
          <p:nvPr/>
        </p:nvPicPr>
        <p:blipFill rotWithShape="1">
          <a:blip r:embed="rId4">
            <a:alphaModFix/>
          </a:blip>
          <a:srcRect b="0" l="0" r="0" t="0"/>
          <a:stretch/>
        </p:blipFill>
        <p:spPr>
          <a:xfrm>
            <a:off x="8477344" y="-1"/>
            <a:ext cx="3714656" cy="2686814"/>
          </a:xfrm>
          <a:prstGeom prst="rect">
            <a:avLst/>
          </a:prstGeom>
          <a:noFill/>
          <a:ln>
            <a:noFill/>
          </a:ln>
        </p:spPr>
      </p:pic>
      <p:sp>
        <p:nvSpPr>
          <p:cNvPr id="72" name="Google Shape;72;p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67733" rotWithShape="0" algn="br" dir="135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3" name="Google Shape;73;p8"/>
          <p:cNvSpPr/>
          <p:nvPr/>
        </p:nvSpPr>
        <p:spPr>
          <a:xfrm flipH="1">
            <a:off x="-21101" y="-14541"/>
            <a:ext cx="12215481" cy="688757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67733" rotWithShape="0" algn="t"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74" name="Google Shape;74;p8"/>
          <p:cNvPicPr preferRelativeResize="0"/>
          <p:nvPr/>
        </p:nvPicPr>
        <p:blipFill rotWithShape="1">
          <a:blip r:embed="rId5">
            <a:alphaModFix/>
          </a:blip>
          <a:srcRect b="0" l="0" r="0" t="0"/>
          <a:stretch/>
        </p:blipFill>
        <p:spPr>
          <a:xfrm>
            <a:off x="138431" y="5311499"/>
            <a:ext cx="2738896" cy="1508515"/>
          </a:xfrm>
          <a:prstGeom prst="rect">
            <a:avLst/>
          </a:prstGeom>
          <a:noFill/>
          <a:ln>
            <a:noFill/>
          </a:ln>
          <a:effectLst>
            <a:outerShdw blurRad="67733" rotWithShape="0" algn="tl" dir="2700000" dist="50800">
              <a:srgbClr val="000000">
                <a:alpha val="40000"/>
              </a:srgbClr>
            </a:outerShdw>
          </a:effectLst>
        </p:spPr>
      </p:pic>
      <p:pic>
        <p:nvPicPr>
          <p:cNvPr id="75" name="Google Shape;75;p8"/>
          <p:cNvPicPr preferRelativeResize="0"/>
          <p:nvPr/>
        </p:nvPicPr>
        <p:blipFill rotWithShape="1">
          <a:blip r:embed="rId6">
            <a:alphaModFix amt="34000"/>
          </a:blip>
          <a:srcRect b="-8776" l="32582" r="8553" t="2404"/>
          <a:stretch/>
        </p:blipFill>
        <p:spPr>
          <a:xfrm rot="5400000">
            <a:off x="5734364" y="-1016161"/>
            <a:ext cx="5455200" cy="7480800"/>
          </a:xfrm>
          <a:prstGeom prst="rtTriangle">
            <a:avLst/>
          </a:prstGeom>
          <a:noFill/>
          <a:ln>
            <a:noFill/>
          </a:ln>
        </p:spPr>
      </p:pic>
      <p:pic>
        <p:nvPicPr>
          <p:cNvPr id="76" name="Google Shape;76;p8"/>
          <p:cNvPicPr preferRelativeResize="0"/>
          <p:nvPr/>
        </p:nvPicPr>
        <p:blipFill rotWithShape="1">
          <a:blip r:embed="rId6">
            <a:alphaModFix amt="34000"/>
          </a:blip>
          <a:srcRect b="670" l="54013" r="11358" t="36082"/>
          <a:stretch/>
        </p:blipFill>
        <p:spPr>
          <a:xfrm rot="-5400000">
            <a:off x="5792643" y="4820059"/>
            <a:ext cx="1719600" cy="2366700"/>
          </a:xfrm>
          <a:prstGeom prst="rtTriangle">
            <a:avLst/>
          </a:prstGeom>
          <a:noFill/>
          <a:ln>
            <a:noFill/>
          </a:ln>
        </p:spPr>
      </p:pic>
      <p:sp>
        <p:nvSpPr>
          <p:cNvPr id="77" name="Google Shape;77;p8"/>
          <p:cNvSpPr txBox="1"/>
          <p:nvPr>
            <p:ph type="title"/>
          </p:nvPr>
        </p:nvSpPr>
        <p:spPr>
          <a:xfrm>
            <a:off x="176047" y="175937"/>
            <a:ext cx="6157200" cy="3972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8000"/>
              <a:buFont typeface="Montserrat Medium"/>
              <a:buNone/>
              <a:defRPr b="0" i="0" sz="8000" u="none" cap="none" strike="noStrike">
                <a:solidFill>
                  <a:schemeClr val="lt1"/>
                </a:solidFill>
                <a:latin typeface="Montserrat Medium"/>
                <a:ea typeface="Montserrat Medium"/>
                <a:cs typeface="Montserrat Medium"/>
                <a:sym typeface="Montserrat Medium"/>
              </a:defRPr>
            </a:lvl1pPr>
            <a:lvl2pPr lvl="1"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p9"/>
          <p:cNvSpPr/>
          <p:nvPr/>
        </p:nvSpPr>
        <p:spPr>
          <a:xfrm>
            <a:off x="0" y="1"/>
            <a:ext cx="12192000" cy="103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pic>
        <p:nvPicPr>
          <p:cNvPr id="80" name="Google Shape;80;p9"/>
          <p:cNvPicPr preferRelativeResize="0"/>
          <p:nvPr/>
        </p:nvPicPr>
        <p:blipFill rotWithShape="1">
          <a:blip r:embed="rId2">
            <a:alphaModFix amt="34000"/>
          </a:blip>
          <a:srcRect b="35419" l="51342" r="-2843" t="39269"/>
          <a:stretch/>
        </p:blipFill>
        <p:spPr>
          <a:xfrm flipH="1">
            <a:off x="9304423" y="0"/>
            <a:ext cx="2887577" cy="1037492"/>
          </a:xfrm>
          <a:prstGeom prst="rect">
            <a:avLst/>
          </a:prstGeom>
          <a:noFill/>
          <a:ln>
            <a:noFill/>
          </a:ln>
        </p:spPr>
      </p:pic>
      <p:pic>
        <p:nvPicPr>
          <p:cNvPr id="81" name="Google Shape;81;p9"/>
          <p:cNvPicPr preferRelativeResize="0"/>
          <p:nvPr/>
        </p:nvPicPr>
        <p:blipFill rotWithShape="1">
          <a:blip r:embed="rId3">
            <a:alphaModFix/>
          </a:blip>
          <a:srcRect b="0" l="0" r="0" t="0"/>
          <a:stretch/>
        </p:blipFill>
        <p:spPr>
          <a:xfrm>
            <a:off x="9791700" y="111656"/>
            <a:ext cx="2027902" cy="803438"/>
          </a:xfrm>
          <a:prstGeom prst="rect">
            <a:avLst/>
          </a:prstGeom>
          <a:noFill/>
          <a:ln>
            <a:noFill/>
          </a:ln>
          <a:effectLst>
            <a:outerShdw blurRad="67733" rotWithShape="0" algn="tl" dir="2700000" dist="50800">
              <a:srgbClr val="000000">
                <a:alpha val="40000"/>
              </a:srgbClr>
            </a:outerShdw>
          </a:effectLst>
        </p:spPr>
      </p:pic>
      <p:sp>
        <p:nvSpPr>
          <p:cNvPr id="82" name="Google Shape;82;p9"/>
          <p:cNvSpPr/>
          <p:nvPr/>
        </p:nvSpPr>
        <p:spPr>
          <a:xfrm>
            <a:off x="-1777" y="6574604"/>
            <a:ext cx="12193500" cy="283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83" name="Google Shape;83;p9"/>
          <p:cNvSpPr/>
          <p:nvPr/>
        </p:nvSpPr>
        <p:spPr>
          <a:xfrm flipH="1" rot="10800000">
            <a:off x="-4504" y="6540263"/>
            <a:ext cx="12196500" cy="5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84" name="Google Shape;84;p9"/>
          <p:cNvSpPr txBox="1"/>
          <p:nvPr/>
        </p:nvSpPr>
        <p:spPr>
          <a:xfrm>
            <a:off x="10265664" y="6574604"/>
            <a:ext cx="1925700" cy="323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accent1"/>
                </a:solidFill>
                <a:latin typeface="Montserrat"/>
                <a:ea typeface="Montserrat"/>
                <a:cs typeface="Montserrat"/>
                <a:sym typeface="Montserrat"/>
              </a:rPr>
              <a:t>Slide </a:t>
            </a:r>
            <a:fld id="{00000000-1234-1234-1234-123412341234}" type="slidenum">
              <a:rPr b="1" i="0" lang="en-GB" sz="1500" u="none" cap="none" strike="noStrike">
                <a:solidFill>
                  <a:schemeClr val="accent1"/>
                </a:solidFill>
                <a:latin typeface="Montserrat"/>
                <a:ea typeface="Montserrat"/>
                <a:cs typeface="Montserrat"/>
                <a:sym typeface="Montserrat"/>
              </a:rPr>
              <a:t>‹#›</a:t>
            </a:fld>
            <a:endParaRPr b="1" i="0" sz="1500" u="none" cap="none" strike="noStrike">
              <a:solidFill>
                <a:schemeClr val="accent1"/>
              </a:solidFill>
              <a:latin typeface="Montserrat"/>
              <a:ea typeface="Montserrat"/>
              <a:cs typeface="Montserrat"/>
              <a:sym typeface="Montserrat"/>
            </a:endParaRPr>
          </a:p>
        </p:txBody>
      </p:sp>
      <p:sp>
        <p:nvSpPr>
          <p:cNvPr id="85" name="Google Shape;85;p9"/>
          <p:cNvSpPr txBox="1"/>
          <p:nvPr>
            <p:ph idx="1" type="body"/>
          </p:nvPr>
        </p:nvSpPr>
        <p:spPr>
          <a:xfrm>
            <a:off x="324233" y="1558533"/>
            <a:ext cx="11495700" cy="4662900"/>
          </a:xfrm>
          <a:prstGeom prst="rect">
            <a:avLst/>
          </a:prstGeom>
          <a:noFill/>
          <a:ln>
            <a:noFill/>
          </a:ln>
        </p:spPr>
        <p:txBody>
          <a:bodyPr anchorCtr="0" anchor="t" bIns="45700" lIns="91425" spcFirstLastPara="1" rIns="91425" wrap="square" tIns="45700">
            <a:noAutofit/>
          </a:bodyPr>
          <a:lstStyle>
            <a:lvl1pPr indent="-406400" lvl="0" marL="457200" marR="0" algn="l">
              <a:lnSpc>
                <a:spcPct val="150000"/>
              </a:lnSpc>
              <a:spcBef>
                <a:spcPts val="11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algn="l">
              <a:lnSpc>
                <a:spcPct val="150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150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9250" lvl="3" marL="1828800" marR="0" algn="l">
              <a:lnSpc>
                <a:spcPct val="150000"/>
              </a:lnSpc>
              <a:spcBef>
                <a:spcPts val="500"/>
              </a:spcBef>
              <a:spcAft>
                <a:spcPts val="0"/>
              </a:spcAft>
              <a:buClr>
                <a:schemeClr val="dk1"/>
              </a:buClr>
              <a:buSzPts val="1900"/>
              <a:buFont typeface="Montserrat"/>
              <a:buChar char="•"/>
              <a:defRPr b="0" i="0" sz="1900" u="none" cap="none" strike="noStrike">
                <a:solidFill>
                  <a:schemeClr val="dk1"/>
                </a:solidFill>
                <a:latin typeface="Montserrat"/>
                <a:ea typeface="Montserrat"/>
                <a:cs typeface="Montserrat"/>
                <a:sym typeface="Montserrat"/>
              </a:defRPr>
            </a:lvl4pPr>
            <a:lvl5pPr indent="-349250" lvl="4" marL="2286000" marR="0" algn="l">
              <a:lnSpc>
                <a:spcPct val="150000"/>
              </a:lnSpc>
              <a:spcBef>
                <a:spcPts val="500"/>
              </a:spcBef>
              <a:spcAft>
                <a:spcPts val="0"/>
              </a:spcAft>
              <a:buClr>
                <a:schemeClr val="dk1"/>
              </a:buClr>
              <a:buSzPts val="1900"/>
              <a:buFont typeface="Montserrat"/>
              <a:buChar char="•"/>
              <a:defRPr b="0" i="0" sz="1900" u="none" cap="none" strike="noStrike">
                <a:solidFill>
                  <a:schemeClr val="dk1"/>
                </a:solidFill>
                <a:latin typeface="Montserrat"/>
                <a:ea typeface="Montserrat"/>
                <a:cs typeface="Montserrat"/>
                <a:sym typeface="Montserrat"/>
              </a:defRPr>
            </a:lvl5pPr>
            <a:lvl6pPr indent="-355600" lvl="5" marL="2743200" marR="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150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86" name="Google Shape;86;p9"/>
          <p:cNvSpPr txBox="1"/>
          <p:nvPr>
            <p:ph type="title"/>
          </p:nvPr>
        </p:nvSpPr>
        <p:spPr>
          <a:xfrm>
            <a:off x="176048" y="175939"/>
            <a:ext cx="93867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Medium"/>
              <a:buNone/>
              <a:defRPr b="0" i="0" sz="4400" u="none" cap="none" strike="noStrike">
                <a:solidFill>
                  <a:schemeClr val="lt1"/>
                </a:solidFill>
                <a:latin typeface="Montserrat Medium"/>
                <a:ea typeface="Montserrat Medium"/>
                <a:cs typeface="Montserrat Medium"/>
                <a:sym typeface="Montserrat Medium"/>
              </a:defRPr>
            </a:lvl1pPr>
            <a:lvl2pPr lvl="1"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87" name="Google Shape;87;p9"/>
          <p:cNvSpPr txBox="1"/>
          <p:nvPr/>
        </p:nvSpPr>
        <p:spPr>
          <a:xfrm>
            <a:off x="-54300" y="6497000"/>
            <a:ext cx="4652100" cy="473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Montserrat"/>
                <a:ea typeface="Montserrat"/>
                <a:cs typeface="Montserrat"/>
                <a:sym typeface="Montserrat"/>
              </a:rPr>
              <a:t>39th CEOS Plenary, 4-6 November 2025</a:t>
            </a:r>
            <a:endParaRPr b="1" i="0" sz="15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8" name="Shape 88"/>
        <p:cNvGrpSpPr/>
        <p:nvPr/>
      </p:nvGrpSpPr>
      <p:grpSpPr>
        <a:xfrm>
          <a:off x="0" y="0"/>
          <a:ext cx="0" cy="0"/>
          <a:chOff x="0" y="0"/>
          <a:chExt cx="0" cy="0"/>
        </a:xfrm>
      </p:grpSpPr>
      <p:sp>
        <p:nvSpPr>
          <p:cNvPr id="89" name="Google Shape;89;p10"/>
          <p:cNvSpPr/>
          <p:nvPr/>
        </p:nvSpPr>
        <p:spPr>
          <a:xfrm>
            <a:off x="0" y="1"/>
            <a:ext cx="12192000" cy="103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pic>
        <p:nvPicPr>
          <p:cNvPr id="90" name="Google Shape;90;p10"/>
          <p:cNvPicPr preferRelativeResize="0"/>
          <p:nvPr/>
        </p:nvPicPr>
        <p:blipFill rotWithShape="1">
          <a:blip r:embed="rId2">
            <a:alphaModFix amt="34000"/>
          </a:blip>
          <a:srcRect b="35419" l="51342" r="-2843" t="39269"/>
          <a:stretch/>
        </p:blipFill>
        <p:spPr>
          <a:xfrm flipH="1">
            <a:off x="9304423" y="0"/>
            <a:ext cx="2887577" cy="1037492"/>
          </a:xfrm>
          <a:prstGeom prst="rect">
            <a:avLst/>
          </a:prstGeom>
          <a:noFill/>
          <a:ln>
            <a:noFill/>
          </a:ln>
        </p:spPr>
      </p:pic>
      <p:pic>
        <p:nvPicPr>
          <p:cNvPr id="91" name="Google Shape;91;p10"/>
          <p:cNvPicPr preferRelativeResize="0"/>
          <p:nvPr/>
        </p:nvPicPr>
        <p:blipFill rotWithShape="1">
          <a:blip r:embed="rId3">
            <a:alphaModFix/>
          </a:blip>
          <a:srcRect b="0" l="0" r="0" t="0"/>
          <a:stretch/>
        </p:blipFill>
        <p:spPr>
          <a:xfrm>
            <a:off x="9791700" y="111656"/>
            <a:ext cx="2027902" cy="803438"/>
          </a:xfrm>
          <a:prstGeom prst="rect">
            <a:avLst/>
          </a:prstGeom>
          <a:noFill/>
          <a:ln>
            <a:noFill/>
          </a:ln>
          <a:effectLst>
            <a:outerShdw blurRad="67733" rotWithShape="0" algn="tl" dir="2700000" dist="50800">
              <a:srgbClr val="000000">
                <a:alpha val="40000"/>
              </a:srgbClr>
            </a:outerShdw>
          </a:effectLst>
        </p:spPr>
      </p:pic>
      <p:sp>
        <p:nvSpPr>
          <p:cNvPr id="92" name="Google Shape;92;p10"/>
          <p:cNvSpPr/>
          <p:nvPr/>
        </p:nvSpPr>
        <p:spPr>
          <a:xfrm>
            <a:off x="-1777" y="6574604"/>
            <a:ext cx="12193500" cy="283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93" name="Google Shape;93;p10"/>
          <p:cNvSpPr/>
          <p:nvPr/>
        </p:nvSpPr>
        <p:spPr>
          <a:xfrm flipH="1" rot="10800000">
            <a:off x="-4504" y="6540263"/>
            <a:ext cx="12196500" cy="5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94" name="Google Shape;94;p10"/>
          <p:cNvSpPr txBox="1"/>
          <p:nvPr/>
        </p:nvSpPr>
        <p:spPr>
          <a:xfrm>
            <a:off x="10265664" y="6574604"/>
            <a:ext cx="1925700" cy="323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accent1"/>
                </a:solidFill>
                <a:latin typeface="Montserrat"/>
                <a:ea typeface="Montserrat"/>
                <a:cs typeface="Montserrat"/>
                <a:sym typeface="Montserrat"/>
              </a:rPr>
              <a:t>Slide </a:t>
            </a:r>
            <a:fld id="{00000000-1234-1234-1234-123412341234}" type="slidenum">
              <a:rPr b="1" i="0" lang="en-GB" sz="1500" u="none" cap="none" strike="noStrike">
                <a:solidFill>
                  <a:schemeClr val="accent1"/>
                </a:solidFill>
                <a:latin typeface="Montserrat"/>
                <a:ea typeface="Montserrat"/>
                <a:cs typeface="Montserrat"/>
                <a:sym typeface="Montserrat"/>
              </a:rPr>
              <a:t>‹#›</a:t>
            </a:fld>
            <a:endParaRPr b="1" i="0" sz="1500" u="none" cap="none" strike="noStrike">
              <a:solidFill>
                <a:schemeClr val="accent1"/>
              </a:solidFill>
              <a:latin typeface="Montserrat"/>
              <a:ea typeface="Montserrat"/>
              <a:cs typeface="Montserrat"/>
              <a:sym typeface="Montserrat"/>
            </a:endParaRPr>
          </a:p>
        </p:txBody>
      </p:sp>
      <p:sp>
        <p:nvSpPr>
          <p:cNvPr id="95" name="Google Shape;95;p10"/>
          <p:cNvSpPr txBox="1"/>
          <p:nvPr>
            <p:ph type="title"/>
          </p:nvPr>
        </p:nvSpPr>
        <p:spPr>
          <a:xfrm>
            <a:off x="176048" y="175939"/>
            <a:ext cx="93873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Medium"/>
              <a:buNone/>
              <a:defRPr b="0" i="0" sz="4400" u="none" cap="none" strike="noStrike">
                <a:solidFill>
                  <a:schemeClr val="lt1"/>
                </a:solidFill>
                <a:latin typeface="Montserrat Medium"/>
                <a:ea typeface="Montserrat Medium"/>
                <a:cs typeface="Montserrat Medium"/>
                <a:sym typeface="Montserrat Medium"/>
              </a:defRPr>
            </a:lvl1pPr>
            <a:lvl2pPr lvl="1"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6" name="Google Shape;96;p10"/>
          <p:cNvSpPr txBox="1"/>
          <p:nvPr/>
        </p:nvSpPr>
        <p:spPr>
          <a:xfrm>
            <a:off x="-54300" y="6497000"/>
            <a:ext cx="4652100" cy="473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2"/>
                </a:solidFill>
                <a:latin typeface="Montserrat"/>
                <a:ea typeface="Montserrat"/>
                <a:cs typeface="Montserrat"/>
                <a:sym typeface="Montserrat"/>
              </a:rPr>
              <a:t>39th CEOS Plenary, 4-6 November 2025</a:t>
            </a:r>
            <a:endParaRPr b="1" i="0" sz="15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7"/>
          <p:cNvSpPr/>
          <p:nvPr/>
        </p:nvSpPr>
        <p:spPr>
          <a:xfrm>
            <a:off x="0" y="1"/>
            <a:ext cx="12192000" cy="103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pic>
        <p:nvPicPr>
          <p:cNvPr id="64" name="Google Shape;64;p7"/>
          <p:cNvPicPr preferRelativeResize="0"/>
          <p:nvPr/>
        </p:nvPicPr>
        <p:blipFill rotWithShape="1">
          <a:blip r:embed="rId1">
            <a:alphaModFix amt="34000"/>
          </a:blip>
          <a:srcRect b="35419" l="51342" r="-2843" t="39269"/>
          <a:stretch/>
        </p:blipFill>
        <p:spPr>
          <a:xfrm flipH="1">
            <a:off x="9304423" y="0"/>
            <a:ext cx="2887577" cy="1037492"/>
          </a:xfrm>
          <a:prstGeom prst="rect">
            <a:avLst/>
          </a:prstGeom>
          <a:noFill/>
          <a:ln>
            <a:noFill/>
          </a:ln>
        </p:spPr>
      </p:pic>
      <p:pic>
        <p:nvPicPr>
          <p:cNvPr id="65" name="Google Shape;65;p7"/>
          <p:cNvPicPr preferRelativeResize="0"/>
          <p:nvPr/>
        </p:nvPicPr>
        <p:blipFill rotWithShape="1">
          <a:blip r:embed="rId2">
            <a:alphaModFix/>
          </a:blip>
          <a:srcRect b="0" l="0" r="0" t="0"/>
          <a:stretch/>
        </p:blipFill>
        <p:spPr>
          <a:xfrm>
            <a:off x="9791700" y="111656"/>
            <a:ext cx="2027902" cy="803438"/>
          </a:xfrm>
          <a:prstGeom prst="rect">
            <a:avLst/>
          </a:prstGeom>
          <a:noFill/>
          <a:ln>
            <a:noFill/>
          </a:ln>
          <a:effectLst>
            <a:outerShdw blurRad="67733" rotWithShape="0" algn="tl" dir="2700000" dist="50800">
              <a:srgbClr val="000000">
                <a:alpha val="40000"/>
              </a:srgbClr>
            </a:outerShdw>
          </a:effectLst>
        </p:spPr>
      </p:pic>
      <p:sp>
        <p:nvSpPr>
          <p:cNvPr id="66" name="Google Shape;66;p7"/>
          <p:cNvSpPr/>
          <p:nvPr/>
        </p:nvSpPr>
        <p:spPr>
          <a:xfrm>
            <a:off x="-1777" y="6574604"/>
            <a:ext cx="12193500" cy="283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
        <p:nvSpPr>
          <p:cNvPr id="67" name="Google Shape;67;p7"/>
          <p:cNvSpPr/>
          <p:nvPr/>
        </p:nvSpPr>
        <p:spPr>
          <a:xfrm flipH="1" rot="10800000">
            <a:off x="-4504" y="6540263"/>
            <a:ext cx="12196500" cy="5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37.jpg"/><Relationship Id="rId10" Type="http://schemas.openxmlformats.org/officeDocument/2006/relationships/image" Target="../media/image25.jpg"/><Relationship Id="rId13" Type="http://schemas.openxmlformats.org/officeDocument/2006/relationships/image" Target="../media/image31.jpg"/><Relationship Id="rId12" Type="http://schemas.openxmlformats.org/officeDocument/2006/relationships/image" Target="../media/image23.jp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26.jpg"/><Relationship Id="rId15" Type="http://schemas.openxmlformats.org/officeDocument/2006/relationships/hyperlink" Target="mailto:nasa-sit-chair-2026-27@googlegroups.com" TargetMode="External"/><Relationship Id="rId14" Type="http://schemas.openxmlformats.org/officeDocument/2006/relationships/image" Target="../media/image36.jpg"/><Relationship Id="rId5" Type="http://schemas.openxmlformats.org/officeDocument/2006/relationships/image" Target="../media/image21.jpg"/><Relationship Id="rId6" Type="http://schemas.openxmlformats.org/officeDocument/2006/relationships/image" Target="../media/image27.jpg"/><Relationship Id="rId7" Type="http://schemas.openxmlformats.org/officeDocument/2006/relationships/image" Target="../media/image22.jpg"/><Relationship Id="rId8"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4.jpg"/><Relationship Id="rId4" Type="http://schemas.openxmlformats.org/officeDocument/2006/relationships/image" Target="../media/image38.jpg"/><Relationship Id="rId5"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5.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rive.google.com/drive/folders/1AI3L0BHKI9zQH-TItzdIc-45cSh4bI4e?usp=sharing" TargetMode="External"/><Relationship Id="rId4" Type="http://schemas.openxmlformats.org/officeDocument/2006/relationships/hyperlink" Target="mailto:nasa-sit-chair-2026-27@googlegroup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9.jpg"/><Relationship Id="rId4" Type="http://schemas.openxmlformats.org/officeDocument/2006/relationships/image" Target="../media/image24.png"/><Relationship Id="rId5"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1"/>
          <p:cNvSpPr txBox="1"/>
          <p:nvPr>
            <p:ph type="title"/>
          </p:nvPr>
        </p:nvSpPr>
        <p:spPr>
          <a:xfrm>
            <a:off x="176050" y="175950"/>
            <a:ext cx="77934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CEOS </a:t>
            </a:r>
            <a:r>
              <a:rPr lang="en-GB" sz="7500"/>
              <a:t>SIT-41</a:t>
            </a:r>
            <a:endParaRPr sz="7500"/>
          </a:p>
          <a:p>
            <a:pPr indent="0" lvl="0" marL="0" rtl="0" algn="l">
              <a:lnSpc>
                <a:spcPct val="115000"/>
              </a:lnSpc>
              <a:spcBef>
                <a:spcPts val="0"/>
              </a:spcBef>
              <a:spcAft>
                <a:spcPts val="0"/>
              </a:spcAft>
              <a:buClr>
                <a:schemeClr val="lt1"/>
              </a:buClr>
              <a:buSzPts val="8000"/>
              <a:buFont typeface="Arial"/>
              <a:buNone/>
            </a:pPr>
            <a:r>
              <a:rPr lang="en-GB" sz="3900"/>
              <a:t>April 2026</a:t>
            </a:r>
            <a:endParaRPr sz="3900"/>
          </a:p>
          <a:p>
            <a:pPr indent="0" lvl="0" marL="0" rtl="0" algn="l">
              <a:lnSpc>
                <a:spcPct val="115000"/>
              </a:lnSpc>
              <a:spcBef>
                <a:spcPts val="0"/>
              </a:spcBef>
              <a:spcAft>
                <a:spcPts val="0"/>
              </a:spcAft>
              <a:buClr>
                <a:schemeClr val="lt1"/>
              </a:buClr>
              <a:buSzPts val="8000"/>
              <a:buFont typeface="Arial"/>
              <a:buNone/>
            </a:pPr>
            <a:r>
              <a:rPr i="1" lang="en-GB" sz="4000"/>
              <a:t>Welcoming Remarks</a:t>
            </a:r>
            <a:endParaRPr sz="7500"/>
          </a:p>
        </p:txBody>
      </p:sp>
      <p:sp>
        <p:nvSpPr>
          <p:cNvPr id="102" name="Google Shape;102;p11"/>
          <p:cNvSpPr/>
          <p:nvPr/>
        </p:nvSpPr>
        <p:spPr>
          <a:xfrm>
            <a:off x="7233175" y="4219225"/>
            <a:ext cx="4833000" cy="2638800"/>
          </a:xfrm>
          <a:prstGeom prst="rect">
            <a:avLst/>
          </a:prstGeom>
          <a:noFill/>
          <a:ln>
            <a:noFill/>
          </a:ln>
        </p:spPr>
        <p:txBody>
          <a:bodyPr anchorCtr="0" anchor="t" bIns="0" lIns="0" spcFirstLastPara="1" rIns="0" wrap="square" tIns="0">
            <a:noAutofit/>
          </a:bodyPr>
          <a:lstStyle/>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Dr. Julie Robinson</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SIT Chair Team, NASA</a:t>
            </a:r>
            <a:endParaRPr>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Agenda Item 1.1</a:t>
            </a:r>
            <a:endParaRPr>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CEOS SIT-41 2026</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Irvine, California, USA</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14-16 April 2026</a:t>
            </a:r>
            <a:endParaRPr b="1" sz="220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9" name="Shape 229"/>
        <p:cNvGrpSpPr/>
        <p:nvPr/>
      </p:nvGrpSpPr>
      <p:grpSpPr>
        <a:xfrm>
          <a:off x="0" y="0"/>
          <a:ext cx="0" cy="0"/>
          <a:chOff x="0" y="0"/>
          <a:chExt cx="0" cy="0"/>
        </a:xfrm>
      </p:grpSpPr>
      <p:sp>
        <p:nvSpPr>
          <p:cNvPr id="230" name="Google Shape;230;p20"/>
          <p:cNvSpPr txBox="1"/>
          <p:nvPr>
            <p:ph type="title"/>
          </p:nvPr>
        </p:nvSpPr>
        <p:spPr>
          <a:xfrm>
            <a:off x="176050" y="175950"/>
            <a:ext cx="77934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Backup</a:t>
            </a:r>
            <a:endParaRPr sz="7500"/>
          </a:p>
        </p:txBody>
      </p:sp>
      <p:sp>
        <p:nvSpPr>
          <p:cNvPr id="231" name="Google Shape;231;p20"/>
          <p:cNvSpPr/>
          <p:nvPr/>
        </p:nvSpPr>
        <p:spPr>
          <a:xfrm>
            <a:off x="7233175" y="4672201"/>
            <a:ext cx="4833000" cy="2185800"/>
          </a:xfrm>
          <a:prstGeom prst="rect">
            <a:avLst/>
          </a:prstGeom>
          <a:noFill/>
          <a:ln>
            <a:noFill/>
          </a:ln>
        </p:spPr>
        <p:txBody>
          <a:bodyPr anchorCtr="0" anchor="t" bIns="0" lIns="0" spcFirstLastPara="1" rIns="0" wrap="square" tIns="0">
            <a:noAutofit/>
          </a:bodyPr>
          <a:lstStyle/>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SIT Chair Team, NASA</a:t>
            </a:r>
            <a:endParaRPr>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Agenda Item 1.1</a:t>
            </a:r>
            <a:endParaRPr>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CEOS SIT-41 2026</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Irvine, California, USA</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14-16 April 2026</a:t>
            </a:r>
            <a:endParaRPr b="1" sz="2200">
              <a:solidFill>
                <a:schemeClr val="accen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5" name="Shape 235"/>
        <p:cNvGrpSpPr/>
        <p:nvPr/>
      </p:nvGrpSpPr>
      <p:grpSpPr>
        <a:xfrm>
          <a:off x="0" y="0"/>
          <a:ext cx="0" cy="0"/>
          <a:chOff x="0" y="0"/>
          <a:chExt cx="0" cy="0"/>
        </a:xfrm>
      </p:grpSpPr>
      <p:sp>
        <p:nvSpPr>
          <p:cNvPr id="236" name="Google Shape;236;p21"/>
          <p:cNvSpPr txBox="1"/>
          <p:nvPr>
            <p:ph type="title"/>
          </p:nvPr>
        </p:nvSpPr>
        <p:spPr>
          <a:xfrm>
            <a:off x="176048" y="175939"/>
            <a:ext cx="93867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GB"/>
              <a:t>NASA SIT Chair Team</a:t>
            </a:r>
            <a:endParaRPr/>
          </a:p>
        </p:txBody>
      </p:sp>
      <p:sp>
        <p:nvSpPr>
          <p:cNvPr id="237" name="Google Shape;237;p21"/>
          <p:cNvSpPr/>
          <p:nvPr/>
        </p:nvSpPr>
        <p:spPr>
          <a:xfrm>
            <a:off x="8754850" y="1324050"/>
            <a:ext cx="3030900" cy="4068300"/>
          </a:xfrm>
          <a:prstGeom prst="rect">
            <a:avLst/>
          </a:prstGeom>
          <a:solidFill>
            <a:srgbClr val="7F7F7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Montserrat"/>
              <a:ea typeface="Montserrat"/>
              <a:cs typeface="Montserrat"/>
              <a:sym typeface="Montserrat"/>
            </a:endParaRPr>
          </a:p>
        </p:txBody>
      </p:sp>
      <p:sp>
        <p:nvSpPr>
          <p:cNvPr id="238" name="Google Shape;238;p21"/>
          <p:cNvSpPr txBox="1"/>
          <p:nvPr/>
        </p:nvSpPr>
        <p:spPr>
          <a:xfrm>
            <a:off x="8483579" y="1471461"/>
            <a:ext cx="3507900" cy="443400"/>
          </a:xfrm>
          <a:prstGeom prst="rect">
            <a:avLst/>
          </a:prstGeom>
          <a:noFill/>
          <a:ln>
            <a:noFill/>
          </a:ln>
        </p:spPr>
        <p:txBody>
          <a:bodyPr anchorCtr="0" anchor="t" bIns="97575" lIns="97575" spcFirstLastPara="1" rIns="97575" wrap="square" tIns="9757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Montserrat"/>
                <a:ea typeface="Montserrat"/>
                <a:cs typeface="Montserrat"/>
                <a:sym typeface="Montserrat"/>
              </a:rPr>
              <a:t>CEOS SIT Chair Support</a:t>
            </a:r>
            <a:endParaRPr b="1" i="0" sz="1600" u="none" cap="none" strike="noStrike">
              <a:solidFill>
                <a:schemeClr val="lt1"/>
              </a:solidFill>
              <a:latin typeface="Montserrat"/>
              <a:ea typeface="Montserrat"/>
              <a:cs typeface="Montserrat"/>
              <a:sym typeface="Montserrat"/>
            </a:endParaRPr>
          </a:p>
        </p:txBody>
      </p:sp>
      <p:sp>
        <p:nvSpPr>
          <p:cNvPr id="239" name="Google Shape;239;p21"/>
          <p:cNvSpPr txBox="1"/>
          <p:nvPr/>
        </p:nvSpPr>
        <p:spPr>
          <a:xfrm>
            <a:off x="8582260" y="3129984"/>
            <a:ext cx="1922400" cy="348900"/>
          </a:xfrm>
          <a:prstGeom prst="rect">
            <a:avLst/>
          </a:prstGeom>
          <a:noFill/>
          <a:ln>
            <a:noFill/>
          </a:ln>
        </p:spPr>
        <p:txBody>
          <a:bodyPr anchorCtr="0" anchor="t" bIns="88975" lIns="88975" spcFirstLastPara="1" rIns="88975" wrap="square" tIns="8897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Montserrat"/>
                <a:ea typeface="Montserrat"/>
                <a:cs typeface="Montserrat"/>
                <a:sym typeface="Montserrat"/>
              </a:rPr>
              <a:t>Stephen Ward</a:t>
            </a:r>
            <a:endParaRPr b="0" i="0" sz="1100" u="none" cap="none" strike="noStrike">
              <a:solidFill>
                <a:schemeClr val="lt1"/>
              </a:solidFill>
              <a:latin typeface="Montserrat"/>
              <a:ea typeface="Montserrat"/>
              <a:cs typeface="Montserrat"/>
              <a:sym typeface="Montserrat"/>
            </a:endParaRPr>
          </a:p>
        </p:txBody>
      </p:sp>
      <p:sp>
        <p:nvSpPr>
          <p:cNvPr id="240" name="Google Shape;240;p21"/>
          <p:cNvSpPr txBox="1"/>
          <p:nvPr/>
        </p:nvSpPr>
        <p:spPr>
          <a:xfrm>
            <a:off x="9933000" y="3162758"/>
            <a:ext cx="1852800" cy="348900"/>
          </a:xfrm>
          <a:prstGeom prst="rect">
            <a:avLst/>
          </a:prstGeom>
          <a:noFill/>
          <a:ln>
            <a:noFill/>
          </a:ln>
        </p:spPr>
        <p:txBody>
          <a:bodyPr anchorCtr="0" anchor="t" bIns="88975" lIns="88975" spcFirstLastPara="1" rIns="88975" wrap="square" tIns="8897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Montserrat"/>
                <a:ea typeface="Montserrat"/>
                <a:cs typeface="Montserrat"/>
                <a:sym typeface="Montserrat"/>
              </a:rPr>
              <a:t>Matt Steventon</a:t>
            </a:r>
            <a:endParaRPr b="0" i="0" sz="1100" u="none" cap="none" strike="noStrike">
              <a:solidFill>
                <a:schemeClr val="lt1"/>
              </a:solidFill>
              <a:latin typeface="Montserrat"/>
              <a:ea typeface="Montserrat"/>
              <a:cs typeface="Montserrat"/>
              <a:sym typeface="Montserrat"/>
            </a:endParaRPr>
          </a:p>
        </p:txBody>
      </p:sp>
      <p:sp>
        <p:nvSpPr>
          <p:cNvPr id="241" name="Google Shape;241;p21"/>
          <p:cNvSpPr txBox="1"/>
          <p:nvPr/>
        </p:nvSpPr>
        <p:spPr>
          <a:xfrm>
            <a:off x="10237703" y="4842689"/>
            <a:ext cx="1389600" cy="348900"/>
          </a:xfrm>
          <a:prstGeom prst="rect">
            <a:avLst/>
          </a:prstGeom>
          <a:noFill/>
          <a:ln>
            <a:noFill/>
          </a:ln>
        </p:spPr>
        <p:txBody>
          <a:bodyPr anchorCtr="0" anchor="t" bIns="88975" lIns="88975" spcFirstLastPara="1" rIns="88975" wrap="square" tIns="8897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Montserrat"/>
                <a:ea typeface="Montserrat"/>
                <a:cs typeface="Montserrat"/>
                <a:sym typeface="Montserrat"/>
              </a:rPr>
              <a:t>Libby Rose</a:t>
            </a:r>
            <a:endParaRPr b="0" i="0" sz="1100" u="none" cap="none" strike="noStrike">
              <a:solidFill>
                <a:schemeClr val="lt1"/>
              </a:solidFill>
              <a:latin typeface="Montserrat"/>
              <a:ea typeface="Montserrat"/>
              <a:cs typeface="Montserrat"/>
              <a:sym typeface="Montserrat"/>
            </a:endParaRPr>
          </a:p>
        </p:txBody>
      </p:sp>
      <p:sp>
        <p:nvSpPr>
          <p:cNvPr id="242" name="Google Shape;242;p21"/>
          <p:cNvSpPr txBox="1"/>
          <p:nvPr/>
        </p:nvSpPr>
        <p:spPr>
          <a:xfrm>
            <a:off x="8708128" y="4813288"/>
            <a:ext cx="1852800" cy="348900"/>
          </a:xfrm>
          <a:prstGeom prst="rect">
            <a:avLst/>
          </a:prstGeom>
          <a:noFill/>
          <a:ln>
            <a:noFill/>
          </a:ln>
        </p:spPr>
        <p:txBody>
          <a:bodyPr anchorCtr="0" anchor="t" bIns="88975" lIns="88975" spcFirstLastPara="1" rIns="88975" wrap="square" tIns="8897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Montserrat"/>
                <a:ea typeface="Montserrat"/>
                <a:cs typeface="Montserrat"/>
                <a:sym typeface="Montserrat"/>
              </a:rPr>
              <a:t>Harvey Jones</a:t>
            </a:r>
            <a:endParaRPr b="0" i="0" sz="1100" u="none" cap="none" strike="noStrike">
              <a:solidFill>
                <a:schemeClr val="lt1"/>
              </a:solidFill>
              <a:latin typeface="Montserrat"/>
              <a:ea typeface="Montserrat"/>
              <a:cs typeface="Montserrat"/>
              <a:sym typeface="Montserrat"/>
            </a:endParaRPr>
          </a:p>
        </p:txBody>
      </p:sp>
      <p:pic>
        <p:nvPicPr>
          <p:cNvPr id="243" name="Google Shape;243;p21"/>
          <p:cNvPicPr preferRelativeResize="0"/>
          <p:nvPr/>
        </p:nvPicPr>
        <p:blipFill rotWithShape="1">
          <a:blip r:embed="rId3">
            <a:alphaModFix/>
          </a:blip>
          <a:srcRect b="0" l="0" r="0" t="0"/>
          <a:stretch/>
        </p:blipFill>
        <p:spPr>
          <a:xfrm>
            <a:off x="10337180" y="3602528"/>
            <a:ext cx="1165396" cy="1250350"/>
          </a:xfrm>
          <a:prstGeom prst="rect">
            <a:avLst/>
          </a:prstGeom>
          <a:noFill/>
          <a:ln>
            <a:noFill/>
          </a:ln>
        </p:spPr>
      </p:pic>
      <p:pic>
        <p:nvPicPr>
          <p:cNvPr id="244" name="Google Shape;244;p21" title="Screenshot_20250822-094435.png"/>
          <p:cNvPicPr preferRelativeResize="0"/>
          <p:nvPr/>
        </p:nvPicPr>
        <p:blipFill rotWithShape="1">
          <a:blip r:embed="rId4">
            <a:alphaModFix/>
          </a:blip>
          <a:srcRect b="22824" l="0" r="0" t="4231"/>
          <a:stretch/>
        </p:blipFill>
        <p:spPr>
          <a:xfrm>
            <a:off x="9045876" y="3602528"/>
            <a:ext cx="1179871" cy="1251974"/>
          </a:xfrm>
          <a:prstGeom prst="rect">
            <a:avLst/>
          </a:prstGeom>
          <a:noFill/>
          <a:ln>
            <a:noFill/>
          </a:ln>
        </p:spPr>
      </p:pic>
      <p:pic>
        <p:nvPicPr>
          <p:cNvPr id="245" name="Google Shape;245;p21" title="IMG_3942 copy.jpg"/>
          <p:cNvPicPr preferRelativeResize="0"/>
          <p:nvPr/>
        </p:nvPicPr>
        <p:blipFill rotWithShape="1">
          <a:blip r:embed="rId5">
            <a:alphaModFix/>
          </a:blip>
          <a:srcRect b="0" l="0" r="0" t="0"/>
          <a:stretch/>
        </p:blipFill>
        <p:spPr>
          <a:xfrm>
            <a:off x="9058272" y="1983176"/>
            <a:ext cx="1030751" cy="1194002"/>
          </a:xfrm>
          <a:prstGeom prst="rect">
            <a:avLst/>
          </a:prstGeom>
          <a:solidFill>
            <a:srgbClr val="434343"/>
          </a:solidFill>
          <a:ln>
            <a:noFill/>
          </a:ln>
        </p:spPr>
      </p:pic>
      <p:pic>
        <p:nvPicPr>
          <p:cNvPr id="246" name="Google Shape;246;p21" title="M_Steventon.jpg"/>
          <p:cNvPicPr preferRelativeResize="0"/>
          <p:nvPr/>
        </p:nvPicPr>
        <p:blipFill rotWithShape="1">
          <a:blip r:embed="rId6">
            <a:alphaModFix/>
          </a:blip>
          <a:srcRect b="0" l="0" r="0" t="0"/>
          <a:stretch/>
        </p:blipFill>
        <p:spPr>
          <a:xfrm>
            <a:off x="10302012" y="2002954"/>
            <a:ext cx="1194001" cy="1194001"/>
          </a:xfrm>
          <a:prstGeom prst="rect">
            <a:avLst/>
          </a:prstGeom>
          <a:noFill/>
          <a:ln>
            <a:noFill/>
          </a:ln>
        </p:spPr>
      </p:pic>
      <p:pic>
        <p:nvPicPr>
          <p:cNvPr descr="Portrait photo of a smiling woman with long brown hair and wearing dark clothing" id="247" name="Google Shape;247;p21"/>
          <p:cNvPicPr preferRelativeResize="0"/>
          <p:nvPr/>
        </p:nvPicPr>
        <p:blipFill rotWithShape="1">
          <a:blip r:embed="rId7">
            <a:alphaModFix/>
          </a:blip>
          <a:srcRect b="25939" l="0" r="0" t="-3070"/>
          <a:stretch/>
        </p:blipFill>
        <p:spPr>
          <a:xfrm>
            <a:off x="234175" y="1138911"/>
            <a:ext cx="1561997" cy="1807139"/>
          </a:xfrm>
          <a:prstGeom prst="rect">
            <a:avLst/>
          </a:prstGeom>
          <a:noFill/>
          <a:ln>
            <a:noFill/>
          </a:ln>
        </p:spPr>
      </p:pic>
      <p:pic>
        <p:nvPicPr>
          <p:cNvPr id="248" name="Google Shape;248;p21"/>
          <p:cNvPicPr preferRelativeResize="0"/>
          <p:nvPr/>
        </p:nvPicPr>
        <p:blipFill rotWithShape="1">
          <a:blip r:embed="rId8">
            <a:alphaModFix/>
          </a:blip>
          <a:srcRect b="0" l="0" r="0" t="0"/>
          <a:stretch/>
        </p:blipFill>
        <p:spPr>
          <a:xfrm>
            <a:off x="4998923" y="1296097"/>
            <a:ext cx="1502713" cy="1502713"/>
          </a:xfrm>
          <a:prstGeom prst="rect">
            <a:avLst/>
          </a:prstGeom>
          <a:noFill/>
          <a:ln>
            <a:noFill/>
          </a:ln>
        </p:spPr>
      </p:pic>
      <p:sp>
        <p:nvSpPr>
          <p:cNvPr id="249" name="Google Shape;249;p21"/>
          <p:cNvSpPr txBox="1"/>
          <p:nvPr/>
        </p:nvSpPr>
        <p:spPr>
          <a:xfrm>
            <a:off x="1831695" y="1405482"/>
            <a:ext cx="3238500" cy="8310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300" u="none" cap="none" strike="noStrike">
                <a:solidFill>
                  <a:srgbClr val="000000"/>
                </a:solidFill>
                <a:latin typeface="Montserrat"/>
                <a:ea typeface="Montserrat"/>
                <a:cs typeface="Montserrat"/>
                <a:sym typeface="Montserrat"/>
              </a:rPr>
              <a:t>Karen St. Germain</a:t>
            </a:r>
            <a:endParaRPr sz="1900"/>
          </a:p>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Director, NASA Earth Science Division (ESD)</a:t>
            </a:r>
            <a:endParaRPr sz="1900"/>
          </a:p>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SIT Chair</a:t>
            </a:r>
            <a:endParaRPr sz="1900"/>
          </a:p>
        </p:txBody>
      </p:sp>
      <p:sp>
        <p:nvSpPr>
          <p:cNvPr id="250" name="Google Shape;250;p21"/>
          <p:cNvSpPr txBox="1"/>
          <p:nvPr/>
        </p:nvSpPr>
        <p:spPr>
          <a:xfrm>
            <a:off x="6617346" y="1407211"/>
            <a:ext cx="2137500" cy="8310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300" u="none" cap="none" strike="noStrike">
                <a:solidFill>
                  <a:srgbClr val="000000"/>
                </a:solidFill>
                <a:latin typeface="Montserrat"/>
                <a:ea typeface="Montserrat"/>
                <a:cs typeface="Montserrat"/>
                <a:sym typeface="Montserrat"/>
              </a:rPr>
              <a:t>Julie Robinson</a:t>
            </a:r>
            <a:endParaRPr sz="1900"/>
          </a:p>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Deputy Director, NASA ESD</a:t>
            </a:r>
            <a:endParaRPr sz="1900"/>
          </a:p>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SIT Co-Chair</a:t>
            </a:r>
            <a:endParaRPr sz="1900"/>
          </a:p>
        </p:txBody>
      </p:sp>
      <p:grpSp>
        <p:nvGrpSpPr>
          <p:cNvPr id="251" name="Google Shape;251;p21"/>
          <p:cNvGrpSpPr/>
          <p:nvPr/>
        </p:nvGrpSpPr>
        <p:grpSpPr>
          <a:xfrm>
            <a:off x="-251902" y="3129900"/>
            <a:ext cx="3968707" cy="3256965"/>
            <a:chOff x="-403897" y="3116999"/>
            <a:chExt cx="4048462" cy="3282900"/>
          </a:xfrm>
        </p:grpSpPr>
        <p:sp>
          <p:nvSpPr>
            <p:cNvPr id="252" name="Google Shape;252;p21"/>
            <p:cNvSpPr/>
            <p:nvPr/>
          </p:nvSpPr>
          <p:spPr>
            <a:xfrm>
              <a:off x="129538" y="3116999"/>
              <a:ext cx="3514200" cy="32829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Montserrat"/>
                <a:ea typeface="Montserrat"/>
                <a:cs typeface="Montserrat"/>
                <a:sym typeface="Montserrat"/>
              </a:endParaRPr>
            </a:p>
          </p:txBody>
        </p:sp>
        <p:grpSp>
          <p:nvGrpSpPr>
            <p:cNvPr id="253" name="Google Shape;253;p21"/>
            <p:cNvGrpSpPr/>
            <p:nvPr/>
          </p:nvGrpSpPr>
          <p:grpSpPr>
            <a:xfrm>
              <a:off x="219110" y="3236538"/>
              <a:ext cx="1449564" cy="1423106"/>
              <a:chOff x="1578691" y="2206431"/>
              <a:chExt cx="1087200" cy="1067356"/>
            </a:xfrm>
          </p:grpSpPr>
          <p:pic>
            <p:nvPicPr>
              <p:cNvPr id="254" name="Google Shape;254;p21"/>
              <p:cNvPicPr preferRelativeResize="0"/>
              <p:nvPr/>
            </p:nvPicPr>
            <p:blipFill rotWithShape="1">
              <a:blip r:embed="rId9">
                <a:alphaModFix/>
              </a:blip>
              <a:srcRect b="0" l="0" r="0" t="0"/>
              <a:stretch/>
            </p:blipFill>
            <p:spPr>
              <a:xfrm flipH="1">
                <a:off x="1724650" y="2206431"/>
                <a:ext cx="795274" cy="787576"/>
              </a:xfrm>
              <a:prstGeom prst="rect">
                <a:avLst/>
              </a:prstGeom>
              <a:noFill/>
              <a:ln>
                <a:noFill/>
              </a:ln>
            </p:spPr>
          </p:pic>
          <p:sp>
            <p:nvSpPr>
              <p:cNvPr id="255" name="Google Shape;255;p21"/>
              <p:cNvSpPr txBox="1"/>
              <p:nvPr/>
            </p:nvSpPr>
            <p:spPr>
              <a:xfrm>
                <a:off x="1578691" y="2947987"/>
                <a:ext cx="1087200" cy="325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Michelle Hanssen</a:t>
                </a:r>
                <a:endParaRPr sz="18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CEOS Contact</a:t>
                </a:r>
                <a:endParaRPr sz="1800"/>
              </a:p>
            </p:txBody>
          </p:sp>
        </p:grpSp>
        <p:grpSp>
          <p:nvGrpSpPr>
            <p:cNvPr id="256" name="Google Shape;256;p21"/>
            <p:cNvGrpSpPr/>
            <p:nvPr/>
          </p:nvGrpSpPr>
          <p:grpSpPr>
            <a:xfrm>
              <a:off x="1866219" y="3203523"/>
              <a:ext cx="1566351" cy="1495117"/>
              <a:chOff x="2659944" y="2056222"/>
              <a:chExt cx="1174792" cy="1121366"/>
            </a:xfrm>
          </p:grpSpPr>
          <p:pic>
            <p:nvPicPr>
              <p:cNvPr descr="Dr. Sid Boukabara" id="257" name="Google Shape;257;p21"/>
              <p:cNvPicPr preferRelativeResize="0"/>
              <p:nvPr/>
            </p:nvPicPr>
            <p:blipFill rotWithShape="1">
              <a:blip r:embed="rId10">
                <a:alphaModFix/>
              </a:blip>
              <a:srcRect b="0" l="0" r="0" t="0"/>
              <a:stretch/>
            </p:blipFill>
            <p:spPr>
              <a:xfrm>
                <a:off x="2659944" y="2056222"/>
                <a:ext cx="1174792" cy="781665"/>
              </a:xfrm>
              <a:prstGeom prst="rect">
                <a:avLst/>
              </a:prstGeom>
              <a:noFill/>
              <a:ln>
                <a:noFill/>
              </a:ln>
            </p:spPr>
          </p:pic>
          <p:sp>
            <p:nvSpPr>
              <p:cNvPr id="258" name="Google Shape;258;p21"/>
              <p:cNvSpPr txBox="1"/>
              <p:nvPr/>
            </p:nvSpPr>
            <p:spPr>
              <a:xfrm>
                <a:off x="2779904" y="2851788"/>
                <a:ext cx="934800" cy="325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Sid Boukabara</a:t>
                </a:r>
                <a:endParaRPr sz="18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Strategy Lead</a:t>
                </a:r>
                <a:endParaRPr sz="1800"/>
              </a:p>
            </p:txBody>
          </p:sp>
        </p:grpSp>
        <p:grpSp>
          <p:nvGrpSpPr>
            <p:cNvPr id="259" name="Google Shape;259;p21"/>
            <p:cNvGrpSpPr/>
            <p:nvPr/>
          </p:nvGrpSpPr>
          <p:grpSpPr>
            <a:xfrm>
              <a:off x="-403897" y="4704084"/>
              <a:ext cx="2695572" cy="1695722"/>
              <a:chOff x="105631" y="3600520"/>
              <a:chExt cx="2169300" cy="1364656"/>
            </a:xfrm>
          </p:grpSpPr>
          <p:pic>
            <p:nvPicPr>
              <p:cNvPr descr="Wenying Su – NASA Langley Research Center Science Directorate" id="260" name="Google Shape;260;p21"/>
              <p:cNvPicPr preferRelativeResize="0"/>
              <p:nvPr/>
            </p:nvPicPr>
            <p:blipFill rotWithShape="1">
              <a:blip r:embed="rId11">
                <a:alphaModFix/>
              </a:blip>
              <a:srcRect b="23751" l="0" r="0" t="0"/>
              <a:stretch/>
            </p:blipFill>
            <p:spPr>
              <a:xfrm>
                <a:off x="791603" y="3600520"/>
                <a:ext cx="797240" cy="911821"/>
              </a:xfrm>
              <a:prstGeom prst="rect">
                <a:avLst/>
              </a:prstGeom>
              <a:noFill/>
              <a:ln>
                <a:noFill/>
              </a:ln>
            </p:spPr>
          </p:pic>
          <p:sp>
            <p:nvSpPr>
              <p:cNvPr id="261" name="Google Shape;261;p21"/>
              <p:cNvSpPr txBox="1"/>
              <p:nvPr/>
            </p:nvSpPr>
            <p:spPr>
              <a:xfrm>
                <a:off x="105631" y="4488176"/>
                <a:ext cx="2169300" cy="477000"/>
              </a:xfrm>
              <a:prstGeom prst="rect">
                <a:avLst/>
              </a:prstGeom>
              <a:noFill/>
              <a:ln>
                <a:noFill/>
              </a:ln>
            </p:spPr>
            <p:txBody>
              <a:bodyPr anchorCtr="0" anchor="t" bIns="56775" lIns="113600" spcFirstLastPara="1" rIns="113600" wrap="square" tIns="56775">
                <a:spAutoFit/>
              </a:bodyPr>
              <a:lstStyle/>
              <a:p>
                <a:pPr indent="0" lvl="0" marL="0" marR="0" rtl="0" algn="ctr">
                  <a:lnSpc>
                    <a:spcPct val="100000"/>
                  </a:lnSpc>
                  <a:spcBef>
                    <a:spcPts val="0"/>
                  </a:spcBef>
                  <a:spcAft>
                    <a:spcPts val="0"/>
                  </a:spcAft>
                  <a:buNone/>
                </a:pPr>
                <a:r>
                  <a:rPr b="0" i="0" lang="en-GB" sz="1025" u="none" cap="none" strike="noStrike">
                    <a:solidFill>
                      <a:srgbClr val="000000"/>
                    </a:solidFill>
                    <a:latin typeface="Montserrat"/>
                    <a:ea typeface="Montserrat"/>
                    <a:cs typeface="Montserrat"/>
                    <a:sym typeface="Montserrat"/>
                  </a:rPr>
                  <a:t>Wenying Su</a:t>
                </a:r>
                <a:endParaRPr sz="1771"/>
              </a:p>
              <a:p>
                <a:pPr indent="0" lvl="0" marL="0" marR="0" rtl="0" algn="ctr">
                  <a:lnSpc>
                    <a:spcPct val="100000"/>
                  </a:lnSpc>
                  <a:spcBef>
                    <a:spcPts val="0"/>
                  </a:spcBef>
                  <a:spcAft>
                    <a:spcPts val="0"/>
                  </a:spcAft>
                  <a:buNone/>
                </a:pPr>
                <a:r>
                  <a:rPr b="0" i="0" lang="en-GB" sz="1025" u="none" cap="none" strike="noStrike">
                    <a:solidFill>
                      <a:srgbClr val="000000"/>
                    </a:solidFill>
                    <a:latin typeface="Montserrat"/>
                    <a:ea typeface="Montserrat"/>
                    <a:cs typeface="Montserrat"/>
                    <a:sym typeface="Montserrat"/>
                  </a:rPr>
                  <a:t>SIT Chair Core Team, </a:t>
                </a:r>
                <a:br>
                  <a:rPr b="0" i="0" lang="en-GB" sz="1025" u="none" cap="none" strike="noStrike">
                    <a:solidFill>
                      <a:srgbClr val="000000"/>
                    </a:solidFill>
                    <a:latin typeface="Montserrat"/>
                    <a:ea typeface="Montserrat"/>
                    <a:cs typeface="Montserrat"/>
                    <a:sym typeface="Montserrat"/>
                  </a:rPr>
                </a:br>
                <a:r>
                  <a:rPr b="0" i="0" lang="en-GB" sz="1025" u="none" cap="none" strike="noStrike">
                    <a:solidFill>
                      <a:srgbClr val="000000"/>
                    </a:solidFill>
                    <a:latin typeface="Montserrat"/>
                    <a:ea typeface="Montserrat"/>
                    <a:cs typeface="Montserrat"/>
                    <a:sym typeface="Montserrat"/>
                  </a:rPr>
                  <a:t>WGClimate Chair</a:t>
                </a:r>
                <a:endParaRPr sz="1771"/>
              </a:p>
            </p:txBody>
          </p:sp>
        </p:grpSp>
        <p:grpSp>
          <p:nvGrpSpPr>
            <p:cNvPr id="262" name="Google Shape;262;p21"/>
            <p:cNvGrpSpPr/>
            <p:nvPr/>
          </p:nvGrpSpPr>
          <p:grpSpPr>
            <a:xfrm>
              <a:off x="1654215" y="4747551"/>
              <a:ext cx="1990350" cy="1607893"/>
              <a:chOff x="2104371" y="3649553"/>
              <a:chExt cx="1492800" cy="1205950"/>
            </a:xfrm>
          </p:grpSpPr>
          <p:pic>
            <p:nvPicPr>
              <p:cNvPr descr="profile image" id="263" name="Google Shape;263;p21"/>
              <p:cNvPicPr preferRelativeResize="0"/>
              <p:nvPr/>
            </p:nvPicPr>
            <p:blipFill rotWithShape="1">
              <a:blip r:embed="rId12">
                <a:alphaModFix/>
              </a:blip>
              <a:srcRect b="12732" l="0" r="0" t="0"/>
              <a:stretch/>
            </p:blipFill>
            <p:spPr>
              <a:xfrm>
                <a:off x="2329927" y="3649553"/>
                <a:ext cx="1041604" cy="908984"/>
              </a:xfrm>
              <a:prstGeom prst="rect">
                <a:avLst/>
              </a:prstGeom>
              <a:noFill/>
              <a:ln>
                <a:noFill/>
              </a:ln>
            </p:spPr>
          </p:pic>
          <p:sp>
            <p:nvSpPr>
              <p:cNvPr id="264" name="Google Shape;264;p21"/>
              <p:cNvSpPr txBox="1"/>
              <p:nvPr/>
            </p:nvSpPr>
            <p:spPr>
              <a:xfrm>
                <a:off x="2104371" y="4529703"/>
                <a:ext cx="1492800" cy="325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Dave Borges</a:t>
                </a:r>
                <a:endParaRPr sz="18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SIT Chair Core Team, SEO</a:t>
                </a:r>
                <a:endParaRPr sz="1800"/>
              </a:p>
            </p:txBody>
          </p:sp>
        </p:grpSp>
      </p:grpSp>
      <p:grpSp>
        <p:nvGrpSpPr>
          <p:cNvPr id="265" name="Google Shape;265;p21"/>
          <p:cNvGrpSpPr/>
          <p:nvPr/>
        </p:nvGrpSpPr>
        <p:grpSpPr>
          <a:xfrm>
            <a:off x="3932079" y="3118950"/>
            <a:ext cx="5261828" cy="3278866"/>
            <a:chOff x="4027054" y="3139850"/>
            <a:chExt cx="5261828" cy="3278866"/>
          </a:xfrm>
        </p:grpSpPr>
        <p:grpSp>
          <p:nvGrpSpPr>
            <p:cNvPr id="266" name="Google Shape;266;p21"/>
            <p:cNvGrpSpPr/>
            <p:nvPr/>
          </p:nvGrpSpPr>
          <p:grpSpPr>
            <a:xfrm>
              <a:off x="4027062" y="3139850"/>
              <a:ext cx="5229859" cy="1617240"/>
              <a:chOff x="5046575" y="3022675"/>
              <a:chExt cx="5229859" cy="1617240"/>
            </a:xfrm>
          </p:grpSpPr>
          <p:grpSp>
            <p:nvGrpSpPr>
              <p:cNvPr id="267" name="Google Shape;267;p21"/>
              <p:cNvGrpSpPr/>
              <p:nvPr/>
            </p:nvGrpSpPr>
            <p:grpSpPr>
              <a:xfrm>
                <a:off x="5421279" y="3521477"/>
                <a:ext cx="4855155" cy="1118437"/>
                <a:chOff x="4066061" y="2641174"/>
                <a:chExt cx="3641457" cy="838849"/>
              </a:xfrm>
            </p:grpSpPr>
            <p:pic>
              <p:nvPicPr>
                <p:cNvPr descr="Erin Urquhart" id="268" name="Google Shape;268;p21"/>
                <p:cNvPicPr preferRelativeResize="0"/>
                <p:nvPr/>
              </p:nvPicPr>
              <p:blipFill rotWithShape="1">
                <a:blip r:embed="rId13">
                  <a:alphaModFix/>
                </a:blip>
                <a:srcRect b="5132" l="0" r="0" t="0"/>
                <a:stretch/>
              </p:blipFill>
              <p:spPr>
                <a:xfrm>
                  <a:off x="4066061" y="2641174"/>
                  <a:ext cx="884201" cy="838849"/>
                </a:xfrm>
                <a:prstGeom prst="rect">
                  <a:avLst/>
                </a:prstGeom>
                <a:noFill/>
                <a:ln>
                  <a:noFill/>
                </a:ln>
              </p:spPr>
            </p:pic>
            <p:sp>
              <p:nvSpPr>
                <p:cNvPr id="269" name="Google Shape;269;p21"/>
                <p:cNvSpPr txBox="1"/>
                <p:nvPr/>
              </p:nvSpPr>
              <p:spPr>
                <a:xfrm>
                  <a:off x="4974218" y="2722871"/>
                  <a:ext cx="2733300" cy="346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Erin Urquhart</a:t>
                  </a:r>
                  <a:endParaRPr b="0" i="0" sz="11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Priority #1 Lead</a:t>
                  </a:r>
                  <a:endParaRPr sz="1900"/>
                </a:p>
              </p:txBody>
            </p:sp>
          </p:grpSp>
          <p:sp>
            <p:nvSpPr>
              <p:cNvPr id="270" name="Google Shape;270;p21"/>
              <p:cNvSpPr txBox="1"/>
              <p:nvPr/>
            </p:nvSpPr>
            <p:spPr>
              <a:xfrm>
                <a:off x="5046575" y="3022675"/>
                <a:ext cx="3792600" cy="754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Priority #1</a:t>
                </a:r>
                <a:endParaRPr sz="1900"/>
              </a:p>
              <a:p>
                <a:pPr indent="0" lvl="0" marL="0" marR="0" rtl="0" algn="l">
                  <a:lnSpc>
                    <a:spcPct val="100000"/>
                  </a:lnSpc>
                  <a:spcBef>
                    <a:spcPts val="0"/>
                  </a:spcBef>
                  <a:spcAft>
                    <a:spcPts val="0"/>
                  </a:spcAft>
                  <a:buNone/>
                </a:pPr>
                <a:r>
                  <a:rPr b="1" i="0" lang="en-GB" sz="1100" u="none" cap="none" strike="noStrike">
                    <a:solidFill>
                      <a:srgbClr val="000000"/>
                    </a:solidFill>
                    <a:latin typeface="Montserrat"/>
                    <a:ea typeface="Montserrat"/>
                    <a:cs typeface="Montserrat"/>
                    <a:sym typeface="Montserrat"/>
                  </a:rPr>
                  <a:t>Water Planet: Seeing Earth’s Water from Space</a:t>
                </a:r>
                <a:endParaRPr sz="1900"/>
              </a:p>
              <a:p>
                <a:pPr indent="0" lvl="0" marL="0" marR="0" rtl="0" algn="l">
                  <a:lnSpc>
                    <a:spcPct val="100000"/>
                  </a:lnSpc>
                  <a:spcBef>
                    <a:spcPts val="0"/>
                  </a:spcBef>
                  <a:spcAft>
                    <a:spcPts val="0"/>
                  </a:spcAft>
                  <a:buNone/>
                </a:pPr>
                <a:r>
                  <a:t/>
                </a:r>
                <a:endParaRPr b="0" i="0" sz="1900" u="none" cap="none" strike="noStrike">
                  <a:solidFill>
                    <a:srgbClr val="000000"/>
                  </a:solidFill>
                  <a:latin typeface="Arial"/>
                  <a:ea typeface="Arial"/>
                  <a:cs typeface="Arial"/>
                  <a:sym typeface="Arial"/>
                </a:endParaRPr>
              </a:p>
            </p:txBody>
          </p:sp>
        </p:grpSp>
        <p:grpSp>
          <p:nvGrpSpPr>
            <p:cNvPr id="271" name="Google Shape;271;p21"/>
            <p:cNvGrpSpPr/>
            <p:nvPr/>
          </p:nvGrpSpPr>
          <p:grpSpPr>
            <a:xfrm>
              <a:off x="4027054" y="4757094"/>
              <a:ext cx="5261828" cy="1661621"/>
              <a:chOff x="4141054" y="4616619"/>
              <a:chExt cx="5261828" cy="1661621"/>
            </a:xfrm>
          </p:grpSpPr>
          <p:sp>
            <p:nvSpPr>
              <p:cNvPr id="272" name="Google Shape;272;p21"/>
              <p:cNvSpPr txBox="1"/>
              <p:nvPr/>
            </p:nvSpPr>
            <p:spPr>
              <a:xfrm>
                <a:off x="5758483" y="5228267"/>
                <a:ext cx="3644400" cy="461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Eleanor Pierel</a:t>
                </a:r>
                <a:endParaRPr sz="1900"/>
              </a:p>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Priority #2 Lead</a:t>
                </a:r>
                <a:endParaRPr sz="1900"/>
              </a:p>
            </p:txBody>
          </p:sp>
          <p:grpSp>
            <p:nvGrpSpPr>
              <p:cNvPr id="273" name="Google Shape;273;p21"/>
              <p:cNvGrpSpPr/>
              <p:nvPr/>
            </p:nvGrpSpPr>
            <p:grpSpPr>
              <a:xfrm>
                <a:off x="4141054" y="4616619"/>
                <a:ext cx="3444900" cy="1661621"/>
                <a:chOff x="5009129" y="4704069"/>
                <a:chExt cx="3444900" cy="1661621"/>
              </a:xfrm>
            </p:grpSpPr>
            <p:pic>
              <p:nvPicPr>
                <p:cNvPr id="274" name="Google Shape;274;p21"/>
                <p:cNvPicPr preferRelativeResize="0"/>
                <p:nvPr/>
              </p:nvPicPr>
              <p:blipFill rotWithShape="1">
                <a:blip r:embed="rId14">
                  <a:alphaModFix/>
                </a:blip>
                <a:srcRect b="23117" l="4735" r="0" t="3049"/>
                <a:stretch/>
              </p:blipFill>
              <p:spPr>
                <a:xfrm>
                  <a:off x="5447125" y="5161350"/>
                  <a:ext cx="1165399" cy="1204341"/>
                </a:xfrm>
                <a:prstGeom prst="rect">
                  <a:avLst/>
                </a:prstGeom>
                <a:noFill/>
                <a:ln>
                  <a:noFill/>
                </a:ln>
              </p:spPr>
            </p:pic>
            <p:sp>
              <p:nvSpPr>
                <p:cNvPr id="275" name="Google Shape;275;p21"/>
                <p:cNvSpPr txBox="1"/>
                <p:nvPr/>
              </p:nvSpPr>
              <p:spPr>
                <a:xfrm>
                  <a:off x="5009129" y="4704069"/>
                  <a:ext cx="3444900" cy="754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Priority #2</a:t>
                  </a:r>
                  <a:endParaRPr sz="1900"/>
                </a:p>
                <a:p>
                  <a:pPr indent="0" lvl="0" marL="0" marR="0" rtl="0" algn="l">
                    <a:lnSpc>
                      <a:spcPct val="100000"/>
                    </a:lnSpc>
                    <a:spcBef>
                      <a:spcPts val="0"/>
                    </a:spcBef>
                    <a:spcAft>
                      <a:spcPts val="0"/>
                    </a:spcAft>
                    <a:buNone/>
                  </a:pPr>
                  <a:r>
                    <a:rPr b="1" i="0" lang="en-GB" sz="1100" u="none" cap="none" strike="noStrike">
                      <a:solidFill>
                        <a:srgbClr val="000000"/>
                      </a:solidFill>
                      <a:latin typeface="Montserrat"/>
                      <a:ea typeface="Montserrat"/>
                      <a:cs typeface="Montserrat"/>
                      <a:sym typeface="Montserrat"/>
                    </a:rPr>
                    <a:t>Connected Data for Community Resilience</a:t>
                  </a:r>
                  <a:endParaRPr sz="1900"/>
                </a:p>
                <a:p>
                  <a:pPr indent="0" lvl="0" marL="0" marR="0" rtl="0" algn="l">
                    <a:lnSpc>
                      <a:spcPct val="100000"/>
                    </a:lnSpc>
                    <a:spcBef>
                      <a:spcPts val="0"/>
                    </a:spcBef>
                    <a:spcAft>
                      <a:spcPts val="0"/>
                    </a:spcAft>
                    <a:buNone/>
                  </a:pPr>
                  <a:r>
                    <a:t/>
                  </a:r>
                  <a:endParaRPr b="0" i="0" sz="1900" u="none" cap="none" strike="noStrike">
                    <a:solidFill>
                      <a:srgbClr val="000000"/>
                    </a:solidFill>
                    <a:latin typeface="Arial"/>
                    <a:ea typeface="Arial"/>
                    <a:cs typeface="Arial"/>
                    <a:sym typeface="Arial"/>
                  </a:endParaRPr>
                </a:p>
              </p:txBody>
            </p:sp>
          </p:grpSp>
        </p:grpSp>
      </p:grpSp>
      <p:sp>
        <p:nvSpPr>
          <p:cNvPr id="276" name="Google Shape;276;p21"/>
          <p:cNvSpPr txBox="1"/>
          <p:nvPr/>
        </p:nvSpPr>
        <p:spPr>
          <a:xfrm>
            <a:off x="6889501" y="5708000"/>
            <a:ext cx="5144100" cy="769500"/>
          </a:xfrm>
          <a:prstGeom prst="rect">
            <a:avLst/>
          </a:prstGeom>
          <a:noFill/>
          <a:ln>
            <a:noFill/>
          </a:ln>
        </p:spPr>
        <p:txBody>
          <a:bodyPr anchorCtr="0" anchor="t" bIns="60925" lIns="121900" spcFirstLastPara="1" rIns="121900" wrap="square" tIns="60925">
            <a:spAutoFit/>
          </a:bodyPr>
          <a:lstStyle/>
          <a:p>
            <a:pPr indent="0" lvl="0" marL="0" marR="0" rtl="0" algn="r">
              <a:lnSpc>
                <a:spcPct val="100000"/>
              </a:lnSpc>
              <a:spcBef>
                <a:spcPts val="0"/>
              </a:spcBef>
              <a:spcAft>
                <a:spcPts val="0"/>
              </a:spcAft>
              <a:buNone/>
            </a:pPr>
            <a:r>
              <a:rPr b="1" lang="en-GB" sz="1500">
                <a:latin typeface="Montserrat"/>
                <a:ea typeface="Montserrat"/>
                <a:cs typeface="Montserrat"/>
                <a:sym typeface="Montserrat"/>
              </a:rPr>
              <a:t>NASA SIT Chair Team Email:</a:t>
            </a:r>
            <a:endParaRPr b="1" sz="1500">
              <a:latin typeface="Montserrat"/>
              <a:ea typeface="Montserrat"/>
              <a:cs typeface="Montserrat"/>
              <a:sym typeface="Montserrat"/>
            </a:endParaRPr>
          </a:p>
          <a:p>
            <a:pPr indent="0" lvl="0" marL="0" marR="0" rtl="0" algn="r">
              <a:lnSpc>
                <a:spcPct val="100000"/>
              </a:lnSpc>
              <a:spcBef>
                <a:spcPts val="0"/>
              </a:spcBef>
              <a:spcAft>
                <a:spcPts val="0"/>
              </a:spcAft>
              <a:buNone/>
            </a:pPr>
            <a:r>
              <a:rPr b="1" lang="en-GB" sz="1500" u="sng">
                <a:solidFill>
                  <a:schemeClr val="hlink"/>
                </a:solidFill>
                <a:highlight>
                  <a:srgbClr val="FFFF00"/>
                </a:highlight>
                <a:latin typeface="Montserrat"/>
                <a:ea typeface="Montserrat"/>
                <a:cs typeface="Montserrat"/>
                <a:sym typeface="Montserrat"/>
                <a:hlinkClick r:id="rId15"/>
              </a:rPr>
              <a:t>nasa-sit-chair-2026-27@googlegroups.com</a:t>
            </a:r>
            <a:endParaRPr b="1" sz="1500">
              <a:highlight>
                <a:srgbClr val="FFFF00"/>
              </a:highlight>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sz="1200">
              <a:highlight>
                <a:srgbClr val="FFFF00"/>
              </a:highlight>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0" name="Shape 280"/>
        <p:cNvGrpSpPr/>
        <p:nvPr/>
      </p:nvGrpSpPr>
      <p:grpSpPr>
        <a:xfrm>
          <a:off x="0" y="0"/>
          <a:ext cx="0" cy="0"/>
          <a:chOff x="0" y="0"/>
          <a:chExt cx="0" cy="0"/>
        </a:xfrm>
      </p:grpSpPr>
      <p:sp>
        <p:nvSpPr>
          <p:cNvPr id="281" name="Google Shape;281;p22"/>
          <p:cNvSpPr txBox="1"/>
          <p:nvPr>
            <p:ph idx="1" type="body"/>
          </p:nvPr>
        </p:nvSpPr>
        <p:spPr>
          <a:xfrm>
            <a:off x="431" y="981419"/>
            <a:ext cx="11624400" cy="4662900"/>
          </a:xfrm>
          <a:prstGeom prst="rect">
            <a:avLst/>
          </a:prstGeom>
          <a:noFill/>
          <a:ln>
            <a:noFill/>
          </a:ln>
        </p:spPr>
        <p:txBody>
          <a:bodyPr anchorCtr="0" anchor="t" bIns="45700" lIns="91425" spcFirstLastPara="1" rIns="91425" wrap="square" tIns="45700">
            <a:noAutofit/>
          </a:bodyPr>
          <a:lstStyle/>
          <a:p>
            <a:pPr indent="0" lvl="0" marL="127000" rtl="0" algn="l">
              <a:lnSpc>
                <a:spcPct val="150000"/>
              </a:lnSpc>
              <a:spcBef>
                <a:spcPts val="1100"/>
              </a:spcBef>
              <a:spcAft>
                <a:spcPts val="0"/>
              </a:spcAft>
              <a:buSzPts val="2800"/>
              <a:buNone/>
            </a:pPr>
            <a:r>
              <a:rPr b="1" lang="en-GB" sz="2400">
                <a:solidFill>
                  <a:srgbClr val="0070C0"/>
                </a:solidFill>
              </a:rPr>
              <a:t>Water Planet- Seeing Earth's Water from Space</a:t>
            </a:r>
            <a:endParaRPr/>
          </a:p>
          <a:p>
            <a:pPr indent="0" lvl="0" marL="127000" rtl="0" algn="l">
              <a:lnSpc>
                <a:spcPct val="150000"/>
              </a:lnSpc>
              <a:spcBef>
                <a:spcPts val="1100"/>
              </a:spcBef>
              <a:spcAft>
                <a:spcPts val="0"/>
              </a:spcAft>
              <a:buSzPts val="2800"/>
              <a:buNone/>
            </a:pPr>
            <a:r>
              <a:t/>
            </a:r>
            <a:endParaRPr sz="2100">
              <a:solidFill>
                <a:srgbClr val="0070C0"/>
              </a:solidFill>
            </a:endParaRPr>
          </a:p>
        </p:txBody>
      </p:sp>
      <p:sp>
        <p:nvSpPr>
          <p:cNvPr id="282" name="Google Shape;282;p22"/>
          <p:cNvSpPr txBox="1"/>
          <p:nvPr>
            <p:ph type="title"/>
          </p:nvPr>
        </p:nvSpPr>
        <p:spPr>
          <a:xfrm>
            <a:off x="176048" y="205245"/>
            <a:ext cx="93867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GB"/>
              <a:t>SIT Chair Priority 1: Water Planet</a:t>
            </a:r>
            <a:endParaRPr/>
          </a:p>
        </p:txBody>
      </p:sp>
      <p:sp>
        <p:nvSpPr>
          <p:cNvPr id="283" name="Google Shape;283;p22"/>
          <p:cNvSpPr txBox="1"/>
          <p:nvPr/>
        </p:nvSpPr>
        <p:spPr>
          <a:xfrm>
            <a:off x="178067" y="1714501"/>
            <a:ext cx="6392400" cy="5356500"/>
          </a:xfrm>
          <a:prstGeom prst="rect">
            <a:avLst/>
          </a:prstGeom>
          <a:noFill/>
          <a:ln>
            <a:noFill/>
          </a:ln>
        </p:spPr>
        <p:txBody>
          <a:bodyPr anchorCtr="0" anchor="t" bIns="60925" lIns="121900" spcFirstLastPara="1" rIns="121900" wrap="square" tIns="60925">
            <a:spAutoFit/>
          </a:bodyPr>
          <a:lstStyle/>
          <a:p>
            <a:pPr indent="-381000" lvl="0" marL="381000" marR="0" rtl="0" algn="l">
              <a:lnSpc>
                <a:spcPct val="100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Montserrat"/>
                <a:ea typeface="Montserrat"/>
                <a:cs typeface="Montserrat"/>
                <a:sym typeface="Montserrat"/>
              </a:rPr>
              <a:t>Water is fundamental to life on Earth yet increasing pressures on global water resou</a:t>
            </a:r>
            <a:r>
              <a:rPr b="0" i="0" lang="en-GB" sz="2000" u="none" cap="none" strike="noStrike">
                <a:solidFill>
                  <a:srgbClr val="000000"/>
                </a:solidFill>
                <a:latin typeface="Montserrat"/>
                <a:ea typeface="Montserrat"/>
                <a:cs typeface="Montserrat"/>
                <a:sym typeface="Montserrat"/>
              </a:rPr>
              <a:t>rces—combi</a:t>
            </a:r>
            <a:r>
              <a:rPr b="0" i="0" lang="en-GB" sz="2000" u="none" cap="none" strike="noStrike">
                <a:solidFill>
                  <a:srgbClr val="000000"/>
                </a:solidFill>
                <a:latin typeface="Montserrat"/>
                <a:ea typeface="Montserrat"/>
                <a:cs typeface="Montserrat"/>
                <a:sym typeface="Montserrat"/>
              </a:rPr>
              <a:t>ned with rising exposure to water-related extremes such as droughts and floods—demand innovative solutions to ensure a sustainable future.  </a:t>
            </a:r>
            <a:endParaRPr sz="1900"/>
          </a:p>
          <a:p>
            <a:pPr indent="-254000" lvl="0" marL="3810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a:p>
            <a:pPr indent="-381000" lvl="0" marL="381000" marR="0" rtl="0" algn="l">
              <a:lnSpc>
                <a:spcPct val="100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Montserrat"/>
                <a:ea typeface="Montserrat"/>
                <a:cs typeface="Montserrat"/>
                <a:sym typeface="Montserrat"/>
              </a:rPr>
              <a:t>Satellite observations play a critical role in advancing our understanding  of the water cycle and monitoring changes over time. These observations provide essential data needed to address challenges in water availability, accessibility, quality, and hazards.  </a:t>
            </a:r>
            <a:endParaRPr sz="1900"/>
          </a:p>
          <a:p>
            <a:pPr indent="-254000" lvl="0" marL="3810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a:p>
            <a:pPr indent="-254000" lvl="0" marL="3810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p:txBody>
      </p:sp>
      <p:pic>
        <p:nvPicPr>
          <p:cNvPr id="284" name="Google Shape;284;p22"/>
          <p:cNvPicPr preferRelativeResize="0"/>
          <p:nvPr/>
        </p:nvPicPr>
        <p:blipFill rotWithShape="1">
          <a:blip r:embed="rId3">
            <a:alphaModFix/>
          </a:blip>
          <a:srcRect b="0" l="0" r="0" t="0"/>
          <a:stretch/>
        </p:blipFill>
        <p:spPr>
          <a:xfrm>
            <a:off x="8021052" y="1341521"/>
            <a:ext cx="3489158" cy="2650959"/>
          </a:xfrm>
          <a:prstGeom prst="rect">
            <a:avLst/>
          </a:prstGeom>
          <a:noFill/>
          <a:ln>
            <a:noFill/>
          </a:ln>
        </p:spPr>
      </p:pic>
      <p:pic>
        <p:nvPicPr>
          <p:cNvPr id="285" name="Google Shape;285;p22"/>
          <p:cNvPicPr preferRelativeResize="0"/>
          <p:nvPr/>
        </p:nvPicPr>
        <p:blipFill rotWithShape="1">
          <a:blip r:embed="rId4">
            <a:alphaModFix/>
          </a:blip>
          <a:srcRect b="0" l="0" r="0" t="0"/>
          <a:stretch/>
        </p:blipFill>
        <p:spPr>
          <a:xfrm>
            <a:off x="8016373" y="3685007"/>
            <a:ext cx="3819360" cy="2515936"/>
          </a:xfrm>
          <a:prstGeom prst="rect">
            <a:avLst/>
          </a:prstGeom>
          <a:noFill/>
          <a:ln>
            <a:noFill/>
          </a:ln>
        </p:spPr>
      </p:pic>
      <p:pic>
        <p:nvPicPr>
          <p:cNvPr id="286" name="Google Shape;286;p22"/>
          <p:cNvPicPr preferRelativeResize="0"/>
          <p:nvPr/>
        </p:nvPicPr>
        <p:blipFill rotWithShape="1">
          <a:blip r:embed="rId5">
            <a:alphaModFix/>
          </a:blip>
          <a:srcRect b="0" l="0" r="0" t="0"/>
          <a:stretch/>
        </p:blipFill>
        <p:spPr>
          <a:xfrm>
            <a:off x="6587624" y="2664995"/>
            <a:ext cx="2195096" cy="29216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0" name="Shape 290"/>
        <p:cNvGrpSpPr/>
        <p:nvPr/>
      </p:nvGrpSpPr>
      <p:grpSpPr>
        <a:xfrm>
          <a:off x="0" y="0"/>
          <a:ext cx="0" cy="0"/>
          <a:chOff x="0" y="0"/>
          <a:chExt cx="0" cy="0"/>
        </a:xfrm>
      </p:grpSpPr>
      <p:sp>
        <p:nvSpPr>
          <p:cNvPr id="291" name="Google Shape;291;p23"/>
          <p:cNvSpPr txBox="1"/>
          <p:nvPr>
            <p:ph idx="1" type="body"/>
          </p:nvPr>
        </p:nvSpPr>
        <p:spPr>
          <a:xfrm>
            <a:off x="176048" y="1685863"/>
            <a:ext cx="6721500" cy="4662900"/>
          </a:xfrm>
          <a:prstGeom prst="rect">
            <a:avLst/>
          </a:prstGeom>
          <a:noFill/>
          <a:ln>
            <a:noFill/>
          </a:ln>
        </p:spPr>
        <p:txBody>
          <a:bodyPr anchorCtr="0" anchor="t" bIns="45700" lIns="91425" spcFirstLastPara="1" rIns="91425" wrap="square" tIns="45700">
            <a:noAutofit/>
          </a:bodyPr>
          <a:lstStyle/>
          <a:p>
            <a:pPr indent="-482600" lvl="0" marL="609600" rtl="0" algn="l">
              <a:lnSpc>
                <a:spcPct val="100000"/>
              </a:lnSpc>
              <a:spcBef>
                <a:spcPts val="0"/>
              </a:spcBef>
              <a:spcAft>
                <a:spcPts val="0"/>
              </a:spcAft>
              <a:buSzPts val="2800"/>
              <a:buChar char="❖"/>
            </a:pPr>
            <a:r>
              <a:rPr lang="en-GB" sz="2000">
                <a:solidFill>
                  <a:schemeClr val="dk1"/>
                </a:solidFill>
              </a:rPr>
              <a:t>By integrating the capabilities of legacy and new missions, this priority focuses on delivering tailored water data and information designed to support research, inform water management decisions, and enhance preparedness for water-related hazards at a global scale. </a:t>
            </a:r>
            <a:endParaRPr/>
          </a:p>
          <a:p>
            <a:pPr indent="-304800" lvl="0" marL="609600" rtl="0" algn="l">
              <a:lnSpc>
                <a:spcPct val="100000"/>
              </a:lnSpc>
              <a:spcBef>
                <a:spcPts val="0"/>
              </a:spcBef>
              <a:spcAft>
                <a:spcPts val="0"/>
              </a:spcAft>
              <a:buSzPts val="2800"/>
              <a:buNone/>
            </a:pPr>
            <a:r>
              <a:t/>
            </a:r>
            <a:endParaRPr sz="2000">
              <a:solidFill>
                <a:schemeClr val="dk1"/>
              </a:solidFill>
            </a:endParaRPr>
          </a:p>
          <a:p>
            <a:pPr indent="-482600" lvl="0" marL="609600" rtl="0" algn="l">
              <a:lnSpc>
                <a:spcPct val="100000"/>
              </a:lnSpc>
              <a:spcBef>
                <a:spcPts val="0"/>
              </a:spcBef>
              <a:spcAft>
                <a:spcPts val="0"/>
              </a:spcAft>
              <a:buSzPts val="2800"/>
              <a:buChar char="❖"/>
            </a:pPr>
            <a:r>
              <a:rPr lang="en-GB" sz="2000">
                <a:solidFill>
                  <a:schemeClr val="dk1"/>
                </a:solidFill>
              </a:rPr>
              <a:t>CEOS offers valuable assets and collective strength to deliver multisource, integrated data and a user-driven approach to address Earth’s most pressing water challenges. </a:t>
            </a:r>
            <a:endParaRPr/>
          </a:p>
        </p:txBody>
      </p:sp>
      <p:sp>
        <p:nvSpPr>
          <p:cNvPr id="292" name="Google Shape;292;p23"/>
          <p:cNvSpPr txBox="1"/>
          <p:nvPr>
            <p:ph type="title"/>
          </p:nvPr>
        </p:nvSpPr>
        <p:spPr>
          <a:xfrm>
            <a:off x="176048" y="205245"/>
            <a:ext cx="93867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GB"/>
              <a:t>SIT Chair Priority 1: Water Planet</a:t>
            </a:r>
            <a:endParaRPr/>
          </a:p>
        </p:txBody>
      </p:sp>
      <p:pic>
        <p:nvPicPr>
          <p:cNvPr id="293" name="Google Shape;293;p23"/>
          <p:cNvPicPr preferRelativeResize="0"/>
          <p:nvPr/>
        </p:nvPicPr>
        <p:blipFill rotWithShape="1">
          <a:blip r:embed="rId3">
            <a:alphaModFix/>
          </a:blip>
          <a:srcRect b="0" l="0" r="0" t="0"/>
          <a:stretch/>
        </p:blipFill>
        <p:spPr>
          <a:xfrm>
            <a:off x="9783680" y="2614863"/>
            <a:ext cx="2209800" cy="3733800"/>
          </a:xfrm>
          <a:prstGeom prst="rect">
            <a:avLst/>
          </a:prstGeom>
          <a:noFill/>
          <a:ln>
            <a:noFill/>
          </a:ln>
        </p:spPr>
      </p:pic>
      <p:pic>
        <p:nvPicPr>
          <p:cNvPr id="294" name="Google Shape;294;p23"/>
          <p:cNvPicPr preferRelativeResize="0"/>
          <p:nvPr/>
        </p:nvPicPr>
        <p:blipFill rotWithShape="1">
          <a:blip r:embed="rId4">
            <a:alphaModFix/>
          </a:blip>
          <a:srcRect b="0" l="0" r="0" t="0"/>
          <a:stretch/>
        </p:blipFill>
        <p:spPr>
          <a:xfrm>
            <a:off x="7182341" y="1493921"/>
            <a:ext cx="2389290" cy="35793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8" name="Shape 298"/>
        <p:cNvGrpSpPr/>
        <p:nvPr/>
      </p:nvGrpSpPr>
      <p:grpSpPr>
        <a:xfrm>
          <a:off x="0" y="0"/>
          <a:ext cx="0" cy="0"/>
          <a:chOff x="0" y="0"/>
          <a:chExt cx="0" cy="0"/>
        </a:xfrm>
      </p:grpSpPr>
      <p:sp>
        <p:nvSpPr>
          <p:cNvPr id="299" name="Google Shape;299;p24"/>
          <p:cNvSpPr txBox="1"/>
          <p:nvPr>
            <p:ph idx="1" type="body"/>
          </p:nvPr>
        </p:nvSpPr>
        <p:spPr>
          <a:xfrm>
            <a:off x="352456" y="1275084"/>
            <a:ext cx="11495700" cy="4662900"/>
          </a:xfrm>
          <a:prstGeom prst="rect">
            <a:avLst/>
          </a:prstGeom>
          <a:noFill/>
          <a:ln>
            <a:noFill/>
          </a:ln>
        </p:spPr>
        <p:txBody>
          <a:bodyPr anchorCtr="0" anchor="t" bIns="45700" lIns="91425" spcFirstLastPara="1" rIns="91425" wrap="square" tIns="45700">
            <a:noAutofit/>
          </a:bodyPr>
          <a:lstStyle/>
          <a:p>
            <a:pPr indent="-482600" lvl="0" marL="609600" rtl="0" algn="l">
              <a:lnSpc>
                <a:spcPct val="100000"/>
              </a:lnSpc>
              <a:spcBef>
                <a:spcPts val="0"/>
              </a:spcBef>
              <a:spcAft>
                <a:spcPts val="0"/>
              </a:spcAft>
              <a:buSzPts val="2800"/>
              <a:buAutoNum type="arabicPeriod"/>
            </a:pPr>
            <a:r>
              <a:rPr lang="en-GB" sz="2100"/>
              <a:t>Impact Assessment Report on CEOS Water and Resilience Activities (in collaboration with Priority 2 Team)</a:t>
            </a:r>
            <a:endParaRPr/>
          </a:p>
          <a:p>
            <a:pPr indent="-482600" lvl="0" marL="609600" rtl="0" algn="l">
              <a:lnSpc>
                <a:spcPct val="100000"/>
              </a:lnSpc>
              <a:spcBef>
                <a:spcPts val="1100"/>
              </a:spcBef>
              <a:spcAft>
                <a:spcPts val="0"/>
              </a:spcAft>
              <a:buSzPts val="2800"/>
              <a:buAutoNum type="arabicPeriod"/>
            </a:pPr>
            <a:r>
              <a:rPr lang="en-GB" sz="2100"/>
              <a:t>Best Practice Guidance on Combining Multiplatform and Multispectral Data</a:t>
            </a:r>
            <a:endParaRPr/>
          </a:p>
          <a:p>
            <a:pPr indent="-482600" lvl="0" marL="609600" rtl="0" algn="l">
              <a:lnSpc>
                <a:spcPct val="100000"/>
              </a:lnSpc>
              <a:spcBef>
                <a:spcPts val="1100"/>
              </a:spcBef>
              <a:spcAft>
                <a:spcPts val="0"/>
              </a:spcAft>
              <a:buSzPts val="2800"/>
              <a:buAutoNum type="arabicPeriod"/>
            </a:pPr>
            <a:r>
              <a:rPr lang="en-GB" sz="2100"/>
              <a:t>Contribute a water thematic section to updated CEOS-ARD strategy (in collaboration with CEOS Chair)</a:t>
            </a:r>
            <a:endParaRPr/>
          </a:p>
          <a:p>
            <a:pPr indent="-482600" lvl="0" marL="609600" rtl="0" algn="l">
              <a:lnSpc>
                <a:spcPct val="100000"/>
              </a:lnSpc>
              <a:spcBef>
                <a:spcPts val="1100"/>
              </a:spcBef>
              <a:spcAft>
                <a:spcPts val="0"/>
              </a:spcAft>
              <a:buSzPts val="2800"/>
              <a:buAutoNum type="arabicPeriod"/>
            </a:pPr>
            <a:r>
              <a:rPr lang="en-GB" sz="2100"/>
              <a:t>Stakeholder Engagement &amp; Capacity Building Initiatives </a:t>
            </a:r>
            <a:endParaRPr/>
          </a:p>
          <a:p>
            <a:pPr indent="-457200" lvl="1" marL="1219200" rtl="0" algn="l">
              <a:lnSpc>
                <a:spcPct val="100000"/>
              </a:lnSpc>
              <a:spcBef>
                <a:spcPts val="1100"/>
              </a:spcBef>
              <a:spcAft>
                <a:spcPts val="0"/>
              </a:spcAft>
              <a:buSzPts val="2400"/>
              <a:buChar char="▪"/>
            </a:pPr>
            <a:r>
              <a:rPr lang="en-GB" sz="2100"/>
              <a:t>Water Quality Workshop (co-led with CEOS Chair; 2026)</a:t>
            </a:r>
            <a:endParaRPr/>
          </a:p>
          <a:p>
            <a:pPr indent="-482600" lvl="0" marL="609600" rtl="0" algn="l">
              <a:lnSpc>
                <a:spcPct val="100000"/>
              </a:lnSpc>
              <a:spcBef>
                <a:spcPts val="1100"/>
              </a:spcBef>
              <a:spcAft>
                <a:spcPts val="0"/>
              </a:spcAft>
              <a:buSzPts val="2800"/>
              <a:buAutoNum type="arabicPeriod"/>
            </a:pPr>
            <a:r>
              <a:rPr lang="en-GB" sz="2100"/>
              <a:t>Best Practice Guidance for Scaling and Transitioning EO Data Into Actionable Water Solutions</a:t>
            </a:r>
            <a:endParaRPr/>
          </a:p>
          <a:p>
            <a:pPr indent="-482600" lvl="0" marL="609600" rtl="0" algn="l">
              <a:lnSpc>
                <a:spcPct val="100000"/>
              </a:lnSpc>
              <a:spcBef>
                <a:spcPts val="1100"/>
              </a:spcBef>
              <a:spcAft>
                <a:spcPts val="1100"/>
              </a:spcAft>
              <a:buSzPts val="2800"/>
              <a:buAutoNum type="arabicPeriod"/>
            </a:pPr>
            <a:r>
              <a:rPr lang="en-GB" sz="2100"/>
              <a:t>Use Cases Illustrating Socio-economic Benefits and Applicability of Satellite-based Water Solutions Across Regions and Sectors</a:t>
            </a:r>
            <a:endParaRPr/>
          </a:p>
        </p:txBody>
      </p:sp>
      <p:sp>
        <p:nvSpPr>
          <p:cNvPr id="300" name="Google Shape;300;p24"/>
          <p:cNvSpPr txBox="1"/>
          <p:nvPr>
            <p:ph type="title"/>
          </p:nvPr>
        </p:nvSpPr>
        <p:spPr>
          <a:xfrm>
            <a:off x="176048" y="260605"/>
            <a:ext cx="93867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GB"/>
              <a:t>Priority 1: Deliverables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4" name="Shape 304"/>
        <p:cNvGrpSpPr/>
        <p:nvPr/>
      </p:nvGrpSpPr>
      <p:grpSpPr>
        <a:xfrm>
          <a:off x="0" y="0"/>
          <a:ext cx="0" cy="0"/>
          <a:chOff x="0" y="0"/>
          <a:chExt cx="0" cy="0"/>
        </a:xfrm>
      </p:grpSpPr>
      <p:sp>
        <p:nvSpPr>
          <p:cNvPr id="305" name="Google Shape;305;p25"/>
          <p:cNvSpPr txBox="1"/>
          <p:nvPr>
            <p:ph type="title"/>
          </p:nvPr>
        </p:nvSpPr>
        <p:spPr>
          <a:xfrm>
            <a:off x="45397" y="246433"/>
            <a:ext cx="9046800" cy="747900"/>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600" u="none" cap="none" strike="noStrike">
                <a:solidFill>
                  <a:schemeClr val="lt1"/>
                </a:solidFill>
                <a:latin typeface="Montserrat Medium"/>
                <a:ea typeface="Montserrat Medium"/>
                <a:cs typeface="Montserrat Medium"/>
                <a:sym typeface="Montserrat Medium"/>
              </a:rPr>
              <a:t>Priority 2: Deliverables</a:t>
            </a:r>
            <a:endParaRPr b="0" i="0" sz="1400" u="none" cap="none" strike="noStrike">
              <a:solidFill>
                <a:schemeClr val="lt1"/>
              </a:solidFill>
              <a:latin typeface="Montserrat Medium"/>
              <a:ea typeface="Montserrat Medium"/>
              <a:cs typeface="Montserrat Medium"/>
              <a:sym typeface="Montserrat Medium"/>
            </a:endParaRPr>
          </a:p>
        </p:txBody>
      </p:sp>
      <p:sp>
        <p:nvSpPr>
          <p:cNvPr id="306" name="Google Shape;306;p25"/>
          <p:cNvSpPr txBox="1"/>
          <p:nvPr/>
        </p:nvSpPr>
        <p:spPr>
          <a:xfrm>
            <a:off x="252941" y="1576917"/>
            <a:ext cx="11858700" cy="39507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3200"/>
              <a:buFont typeface="Arial"/>
              <a:buAutoNum type="arabicPeriod"/>
            </a:pPr>
            <a:r>
              <a:rPr b="0" i="0" lang="en-GB" sz="3200" u="none" cap="none" strike="noStrike">
                <a:solidFill>
                  <a:srgbClr val="000000"/>
                </a:solidFill>
                <a:latin typeface="Montserrat"/>
                <a:ea typeface="Montserrat"/>
                <a:cs typeface="Montserrat"/>
                <a:sym typeface="Montserrat"/>
              </a:rPr>
              <a:t>Impact assessment of key existing resilience-related activities (in collaboration with Priority 1 Team)</a:t>
            </a:r>
            <a:endParaRPr b="0" i="0" sz="3200" u="none" cap="none" strike="noStrike">
              <a:solidFill>
                <a:srgbClr val="000000"/>
              </a:solidFill>
              <a:latin typeface="Arial"/>
              <a:ea typeface="Arial"/>
              <a:cs typeface="Arial"/>
              <a:sym typeface="Arial"/>
            </a:endParaRPr>
          </a:p>
          <a:p>
            <a:pPr indent="-457200" lvl="0" marL="457200" marR="0" rtl="0" algn="l">
              <a:lnSpc>
                <a:spcPct val="100000"/>
              </a:lnSpc>
              <a:spcBef>
                <a:spcPts val="800"/>
              </a:spcBef>
              <a:spcAft>
                <a:spcPts val="0"/>
              </a:spcAft>
              <a:buClr>
                <a:srgbClr val="000000"/>
              </a:buClr>
              <a:buSzPts val="3200"/>
              <a:buFont typeface="Arial"/>
              <a:buAutoNum type="arabicPeriod"/>
            </a:pPr>
            <a:r>
              <a:rPr b="0" i="0" lang="en-GB" sz="3200" u="none" cap="none" strike="noStrike">
                <a:solidFill>
                  <a:srgbClr val="000000"/>
                </a:solidFill>
                <a:latin typeface="Montserrat"/>
                <a:ea typeface="Montserrat"/>
                <a:cs typeface="Montserrat"/>
                <a:sym typeface="Montserrat"/>
              </a:rPr>
              <a:t>Updated data value chain</a:t>
            </a:r>
            <a:endParaRPr sz="3200">
              <a:latin typeface="Montserrat"/>
              <a:ea typeface="Montserrat"/>
              <a:cs typeface="Montserrat"/>
              <a:sym typeface="Montserrat"/>
            </a:endParaRPr>
          </a:p>
          <a:p>
            <a:pPr indent="-457200" lvl="0" marL="457200" marR="0" rtl="0" algn="l">
              <a:lnSpc>
                <a:spcPct val="100000"/>
              </a:lnSpc>
              <a:spcBef>
                <a:spcPts val="800"/>
              </a:spcBef>
              <a:spcAft>
                <a:spcPts val="0"/>
              </a:spcAft>
              <a:buClr>
                <a:srgbClr val="000000"/>
              </a:buClr>
              <a:buSzPts val="3200"/>
              <a:buFont typeface="Arial"/>
              <a:buAutoNum type="arabicPeriod"/>
            </a:pPr>
            <a:r>
              <a:rPr b="0" i="0" lang="en-GB" sz="3200" u="none" cap="none" strike="noStrike">
                <a:solidFill>
                  <a:srgbClr val="000000"/>
                </a:solidFill>
                <a:latin typeface="Montserrat"/>
                <a:ea typeface="Montserrat"/>
                <a:cs typeface="Montserrat"/>
                <a:sym typeface="Montserrat"/>
              </a:rPr>
              <a:t>Interoperability Demonstrator (in collaboration with Priority 1 Team)</a:t>
            </a:r>
            <a:endParaRPr sz="1900"/>
          </a:p>
          <a:p>
            <a:pPr indent="-457200" lvl="0" marL="457200" marR="0" rtl="0" algn="l">
              <a:lnSpc>
                <a:spcPct val="100000"/>
              </a:lnSpc>
              <a:spcBef>
                <a:spcPts val="800"/>
              </a:spcBef>
              <a:spcAft>
                <a:spcPts val="0"/>
              </a:spcAft>
              <a:buClr>
                <a:srgbClr val="000000"/>
              </a:buClr>
              <a:buSzPts val="3200"/>
              <a:buFont typeface="Arial"/>
              <a:buAutoNum type="arabicPeriod"/>
            </a:pPr>
            <a:r>
              <a:rPr b="0" i="0" lang="en-GB" sz="3200" u="none" cap="none" strike="noStrike">
                <a:solidFill>
                  <a:srgbClr val="000000"/>
                </a:solidFill>
                <a:latin typeface="Montserrat"/>
                <a:ea typeface="Montserrat"/>
                <a:cs typeface="Montserrat"/>
                <a:sym typeface="Montserrat"/>
              </a:rPr>
              <a:t>Resilience Data Partner workshop</a:t>
            </a:r>
            <a:endParaRPr sz="1900"/>
          </a:p>
          <a:p>
            <a:pPr indent="-457200" lvl="0" marL="457200" marR="0" rtl="0" algn="l">
              <a:lnSpc>
                <a:spcPct val="100000"/>
              </a:lnSpc>
              <a:spcBef>
                <a:spcPts val="800"/>
              </a:spcBef>
              <a:spcAft>
                <a:spcPts val="0"/>
              </a:spcAft>
              <a:buClr>
                <a:srgbClr val="000000"/>
              </a:buClr>
              <a:buSzPts val="3200"/>
              <a:buFont typeface="Arial"/>
              <a:buAutoNum type="arabicPeriod"/>
            </a:pPr>
            <a:r>
              <a:rPr b="0" i="0" lang="en-GB" sz="3200" u="none" cap="none" strike="noStrike">
                <a:solidFill>
                  <a:srgbClr val="000000"/>
                </a:solidFill>
                <a:latin typeface="Montserrat"/>
                <a:ea typeface="Montserrat"/>
                <a:cs typeface="Montserrat"/>
                <a:sym typeface="Montserrat"/>
              </a:rPr>
              <a:t>Resilience Findings</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2"/>
          <p:cNvSpPr txBox="1"/>
          <p:nvPr/>
        </p:nvSpPr>
        <p:spPr>
          <a:xfrm>
            <a:off x="193450" y="1192650"/>
            <a:ext cx="11801100" cy="5394900"/>
          </a:xfrm>
          <a:prstGeom prst="rect">
            <a:avLst/>
          </a:prstGeom>
          <a:noFill/>
          <a:ln>
            <a:noFill/>
          </a:ln>
        </p:spPr>
        <p:txBody>
          <a:bodyPr anchorCtr="0" anchor="t" bIns="91425" lIns="91425" spcFirstLastPara="1" rIns="91425" wrap="square" tIns="91425">
            <a:spAutoFit/>
          </a:bodyPr>
          <a:lstStyle/>
          <a:p>
            <a:pPr indent="-349250" lvl="0" marL="457200" rtl="0" algn="l">
              <a:lnSpc>
                <a:spcPct val="150000"/>
              </a:lnSpc>
              <a:spcBef>
                <a:spcPts val="1000"/>
              </a:spcBef>
              <a:spcAft>
                <a:spcPts val="0"/>
              </a:spcAft>
              <a:buClr>
                <a:schemeClr val="dk1"/>
              </a:buClr>
              <a:buSzPts val="1900"/>
              <a:buChar char="❖"/>
            </a:pPr>
            <a:r>
              <a:rPr b="1" lang="en-GB" sz="1900">
                <a:solidFill>
                  <a:schemeClr val="dk1"/>
                </a:solidFill>
                <a:latin typeface="Montserrat"/>
                <a:ea typeface="Montserrat"/>
                <a:cs typeface="Montserrat"/>
                <a:sym typeface="Montserrat"/>
              </a:rPr>
              <a:t>Presentations will be shared centrally using the slides uploaded to the Google Drive.</a:t>
            </a:r>
            <a:endParaRPr b="1" sz="19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Presenters are welcome to share their own slides by joining the Webex and sharing their screen if preferred. Please let the SIT Chair Team know.</a:t>
            </a:r>
            <a:endParaRPr sz="1900">
              <a:solidFill>
                <a:schemeClr val="dk1"/>
              </a:solidFill>
              <a:latin typeface="Montserrat"/>
              <a:ea typeface="Montserrat"/>
              <a:cs typeface="Montserrat"/>
              <a:sym typeface="Montserrat"/>
            </a:endParaRPr>
          </a:p>
          <a:p>
            <a:pPr indent="-349250" lvl="1" marL="914400" rtl="0" algn="l">
              <a:lnSpc>
                <a:spcPct val="150000"/>
              </a:lnSpc>
              <a:spcBef>
                <a:spcPts val="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Presentations should be self-uploaded </a:t>
            </a:r>
            <a:r>
              <a:rPr lang="en-GB" sz="1900" u="sng">
                <a:solidFill>
                  <a:schemeClr val="hlink"/>
                </a:solidFill>
                <a:latin typeface="Montserrat"/>
                <a:ea typeface="Montserrat"/>
                <a:cs typeface="Montserrat"/>
                <a:sym typeface="Montserrat"/>
                <a:hlinkClick r:id="rId3"/>
              </a:rPr>
              <a:t>here</a:t>
            </a:r>
            <a:r>
              <a:rPr lang="en-GB" sz="1900">
                <a:solidFill>
                  <a:schemeClr val="dk1"/>
                </a:solidFill>
                <a:latin typeface="Montserrat"/>
                <a:ea typeface="Montserrat"/>
                <a:cs typeface="Montserrat"/>
                <a:sym typeface="Montserrat"/>
              </a:rPr>
              <a:t> (default view only, ask SIT Chair Team for edit access as required)</a:t>
            </a:r>
            <a:endParaRPr sz="1900">
              <a:solidFill>
                <a:schemeClr val="dk1"/>
              </a:solidFill>
              <a:latin typeface="Montserrat"/>
              <a:ea typeface="Montserrat"/>
              <a:cs typeface="Montserrat"/>
              <a:sym typeface="Montserrat"/>
            </a:endParaRPr>
          </a:p>
          <a:p>
            <a:pPr indent="0" lvl="0" marL="0" rtl="0" algn="l">
              <a:lnSpc>
                <a:spcPct val="150000"/>
              </a:lnSpc>
              <a:spcBef>
                <a:spcPts val="1500"/>
              </a:spcBef>
              <a:spcAft>
                <a:spcPts val="0"/>
              </a:spcAft>
              <a:buNone/>
            </a:pPr>
            <a:r>
              <a:rPr b="1" lang="en-GB" sz="2000">
                <a:solidFill>
                  <a:schemeClr val="dk1"/>
                </a:solidFill>
                <a:latin typeface="Montserrat"/>
                <a:ea typeface="Montserrat"/>
                <a:cs typeface="Montserrat"/>
                <a:sym typeface="Montserrat"/>
              </a:rPr>
              <a:t>Online Participants</a:t>
            </a:r>
            <a:endParaRPr b="1" sz="1900">
              <a:solidFill>
                <a:schemeClr val="dk1"/>
              </a:solidFill>
              <a:latin typeface="Montserrat"/>
              <a:ea typeface="Montserrat"/>
              <a:cs typeface="Montserrat"/>
              <a:sym typeface="Montserrat"/>
            </a:endParaRPr>
          </a:p>
          <a:p>
            <a:pPr indent="-349250" lvl="0" marL="457200" rtl="0" algn="l">
              <a:lnSpc>
                <a:spcPct val="150000"/>
              </a:lnSpc>
              <a:spcBef>
                <a:spcPts val="0"/>
              </a:spcBef>
              <a:spcAft>
                <a:spcPts val="0"/>
              </a:spcAft>
              <a:buClr>
                <a:schemeClr val="dk1"/>
              </a:buClr>
              <a:buSzPts val="1900"/>
              <a:buChar char="❖"/>
            </a:pPr>
            <a:r>
              <a:rPr lang="en-GB" sz="1900">
                <a:solidFill>
                  <a:schemeClr val="dk1"/>
                </a:solidFill>
                <a:latin typeface="Montserrat"/>
                <a:ea typeface="Montserrat"/>
                <a:cs typeface="Montserrat"/>
                <a:sym typeface="Montserrat"/>
              </a:rPr>
              <a:t>Please mute if you are not presenting or making an intervention</a:t>
            </a:r>
            <a:endParaRPr sz="1900">
              <a:solidFill>
                <a:schemeClr val="dk1"/>
              </a:solidFill>
              <a:latin typeface="Montserrat"/>
              <a:ea typeface="Montserrat"/>
              <a:cs typeface="Montserrat"/>
              <a:sym typeface="Montserrat"/>
            </a:endParaRPr>
          </a:p>
          <a:p>
            <a:pPr indent="-349250" lvl="0" marL="457200" rtl="0" algn="l">
              <a:lnSpc>
                <a:spcPct val="150000"/>
              </a:lnSpc>
              <a:spcBef>
                <a:spcPts val="0"/>
              </a:spcBef>
              <a:spcAft>
                <a:spcPts val="0"/>
              </a:spcAft>
              <a:buClr>
                <a:schemeClr val="dk1"/>
              </a:buClr>
              <a:buSzPts val="1900"/>
              <a:buChar char="❖"/>
            </a:pPr>
            <a:r>
              <a:rPr lang="en-GB" sz="1900">
                <a:solidFill>
                  <a:schemeClr val="dk1"/>
                </a:solidFill>
                <a:latin typeface="Montserrat"/>
                <a:ea typeface="Montserrat"/>
                <a:cs typeface="Montserrat"/>
                <a:sym typeface="Montserrat"/>
              </a:rPr>
              <a:t>If you want to intervene, please, send a message in the chat or raise your hand</a:t>
            </a:r>
            <a:endParaRPr sz="1900">
              <a:solidFill>
                <a:schemeClr val="dk1"/>
              </a:solidFill>
              <a:latin typeface="Montserrat"/>
              <a:ea typeface="Montserrat"/>
              <a:cs typeface="Montserrat"/>
              <a:sym typeface="Montserrat"/>
            </a:endParaRPr>
          </a:p>
          <a:p>
            <a:pPr indent="-349250" lvl="0" marL="457200" rtl="0" algn="l">
              <a:lnSpc>
                <a:spcPct val="150000"/>
              </a:lnSpc>
              <a:spcBef>
                <a:spcPts val="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If your bandwidth is slow while presenting, please turn off your webcam</a:t>
            </a:r>
            <a:endParaRPr sz="19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1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1900">
                <a:solidFill>
                  <a:schemeClr val="dk1"/>
                </a:solidFill>
                <a:latin typeface="Montserrat"/>
                <a:ea typeface="Montserrat"/>
                <a:cs typeface="Montserrat"/>
                <a:sym typeface="Montserrat"/>
              </a:rPr>
              <a:t>With questions, please email </a:t>
            </a:r>
            <a:r>
              <a:rPr b="1" lang="en-GB" sz="1900">
                <a:solidFill>
                  <a:schemeClr val="dk1"/>
                </a:solidFill>
                <a:latin typeface="Montserrat"/>
                <a:ea typeface="Montserrat"/>
                <a:cs typeface="Montserrat"/>
                <a:sym typeface="Montserrat"/>
              </a:rPr>
              <a:t>NASA’s SIT Chair Team</a:t>
            </a:r>
            <a:r>
              <a:rPr b="1" lang="en-GB" sz="1900">
                <a:solidFill>
                  <a:schemeClr val="dk1"/>
                </a:solidFill>
                <a:latin typeface="Montserrat"/>
                <a:ea typeface="Montserrat"/>
                <a:cs typeface="Montserrat"/>
                <a:sym typeface="Montserrat"/>
              </a:rPr>
              <a:t>: </a:t>
            </a:r>
            <a:br>
              <a:rPr b="1" lang="en-GB" sz="1900">
                <a:solidFill>
                  <a:schemeClr val="dk1"/>
                </a:solidFill>
                <a:latin typeface="Montserrat"/>
                <a:ea typeface="Montserrat"/>
                <a:cs typeface="Montserrat"/>
                <a:sym typeface="Montserrat"/>
              </a:rPr>
            </a:br>
            <a:r>
              <a:rPr b="1" lang="en-GB" sz="1700" u="sng">
                <a:solidFill>
                  <a:schemeClr val="hlink"/>
                </a:solidFill>
                <a:highlight>
                  <a:srgbClr val="FFFF00"/>
                </a:highlight>
                <a:latin typeface="Montserrat"/>
                <a:ea typeface="Montserrat"/>
                <a:cs typeface="Montserrat"/>
                <a:sym typeface="Montserrat"/>
                <a:hlinkClick r:id="rId4"/>
              </a:rPr>
              <a:t>nasa-sit-chair-2026-27@googlegroups.com</a:t>
            </a:r>
            <a:endParaRPr b="1" sz="2100">
              <a:solidFill>
                <a:schemeClr val="dk1"/>
              </a:solidFill>
              <a:latin typeface="Montserrat"/>
              <a:ea typeface="Montserrat"/>
              <a:cs typeface="Montserrat"/>
              <a:sym typeface="Montserrat"/>
            </a:endParaRPr>
          </a:p>
        </p:txBody>
      </p:sp>
      <p:sp>
        <p:nvSpPr>
          <p:cNvPr id="108" name="Google Shape;108;p12"/>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Hybrid Meeting Protocols</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3"/>
          <p:cNvSpPr txBox="1"/>
          <p:nvPr>
            <p:ph idx="1" type="body"/>
          </p:nvPr>
        </p:nvSpPr>
        <p:spPr>
          <a:xfrm>
            <a:off x="176050" y="1325725"/>
            <a:ext cx="11495700" cy="5125200"/>
          </a:xfrm>
          <a:prstGeom prst="rect">
            <a:avLst/>
          </a:prstGeom>
          <a:noFill/>
          <a:ln>
            <a:noFill/>
          </a:ln>
        </p:spPr>
        <p:txBody>
          <a:bodyPr anchorCtr="0" anchor="t" bIns="45700" lIns="91425" spcFirstLastPara="1" rIns="91425" wrap="square" tIns="45700">
            <a:noAutofit/>
          </a:bodyPr>
          <a:lstStyle/>
          <a:p>
            <a:pPr indent="-482600" lvl="0" marL="609600" marR="0" rtl="0" algn="l">
              <a:lnSpc>
                <a:spcPct val="150000"/>
              </a:lnSpc>
              <a:spcBef>
                <a:spcPts val="1100"/>
              </a:spcBef>
              <a:spcAft>
                <a:spcPts val="0"/>
              </a:spcAft>
              <a:buClr>
                <a:schemeClr val="dk1"/>
              </a:buClr>
              <a:buSzPts val="2800"/>
              <a:buFont typeface="Montserrat"/>
              <a:buChar char="❖"/>
            </a:pPr>
            <a:r>
              <a:rPr b="1" lang="en-GB" sz="2700">
                <a:solidFill>
                  <a:srgbClr val="0070C0"/>
                </a:solidFill>
              </a:rPr>
              <a:t>Priority 1: Water Planet- Seeing Earth's Water from Space</a:t>
            </a:r>
            <a:endParaRPr/>
          </a:p>
          <a:p>
            <a:pPr indent="0" lvl="0" marL="609600" rtl="0" algn="l">
              <a:lnSpc>
                <a:spcPct val="150000"/>
              </a:lnSpc>
              <a:spcBef>
                <a:spcPts val="500"/>
              </a:spcBef>
              <a:spcAft>
                <a:spcPts val="0"/>
              </a:spcAft>
              <a:buNone/>
            </a:pPr>
            <a:r>
              <a:rPr lang="en-GB" sz="1800"/>
              <a:t>Advance understanding of Earth's water cycle by monitoring terrestrial waters, coastal regions, and oceans from space. Transform this knowledge to actionable insights to enhance water use efficiency, improve water quality, and enhance resilience to water-related hazards such as droughts, floods, and storms.</a:t>
            </a:r>
            <a:br>
              <a:rPr lang="en-GB" sz="1800"/>
            </a:br>
            <a:endParaRPr sz="1600"/>
          </a:p>
          <a:p>
            <a:pPr indent="-482600" lvl="0" marL="609600" marR="0" rtl="0" algn="l">
              <a:lnSpc>
                <a:spcPct val="150000"/>
              </a:lnSpc>
              <a:spcBef>
                <a:spcPts val="1100"/>
              </a:spcBef>
              <a:spcAft>
                <a:spcPts val="0"/>
              </a:spcAft>
              <a:buClr>
                <a:schemeClr val="dk1"/>
              </a:buClr>
              <a:buSzPts val="2800"/>
              <a:buFont typeface="Montserrat"/>
              <a:buChar char="❖"/>
            </a:pPr>
            <a:r>
              <a:rPr b="1" lang="en-GB" sz="2700">
                <a:solidFill>
                  <a:srgbClr val="A6CE37"/>
                </a:solidFill>
              </a:rPr>
              <a:t>Priority 2: Connected Data for Community Resilience</a:t>
            </a:r>
            <a:endParaRPr sz="2700">
              <a:solidFill>
                <a:srgbClr val="A6CE37"/>
              </a:solidFill>
            </a:endParaRPr>
          </a:p>
          <a:p>
            <a:pPr indent="0" lvl="0" marL="609600" marR="0" rtl="0" algn="l">
              <a:lnSpc>
                <a:spcPct val="150000"/>
              </a:lnSpc>
              <a:spcBef>
                <a:spcPts val="1100"/>
              </a:spcBef>
              <a:spcAft>
                <a:spcPts val="0"/>
              </a:spcAft>
              <a:buNone/>
            </a:pPr>
            <a:r>
              <a:rPr lang="en-GB" sz="1800">
                <a:solidFill>
                  <a:srgbClr val="000000"/>
                </a:solidFill>
              </a:rPr>
              <a:t>Advance community-level resilience by leveraging CEOS disaster risk reduction successes and partnerships to enhance cross-collaboration, data interoperability, and actionable information.  </a:t>
            </a:r>
            <a:endParaRPr sz="1800">
              <a:solidFill>
                <a:srgbClr val="000000"/>
              </a:solidFill>
            </a:endParaRPr>
          </a:p>
          <a:p>
            <a:pPr indent="-304800" lvl="0" marL="609600" marR="0" rtl="0" algn="l">
              <a:lnSpc>
                <a:spcPct val="150000"/>
              </a:lnSpc>
              <a:spcBef>
                <a:spcPts val="1100"/>
              </a:spcBef>
              <a:spcAft>
                <a:spcPts val="0"/>
              </a:spcAft>
              <a:buClr>
                <a:schemeClr val="dk1"/>
              </a:buClr>
              <a:buSzPts val="2800"/>
              <a:buFont typeface="Montserrat"/>
              <a:buNone/>
            </a:pPr>
            <a:r>
              <a:t/>
            </a:r>
            <a:endParaRPr sz="1900">
              <a:solidFill>
                <a:srgbClr val="000000"/>
              </a:solidFill>
            </a:endParaRPr>
          </a:p>
        </p:txBody>
      </p:sp>
      <p:sp>
        <p:nvSpPr>
          <p:cNvPr id="114" name="Google Shape;114;p13"/>
          <p:cNvSpPr txBox="1"/>
          <p:nvPr>
            <p:ph type="title"/>
          </p:nvPr>
        </p:nvSpPr>
        <p:spPr>
          <a:xfrm>
            <a:off x="176048" y="175939"/>
            <a:ext cx="93867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GB"/>
              <a:t>NASA SIT Chair Priorities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4"/>
          <p:cNvSpPr txBox="1"/>
          <p:nvPr>
            <p:ph idx="1" type="body"/>
          </p:nvPr>
        </p:nvSpPr>
        <p:spPr>
          <a:xfrm>
            <a:off x="347680" y="1950084"/>
            <a:ext cx="5507100" cy="4908900"/>
          </a:xfrm>
          <a:prstGeom prst="rect">
            <a:avLst/>
          </a:prstGeom>
          <a:noFill/>
          <a:ln>
            <a:noFill/>
          </a:ln>
        </p:spPr>
        <p:txBody>
          <a:bodyPr anchorCtr="0" anchor="t" bIns="45700" lIns="91425" spcFirstLastPara="1" rIns="91425" wrap="square" tIns="45700">
            <a:noAutofit/>
          </a:bodyPr>
          <a:lstStyle/>
          <a:p>
            <a:pPr indent="-457200" lvl="0" marL="584200" rtl="0" algn="l">
              <a:lnSpc>
                <a:spcPct val="100000"/>
              </a:lnSpc>
              <a:spcBef>
                <a:spcPts val="1100"/>
              </a:spcBef>
              <a:spcAft>
                <a:spcPts val="0"/>
              </a:spcAft>
              <a:buSzPts val="2800"/>
              <a:buAutoNum type="arabicPeriod"/>
            </a:pPr>
            <a:r>
              <a:rPr lang="en-GB" sz="2400"/>
              <a:t>Coordinated Water Observations</a:t>
            </a:r>
            <a:endParaRPr/>
          </a:p>
          <a:p>
            <a:pPr indent="-457200" lvl="0" marL="584200" rtl="0" algn="l">
              <a:lnSpc>
                <a:spcPct val="100000"/>
              </a:lnSpc>
              <a:spcBef>
                <a:spcPts val="1100"/>
              </a:spcBef>
              <a:spcAft>
                <a:spcPts val="0"/>
              </a:spcAft>
              <a:buSzPts val="2800"/>
              <a:buAutoNum type="arabicPeriod"/>
            </a:pPr>
            <a:r>
              <a:rPr lang="en-GB" sz="2400"/>
              <a:t>Accessible and Interoperable Water Data Products</a:t>
            </a:r>
            <a:endParaRPr/>
          </a:p>
          <a:p>
            <a:pPr indent="-457200" lvl="0" marL="584200" rtl="0" algn="l">
              <a:lnSpc>
                <a:spcPct val="100000"/>
              </a:lnSpc>
              <a:spcBef>
                <a:spcPts val="1100"/>
              </a:spcBef>
              <a:spcAft>
                <a:spcPts val="0"/>
              </a:spcAft>
              <a:buSzPts val="2800"/>
              <a:buAutoNum type="arabicPeriod"/>
            </a:pPr>
            <a:r>
              <a:rPr lang="en-GB" sz="2400"/>
              <a:t>User-Center Solutions for Water Challenges</a:t>
            </a:r>
            <a:endParaRPr/>
          </a:p>
          <a:p>
            <a:pPr indent="-457200" lvl="0" marL="584200" rtl="0" algn="l">
              <a:lnSpc>
                <a:spcPct val="100000"/>
              </a:lnSpc>
              <a:spcBef>
                <a:spcPts val="1100"/>
              </a:spcBef>
              <a:spcAft>
                <a:spcPts val="0"/>
              </a:spcAft>
              <a:buSzPts val="2800"/>
              <a:buAutoNum type="arabicPeriod"/>
            </a:pPr>
            <a:r>
              <a:rPr lang="en-GB" sz="2400"/>
              <a:t>Assessment of Socio-Economic Benefits</a:t>
            </a:r>
            <a:endParaRPr/>
          </a:p>
        </p:txBody>
      </p:sp>
      <p:sp>
        <p:nvSpPr>
          <p:cNvPr id="120" name="Google Shape;120;p14"/>
          <p:cNvSpPr txBox="1"/>
          <p:nvPr>
            <p:ph type="title"/>
          </p:nvPr>
        </p:nvSpPr>
        <p:spPr>
          <a:xfrm>
            <a:off x="234731" y="234585"/>
            <a:ext cx="12515700" cy="1038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lang="en-GB"/>
              <a:t>Priority 1: Key Objectives</a:t>
            </a:r>
            <a:endParaRPr/>
          </a:p>
        </p:txBody>
      </p:sp>
      <p:pic>
        <p:nvPicPr>
          <p:cNvPr id="121" name="Google Shape;121;p14"/>
          <p:cNvPicPr preferRelativeResize="0"/>
          <p:nvPr/>
        </p:nvPicPr>
        <p:blipFill rotWithShape="1">
          <a:blip r:embed="rId3">
            <a:alphaModFix/>
          </a:blip>
          <a:srcRect b="0" l="0" r="0" t="0"/>
          <a:stretch/>
        </p:blipFill>
        <p:spPr>
          <a:xfrm>
            <a:off x="5698435" y="2273563"/>
            <a:ext cx="5897216" cy="26338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p:nvPr/>
        </p:nvSpPr>
        <p:spPr>
          <a:xfrm>
            <a:off x="1273025" y="2794100"/>
            <a:ext cx="9999900" cy="937500"/>
          </a:xfrm>
          <a:prstGeom prst="rect">
            <a:avLst/>
          </a:prstGeom>
          <a:solidFill>
            <a:srgbClr val="C1E6F5"/>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27" name="Google Shape;127;p15"/>
          <p:cNvSpPr/>
          <p:nvPr/>
        </p:nvSpPr>
        <p:spPr>
          <a:xfrm>
            <a:off x="1321778" y="4593950"/>
            <a:ext cx="9951000" cy="1021200"/>
          </a:xfrm>
          <a:prstGeom prst="rect">
            <a:avLst/>
          </a:prstGeom>
          <a:solidFill>
            <a:srgbClr val="C1E6F5"/>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28" name="Google Shape;128;p15"/>
          <p:cNvSpPr/>
          <p:nvPr/>
        </p:nvSpPr>
        <p:spPr>
          <a:xfrm>
            <a:off x="1288367" y="1726125"/>
            <a:ext cx="9999900" cy="4620000"/>
          </a:xfrm>
          <a:prstGeom prst="roundRect">
            <a:avLst>
              <a:gd fmla="val 7500" name="adj"/>
            </a:avLst>
          </a:prstGeom>
          <a:noFill/>
          <a:ln cap="flat" cmpd="sng" w="50800">
            <a:solidFill>
              <a:srgbClr val="45B2E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29" name="Google Shape;129;p15"/>
          <p:cNvSpPr/>
          <p:nvPr/>
        </p:nvSpPr>
        <p:spPr>
          <a:xfrm>
            <a:off x="615250" y="1293400"/>
            <a:ext cx="3877800" cy="494100"/>
          </a:xfrm>
          <a:prstGeom prst="roundRect">
            <a:avLst>
              <a:gd fmla="val 16667" name="adj"/>
            </a:avLst>
          </a:prstGeom>
          <a:solidFill>
            <a:schemeClr val="lt1"/>
          </a:solidFill>
          <a:ln cap="flat" cmpd="sng" w="50800">
            <a:solidFill>
              <a:srgbClr val="45B2E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GB" sz="1600" u="none" cap="none" strike="noStrike">
                <a:solidFill>
                  <a:srgbClr val="0070C0"/>
                </a:solidFill>
                <a:latin typeface="Montserrat"/>
                <a:ea typeface="Montserrat"/>
                <a:cs typeface="Montserrat"/>
                <a:sym typeface="Montserrat"/>
              </a:rPr>
              <a:t>Seeing Earth’s Water from Space</a:t>
            </a:r>
            <a:endParaRPr sz="1900"/>
          </a:p>
        </p:txBody>
      </p:sp>
      <p:sp>
        <p:nvSpPr>
          <p:cNvPr id="130" name="Google Shape;130;p15"/>
          <p:cNvSpPr txBox="1"/>
          <p:nvPr/>
        </p:nvSpPr>
        <p:spPr>
          <a:xfrm>
            <a:off x="1386039" y="2454441"/>
            <a:ext cx="2300400" cy="3231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GB" sz="1300" u="sng" cap="none" strike="noStrike">
                <a:solidFill>
                  <a:srgbClr val="000000"/>
                </a:solidFill>
                <a:latin typeface="Montserrat"/>
                <a:ea typeface="Montserrat"/>
                <a:cs typeface="Montserrat"/>
                <a:sym typeface="Montserrat"/>
              </a:rPr>
              <a:t>Objectives</a:t>
            </a:r>
            <a:endParaRPr sz="1900"/>
          </a:p>
        </p:txBody>
      </p:sp>
      <p:sp>
        <p:nvSpPr>
          <p:cNvPr id="131" name="Google Shape;131;p15"/>
          <p:cNvSpPr txBox="1"/>
          <p:nvPr/>
        </p:nvSpPr>
        <p:spPr>
          <a:xfrm>
            <a:off x="1372309" y="3019555"/>
            <a:ext cx="2170500" cy="523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GB" sz="1300" u="none" cap="none" strike="noStrike">
                <a:solidFill>
                  <a:srgbClr val="000000"/>
                </a:solidFill>
                <a:latin typeface="Montserrat"/>
                <a:ea typeface="Montserrat"/>
                <a:cs typeface="Montserrat"/>
                <a:sym typeface="Montserrat"/>
              </a:rPr>
              <a:t>Coordinated Water Observations</a:t>
            </a:r>
            <a:endParaRPr b="0" i="0" sz="1400" u="none" cap="none" strike="noStrike">
              <a:solidFill>
                <a:srgbClr val="000000"/>
              </a:solidFill>
              <a:latin typeface="Arial"/>
              <a:ea typeface="Arial"/>
              <a:cs typeface="Arial"/>
              <a:sym typeface="Arial"/>
            </a:endParaRPr>
          </a:p>
        </p:txBody>
      </p:sp>
      <p:sp>
        <p:nvSpPr>
          <p:cNvPr id="132" name="Google Shape;132;p15"/>
          <p:cNvSpPr txBox="1"/>
          <p:nvPr/>
        </p:nvSpPr>
        <p:spPr>
          <a:xfrm>
            <a:off x="1383633" y="3821188"/>
            <a:ext cx="2447700" cy="723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GB" sz="1300" u="none" cap="none" strike="noStrike">
                <a:solidFill>
                  <a:srgbClr val="000000"/>
                </a:solidFill>
                <a:latin typeface="Montserrat"/>
                <a:ea typeface="Montserrat"/>
                <a:cs typeface="Montserrat"/>
                <a:sym typeface="Montserrat"/>
              </a:rPr>
              <a:t>Accessible &amp; Interoperable Water Data Products</a:t>
            </a:r>
            <a:endParaRPr b="0" i="0" sz="1400" u="none" cap="none" strike="noStrike">
              <a:solidFill>
                <a:srgbClr val="000000"/>
              </a:solidFill>
              <a:latin typeface="Arial"/>
              <a:ea typeface="Arial"/>
              <a:cs typeface="Arial"/>
              <a:sym typeface="Arial"/>
            </a:endParaRPr>
          </a:p>
        </p:txBody>
      </p:sp>
      <p:sp>
        <p:nvSpPr>
          <p:cNvPr id="133" name="Google Shape;133;p15"/>
          <p:cNvSpPr txBox="1"/>
          <p:nvPr/>
        </p:nvSpPr>
        <p:spPr>
          <a:xfrm>
            <a:off x="1383633" y="4802641"/>
            <a:ext cx="2302800" cy="723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GB" sz="1300" u="none" cap="none" strike="noStrike">
                <a:solidFill>
                  <a:srgbClr val="000000"/>
                </a:solidFill>
                <a:latin typeface="Montserrat"/>
                <a:ea typeface="Montserrat"/>
                <a:cs typeface="Montserrat"/>
                <a:sym typeface="Montserrat"/>
              </a:rPr>
              <a:t>User-centered Solutions for Water Challenges</a:t>
            </a:r>
            <a:endParaRPr b="0" i="0" sz="1400" u="none" cap="none" strike="noStrike">
              <a:solidFill>
                <a:srgbClr val="000000"/>
              </a:solidFill>
              <a:latin typeface="Arial"/>
              <a:ea typeface="Arial"/>
              <a:cs typeface="Arial"/>
              <a:sym typeface="Arial"/>
            </a:endParaRPr>
          </a:p>
        </p:txBody>
      </p:sp>
      <p:sp>
        <p:nvSpPr>
          <p:cNvPr id="134" name="Google Shape;134;p15"/>
          <p:cNvSpPr txBox="1"/>
          <p:nvPr/>
        </p:nvSpPr>
        <p:spPr>
          <a:xfrm>
            <a:off x="1383633" y="5689963"/>
            <a:ext cx="2302800" cy="523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GB" sz="1300" u="none" cap="none" strike="noStrike">
                <a:solidFill>
                  <a:srgbClr val="000000"/>
                </a:solidFill>
                <a:latin typeface="Montserrat"/>
                <a:ea typeface="Montserrat"/>
                <a:cs typeface="Montserrat"/>
                <a:sym typeface="Montserrat"/>
              </a:rPr>
              <a:t>Assess </a:t>
            </a:r>
            <a:r>
              <a:rPr b="1" lang="en-GB" sz="1300">
                <a:latin typeface="Montserrat"/>
                <a:ea typeface="Montserrat"/>
                <a:cs typeface="Montserrat"/>
                <a:sym typeface="Montserrat"/>
              </a:rPr>
              <a:t>Impact &amp; B</a:t>
            </a:r>
            <a:r>
              <a:rPr b="1" i="0" lang="en-GB" sz="1300" u="none" cap="none" strike="noStrike">
                <a:solidFill>
                  <a:srgbClr val="000000"/>
                </a:solidFill>
                <a:latin typeface="Montserrat"/>
                <a:ea typeface="Montserrat"/>
                <a:cs typeface="Montserrat"/>
                <a:sym typeface="Montserrat"/>
              </a:rPr>
              <a:t>enefits</a:t>
            </a:r>
            <a:endParaRPr sz="1900"/>
          </a:p>
        </p:txBody>
      </p:sp>
      <p:sp>
        <p:nvSpPr>
          <p:cNvPr id="135" name="Google Shape;135;p15"/>
          <p:cNvSpPr/>
          <p:nvPr/>
        </p:nvSpPr>
        <p:spPr>
          <a:xfrm>
            <a:off x="3321975" y="1939975"/>
            <a:ext cx="7706400" cy="351300"/>
          </a:xfrm>
          <a:prstGeom prst="roundRect">
            <a:avLst>
              <a:gd fmla="val 16667" name="adj"/>
            </a:avLst>
          </a:prstGeom>
          <a:gradFill>
            <a:gsLst>
              <a:gs pos="0">
                <a:srgbClr val="3AA0C2"/>
              </a:gs>
              <a:gs pos="48000">
                <a:srgbClr val="45B2E1"/>
              </a:gs>
              <a:gs pos="100000">
                <a:srgbClr val="276B81"/>
              </a:gs>
            </a:gsLst>
            <a:lin ang="5400012" scaled="0"/>
          </a:gradFill>
          <a:ln cap="flat" cmpd="sng" w="33875">
            <a:solidFill>
              <a:srgbClr val="151C28"/>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36" name="Google Shape;136;p15"/>
          <p:cNvSpPr txBox="1"/>
          <p:nvPr/>
        </p:nvSpPr>
        <p:spPr>
          <a:xfrm>
            <a:off x="2792030" y="2345145"/>
            <a:ext cx="705300" cy="4155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t/>
            </a:r>
            <a:endParaRPr sz="1900"/>
          </a:p>
        </p:txBody>
      </p:sp>
      <p:sp>
        <p:nvSpPr>
          <p:cNvPr id="137" name="Google Shape;137;p15"/>
          <p:cNvSpPr txBox="1"/>
          <p:nvPr/>
        </p:nvSpPr>
        <p:spPr>
          <a:xfrm>
            <a:off x="3185806" y="2345145"/>
            <a:ext cx="793200" cy="430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Plenary</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2025</a:t>
            </a:r>
            <a:endParaRPr sz="1900"/>
          </a:p>
        </p:txBody>
      </p:sp>
      <p:sp>
        <p:nvSpPr>
          <p:cNvPr id="138" name="Google Shape;138;p15"/>
          <p:cNvSpPr txBox="1"/>
          <p:nvPr/>
        </p:nvSpPr>
        <p:spPr>
          <a:xfrm>
            <a:off x="4420258" y="2345145"/>
            <a:ext cx="705300" cy="276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SIT-41</a:t>
            </a:r>
            <a:endParaRPr sz="1900"/>
          </a:p>
        </p:txBody>
      </p:sp>
      <p:sp>
        <p:nvSpPr>
          <p:cNvPr id="139" name="Google Shape;139;p15"/>
          <p:cNvSpPr txBox="1"/>
          <p:nvPr/>
        </p:nvSpPr>
        <p:spPr>
          <a:xfrm>
            <a:off x="5933273" y="2345145"/>
            <a:ext cx="705300" cy="430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SIT TW</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2026</a:t>
            </a:r>
            <a:endParaRPr sz="1900"/>
          </a:p>
        </p:txBody>
      </p:sp>
      <p:sp>
        <p:nvSpPr>
          <p:cNvPr id="140" name="Google Shape;140;p15"/>
          <p:cNvSpPr txBox="1"/>
          <p:nvPr/>
        </p:nvSpPr>
        <p:spPr>
          <a:xfrm>
            <a:off x="6879060" y="2345145"/>
            <a:ext cx="771300" cy="430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Plenary</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2026</a:t>
            </a:r>
            <a:endParaRPr sz="1900"/>
          </a:p>
        </p:txBody>
      </p:sp>
      <p:sp>
        <p:nvSpPr>
          <p:cNvPr id="141" name="Google Shape;141;p15"/>
          <p:cNvSpPr txBox="1"/>
          <p:nvPr/>
        </p:nvSpPr>
        <p:spPr>
          <a:xfrm>
            <a:off x="8198223" y="2345145"/>
            <a:ext cx="705300" cy="276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SIT-42</a:t>
            </a:r>
            <a:endParaRPr sz="1900"/>
          </a:p>
        </p:txBody>
      </p:sp>
      <p:sp>
        <p:nvSpPr>
          <p:cNvPr id="142" name="Google Shape;142;p15"/>
          <p:cNvSpPr txBox="1"/>
          <p:nvPr/>
        </p:nvSpPr>
        <p:spPr>
          <a:xfrm>
            <a:off x="9459028" y="2345145"/>
            <a:ext cx="705300" cy="430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SIT TW</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2027</a:t>
            </a:r>
            <a:endParaRPr sz="1900"/>
          </a:p>
        </p:txBody>
      </p:sp>
      <p:sp>
        <p:nvSpPr>
          <p:cNvPr id="143" name="Google Shape;143;p15"/>
          <p:cNvSpPr txBox="1"/>
          <p:nvPr/>
        </p:nvSpPr>
        <p:spPr>
          <a:xfrm>
            <a:off x="10410498" y="2329803"/>
            <a:ext cx="771300" cy="430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Plenary</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2027</a:t>
            </a:r>
            <a:endParaRPr sz="1900"/>
          </a:p>
        </p:txBody>
      </p:sp>
      <p:sp>
        <p:nvSpPr>
          <p:cNvPr id="144" name="Google Shape;144;p15"/>
          <p:cNvSpPr/>
          <p:nvPr/>
        </p:nvSpPr>
        <p:spPr>
          <a:xfrm>
            <a:off x="3521777" y="2077521"/>
            <a:ext cx="91500" cy="915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5" name="Google Shape;145;p15"/>
          <p:cNvSpPr/>
          <p:nvPr/>
        </p:nvSpPr>
        <p:spPr>
          <a:xfrm>
            <a:off x="4681336" y="2077521"/>
            <a:ext cx="91500" cy="915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6" name="Google Shape;146;p15"/>
          <p:cNvSpPr/>
          <p:nvPr/>
        </p:nvSpPr>
        <p:spPr>
          <a:xfrm>
            <a:off x="6221626" y="2077521"/>
            <a:ext cx="91500" cy="915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7" name="Google Shape;147;p15"/>
          <p:cNvSpPr/>
          <p:nvPr/>
        </p:nvSpPr>
        <p:spPr>
          <a:xfrm>
            <a:off x="7235487" y="2077521"/>
            <a:ext cx="91500" cy="915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8" name="Google Shape;148;p15"/>
          <p:cNvSpPr/>
          <p:nvPr/>
        </p:nvSpPr>
        <p:spPr>
          <a:xfrm>
            <a:off x="10754378" y="2062179"/>
            <a:ext cx="91500" cy="915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49" name="Google Shape;149;p15"/>
          <p:cNvSpPr/>
          <p:nvPr/>
        </p:nvSpPr>
        <p:spPr>
          <a:xfrm>
            <a:off x="9765825" y="2077521"/>
            <a:ext cx="91500" cy="915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0" name="Google Shape;150;p15"/>
          <p:cNvSpPr/>
          <p:nvPr/>
        </p:nvSpPr>
        <p:spPr>
          <a:xfrm>
            <a:off x="8459303" y="2077521"/>
            <a:ext cx="91500" cy="915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51" name="Google Shape;151;p15"/>
          <p:cNvSpPr txBox="1"/>
          <p:nvPr/>
        </p:nvSpPr>
        <p:spPr>
          <a:xfrm>
            <a:off x="3477303" y="3025361"/>
            <a:ext cx="1654200" cy="630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Gap analysis of water variables </a:t>
            </a:r>
            <a:endParaRPr sz="11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100">
              <a:solidFill>
                <a:srgbClr val="0070C0"/>
              </a:solidFill>
              <a:latin typeface="Montserrat"/>
              <a:ea typeface="Montserrat"/>
              <a:cs typeface="Montserrat"/>
              <a:sym typeface="Montserrat"/>
            </a:endParaRPr>
          </a:p>
        </p:txBody>
      </p:sp>
      <p:sp>
        <p:nvSpPr>
          <p:cNvPr id="152" name="Google Shape;152;p15"/>
          <p:cNvSpPr txBox="1"/>
          <p:nvPr/>
        </p:nvSpPr>
        <p:spPr>
          <a:xfrm>
            <a:off x="3792608" y="3864200"/>
            <a:ext cx="2237100" cy="877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300"/>
              </a:spcBef>
              <a:spcAft>
                <a:spcPts val="0"/>
              </a:spcAft>
              <a:buNone/>
            </a:pPr>
            <a:r>
              <a:t/>
            </a:r>
            <a:endParaRPr sz="1100">
              <a:solidFill>
                <a:srgbClr val="FF0000"/>
              </a:solidFill>
              <a:latin typeface="Montserrat"/>
              <a:ea typeface="Montserrat"/>
              <a:cs typeface="Montserrat"/>
              <a:sym typeface="Montserrat"/>
            </a:endParaRPr>
          </a:p>
          <a:p>
            <a:pPr indent="0" lvl="0" marL="0" marR="0" rtl="0" algn="l">
              <a:lnSpc>
                <a:spcPct val="100000"/>
              </a:lnSpc>
              <a:spcBef>
                <a:spcPts val="300"/>
              </a:spcBef>
              <a:spcAft>
                <a:spcPts val="0"/>
              </a:spcAft>
              <a:buNone/>
            </a:pPr>
            <a:r>
              <a:rPr lang="en-GB" sz="1100">
                <a:solidFill>
                  <a:schemeClr val="dk1"/>
                </a:solidFill>
                <a:latin typeface="Montserrat"/>
                <a:ea typeface="Montserrat"/>
                <a:cs typeface="Montserrat"/>
                <a:sym typeface="Montserrat"/>
              </a:rPr>
              <a:t>CEOS-ARD Self Assessments </a:t>
            </a:r>
            <a:endParaRPr sz="1100">
              <a:solidFill>
                <a:srgbClr val="0070C0"/>
              </a:solidFill>
              <a:latin typeface="Montserrat"/>
              <a:ea typeface="Montserrat"/>
              <a:cs typeface="Montserrat"/>
              <a:sym typeface="Montserrat"/>
            </a:endParaRPr>
          </a:p>
          <a:p>
            <a:pPr indent="-50800" lvl="0" marL="114300" marR="0" rtl="0" algn="l">
              <a:lnSpc>
                <a:spcPct val="100000"/>
              </a:lnSpc>
              <a:spcBef>
                <a:spcPts val="30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53" name="Google Shape;153;p15"/>
          <p:cNvSpPr txBox="1"/>
          <p:nvPr/>
        </p:nvSpPr>
        <p:spPr>
          <a:xfrm>
            <a:off x="7428099" y="4028275"/>
            <a:ext cx="3877800" cy="461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lang="en-GB" sz="1100">
                <a:solidFill>
                  <a:schemeClr val="dk1"/>
                </a:solidFill>
                <a:latin typeface="Montserrat"/>
                <a:ea typeface="Montserrat"/>
                <a:cs typeface="Montserrat"/>
                <a:sym typeface="Montserrat"/>
              </a:rPr>
              <a:t>Encourage and contribute CEOS ARD Water Products related to water supply and demand</a:t>
            </a:r>
            <a:endParaRPr b="0" i="0" sz="1400" u="none" cap="none" strike="noStrike">
              <a:solidFill>
                <a:schemeClr val="dk1"/>
              </a:solidFill>
              <a:latin typeface="Arial"/>
              <a:ea typeface="Arial"/>
              <a:cs typeface="Arial"/>
              <a:sym typeface="Arial"/>
            </a:endParaRPr>
          </a:p>
        </p:txBody>
      </p:sp>
      <p:sp>
        <p:nvSpPr>
          <p:cNvPr id="154" name="Google Shape;154;p15"/>
          <p:cNvSpPr txBox="1"/>
          <p:nvPr/>
        </p:nvSpPr>
        <p:spPr>
          <a:xfrm>
            <a:off x="4369575" y="4592300"/>
            <a:ext cx="7212300" cy="2925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lang="en-GB" sz="1100">
                <a:solidFill>
                  <a:schemeClr val="dk1"/>
                </a:solidFill>
                <a:latin typeface="Montserrat"/>
                <a:ea typeface="Montserrat"/>
                <a:cs typeface="Montserrat"/>
                <a:sym typeface="Montserrat"/>
              </a:rPr>
              <a:t>Align and promote user-driven tools for water management and resilience</a:t>
            </a:r>
            <a:endParaRPr b="0" i="0" sz="1100" u="none" cap="none" strike="noStrike">
              <a:solidFill>
                <a:schemeClr val="dk1"/>
              </a:solidFill>
              <a:latin typeface="Montserrat"/>
              <a:ea typeface="Montserrat"/>
              <a:cs typeface="Montserrat"/>
              <a:sym typeface="Montserrat"/>
            </a:endParaRPr>
          </a:p>
        </p:txBody>
      </p:sp>
      <p:sp>
        <p:nvSpPr>
          <p:cNvPr id="155" name="Google Shape;155;p15"/>
          <p:cNvSpPr txBox="1"/>
          <p:nvPr/>
        </p:nvSpPr>
        <p:spPr>
          <a:xfrm>
            <a:off x="155996" y="215580"/>
            <a:ext cx="93867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Medium"/>
              <a:buNone/>
            </a:pPr>
            <a:r>
              <a:rPr b="0" i="0" lang="en-GB" sz="4300" u="none" cap="none" strike="noStrike">
                <a:solidFill>
                  <a:schemeClr val="lt1"/>
                </a:solidFill>
                <a:latin typeface="Montserrat Medium"/>
                <a:ea typeface="Montserrat Medium"/>
                <a:cs typeface="Montserrat Medium"/>
                <a:sym typeface="Montserrat Medium"/>
              </a:rPr>
              <a:t>Priority 1: Deliverables Timeline</a:t>
            </a:r>
            <a:endParaRPr sz="1900"/>
          </a:p>
        </p:txBody>
      </p:sp>
      <p:sp>
        <p:nvSpPr>
          <p:cNvPr id="156" name="Google Shape;156;p15"/>
          <p:cNvSpPr txBox="1"/>
          <p:nvPr/>
        </p:nvSpPr>
        <p:spPr>
          <a:xfrm>
            <a:off x="4696667" y="3261565"/>
            <a:ext cx="7212300" cy="630900"/>
          </a:xfrm>
          <a:prstGeom prst="rect">
            <a:avLst/>
          </a:prstGeom>
          <a:noFill/>
          <a:ln>
            <a:noFill/>
          </a:ln>
        </p:spPr>
        <p:txBody>
          <a:bodyPr anchorCtr="0" anchor="t" bIns="60925" lIns="121900" spcFirstLastPara="1" rIns="121900" wrap="square" tIns="60925">
            <a:spAutoFit/>
          </a:bodyPr>
          <a:lstStyle/>
          <a:p>
            <a:pPr indent="0" lvl="0" marL="609600" marR="0" rtl="0" algn="l">
              <a:lnSpc>
                <a:spcPct val="100000"/>
              </a:lnSpc>
              <a:spcBef>
                <a:spcPts val="0"/>
              </a:spcBef>
              <a:spcAft>
                <a:spcPts val="0"/>
              </a:spcAft>
              <a:buNone/>
            </a:pPr>
            <a:r>
              <a:t/>
            </a:r>
            <a:endParaRPr sz="1100">
              <a:solidFill>
                <a:srgbClr val="0070C0"/>
              </a:solidFill>
              <a:latin typeface="Montserrat"/>
              <a:ea typeface="Montserrat"/>
              <a:cs typeface="Montserrat"/>
              <a:sym typeface="Montserrat"/>
            </a:endParaRPr>
          </a:p>
          <a:p>
            <a:pPr indent="0" lvl="0" marL="0" marR="0" rtl="0" algn="l">
              <a:lnSpc>
                <a:spcPct val="100000"/>
              </a:lnSpc>
              <a:spcBef>
                <a:spcPts val="0"/>
              </a:spcBef>
              <a:spcAft>
                <a:spcPts val="0"/>
              </a:spcAft>
              <a:buNone/>
            </a:pPr>
            <a:r>
              <a:rPr lang="en-GB" sz="1100">
                <a:solidFill>
                  <a:schemeClr val="dk1"/>
                </a:solidFill>
                <a:latin typeface="Montserrat"/>
                <a:ea typeface="Montserrat"/>
                <a:cs typeface="Montserrat"/>
                <a:sym typeface="Montserrat"/>
              </a:rPr>
              <a:t>Coordinate and promote multisource integrated water products </a:t>
            </a:r>
            <a:endParaRPr sz="1100">
              <a:solidFill>
                <a:srgbClr val="0070C0"/>
              </a:solidFill>
              <a:latin typeface="Montserrat"/>
              <a:ea typeface="Montserrat"/>
              <a:cs typeface="Montserrat"/>
              <a:sym typeface="Montserrat"/>
            </a:endParaRPr>
          </a:p>
          <a:p>
            <a:pPr indent="0" lvl="0" marL="609600" marR="0" rtl="0" algn="l">
              <a:lnSpc>
                <a:spcPct val="100000"/>
              </a:lnSpc>
              <a:spcBef>
                <a:spcPts val="0"/>
              </a:spcBef>
              <a:spcAft>
                <a:spcPts val="0"/>
              </a:spcAft>
              <a:buNone/>
            </a:pPr>
            <a:r>
              <a:t/>
            </a:r>
            <a:endParaRPr sz="1100">
              <a:solidFill>
                <a:schemeClr val="dk1"/>
              </a:solidFill>
              <a:latin typeface="Montserrat"/>
              <a:ea typeface="Montserrat"/>
              <a:cs typeface="Montserrat"/>
              <a:sym typeface="Montserrat"/>
            </a:endParaRPr>
          </a:p>
        </p:txBody>
      </p:sp>
      <p:sp>
        <p:nvSpPr>
          <p:cNvPr id="157" name="Google Shape;157;p15"/>
          <p:cNvSpPr/>
          <p:nvPr/>
        </p:nvSpPr>
        <p:spPr>
          <a:xfrm>
            <a:off x="4794862" y="2907950"/>
            <a:ext cx="3477600" cy="4617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0070C0"/>
                </a:solidFill>
                <a:latin typeface="Montserrat"/>
                <a:ea typeface="Montserrat"/>
                <a:cs typeface="Montserrat"/>
                <a:sym typeface="Montserrat"/>
              </a:rPr>
              <a:t>Best practice guidance for</a:t>
            </a:r>
            <a:r>
              <a:rPr b="1" lang="en-GB" sz="1100">
                <a:solidFill>
                  <a:srgbClr val="0070C0"/>
                </a:solidFill>
                <a:latin typeface="Montserrat"/>
                <a:ea typeface="Montserrat"/>
                <a:cs typeface="Montserrat"/>
                <a:sym typeface="Montserrat"/>
              </a:rPr>
              <a:t> integrating multispectral (optical + SAR) data for water</a:t>
            </a:r>
            <a:endParaRPr b="1"/>
          </a:p>
        </p:txBody>
      </p:sp>
      <p:sp>
        <p:nvSpPr>
          <p:cNvPr id="158" name="Google Shape;158;p15"/>
          <p:cNvSpPr/>
          <p:nvPr/>
        </p:nvSpPr>
        <p:spPr>
          <a:xfrm>
            <a:off x="4074050" y="4878738"/>
            <a:ext cx="2709600" cy="276900"/>
          </a:xfrm>
          <a:prstGeom prst="roundRect">
            <a:avLst>
              <a:gd fmla="val 16667" name="adj"/>
            </a:avLst>
          </a:prstGeom>
          <a:solidFill>
            <a:schemeClr val="lt1"/>
          </a:solidFill>
          <a:ln cap="flat" cmpd="sng" w="19050">
            <a:solidFill>
              <a:srgbClr val="24242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00"/>
              </a:spcBef>
              <a:spcAft>
                <a:spcPts val="0"/>
              </a:spcAft>
              <a:buNone/>
            </a:pPr>
            <a:r>
              <a:rPr b="1" lang="en-GB" sz="1100">
                <a:solidFill>
                  <a:srgbClr val="0070C0"/>
                </a:solidFill>
                <a:latin typeface="Montserrat"/>
                <a:ea typeface="Montserrat"/>
                <a:cs typeface="Montserrat"/>
                <a:sym typeface="Montserrat"/>
              </a:rPr>
              <a:t>Water Quality Workshop Series </a:t>
            </a:r>
            <a:endParaRPr b="1" sz="1100">
              <a:solidFill>
                <a:srgbClr val="0070C0"/>
              </a:solidFill>
            </a:endParaRPr>
          </a:p>
        </p:txBody>
      </p:sp>
      <p:sp>
        <p:nvSpPr>
          <p:cNvPr id="159" name="Google Shape;159;p15"/>
          <p:cNvSpPr txBox="1"/>
          <p:nvPr/>
        </p:nvSpPr>
        <p:spPr>
          <a:xfrm>
            <a:off x="-3605450" y="1726125"/>
            <a:ext cx="3000000" cy="400200"/>
          </a:xfrm>
          <a:prstGeom prst="rect">
            <a:avLst/>
          </a:prstGeom>
          <a:noFill/>
          <a:ln>
            <a:noFill/>
          </a:ln>
        </p:spPr>
        <p:txBody>
          <a:bodyPr anchorCtr="0" anchor="t" bIns="91425" lIns="91425" spcFirstLastPara="1" rIns="91425" wrap="square" tIns="91425">
            <a:spAutoFit/>
          </a:bodyPr>
          <a:lstStyle/>
          <a:p>
            <a:pPr indent="-120650" lvl="0" marL="114300" rtl="0" algn="l">
              <a:spcBef>
                <a:spcPts val="300"/>
              </a:spcBef>
              <a:spcAft>
                <a:spcPts val="0"/>
              </a:spcAft>
              <a:buClr>
                <a:srgbClr val="0070C0"/>
              </a:buClr>
              <a:buSzPts val="1100"/>
              <a:buFont typeface="Montserrat"/>
              <a:buChar char="•"/>
            </a:pPr>
            <a:r>
              <a:t/>
            </a:r>
            <a:endParaRPr/>
          </a:p>
        </p:txBody>
      </p:sp>
      <p:sp>
        <p:nvSpPr>
          <p:cNvPr id="160" name="Google Shape;160;p15"/>
          <p:cNvSpPr/>
          <p:nvPr/>
        </p:nvSpPr>
        <p:spPr>
          <a:xfrm>
            <a:off x="5079316" y="4118539"/>
            <a:ext cx="1320600" cy="4002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00"/>
              </a:spcBef>
              <a:spcAft>
                <a:spcPts val="0"/>
              </a:spcAft>
              <a:buNone/>
            </a:pPr>
            <a:r>
              <a:rPr b="1" lang="en-GB" sz="1100">
                <a:solidFill>
                  <a:srgbClr val="0070C0"/>
                </a:solidFill>
                <a:latin typeface="Montserrat"/>
                <a:ea typeface="Montserrat"/>
                <a:cs typeface="Montserrat"/>
                <a:sym typeface="Montserrat"/>
              </a:rPr>
              <a:t>CEOS-ARD for Water</a:t>
            </a:r>
            <a:endParaRPr b="1">
              <a:solidFill>
                <a:srgbClr val="0070C0"/>
              </a:solidFill>
            </a:endParaRPr>
          </a:p>
        </p:txBody>
      </p:sp>
      <p:sp>
        <p:nvSpPr>
          <p:cNvPr id="161" name="Google Shape;161;p15"/>
          <p:cNvSpPr/>
          <p:nvPr/>
        </p:nvSpPr>
        <p:spPr>
          <a:xfrm>
            <a:off x="7326975" y="6068900"/>
            <a:ext cx="3526800" cy="1896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100">
                <a:solidFill>
                  <a:srgbClr val="444444"/>
                </a:solidFill>
                <a:latin typeface="Montserrat"/>
                <a:ea typeface="Montserrat"/>
                <a:cs typeface="Montserrat"/>
                <a:sym typeface="Montserrat"/>
              </a:rPr>
              <a:t>Use cases on the benefits of EO for water </a:t>
            </a:r>
            <a:endParaRPr b="1" sz="1100">
              <a:solidFill>
                <a:srgbClr val="444444"/>
              </a:solidFill>
              <a:latin typeface="Montserrat"/>
              <a:ea typeface="Montserrat"/>
              <a:cs typeface="Montserrat"/>
              <a:sym typeface="Montserrat"/>
            </a:endParaRPr>
          </a:p>
        </p:txBody>
      </p:sp>
      <p:sp>
        <p:nvSpPr>
          <p:cNvPr id="162" name="Google Shape;162;p15"/>
          <p:cNvSpPr/>
          <p:nvPr/>
        </p:nvSpPr>
        <p:spPr>
          <a:xfrm>
            <a:off x="7898954" y="4956854"/>
            <a:ext cx="2888100" cy="4617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444444"/>
                </a:solidFill>
                <a:latin typeface="Montserrat"/>
                <a:ea typeface="Montserrat"/>
                <a:cs typeface="Montserrat"/>
                <a:sym typeface="Montserrat"/>
              </a:rPr>
              <a:t>Advancing EO data for water resources solutions (TBD)</a:t>
            </a:r>
            <a:endParaRPr b="1" sz="1100">
              <a:solidFill>
                <a:srgbClr val="444444"/>
              </a:solidFill>
              <a:latin typeface="Montserrat"/>
              <a:ea typeface="Montserrat"/>
              <a:cs typeface="Montserrat"/>
              <a:sym typeface="Montserrat"/>
            </a:endParaRPr>
          </a:p>
        </p:txBody>
      </p:sp>
      <p:sp>
        <p:nvSpPr>
          <p:cNvPr id="163" name="Google Shape;163;p15"/>
          <p:cNvSpPr/>
          <p:nvPr/>
        </p:nvSpPr>
        <p:spPr>
          <a:xfrm>
            <a:off x="4088175" y="5761124"/>
            <a:ext cx="6863400" cy="1896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0070C0"/>
                </a:solidFill>
                <a:latin typeface="Montserrat"/>
                <a:ea typeface="Montserrat"/>
                <a:cs typeface="Montserrat"/>
                <a:sym typeface="Montserrat"/>
              </a:rPr>
              <a:t>Impact assessment of existing CEOS activities related to water/resilience (w/ Priority 2)</a:t>
            </a:r>
            <a:endParaRPr b="1">
              <a:solidFill>
                <a:srgbClr val="0070C0"/>
              </a:solidFill>
            </a:endParaRPr>
          </a:p>
        </p:txBody>
      </p:sp>
      <p:sp>
        <p:nvSpPr>
          <p:cNvPr id="164" name="Google Shape;164;p15"/>
          <p:cNvSpPr txBox="1"/>
          <p:nvPr/>
        </p:nvSpPr>
        <p:spPr>
          <a:xfrm>
            <a:off x="3668195" y="3750650"/>
            <a:ext cx="45501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Montserrat"/>
                <a:ea typeface="Montserrat"/>
                <a:cs typeface="Montserrat"/>
                <a:sym typeface="Montserrat"/>
              </a:rPr>
              <a:t>Define application specific </a:t>
            </a:r>
            <a:r>
              <a:rPr lang="en-GB" sz="1100">
                <a:latin typeface="Montserrat"/>
                <a:ea typeface="Montserrat"/>
                <a:cs typeface="Montserrat"/>
                <a:sym typeface="Montserrat"/>
              </a:rPr>
              <a:t>requirements</a:t>
            </a:r>
            <a:r>
              <a:rPr lang="en-GB" sz="1100">
                <a:latin typeface="Montserrat"/>
                <a:ea typeface="Montserrat"/>
                <a:cs typeface="Montserrat"/>
                <a:sym typeface="Montserrat"/>
              </a:rPr>
              <a:t> for water variables </a:t>
            </a:r>
            <a:endParaRPr sz="1100">
              <a:latin typeface="Montserrat"/>
              <a:ea typeface="Montserrat"/>
              <a:cs typeface="Montserrat"/>
              <a:sym typeface="Montserrat"/>
            </a:endParaRPr>
          </a:p>
        </p:txBody>
      </p:sp>
      <p:sp>
        <p:nvSpPr>
          <p:cNvPr id="165" name="Google Shape;165;p15"/>
          <p:cNvSpPr txBox="1"/>
          <p:nvPr/>
        </p:nvSpPr>
        <p:spPr>
          <a:xfrm>
            <a:off x="4221100" y="5140700"/>
            <a:ext cx="3429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Montserrat"/>
                <a:ea typeface="Montserrat"/>
                <a:cs typeface="Montserrat"/>
                <a:sym typeface="Montserrat"/>
              </a:rPr>
              <a:t>Assess data needs for water resources / water quality management</a:t>
            </a:r>
            <a:endParaRPr sz="11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6"/>
          <p:cNvSpPr txBox="1"/>
          <p:nvPr>
            <p:ph type="title"/>
          </p:nvPr>
        </p:nvSpPr>
        <p:spPr>
          <a:xfrm>
            <a:off x="62820" y="265889"/>
            <a:ext cx="9474900" cy="718500"/>
          </a:xfrm>
          <a:prstGeom prst="rect">
            <a:avLst/>
          </a:prstGeom>
          <a:noFill/>
          <a:ln>
            <a:noFill/>
          </a:ln>
        </p:spPr>
        <p:txBody>
          <a:bodyPr anchorCtr="0" anchor="t" bIns="45700" lIns="91400" spcFirstLastPara="1" rIns="91400" wrap="square" tIns="45700">
            <a:noAutofit/>
          </a:bodyPr>
          <a:lstStyle/>
          <a:p>
            <a:pPr indent="0" lvl="0" marL="0" marR="0" rtl="0" algn="l">
              <a:lnSpc>
                <a:spcPct val="90000"/>
              </a:lnSpc>
              <a:spcBef>
                <a:spcPts val="0"/>
              </a:spcBef>
              <a:spcAft>
                <a:spcPts val="0"/>
              </a:spcAft>
              <a:buClr>
                <a:schemeClr val="lt1"/>
              </a:buClr>
              <a:buSzPts val="5900"/>
              <a:buFont typeface="Montserrat"/>
              <a:buNone/>
            </a:pPr>
            <a:r>
              <a:rPr b="0" i="0" lang="en-GB" sz="3600" u="none" cap="none" strike="noStrike">
                <a:solidFill>
                  <a:srgbClr val="FFFFFF"/>
                </a:solidFill>
                <a:latin typeface="Montserrat Medium"/>
                <a:ea typeface="Montserrat Medium"/>
                <a:cs typeface="Montserrat Medium"/>
                <a:sym typeface="Montserrat Medium"/>
              </a:rPr>
              <a:t>Priority 2: Key Objectives</a:t>
            </a:r>
            <a:endParaRPr b="0" i="0" sz="1400" u="none" cap="none" strike="noStrike">
              <a:solidFill>
                <a:srgbClr val="FFFFFF"/>
              </a:solidFill>
              <a:latin typeface="Montserrat Medium"/>
              <a:ea typeface="Montserrat Medium"/>
              <a:cs typeface="Montserrat Medium"/>
              <a:sym typeface="Montserrat Medium"/>
            </a:endParaRPr>
          </a:p>
        </p:txBody>
      </p:sp>
      <p:pic>
        <p:nvPicPr>
          <p:cNvPr descr="How Does NASA Study Hurricanes? - NASA" id="171" name="Google Shape;171;p16"/>
          <p:cNvPicPr preferRelativeResize="0"/>
          <p:nvPr/>
        </p:nvPicPr>
        <p:blipFill rotWithShape="1">
          <a:blip r:embed="rId3">
            <a:alphaModFix/>
          </a:blip>
          <a:srcRect b="0" l="0" r="0" t="0"/>
          <a:stretch/>
        </p:blipFill>
        <p:spPr>
          <a:xfrm>
            <a:off x="8108951" y="1132757"/>
            <a:ext cx="2355852" cy="3036736"/>
          </a:xfrm>
          <a:prstGeom prst="rect">
            <a:avLst/>
          </a:prstGeom>
          <a:noFill/>
          <a:ln>
            <a:noFill/>
          </a:ln>
        </p:spPr>
      </p:pic>
      <p:pic>
        <p:nvPicPr>
          <p:cNvPr id="172" name="Google Shape;172;p16"/>
          <p:cNvPicPr preferRelativeResize="0"/>
          <p:nvPr/>
        </p:nvPicPr>
        <p:blipFill rotWithShape="1">
          <a:blip r:embed="rId4">
            <a:alphaModFix/>
          </a:blip>
          <a:srcRect b="0" l="0" r="0" t="0"/>
          <a:stretch/>
        </p:blipFill>
        <p:spPr>
          <a:xfrm>
            <a:off x="9144931" y="3196167"/>
            <a:ext cx="2940306" cy="2010832"/>
          </a:xfrm>
          <a:prstGeom prst="rect">
            <a:avLst/>
          </a:prstGeom>
          <a:noFill/>
          <a:ln>
            <a:noFill/>
          </a:ln>
        </p:spPr>
      </p:pic>
      <p:sp>
        <p:nvSpPr>
          <p:cNvPr id="173" name="Google Shape;173;p16"/>
          <p:cNvSpPr txBox="1"/>
          <p:nvPr/>
        </p:nvSpPr>
        <p:spPr>
          <a:xfrm>
            <a:off x="8106833" y="3926416"/>
            <a:ext cx="1005600" cy="261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900" u="none" cap="none" strike="noStrike">
                <a:solidFill>
                  <a:srgbClr val="FFFFFF"/>
                </a:solidFill>
                <a:latin typeface="Arial"/>
                <a:ea typeface="Arial"/>
                <a:cs typeface="Arial"/>
                <a:sym typeface="Arial"/>
              </a:rPr>
              <a:t>Credit: NASA</a:t>
            </a:r>
            <a:endParaRPr sz="1900"/>
          </a:p>
        </p:txBody>
      </p:sp>
      <p:sp>
        <p:nvSpPr>
          <p:cNvPr id="174" name="Google Shape;174;p16"/>
          <p:cNvSpPr txBox="1"/>
          <p:nvPr/>
        </p:nvSpPr>
        <p:spPr>
          <a:xfrm>
            <a:off x="10265833" y="4984751"/>
            <a:ext cx="2360100" cy="261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900" u="none" cap="none" strike="noStrike">
                <a:solidFill>
                  <a:srgbClr val="FFFFFF"/>
                </a:solidFill>
                <a:latin typeface="Arial"/>
                <a:ea typeface="Arial"/>
                <a:cs typeface="Arial"/>
                <a:sym typeface="Arial"/>
              </a:rPr>
              <a:t>Credit: Canadian Forest Service</a:t>
            </a:r>
            <a:endParaRPr sz="1900"/>
          </a:p>
        </p:txBody>
      </p:sp>
      <p:pic>
        <p:nvPicPr>
          <p:cNvPr descr="Kīlauea's current eruption is a natural laboratory for volcanologists&#10; (Click image to view full size.)" id="175" name="Google Shape;175;p16"/>
          <p:cNvPicPr preferRelativeResize="0"/>
          <p:nvPr/>
        </p:nvPicPr>
        <p:blipFill rotWithShape="1">
          <a:blip r:embed="rId5">
            <a:alphaModFix/>
          </a:blip>
          <a:srcRect b="0" l="0" r="0" t="0"/>
          <a:stretch/>
        </p:blipFill>
        <p:spPr>
          <a:xfrm>
            <a:off x="7378700" y="4441360"/>
            <a:ext cx="2937933" cy="2018115"/>
          </a:xfrm>
          <a:prstGeom prst="rect">
            <a:avLst/>
          </a:prstGeom>
          <a:noFill/>
          <a:ln>
            <a:noFill/>
          </a:ln>
        </p:spPr>
      </p:pic>
      <p:sp>
        <p:nvSpPr>
          <p:cNvPr id="176" name="Google Shape;176;p16"/>
          <p:cNvSpPr txBox="1"/>
          <p:nvPr/>
        </p:nvSpPr>
        <p:spPr>
          <a:xfrm>
            <a:off x="7355417" y="6191249"/>
            <a:ext cx="2360100" cy="261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900" u="none" cap="none" strike="noStrike">
                <a:solidFill>
                  <a:srgbClr val="FFFFFF"/>
                </a:solidFill>
                <a:latin typeface="Arial"/>
                <a:ea typeface="Arial"/>
                <a:cs typeface="Arial"/>
                <a:sym typeface="Arial"/>
              </a:rPr>
              <a:t>Credit: USGS</a:t>
            </a:r>
            <a:endParaRPr sz="1900"/>
          </a:p>
        </p:txBody>
      </p:sp>
      <p:sp>
        <p:nvSpPr>
          <p:cNvPr id="177" name="Google Shape;177;p16"/>
          <p:cNvSpPr txBox="1"/>
          <p:nvPr>
            <p:ph idx="1" type="body"/>
          </p:nvPr>
        </p:nvSpPr>
        <p:spPr>
          <a:xfrm>
            <a:off x="292483" y="1346867"/>
            <a:ext cx="6796800" cy="4631100"/>
          </a:xfrm>
          <a:prstGeom prst="rect">
            <a:avLst/>
          </a:prstGeom>
          <a:noFill/>
          <a:ln>
            <a:noFill/>
          </a:ln>
        </p:spPr>
        <p:txBody>
          <a:bodyPr anchorCtr="0" anchor="t" bIns="45700" lIns="91425" spcFirstLastPara="1" rIns="91425" wrap="square" tIns="45700">
            <a:noAutofit/>
          </a:bodyPr>
          <a:lstStyle/>
          <a:p>
            <a:pPr indent="-609600" lvl="0" marL="736600" rtl="0" algn="l">
              <a:lnSpc>
                <a:spcPct val="100000"/>
              </a:lnSpc>
              <a:spcBef>
                <a:spcPts val="1100"/>
              </a:spcBef>
              <a:spcAft>
                <a:spcPts val="0"/>
              </a:spcAft>
              <a:buSzPts val="2800"/>
              <a:buAutoNum type="arabicPeriod"/>
            </a:pPr>
            <a:r>
              <a:rPr lang="en-GB" sz="2400"/>
              <a:t>Understand and enhance cross-CEOS collaboration towards impactful data value chain</a:t>
            </a:r>
            <a:endParaRPr/>
          </a:p>
          <a:p>
            <a:pPr indent="-482600" lvl="0" marL="609600" rtl="0" algn="l">
              <a:lnSpc>
                <a:spcPct val="100000"/>
              </a:lnSpc>
              <a:spcBef>
                <a:spcPts val="1100"/>
              </a:spcBef>
              <a:spcAft>
                <a:spcPts val="0"/>
              </a:spcAft>
              <a:buSzPts val="2800"/>
              <a:buAutoNum type="arabicPeriod"/>
            </a:pPr>
            <a:r>
              <a:rPr lang="en-GB" sz="2400"/>
              <a:t>  Assess impact of existing activities </a:t>
            </a:r>
            <a:br>
              <a:rPr lang="en-GB" sz="2400"/>
            </a:br>
            <a:r>
              <a:rPr lang="en-GB" sz="2400"/>
              <a:t>  and end user requirements to build </a:t>
            </a:r>
            <a:br>
              <a:rPr lang="en-GB" sz="2400"/>
            </a:br>
            <a:r>
              <a:rPr lang="en-GB" sz="2400"/>
              <a:t>  community resilience</a:t>
            </a:r>
            <a:endParaRPr/>
          </a:p>
          <a:p>
            <a:pPr indent="-685800" lvl="0" marL="812800" rtl="0" algn="l">
              <a:lnSpc>
                <a:spcPct val="100000"/>
              </a:lnSpc>
              <a:spcBef>
                <a:spcPts val="1100"/>
              </a:spcBef>
              <a:spcAft>
                <a:spcPts val="0"/>
              </a:spcAft>
              <a:buSzPts val="2800"/>
              <a:buAutoNum type="arabicPeriod"/>
            </a:pPr>
            <a:r>
              <a:rPr lang="en-GB" sz="2400"/>
              <a:t>Enhance existing interoperability efforts to address data user needs</a:t>
            </a:r>
            <a:endParaRPr/>
          </a:p>
          <a:p>
            <a:pPr indent="-685800" lvl="0" marL="812800" rtl="0" algn="l">
              <a:lnSpc>
                <a:spcPct val="100000"/>
              </a:lnSpc>
              <a:spcBef>
                <a:spcPts val="1100"/>
              </a:spcBef>
              <a:spcAft>
                <a:spcPts val="0"/>
              </a:spcAft>
              <a:buSzPts val="2800"/>
              <a:buAutoNum type="arabicPeriod"/>
            </a:pPr>
            <a:r>
              <a:rPr lang="en-GB" sz="2400"/>
              <a:t>Improve capabilities to deliver actionable information built on resilience community input</a:t>
            </a:r>
            <a:endParaRPr/>
          </a:p>
          <a:p>
            <a:pPr indent="-431800" lvl="0" marL="736600" rtl="0" algn="l">
              <a:lnSpc>
                <a:spcPct val="100000"/>
              </a:lnSpc>
              <a:spcBef>
                <a:spcPts val="1100"/>
              </a:spcBef>
              <a:spcAft>
                <a:spcPts val="0"/>
              </a:spcAft>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aphicFrame>
        <p:nvGraphicFramePr>
          <p:cNvPr id="182" name="Google Shape;182;p17"/>
          <p:cNvGraphicFramePr/>
          <p:nvPr/>
        </p:nvGraphicFramePr>
        <p:xfrm>
          <a:off x="355199" y="2610295"/>
          <a:ext cx="3000000" cy="3000000"/>
        </p:xfrm>
        <a:graphic>
          <a:graphicData uri="http://schemas.openxmlformats.org/drawingml/2006/table">
            <a:tbl>
              <a:tblPr bandRow="1" firstRow="1">
                <a:noFill/>
                <a:tableStyleId>{DF5E2CAB-2CA5-4441-88B7-96233F22B815}</a:tableStyleId>
              </a:tblPr>
              <a:tblGrid>
                <a:gridCol w="3436800"/>
                <a:gridCol w="1131800"/>
                <a:gridCol w="2284300"/>
                <a:gridCol w="2284300"/>
                <a:gridCol w="2284300"/>
              </a:tblGrid>
              <a:tr h="841225">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0000"/>
                          </a:solidFill>
                          <a:latin typeface="Montserrat"/>
                          <a:ea typeface="Montserrat"/>
                          <a:cs typeface="Montserrat"/>
                          <a:sym typeface="Montserrat"/>
                        </a:rPr>
                        <a:t>1. Understand and enhance cross-CEOS collaboration towards impactful data value chain</a:t>
                      </a:r>
                      <a:endParaRPr sz="1900"/>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D5E8A0"/>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D5E8A0"/>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D5E8A0"/>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D5E8A0"/>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D5E8A0"/>
                    </a:solidFill>
                  </a:tcPr>
                </a:tc>
              </a:tr>
              <a:tr h="8412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dk1"/>
                          </a:solidFill>
                          <a:latin typeface="Montserrat"/>
                          <a:ea typeface="Montserrat"/>
                          <a:cs typeface="Montserrat"/>
                          <a:sym typeface="Montserrat"/>
                        </a:rPr>
                        <a:t>2. Assess impact of existing activities and end user requirements to build community resilience</a:t>
                      </a:r>
                      <a:endParaRPr sz="1900"/>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lt1"/>
                    </a:solidFill>
                  </a:tcPr>
                </a:tc>
              </a:tr>
              <a:tr h="9323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dk1"/>
                          </a:solidFill>
                          <a:latin typeface="Montserrat"/>
                          <a:ea typeface="Montserrat"/>
                          <a:cs typeface="Montserrat"/>
                          <a:sym typeface="Montserrat"/>
                        </a:rPr>
                        <a:t>3. Enhance existing interoperability efforts to </a:t>
                      </a:r>
                      <a:endParaRPr sz="1900" u="none" cap="none" strike="noStrike"/>
                    </a:p>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dk1"/>
                          </a:solidFill>
                          <a:latin typeface="Montserrat"/>
                          <a:ea typeface="Montserrat"/>
                          <a:cs typeface="Montserrat"/>
                          <a:sym typeface="Montserrat"/>
                        </a:rPr>
                        <a:t>address data user needs</a:t>
                      </a:r>
                      <a:endParaRPr sz="19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D5E8A0"/>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D5E8A0"/>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D5E8A0"/>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D5E8A0"/>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D5E8A0"/>
                    </a:solidFill>
                  </a:tcPr>
                </a:tc>
              </a:tr>
              <a:tr h="77187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dk1"/>
                          </a:solidFill>
                          <a:latin typeface="Montserrat"/>
                          <a:ea typeface="Montserrat"/>
                          <a:cs typeface="Montserrat"/>
                          <a:sym typeface="Montserrat"/>
                        </a:rPr>
                        <a:t>4. Improve capabilities to </a:t>
                      </a:r>
                      <a:endParaRPr b="1"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dk1"/>
                          </a:solidFill>
                          <a:latin typeface="Montserrat"/>
                          <a:ea typeface="Montserrat"/>
                          <a:cs typeface="Montserrat"/>
                          <a:sym typeface="Montserrat"/>
                        </a:rPr>
                        <a:t>deliver actionable information built on resilience community input</a:t>
                      </a:r>
                      <a:endParaRPr b="1" sz="1500" u="none" cap="none" strike="noStrike">
                        <a:solidFill>
                          <a:schemeClr val="dk1"/>
                        </a:solidFill>
                        <a:latin typeface="Montserrat"/>
                        <a:ea typeface="Montserrat"/>
                        <a:cs typeface="Montserrat"/>
                        <a:sym typeface="Montserrat"/>
                      </a:endParaRPr>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500" u="none" cap="none" strike="noStrike"/>
                    </a:p>
                  </a:txBody>
                  <a:tcPr marT="45725" marB="45725" marR="91425" marL="914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chemeClr val="lt1"/>
                    </a:solidFill>
                  </a:tcPr>
                </a:tc>
              </a:tr>
            </a:tbl>
          </a:graphicData>
        </a:graphic>
      </p:graphicFrame>
      <p:sp>
        <p:nvSpPr>
          <p:cNvPr id="183" name="Google Shape;183;p17"/>
          <p:cNvSpPr txBox="1"/>
          <p:nvPr>
            <p:ph type="title"/>
          </p:nvPr>
        </p:nvSpPr>
        <p:spPr>
          <a:xfrm>
            <a:off x="1" y="350196"/>
            <a:ext cx="9909300" cy="492900"/>
          </a:xfrm>
          <a:prstGeom prst="rect">
            <a:avLst/>
          </a:prstGeom>
          <a:noFill/>
          <a:ln>
            <a:noFill/>
          </a:ln>
        </p:spPr>
        <p:txBody>
          <a:bodyPr anchorCtr="0" anchor="t" bIns="45700" lIns="91400" spcFirstLastPara="1" rIns="91400" wrap="square" tIns="45700">
            <a:noAutofit/>
          </a:bodyPr>
          <a:lstStyle/>
          <a:p>
            <a:pPr indent="0" lvl="0" marL="0" marR="0" rtl="0" algn="l">
              <a:lnSpc>
                <a:spcPct val="90000"/>
              </a:lnSpc>
              <a:spcBef>
                <a:spcPts val="0"/>
              </a:spcBef>
              <a:spcAft>
                <a:spcPts val="0"/>
              </a:spcAft>
              <a:buClr>
                <a:schemeClr val="lt1"/>
              </a:buClr>
              <a:buSzPts val="5900"/>
              <a:buFont typeface="Montserrat"/>
              <a:buNone/>
            </a:pPr>
            <a:r>
              <a:rPr b="0" i="0" lang="en-GB" sz="3700" u="none" cap="none" strike="noStrike">
                <a:solidFill>
                  <a:schemeClr val="lt1"/>
                </a:solidFill>
                <a:latin typeface="Montserrat Medium"/>
                <a:ea typeface="Montserrat Medium"/>
                <a:cs typeface="Montserrat Medium"/>
                <a:sym typeface="Montserrat Medium"/>
              </a:rPr>
              <a:t>Priority 2: Deliverable Timeline</a:t>
            </a:r>
            <a:endParaRPr b="0" i="0" sz="1600" u="none" cap="none" strike="noStrike">
              <a:solidFill>
                <a:schemeClr val="lt1"/>
              </a:solidFill>
              <a:latin typeface="Montserrat Medium"/>
              <a:ea typeface="Montserrat Medium"/>
              <a:cs typeface="Montserrat Medium"/>
              <a:sym typeface="Montserrat Medium"/>
            </a:endParaRPr>
          </a:p>
        </p:txBody>
      </p:sp>
      <p:sp>
        <p:nvSpPr>
          <p:cNvPr id="184" name="Google Shape;184;p17"/>
          <p:cNvSpPr/>
          <p:nvPr/>
        </p:nvSpPr>
        <p:spPr>
          <a:xfrm>
            <a:off x="275924" y="1232035"/>
            <a:ext cx="11640000" cy="5275500"/>
          </a:xfrm>
          <a:prstGeom prst="roundRect">
            <a:avLst>
              <a:gd fmla="val 7500" name="adj"/>
            </a:avLst>
          </a:prstGeom>
          <a:noFill/>
          <a:ln cap="flat" cmpd="sng" w="50800">
            <a:solidFill>
              <a:srgbClr val="99BF2F"/>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800" u="none" cap="none" strike="noStrike">
              <a:solidFill>
                <a:srgbClr val="A6CE37"/>
              </a:solidFill>
              <a:latin typeface="Arial"/>
              <a:ea typeface="Arial"/>
              <a:cs typeface="Arial"/>
              <a:sym typeface="Arial"/>
            </a:endParaRPr>
          </a:p>
        </p:txBody>
      </p:sp>
      <p:sp>
        <p:nvSpPr>
          <p:cNvPr id="185" name="Google Shape;185;p17"/>
          <p:cNvSpPr/>
          <p:nvPr/>
        </p:nvSpPr>
        <p:spPr>
          <a:xfrm>
            <a:off x="474524" y="1118749"/>
            <a:ext cx="4085700" cy="564000"/>
          </a:xfrm>
          <a:prstGeom prst="roundRect">
            <a:avLst>
              <a:gd fmla="val 16667" name="adj"/>
            </a:avLst>
          </a:prstGeom>
          <a:solidFill>
            <a:schemeClr val="lt1"/>
          </a:solidFill>
          <a:ln cap="flat" cmpd="sng" w="50800">
            <a:solidFill>
              <a:srgbClr val="99BF2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GB" sz="1600" u="none" cap="none" strike="noStrike">
                <a:solidFill>
                  <a:srgbClr val="A6CE37"/>
                </a:solidFill>
                <a:latin typeface="Montserrat"/>
                <a:ea typeface="Montserrat"/>
                <a:cs typeface="Montserrat"/>
                <a:sym typeface="Montserrat"/>
              </a:rPr>
              <a:t>Connected Data for Community Resilience</a:t>
            </a:r>
            <a:endParaRPr sz="1900"/>
          </a:p>
        </p:txBody>
      </p:sp>
      <p:grpSp>
        <p:nvGrpSpPr>
          <p:cNvPr id="186" name="Google Shape;186;p17"/>
          <p:cNvGrpSpPr/>
          <p:nvPr/>
        </p:nvGrpSpPr>
        <p:grpSpPr>
          <a:xfrm>
            <a:off x="2878172" y="1730425"/>
            <a:ext cx="8759489" cy="893366"/>
            <a:chOff x="2619578" y="1455027"/>
            <a:chExt cx="5292423" cy="586776"/>
          </a:xfrm>
        </p:grpSpPr>
        <p:sp>
          <p:nvSpPr>
            <p:cNvPr id="187" name="Google Shape;187;p17"/>
            <p:cNvSpPr/>
            <p:nvPr/>
          </p:nvSpPr>
          <p:spPr>
            <a:xfrm>
              <a:off x="2667401" y="1455027"/>
              <a:ext cx="5244600" cy="263400"/>
            </a:xfrm>
            <a:prstGeom prst="roundRect">
              <a:avLst>
                <a:gd fmla="val 16667" name="adj"/>
              </a:avLst>
            </a:prstGeom>
            <a:solidFill>
              <a:srgbClr val="A6CE37"/>
            </a:solidFill>
            <a:ln cap="flat" cmpd="sng" w="33875">
              <a:solidFill>
                <a:srgbClr val="99BF2F"/>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188" name="Google Shape;188;p17"/>
            <p:cNvSpPr txBox="1"/>
            <p:nvPr/>
          </p:nvSpPr>
          <p:spPr>
            <a:xfrm>
              <a:off x="2619578" y="1758903"/>
              <a:ext cx="528900" cy="282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SIT TW</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2025</a:t>
              </a:r>
              <a:endParaRPr sz="1900"/>
            </a:p>
          </p:txBody>
        </p:sp>
        <p:sp>
          <p:nvSpPr>
            <p:cNvPr id="189" name="Google Shape;189;p17"/>
            <p:cNvSpPr txBox="1"/>
            <p:nvPr/>
          </p:nvSpPr>
          <p:spPr>
            <a:xfrm>
              <a:off x="3060836" y="1758903"/>
              <a:ext cx="594900" cy="282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Plenary</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2025</a:t>
              </a:r>
              <a:endParaRPr sz="1900"/>
            </a:p>
          </p:txBody>
        </p:sp>
        <p:sp>
          <p:nvSpPr>
            <p:cNvPr id="190" name="Google Shape;190;p17"/>
            <p:cNvSpPr txBox="1"/>
            <p:nvPr/>
          </p:nvSpPr>
          <p:spPr>
            <a:xfrm>
              <a:off x="3646700" y="1758903"/>
              <a:ext cx="528900" cy="181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SIT-41</a:t>
              </a:r>
              <a:endParaRPr sz="1900"/>
            </a:p>
          </p:txBody>
        </p:sp>
        <p:sp>
          <p:nvSpPr>
            <p:cNvPr id="191" name="Google Shape;191;p17"/>
            <p:cNvSpPr txBox="1"/>
            <p:nvPr/>
          </p:nvSpPr>
          <p:spPr>
            <a:xfrm>
              <a:off x="4355731" y="1758903"/>
              <a:ext cx="528900" cy="282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SIT TW</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2026</a:t>
              </a:r>
              <a:endParaRPr sz="1900"/>
            </a:p>
          </p:txBody>
        </p:sp>
        <p:sp>
          <p:nvSpPr>
            <p:cNvPr id="192" name="Google Shape;192;p17"/>
            <p:cNvSpPr txBox="1"/>
            <p:nvPr/>
          </p:nvSpPr>
          <p:spPr>
            <a:xfrm>
              <a:off x="4884520" y="1758903"/>
              <a:ext cx="578400" cy="282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Plenary</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2026</a:t>
              </a:r>
              <a:endParaRPr sz="1900"/>
            </a:p>
          </p:txBody>
        </p:sp>
        <p:sp>
          <p:nvSpPr>
            <p:cNvPr id="193" name="Google Shape;193;p17"/>
            <p:cNvSpPr txBox="1"/>
            <p:nvPr/>
          </p:nvSpPr>
          <p:spPr>
            <a:xfrm>
              <a:off x="5755304" y="1758903"/>
              <a:ext cx="528900" cy="181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SIT-42</a:t>
              </a:r>
              <a:endParaRPr sz="1900"/>
            </a:p>
          </p:txBody>
        </p:sp>
        <p:sp>
          <p:nvSpPr>
            <p:cNvPr id="194" name="Google Shape;194;p17"/>
            <p:cNvSpPr txBox="1"/>
            <p:nvPr/>
          </p:nvSpPr>
          <p:spPr>
            <a:xfrm>
              <a:off x="6643396" y="1758903"/>
              <a:ext cx="528900" cy="282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SIT TW</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2027</a:t>
              </a:r>
              <a:endParaRPr sz="1900"/>
            </a:p>
          </p:txBody>
        </p:sp>
        <p:sp>
          <p:nvSpPr>
            <p:cNvPr id="195" name="Google Shape;195;p17"/>
            <p:cNvSpPr txBox="1"/>
            <p:nvPr/>
          </p:nvSpPr>
          <p:spPr>
            <a:xfrm>
              <a:off x="7169478" y="1758903"/>
              <a:ext cx="578400" cy="282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Plenary</a:t>
              </a:r>
              <a:endParaRPr sz="1900"/>
            </a:p>
            <a:p>
              <a:pPr indent="0" lvl="0" marL="0" marR="0" rtl="0" algn="ctr">
                <a:lnSpc>
                  <a:spcPct val="100000"/>
                </a:lnSpc>
                <a:spcBef>
                  <a:spcPts val="0"/>
                </a:spcBef>
                <a:spcAft>
                  <a:spcPts val="0"/>
                </a:spcAft>
                <a:buNone/>
              </a:pPr>
              <a:r>
                <a:rPr b="0" i="0" lang="en-GB" sz="1000" u="none" cap="none" strike="noStrike">
                  <a:solidFill>
                    <a:srgbClr val="000000"/>
                  </a:solidFill>
                  <a:latin typeface="Montserrat"/>
                  <a:ea typeface="Montserrat"/>
                  <a:cs typeface="Montserrat"/>
                  <a:sym typeface="Montserrat"/>
                </a:rPr>
                <a:t>2027</a:t>
              </a:r>
              <a:endParaRPr sz="1900"/>
            </a:p>
          </p:txBody>
        </p:sp>
        <p:sp>
          <p:nvSpPr>
            <p:cNvPr id="196" name="Google Shape;196;p17"/>
            <p:cNvSpPr/>
            <p:nvPr/>
          </p:nvSpPr>
          <p:spPr>
            <a:xfrm>
              <a:off x="2890513" y="1558180"/>
              <a:ext cx="68700" cy="687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197" name="Google Shape;197;p17"/>
            <p:cNvSpPr/>
            <p:nvPr/>
          </p:nvSpPr>
          <p:spPr>
            <a:xfrm>
              <a:off x="3312821" y="1558180"/>
              <a:ext cx="68700" cy="687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198" name="Google Shape;198;p17"/>
            <p:cNvSpPr/>
            <p:nvPr/>
          </p:nvSpPr>
          <p:spPr>
            <a:xfrm>
              <a:off x="3842514" y="1558180"/>
              <a:ext cx="68700" cy="687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199" name="Google Shape;199;p17"/>
            <p:cNvSpPr/>
            <p:nvPr/>
          </p:nvSpPr>
          <p:spPr>
            <a:xfrm>
              <a:off x="4572001" y="1558180"/>
              <a:ext cx="68700" cy="687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200" name="Google Shape;200;p17"/>
            <p:cNvSpPr/>
            <p:nvPr/>
          </p:nvSpPr>
          <p:spPr>
            <a:xfrm>
              <a:off x="5080334" y="1558180"/>
              <a:ext cx="68700" cy="687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201" name="Google Shape;201;p17"/>
            <p:cNvSpPr/>
            <p:nvPr/>
          </p:nvSpPr>
          <p:spPr>
            <a:xfrm>
              <a:off x="7391300" y="1558180"/>
              <a:ext cx="68700" cy="687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202" name="Google Shape;202;p17"/>
            <p:cNvSpPr/>
            <p:nvPr/>
          </p:nvSpPr>
          <p:spPr>
            <a:xfrm>
              <a:off x="6873500" y="1558180"/>
              <a:ext cx="68700" cy="687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203" name="Google Shape;203;p17"/>
            <p:cNvSpPr/>
            <p:nvPr/>
          </p:nvSpPr>
          <p:spPr>
            <a:xfrm>
              <a:off x="5951119" y="1558180"/>
              <a:ext cx="68700" cy="68700"/>
            </a:xfrm>
            <a:prstGeom prst="ellipse">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grpSp>
      <p:sp>
        <p:nvSpPr>
          <p:cNvPr id="204" name="Google Shape;204;p17"/>
          <p:cNvSpPr txBox="1"/>
          <p:nvPr/>
        </p:nvSpPr>
        <p:spPr>
          <a:xfrm>
            <a:off x="688375" y="2130205"/>
            <a:ext cx="1482900" cy="3387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GB" sz="1400" u="none" cap="none" strike="noStrike">
                <a:solidFill>
                  <a:srgbClr val="000000"/>
                </a:solidFill>
                <a:latin typeface="Montserrat"/>
                <a:ea typeface="Montserrat"/>
                <a:cs typeface="Montserrat"/>
                <a:sym typeface="Montserrat"/>
              </a:rPr>
              <a:t>Objectives</a:t>
            </a:r>
            <a:endParaRPr b="0" i="0" sz="1400" u="none" cap="none" strike="noStrike">
              <a:solidFill>
                <a:srgbClr val="000000"/>
              </a:solidFill>
              <a:latin typeface="Montserrat"/>
              <a:ea typeface="Montserrat"/>
              <a:cs typeface="Montserrat"/>
              <a:sym typeface="Montserrat"/>
            </a:endParaRPr>
          </a:p>
        </p:txBody>
      </p:sp>
      <p:sp>
        <p:nvSpPr>
          <p:cNvPr id="205" name="Google Shape;205;p17"/>
          <p:cNvSpPr/>
          <p:nvPr/>
        </p:nvSpPr>
        <p:spPr>
          <a:xfrm>
            <a:off x="4024400" y="2608075"/>
            <a:ext cx="4453500" cy="406800"/>
          </a:xfrm>
          <a:prstGeom prst="flowChartAlternateProcess">
            <a:avLst/>
          </a:prstGeom>
          <a:solidFill>
            <a:schemeClr val="lt1"/>
          </a:solidFill>
          <a:ln cap="flat" cmpd="sng" w="33875">
            <a:solidFill>
              <a:srgbClr val="87A929"/>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rPr b="0" i="0" lang="en-GB" sz="1200" u="none" cap="none" strike="noStrike">
                <a:solidFill>
                  <a:schemeClr val="dk1"/>
                </a:solidFill>
                <a:latin typeface="Montserrat"/>
                <a:ea typeface="Montserrat"/>
                <a:cs typeface="Montserrat"/>
                <a:sym typeface="Montserrat"/>
              </a:rPr>
              <a:t>Improved data value chain</a:t>
            </a:r>
            <a:endParaRPr sz="1900"/>
          </a:p>
        </p:txBody>
      </p:sp>
      <p:sp>
        <p:nvSpPr>
          <p:cNvPr id="206" name="Google Shape;206;p17"/>
          <p:cNvSpPr/>
          <p:nvPr/>
        </p:nvSpPr>
        <p:spPr>
          <a:xfrm>
            <a:off x="4952425" y="3069500"/>
            <a:ext cx="6170100" cy="1086300"/>
          </a:xfrm>
          <a:prstGeom prst="flowChartAlternateProcess">
            <a:avLst/>
          </a:prstGeom>
          <a:solidFill>
            <a:schemeClr val="lt1"/>
          </a:solidFill>
          <a:ln cap="flat" cmpd="sng" w="33875">
            <a:solidFill>
              <a:srgbClr val="87A9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Montserrat"/>
                <a:ea typeface="Montserrat"/>
                <a:cs typeface="Montserrat"/>
                <a:sym typeface="Montserrat"/>
              </a:rPr>
              <a:t>Conduct an impact assessment of key existing resilience-related activities and identify opportunities for further demonstrations and data interoperability (w/ Priority 1 team)</a:t>
            </a:r>
            <a:endParaRPr b="0" i="0" sz="1100" u="none" cap="none" strike="noStrike">
              <a:solidFill>
                <a:schemeClr val="dk1"/>
              </a:solidFill>
              <a:latin typeface="Montserrat"/>
              <a:ea typeface="Montserrat"/>
              <a:cs typeface="Montserrat"/>
              <a:sym typeface="Montserrat"/>
            </a:endParaRPr>
          </a:p>
        </p:txBody>
      </p:sp>
      <p:sp>
        <p:nvSpPr>
          <p:cNvPr id="207" name="Google Shape;207;p17"/>
          <p:cNvSpPr/>
          <p:nvPr/>
        </p:nvSpPr>
        <p:spPr>
          <a:xfrm>
            <a:off x="4557557" y="4605584"/>
            <a:ext cx="6560700" cy="365100"/>
          </a:xfrm>
          <a:prstGeom prst="flowChartAlternateProcess">
            <a:avLst/>
          </a:prstGeom>
          <a:solidFill>
            <a:schemeClr val="lt1"/>
          </a:solidFill>
          <a:ln cap="flat" cmpd="sng" w="33875">
            <a:solidFill>
              <a:srgbClr val="87A9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Montserrat"/>
                <a:ea typeface="Montserrat"/>
                <a:cs typeface="Montserrat"/>
                <a:sym typeface="Montserrat"/>
              </a:rPr>
              <a:t>Support GSNL Interoperability demonstrators in coordination with Priority 1 team </a:t>
            </a:r>
            <a:endParaRPr sz="1900"/>
          </a:p>
        </p:txBody>
      </p:sp>
      <p:sp>
        <p:nvSpPr>
          <p:cNvPr id="208" name="Google Shape;208;p17"/>
          <p:cNvSpPr/>
          <p:nvPr/>
        </p:nvSpPr>
        <p:spPr>
          <a:xfrm>
            <a:off x="3279125" y="4224351"/>
            <a:ext cx="7843500" cy="324300"/>
          </a:xfrm>
          <a:prstGeom prst="flowChartAlternateProcess">
            <a:avLst/>
          </a:prstGeom>
          <a:solidFill>
            <a:srgbClr val="D8D8D8"/>
          </a:solidFill>
          <a:ln cap="flat" cmpd="sng" w="33875">
            <a:solidFill>
              <a:srgbClr val="87A9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Montserrat"/>
                <a:ea typeface="Montserrat"/>
                <a:cs typeface="Montserrat"/>
                <a:sym typeface="Montserrat"/>
              </a:rPr>
              <a:t>Support ongoing and emerging Civil/Commercial space Cal/Val &amp; data quality standards meetings and services</a:t>
            </a:r>
            <a:endParaRPr sz="1900"/>
          </a:p>
        </p:txBody>
      </p:sp>
      <p:sp>
        <p:nvSpPr>
          <p:cNvPr id="209" name="Google Shape;209;p17"/>
          <p:cNvSpPr/>
          <p:nvPr/>
        </p:nvSpPr>
        <p:spPr>
          <a:xfrm>
            <a:off x="7252419" y="6012005"/>
            <a:ext cx="3863100" cy="408900"/>
          </a:xfrm>
          <a:prstGeom prst="flowChartAlternateProcess">
            <a:avLst/>
          </a:prstGeom>
          <a:solidFill>
            <a:schemeClr val="lt1"/>
          </a:solidFill>
          <a:ln cap="flat" cmpd="sng" w="33875">
            <a:solidFill>
              <a:srgbClr val="87A9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Montserrat"/>
                <a:ea typeface="Montserrat"/>
                <a:cs typeface="Montserrat"/>
                <a:sym typeface="Montserrat"/>
              </a:rPr>
              <a:t>Deliver Resilience Findings: Scaling CEOS member impact</a:t>
            </a:r>
            <a:endParaRPr sz="1900"/>
          </a:p>
        </p:txBody>
      </p:sp>
      <p:sp>
        <p:nvSpPr>
          <p:cNvPr id="210" name="Google Shape;210;p17"/>
          <p:cNvSpPr/>
          <p:nvPr/>
        </p:nvSpPr>
        <p:spPr>
          <a:xfrm>
            <a:off x="8521959" y="5010251"/>
            <a:ext cx="2596500" cy="908400"/>
          </a:xfrm>
          <a:prstGeom prst="flowChartAlternateProcess">
            <a:avLst/>
          </a:prstGeom>
          <a:solidFill>
            <a:schemeClr val="lt1"/>
          </a:solidFill>
          <a:ln cap="flat" cmpd="sng" w="33875">
            <a:solidFill>
              <a:srgbClr val="87A9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en-GB" sz="1100" u="none" cap="none" strike="noStrike">
                <a:solidFill>
                  <a:srgbClr val="000000"/>
                </a:solidFill>
                <a:latin typeface="Montserrat"/>
                <a:ea typeface="Montserrat"/>
                <a:cs typeface="Montserrat"/>
                <a:sym typeface="Montserrat"/>
              </a:rPr>
              <a:t>Host a workshop with key resilience data partners (e.g. EW4ALL, ESRI, etc.) to demo existing activities and inform Resilience Findings</a:t>
            </a:r>
            <a:endParaRPr sz="1900"/>
          </a:p>
        </p:txBody>
      </p:sp>
      <p:sp>
        <p:nvSpPr>
          <p:cNvPr id="211" name="Google Shape;211;p17"/>
          <p:cNvSpPr/>
          <p:nvPr/>
        </p:nvSpPr>
        <p:spPr>
          <a:xfrm>
            <a:off x="3279125" y="5589724"/>
            <a:ext cx="5198700" cy="264300"/>
          </a:xfrm>
          <a:prstGeom prst="flowChartAlternateProcess">
            <a:avLst/>
          </a:prstGeom>
          <a:solidFill>
            <a:srgbClr val="D8D8D8"/>
          </a:solidFill>
          <a:ln cap="flat" cmpd="sng" w="33875">
            <a:solidFill>
              <a:srgbClr val="87A9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Montserrat"/>
                <a:ea typeface="Montserrat"/>
                <a:cs typeface="Montserrat"/>
                <a:sym typeface="Montserrat"/>
              </a:rPr>
              <a:t>Ongoing: CEOS-ARD Strategy 2026</a:t>
            </a:r>
            <a:endParaRPr b="0" i="0" sz="1400" u="none" cap="none" strike="noStrike">
              <a:solidFill>
                <a:schemeClr val="dk1"/>
              </a:solidFill>
              <a:latin typeface="Arial"/>
              <a:ea typeface="Arial"/>
              <a:cs typeface="Arial"/>
              <a:sym typeface="Arial"/>
            </a:endParaRPr>
          </a:p>
        </p:txBody>
      </p:sp>
      <p:sp>
        <p:nvSpPr>
          <p:cNvPr id="212" name="Google Shape;212;p17"/>
          <p:cNvSpPr/>
          <p:nvPr/>
        </p:nvSpPr>
        <p:spPr>
          <a:xfrm>
            <a:off x="3279125" y="5177900"/>
            <a:ext cx="5198700" cy="297000"/>
          </a:xfrm>
          <a:prstGeom prst="flowChartAlternateProcess">
            <a:avLst/>
          </a:prstGeom>
          <a:solidFill>
            <a:srgbClr val="D8D8D8"/>
          </a:solidFill>
          <a:ln cap="flat" cmpd="sng" w="33875">
            <a:solidFill>
              <a:srgbClr val="87A9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Montserrat"/>
                <a:ea typeface="Montserrat"/>
                <a:cs typeface="Montserrat"/>
                <a:sym typeface="Montserrat"/>
              </a:rPr>
              <a:t>Ongoing: Interoperability framework implementation</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4400">
                <a:solidFill>
                  <a:schemeClr val="lt1"/>
                </a:solidFill>
                <a:latin typeface="Montserrat"/>
                <a:ea typeface="Montserrat"/>
                <a:cs typeface="Montserrat"/>
                <a:sym typeface="Montserrat"/>
              </a:rPr>
              <a:t>Tour de Table</a:t>
            </a:r>
            <a:endParaRPr i="1">
              <a:latin typeface="Montserrat"/>
              <a:ea typeface="Montserrat"/>
              <a:cs typeface="Montserrat"/>
              <a:sym typeface="Montserrat"/>
            </a:endParaRPr>
          </a:p>
        </p:txBody>
      </p:sp>
      <p:sp>
        <p:nvSpPr>
          <p:cNvPr id="218" name="Google Shape;218;p18"/>
          <p:cNvSpPr txBox="1"/>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Clr>
                <a:srgbClr val="000000"/>
              </a:buClr>
              <a:buSzPts val="2800"/>
              <a:buFont typeface="Montserrat"/>
              <a:buChar char="❖"/>
            </a:pPr>
            <a:r>
              <a:rPr lang="en-GB" sz="2800">
                <a:solidFill>
                  <a:srgbClr val="000000"/>
                </a:solidFill>
                <a:latin typeface="Montserrat"/>
                <a:ea typeface="Montserrat"/>
                <a:cs typeface="Montserrat"/>
                <a:sym typeface="Montserrat"/>
              </a:rPr>
              <a:t>Round table introduction by Principals of members of their delegation (in person and online)</a:t>
            </a:r>
            <a:endParaRPr sz="2800">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Thank you to our host!</a:t>
            </a:r>
            <a:endParaRPr/>
          </a:p>
        </p:txBody>
      </p:sp>
      <p:pic>
        <p:nvPicPr>
          <p:cNvPr id="224" name="Google Shape;224;p19"/>
          <p:cNvPicPr preferRelativeResize="0"/>
          <p:nvPr/>
        </p:nvPicPr>
        <p:blipFill>
          <a:blip r:embed="rId3">
            <a:alphaModFix/>
          </a:blip>
          <a:stretch>
            <a:fillRect/>
          </a:stretch>
        </p:blipFill>
        <p:spPr>
          <a:xfrm>
            <a:off x="665824" y="1593787"/>
            <a:ext cx="6705875" cy="4466124"/>
          </a:xfrm>
          <a:prstGeom prst="rect">
            <a:avLst/>
          </a:prstGeom>
          <a:noFill/>
          <a:ln>
            <a:noFill/>
          </a:ln>
        </p:spPr>
      </p:pic>
      <p:pic>
        <p:nvPicPr>
          <p:cNvPr id="225" name="Google Shape;225;p19"/>
          <p:cNvPicPr preferRelativeResize="0"/>
          <p:nvPr/>
        </p:nvPicPr>
        <p:blipFill>
          <a:blip r:embed="rId4">
            <a:alphaModFix/>
          </a:blip>
          <a:stretch>
            <a:fillRect/>
          </a:stretch>
        </p:blipFill>
        <p:spPr>
          <a:xfrm>
            <a:off x="7986458" y="2765739"/>
            <a:ext cx="3772794" cy="21221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