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embeddedFontLst>
    <p:embeddedFont>
      <p:font typeface="Montserrat"/>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Montserrat-regular.fntdata"/><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Montserrat-italic.fntdata"/><Relationship Id="rId14" Type="http://schemas.openxmlformats.org/officeDocument/2006/relationships/font" Target="fonts/Montserrat-bold.fntdata"/><Relationship Id="rId16" Type="http://schemas.openxmlformats.org/officeDocument/2006/relationships/font" Target="fonts/Montserrat-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d4c8e0e46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d4c8e0e46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 had a busy and productive day of side meetings yesterday. Thank you to all who participated in those discussions.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We have a busy two days looking ahead as well. Beyond covering several important CEOS-organizational discussion topics, we have a few thematic sessions related to Team Australia’s 2026 CEOS Chair Themes, NASA’s SIT Chair priorities, priorities of the WGs / VCs and other CEOS entities, - as well as areas where they all intersect.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This evening, we are excited to be working with the Beckman Center to host you all for a Dinner Reception, located in their dining room.</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Over the course of the next two days, we have 4 items up for endorsement.</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GB"/>
              <a:t>[Summarize items as listed on slide]</a:t>
            </a:r>
            <a:endParaRPr i="1"/>
          </a:p>
        </p:txBody>
      </p:sp>
      <p:sp>
        <p:nvSpPr>
          <p:cNvPr id="77" name="Google Shape;7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dd52cddc2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Concerning organizational matters: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I would like to highlight today that we recognize that we are in a transition period at present, as a CEO-led team is working to clarify and formalize the organizational process and guidelines for CEOS Principal level decision-making and document disposition. </a:t>
            </a:r>
            <a:endParaRPr b="1"/>
          </a:p>
          <a:p>
            <a:pPr indent="0" lvl="0" marL="0" rtl="0" algn="l">
              <a:spcBef>
                <a:spcPts val="0"/>
              </a:spcBef>
              <a:spcAft>
                <a:spcPts val="0"/>
              </a:spcAft>
              <a:buNone/>
            </a:pPr>
            <a:r>
              <a:t/>
            </a:r>
            <a:endParaRPr/>
          </a:p>
          <a:p>
            <a:pPr indent="0" lvl="0" marL="0" rtl="0" algn="l">
              <a:lnSpc>
                <a:spcPct val="115000"/>
              </a:lnSpc>
              <a:spcBef>
                <a:spcPts val="300"/>
              </a:spcBef>
              <a:spcAft>
                <a:spcPts val="0"/>
              </a:spcAft>
              <a:buNone/>
            </a:pPr>
            <a:r>
              <a:rPr lang="en-GB">
                <a:solidFill>
                  <a:schemeClr val="dk1"/>
                </a:solidFill>
              </a:rPr>
              <a:t>The team is working to ensure this process is appropriate, clear, and not burdensome, - and that it both highlights and enables the great work CEOS WGs, VCs, and other entities, do. </a:t>
            </a:r>
            <a:endParaRPr>
              <a:solidFill>
                <a:schemeClr val="dk1"/>
              </a:solidFill>
            </a:endParaRPr>
          </a:p>
          <a:p>
            <a:pPr indent="0" lvl="0" marL="0" rtl="0" algn="l">
              <a:lnSpc>
                <a:spcPct val="115000"/>
              </a:lnSpc>
              <a:spcBef>
                <a:spcPts val="300"/>
              </a:spcBef>
              <a:spcAft>
                <a:spcPts val="0"/>
              </a:spcAft>
              <a:buNone/>
            </a:pPr>
            <a:r>
              <a:t/>
            </a:r>
            <a:endParaRPr b="1">
              <a:solidFill>
                <a:schemeClr val="dk1"/>
              </a:solidFill>
            </a:endParaRPr>
          </a:p>
          <a:p>
            <a:pPr indent="0" lvl="0" marL="0" rtl="0" algn="l">
              <a:lnSpc>
                <a:spcPct val="115000"/>
              </a:lnSpc>
              <a:spcBef>
                <a:spcPts val="300"/>
              </a:spcBef>
              <a:spcAft>
                <a:spcPts val="0"/>
              </a:spcAft>
              <a:buNone/>
            </a:pPr>
            <a:r>
              <a:rPr b="1" lang="en-GB">
                <a:solidFill>
                  <a:schemeClr val="dk1"/>
                </a:solidFill>
              </a:rPr>
              <a:t>Importantly, this means the definitions of terms like “endorsement,” or “for information,” as reflected in this week’s agenda may change in the future. Your participation in this discussion is welcomed, as the CEO team will seek to finalize their guidelines at the 2026 Plenary.</a:t>
            </a:r>
            <a:endParaRPr>
              <a:solidFill>
                <a:schemeClr val="dk1"/>
              </a:solidFill>
            </a:endParaRPr>
          </a:p>
          <a:p>
            <a:pPr indent="0" lvl="0" marL="0" rtl="0" algn="l">
              <a:spcBef>
                <a:spcPts val="300"/>
              </a:spcBef>
              <a:spcAft>
                <a:spcPts val="0"/>
              </a:spcAft>
              <a:buNone/>
            </a:pPr>
            <a:r>
              <a:t/>
            </a:r>
            <a:endParaRPr/>
          </a:p>
          <a:p>
            <a:pPr indent="0" lvl="0" marL="0" rtl="0" algn="l">
              <a:lnSpc>
                <a:spcPct val="115000"/>
              </a:lnSpc>
              <a:spcBef>
                <a:spcPts val="300"/>
              </a:spcBef>
              <a:spcAft>
                <a:spcPts val="0"/>
              </a:spcAft>
              <a:buClr>
                <a:schemeClr val="dk1"/>
              </a:buClr>
              <a:buSzPts val="1100"/>
              <a:buFont typeface="Arial"/>
              <a:buNone/>
            </a:pPr>
            <a:r>
              <a:rPr lang="en-GB">
                <a:solidFill>
                  <a:schemeClr val="dk1"/>
                </a:solidFill>
              </a:rPr>
              <a:t>This activity will inform the SEO’s ongoing DOI Process Paper effort, which the SEO will present today for information.</a:t>
            </a:r>
            <a:endParaRPr/>
          </a:p>
          <a:p>
            <a:pPr indent="0" lvl="0" marL="0" rtl="0" algn="l">
              <a:spcBef>
                <a:spcPts val="300"/>
              </a:spcBef>
              <a:spcAft>
                <a:spcPts val="0"/>
              </a:spcAft>
              <a:buNone/>
            </a:pPr>
            <a:r>
              <a:t/>
            </a:r>
            <a:endParaRPr/>
          </a:p>
          <a:p>
            <a:pPr indent="0" lvl="0" marL="0" rtl="0" algn="l">
              <a:spcBef>
                <a:spcPts val="0"/>
              </a:spcBef>
              <a:spcAft>
                <a:spcPts val="0"/>
              </a:spcAft>
              <a:buNone/>
            </a:pPr>
            <a:r>
              <a:rPr lang="en-GB"/>
              <a:t>We will also review the 2026-2028 Work Plan virtually endorsed by CEOS Principals at the end of March, and tomorrow, hear an update about the new LSI-VC Wildfires Subgroup recently established, and currently working to expand its membership.</a:t>
            </a:r>
            <a:endParaRPr/>
          </a:p>
        </p:txBody>
      </p:sp>
      <p:sp>
        <p:nvSpPr>
          <p:cNvPr id="83" name="Google Shape;83;g3dd52cddc2d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dd52cddc2d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 few words on the thematic sessions over the next two days.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Tomorrow, we will hear from the team pushing forward the objectives for the Water Planet initiative. The team is busy making progress on their deliverables, and welcome your feedback - and participation:</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AutoNum type="arabicPeriod"/>
            </a:pPr>
            <a:r>
              <a:rPr lang="en-GB"/>
              <a:t>Best Practice Guidance </a:t>
            </a:r>
            <a:r>
              <a:rPr i="1" lang="en-GB">
                <a:solidFill>
                  <a:schemeClr val="dk1"/>
                </a:solidFill>
              </a:rPr>
              <a:t>[Read from slide]</a:t>
            </a:r>
            <a:endParaRPr/>
          </a:p>
          <a:p>
            <a:pPr indent="-298450" lvl="0" marL="457200" rtl="0" algn="l">
              <a:spcBef>
                <a:spcPts val="0"/>
              </a:spcBef>
              <a:spcAft>
                <a:spcPts val="0"/>
              </a:spcAft>
              <a:buSzPts val="1100"/>
              <a:buAutoNum type="arabicPeriod"/>
            </a:pPr>
            <a:r>
              <a:rPr lang="en-GB"/>
              <a:t>Water-thematic CEOS-ARD Strategy</a:t>
            </a:r>
            <a:endParaRPr/>
          </a:p>
          <a:p>
            <a:pPr indent="-298450" lvl="0" marL="457200" rtl="0" algn="l">
              <a:spcBef>
                <a:spcPts val="0"/>
              </a:spcBef>
              <a:spcAft>
                <a:spcPts val="0"/>
              </a:spcAft>
              <a:buSzPts val="1100"/>
              <a:buAutoNum type="arabicPeriod"/>
            </a:pPr>
            <a:r>
              <a:rPr lang="en-GB"/>
              <a:t>Outcomes of the first part in the two-part CEOS Water Quality Workshop series, led by the 2026 CEOS Chair, co-hosted with NASA’s SIT Chair Team.</a:t>
            </a:r>
            <a:endParaRPr/>
          </a:p>
          <a:p>
            <a:pPr indent="0" lvl="0" marL="0" rtl="0" algn="l">
              <a:spcBef>
                <a:spcPts val="0"/>
              </a:spcBef>
              <a:spcAft>
                <a:spcPts val="0"/>
              </a:spcAft>
              <a:buNone/>
            </a:pPr>
            <a:r>
              <a:t/>
            </a:r>
            <a:endParaRPr/>
          </a:p>
        </p:txBody>
      </p:sp>
      <p:sp>
        <p:nvSpPr>
          <p:cNvPr id="89" name="Google Shape;89;g3dd52cddc2d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dd52cddc2d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Over the course of the next two days, we will also hear about progress on the SIT Chair’s 2nd priority: Connected Data for Community Resilience. </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GB"/>
              <a:t>[Read from slides]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5" name="Google Shape;95;g3dd52cddc2d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dd52cddc2d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CEOS Chair has also been working across CEOS to make </a:t>
            </a:r>
            <a:r>
              <a:rPr lang="en-GB"/>
              <a:t>progress on its headline theme: </a:t>
            </a:r>
            <a:r>
              <a:rPr lang="en-GB"/>
              <a:t> “Positioning CEOS for Success in a Rapidly Changing Context.” We will hear and discuss:</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GB"/>
              <a:t>[Read from slides]</a:t>
            </a:r>
            <a:endParaRPr i="1"/>
          </a:p>
        </p:txBody>
      </p:sp>
      <p:sp>
        <p:nvSpPr>
          <p:cNvPr id="101" name="Google Shape;101;g3dd52cddc2d_0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dd52cddc2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WGs and VCs continue to keep busy, doing excellent work. By the end of the SIT-41 meeting, we will cover all the objectives as listed on the screen:</a:t>
            </a:r>
            <a:endParaRPr/>
          </a:p>
          <a:p>
            <a:pPr indent="-298450" lvl="0" marL="457200" rtl="0" algn="l">
              <a:spcBef>
                <a:spcPts val="0"/>
              </a:spcBef>
              <a:spcAft>
                <a:spcPts val="0"/>
              </a:spcAft>
              <a:buSzPts val="1100"/>
              <a:buChar char="●"/>
            </a:pPr>
            <a:r>
              <a:rPr lang="en-GB"/>
              <a:t>The NASA SIT Chair is </a:t>
            </a:r>
            <a:r>
              <a:rPr lang="en-GB"/>
              <a:t>continuing</a:t>
            </a:r>
            <a:r>
              <a:rPr lang="en-GB"/>
              <a:t> consistent reporting on the status of the VCs, working with co-leads from all groups to carry on JAXA’s tradition of creating one, cohesive presentation.</a:t>
            </a:r>
            <a:endParaRPr/>
          </a:p>
          <a:p>
            <a:pPr indent="-298450" lvl="0" marL="457200" rtl="0" algn="l">
              <a:spcBef>
                <a:spcPts val="0"/>
              </a:spcBef>
              <a:spcAft>
                <a:spcPts val="0"/>
              </a:spcAft>
              <a:buSzPts val="1100"/>
              <a:buChar char="●"/>
            </a:pPr>
            <a:r>
              <a:rPr lang="en-GB"/>
              <a:t>The Ocean Color Radiometry(OCR)-VC </a:t>
            </a:r>
            <a:r>
              <a:rPr lang="en-GB">
                <a:solidFill>
                  <a:schemeClr val="dk1"/>
                </a:solidFill>
              </a:rPr>
              <a:t>will present</a:t>
            </a:r>
            <a:r>
              <a:rPr lang="en-GB">
                <a:solidFill>
                  <a:schemeClr val="dk1"/>
                </a:solidFill>
              </a:rPr>
              <a:t> its recent draft of the Aquatic Carbon Roadmap - available linked to the SIT-41 agenda - and we will discuss its timeline toward its disposition at plenary.</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The AFOLU team (LSI-VC Biomass and Forests Subgroup) will present an update on the Roadmap’s implementation, and the team’s plan to do a “stocktake” of all existing CEOS AFOLU activities.</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WGDisasters will present 4 new pilots - Landslides, Wildfire, Biodiversity, Drought</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GEOGLAM will present its Essential Agriculture Variable (EAV) stocktake Phase 1 report, and discuss the team’s plan for the next phase</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GEOCLAM is also working with WGCV’s Land Product Validation (LPV) Subgroup to create a “Joint Workshop on Good Practices for Evapotranspiration Validation.” We will hear a briefing, as well as a call for contributions.</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AC-VC will present a draft analysis of their paper, “Expanding the Geostationary Atmospheric Composition Constellation: Toward Global Coverage.”</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WGCapD and EOTEC DevNet representative will present progress on EOTEC DevNet activities over the last 5 years, and consider connections to the SIT Chair priorities.</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And last but not least, Paul Rosen, of the International coordination Group for Spaceborne SAR (ICGS-SAR) will give a presentation on how to integrate the group’s activities into the CEOS framework, following a lively discussion yesterday.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GB">
                <a:solidFill>
                  <a:schemeClr val="dk1"/>
                </a:solidFill>
              </a:rPr>
              <a:t>But before we dig in to all of these items, I will pass the mic to the CEOS Chair team, who will review several 2025 CEOS Plenary items.</a:t>
            </a:r>
            <a:endParaRPr b="1">
              <a:solidFill>
                <a:schemeClr val="dk1"/>
              </a:solidFill>
            </a:endParaRPr>
          </a:p>
          <a:p>
            <a:pPr indent="0" lvl="0" marL="0" rtl="0" algn="l">
              <a:spcBef>
                <a:spcPts val="0"/>
              </a:spcBef>
              <a:spcAft>
                <a:spcPts val="0"/>
              </a:spcAft>
              <a:buNone/>
            </a:pPr>
            <a:r>
              <a:t/>
            </a:r>
            <a:endParaRPr/>
          </a:p>
        </p:txBody>
      </p:sp>
      <p:sp>
        <p:nvSpPr>
          <p:cNvPr id="107" name="Google Shape;107;g3dd52cddc2d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6.png"/><Relationship Id="rId6"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4"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4"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4" l="54017" r="11355" t="36082"/>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i="0" sz="80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3"/>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SIT-41, 14-16 April 2026</a:t>
            </a:r>
            <a:endParaRPr b="1">
              <a:solidFill>
                <a:schemeClr val="accent1"/>
              </a:solidFill>
              <a:latin typeface="Montserrat"/>
              <a:ea typeface="Montserrat"/>
              <a:cs typeface="Montserrat"/>
              <a:sym typeface="Montserrat"/>
            </a:endParaRPr>
          </a:p>
        </p:txBody>
      </p:sp>
      <p:sp>
        <p:nvSpPr>
          <p:cNvPr id="29" name="Google Shape;29;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41" name="Google Shape;41;p4"/>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b="1" lang="en-GB">
                <a:solidFill>
                  <a:schemeClr val="accent1"/>
                </a:solidFill>
                <a:latin typeface="Montserrat"/>
                <a:ea typeface="Montserrat"/>
                <a:cs typeface="Montserrat"/>
                <a:sym typeface="Montserrat"/>
              </a:rPr>
              <a:t>SIT-41, 14-16 April 2026</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50" name="Google Shape;50;p5"/>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b="1" lang="en-GB">
                <a:solidFill>
                  <a:schemeClr val="accent1"/>
                </a:solidFill>
                <a:latin typeface="Montserrat"/>
                <a:ea typeface="Montserrat"/>
                <a:cs typeface="Montserrat"/>
                <a:sym typeface="Montserrat"/>
              </a:rPr>
              <a:t>SIT-41, 14-16 April 2026</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61" name="Google Shape;61;p6"/>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b="1" lang="en-GB">
                <a:solidFill>
                  <a:schemeClr val="accent1"/>
                </a:solidFill>
                <a:latin typeface="Montserrat"/>
                <a:ea typeface="Montserrat"/>
                <a:cs typeface="Montserrat"/>
                <a:sym typeface="Montserrat"/>
              </a:rPr>
              <a:t>SIT-41, 14-16 April 2026</a:t>
            </a:r>
            <a:endParaRPr b="1">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github.com/ceos-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7"/>
          <p:cNvSpPr/>
          <p:nvPr/>
        </p:nvSpPr>
        <p:spPr>
          <a:xfrm>
            <a:off x="7203125" y="4329326"/>
            <a:ext cx="4833000" cy="2185800"/>
          </a:xfrm>
          <a:prstGeom prst="rect">
            <a:avLst/>
          </a:prstGeom>
          <a:noFill/>
          <a:ln>
            <a:noFill/>
          </a:ln>
        </p:spPr>
        <p:txBody>
          <a:bodyPr anchorCtr="0" anchor="t" bIns="0" lIns="0" spcFirstLastPara="1" rIns="0" wrap="square" tIns="0">
            <a:noAutofit/>
          </a:bodyPr>
          <a:lstStyle/>
          <a:p>
            <a:pPr indent="0" lvl="0" marL="0" rtl="0" algn="r">
              <a:lnSpc>
                <a:spcPct val="130000"/>
              </a:lnSpc>
              <a:spcBef>
                <a:spcPts val="0"/>
              </a:spcBef>
              <a:spcAft>
                <a:spcPts val="0"/>
              </a:spcAft>
              <a:buClr>
                <a:schemeClr val="dk1"/>
              </a:buClr>
              <a:buFont typeface="Arial"/>
              <a:buNone/>
            </a:pPr>
            <a:r>
              <a:rPr b="1" lang="en-GB" sz="2200">
                <a:solidFill>
                  <a:schemeClr val="accent1"/>
                </a:solidFill>
                <a:latin typeface="Montserrat"/>
                <a:ea typeface="Montserrat"/>
                <a:cs typeface="Montserrat"/>
                <a:sym typeface="Montserrat"/>
              </a:rPr>
              <a:t>Dr. Julie Robinson</a:t>
            </a:r>
            <a:endParaRPr b="1" sz="2200">
              <a:solidFill>
                <a:schemeClr val="accent1"/>
              </a:solidFill>
              <a:latin typeface="Montserrat"/>
              <a:ea typeface="Montserrat"/>
              <a:cs typeface="Montserrat"/>
              <a:sym typeface="Montserrat"/>
            </a:endParaRPr>
          </a:p>
          <a:p>
            <a:pPr indent="0" lvl="0" marL="0" rtl="0" algn="r">
              <a:lnSpc>
                <a:spcPct val="130000"/>
              </a:lnSpc>
              <a:spcBef>
                <a:spcPts val="0"/>
              </a:spcBef>
              <a:spcAft>
                <a:spcPts val="0"/>
              </a:spcAft>
              <a:buClr>
                <a:schemeClr val="dk1"/>
              </a:buClr>
              <a:buFont typeface="Arial"/>
              <a:buNone/>
            </a:pPr>
            <a:r>
              <a:rPr b="1" lang="en-GB" sz="2200">
                <a:solidFill>
                  <a:schemeClr val="accent1"/>
                </a:solidFill>
                <a:latin typeface="Montserrat"/>
                <a:ea typeface="Montserrat"/>
                <a:cs typeface="Montserrat"/>
                <a:sym typeface="Montserrat"/>
              </a:rPr>
              <a:t> SIT Chair Team, NASA</a:t>
            </a:r>
            <a:endParaRPr b="1" sz="2200">
              <a:solidFill>
                <a:schemeClr val="accent1"/>
              </a:solidFill>
              <a:latin typeface="Montserrat"/>
              <a:ea typeface="Montserrat"/>
              <a:cs typeface="Montserrat"/>
              <a:sym typeface="Montserrat"/>
            </a:endParaRPr>
          </a:p>
          <a:p>
            <a:pPr indent="0" lvl="0" marL="0" rtl="0" algn="r">
              <a:lnSpc>
                <a:spcPct val="130000"/>
              </a:lnSpc>
              <a:spcBef>
                <a:spcPts val="0"/>
              </a:spcBef>
              <a:spcAft>
                <a:spcPts val="0"/>
              </a:spcAft>
              <a:buClr>
                <a:schemeClr val="dk1"/>
              </a:buClr>
              <a:buFont typeface="Arial"/>
              <a:buNone/>
            </a:pPr>
            <a:r>
              <a:rPr b="1" lang="en-GB" sz="2200">
                <a:solidFill>
                  <a:schemeClr val="accent1"/>
                </a:solidFill>
                <a:latin typeface="Montserrat"/>
                <a:ea typeface="Montserrat"/>
                <a:cs typeface="Montserrat"/>
                <a:sym typeface="Montserrat"/>
              </a:rPr>
              <a:t>Agenda Item 1.3</a:t>
            </a:r>
            <a:endParaRPr>
              <a:solidFill>
                <a:schemeClr val="dk1"/>
              </a:solidFill>
              <a:latin typeface="Montserrat"/>
              <a:ea typeface="Montserrat"/>
              <a:cs typeface="Montserrat"/>
              <a:sym typeface="Montserrat"/>
            </a:endParaRPr>
          </a:p>
          <a:p>
            <a:pPr indent="0" lvl="0" marL="0" rtl="0" algn="r">
              <a:lnSpc>
                <a:spcPct val="130000"/>
              </a:lnSpc>
              <a:spcBef>
                <a:spcPts val="0"/>
              </a:spcBef>
              <a:spcAft>
                <a:spcPts val="0"/>
              </a:spcAft>
              <a:buClr>
                <a:schemeClr val="dk1"/>
              </a:buClr>
              <a:buFont typeface="Arial"/>
              <a:buNone/>
            </a:pPr>
            <a:r>
              <a:rPr b="1" lang="en-GB" sz="2200">
                <a:solidFill>
                  <a:schemeClr val="accent1"/>
                </a:solidFill>
                <a:latin typeface="Montserrat"/>
                <a:ea typeface="Montserrat"/>
                <a:cs typeface="Montserrat"/>
                <a:sym typeface="Montserrat"/>
              </a:rPr>
              <a:t>CEOS SIT-41 2026</a:t>
            </a:r>
            <a:endParaRPr b="1" sz="2200">
              <a:solidFill>
                <a:schemeClr val="accent1"/>
              </a:solidFill>
              <a:latin typeface="Montserrat"/>
              <a:ea typeface="Montserrat"/>
              <a:cs typeface="Montserrat"/>
              <a:sym typeface="Montserrat"/>
            </a:endParaRPr>
          </a:p>
          <a:p>
            <a:pPr indent="0" lvl="0" marL="0" rtl="0" algn="r">
              <a:lnSpc>
                <a:spcPct val="130000"/>
              </a:lnSpc>
              <a:spcBef>
                <a:spcPts val="0"/>
              </a:spcBef>
              <a:spcAft>
                <a:spcPts val="0"/>
              </a:spcAft>
              <a:buClr>
                <a:schemeClr val="dk1"/>
              </a:buClr>
              <a:buFont typeface="Arial"/>
              <a:buNone/>
            </a:pPr>
            <a:r>
              <a:rPr b="1" lang="en-GB" sz="2200">
                <a:solidFill>
                  <a:schemeClr val="accent1"/>
                </a:solidFill>
                <a:latin typeface="Montserrat"/>
                <a:ea typeface="Montserrat"/>
                <a:cs typeface="Montserrat"/>
                <a:sym typeface="Montserrat"/>
              </a:rPr>
              <a:t>Irvine, California, USA</a:t>
            </a:r>
            <a:endParaRPr b="1" sz="2200">
              <a:solidFill>
                <a:schemeClr val="accent1"/>
              </a:solidFill>
              <a:latin typeface="Montserrat"/>
              <a:ea typeface="Montserrat"/>
              <a:cs typeface="Montserrat"/>
              <a:sym typeface="Montserrat"/>
            </a:endParaRPr>
          </a:p>
          <a:p>
            <a:pPr indent="0" lvl="0" marL="0" rtl="0" algn="r">
              <a:lnSpc>
                <a:spcPct val="130000"/>
              </a:lnSpc>
              <a:spcBef>
                <a:spcPts val="0"/>
              </a:spcBef>
              <a:spcAft>
                <a:spcPts val="0"/>
              </a:spcAft>
              <a:buClr>
                <a:schemeClr val="dk1"/>
              </a:buClr>
              <a:buFont typeface="Arial"/>
              <a:buNone/>
            </a:pPr>
            <a:r>
              <a:rPr b="1" lang="en-GB" sz="2200">
                <a:solidFill>
                  <a:schemeClr val="accent1"/>
                </a:solidFill>
                <a:latin typeface="Montserrat"/>
                <a:ea typeface="Montserrat"/>
                <a:cs typeface="Montserrat"/>
                <a:sym typeface="Montserrat"/>
              </a:rPr>
              <a:t>14-16 April 2026</a:t>
            </a:r>
            <a:endParaRPr b="1" sz="2200">
              <a:solidFill>
                <a:schemeClr val="accent1"/>
              </a:solidFill>
              <a:latin typeface="Montserrat"/>
              <a:ea typeface="Montserrat"/>
              <a:cs typeface="Montserrat"/>
              <a:sym typeface="Montserrat"/>
            </a:endParaRPr>
          </a:p>
        </p:txBody>
      </p:sp>
      <p:sp>
        <p:nvSpPr>
          <p:cNvPr id="67" name="Google Shape;67;p7"/>
          <p:cNvSpPr txBox="1"/>
          <p:nvPr>
            <p:ph type="title"/>
          </p:nvPr>
        </p:nvSpPr>
        <p:spPr>
          <a:xfrm>
            <a:off x="176050" y="175950"/>
            <a:ext cx="7793400" cy="4773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7500"/>
              <a:t>CEOS </a:t>
            </a:r>
            <a:r>
              <a:rPr lang="en-GB" sz="7500"/>
              <a:t>SIT-41</a:t>
            </a:r>
            <a:endParaRPr sz="7500"/>
          </a:p>
          <a:p>
            <a:pPr indent="0" lvl="0" marL="0" rtl="0" algn="l">
              <a:lnSpc>
                <a:spcPct val="115000"/>
              </a:lnSpc>
              <a:spcBef>
                <a:spcPts val="0"/>
              </a:spcBef>
              <a:spcAft>
                <a:spcPts val="0"/>
              </a:spcAft>
              <a:buClr>
                <a:schemeClr val="lt1"/>
              </a:buClr>
              <a:buSzPts val="8000"/>
              <a:buFont typeface="Arial"/>
              <a:buNone/>
            </a:pPr>
            <a:r>
              <a:rPr i="1" lang="en-GB" sz="3900"/>
              <a:t>Review of Objectives</a:t>
            </a:r>
            <a:endParaRPr i="1" sz="7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8"/>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Week at a Glance</a:t>
            </a:r>
            <a:endParaRPr/>
          </a:p>
        </p:txBody>
      </p:sp>
      <p:pic>
        <p:nvPicPr>
          <p:cNvPr id="73" name="Google Shape;73;p8"/>
          <p:cNvPicPr preferRelativeResize="0"/>
          <p:nvPr/>
        </p:nvPicPr>
        <p:blipFill>
          <a:blip r:embed="rId3">
            <a:alphaModFix/>
          </a:blip>
          <a:stretch>
            <a:fillRect/>
          </a:stretch>
        </p:blipFill>
        <p:spPr>
          <a:xfrm>
            <a:off x="1149988" y="1473450"/>
            <a:ext cx="9892026" cy="4575050"/>
          </a:xfrm>
          <a:prstGeom prst="rect">
            <a:avLst/>
          </a:prstGeom>
          <a:noFill/>
          <a:ln>
            <a:noFill/>
          </a:ln>
        </p:spPr>
      </p:pic>
      <p:pic>
        <p:nvPicPr>
          <p:cNvPr id="74" name="Google Shape;74;p8"/>
          <p:cNvPicPr preferRelativeResize="0"/>
          <p:nvPr/>
        </p:nvPicPr>
        <p:blipFill rotWithShape="1">
          <a:blip r:embed="rId4">
            <a:alphaModFix/>
          </a:blip>
          <a:srcRect b="0" l="0" r="0" t="15924"/>
          <a:stretch/>
        </p:blipFill>
        <p:spPr>
          <a:xfrm>
            <a:off x="7926025" y="4495225"/>
            <a:ext cx="3243624" cy="1816874"/>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9"/>
          <p:cNvSpPr txBox="1"/>
          <p:nvPr/>
        </p:nvSpPr>
        <p:spPr>
          <a:xfrm>
            <a:off x="357105" y="1290957"/>
            <a:ext cx="11112000" cy="5017800"/>
          </a:xfrm>
          <a:prstGeom prst="rect">
            <a:avLst/>
          </a:prstGeom>
          <a:solidFill>
            <a:srgbClr val="FDEFEF"/>
          </a:solidFill>
          <a:ln cap="flat" cmpd="sng" w="9525">
            <a:solidFill>
              <a:srgbClr val="990000"/>
            </a:solidFill>
            <a:prstDash val="solid"/>
            <a:round/>
            <a:headEnd len="sm" w="sm" type="none"/>
            <a:tailEnd len="sm" w="sm" type="none"/>
          </a:ln>
        </p:spPr>
        <p:txBody>
          <a:bodyPr anchorCtr="0" anchor="t" bIns="45700" lIns="91425" spcFirstLastPara="1" rIns="91425" wrap="square" tIns="45700">
            <a:spAutoFit/>
          </a:bodyPr>
          <a:lstStyle/>
          <a:p>
            <a:pPr indent="-239713" lvl="0" marL="214313" marR="0" rtl="0" algn="l">
              <a:lnSpc>
                <a:spcPct val="115000"/>
              </a:lnSpc>
              <a:spcBef>
                <a:spcPts val="0"/>
              </a:spcBef>
              <a:spcAft>
                <a:spcPts val="0"/>
              </a:spcAft>
              <a:buClr>
                <a:srgbClr val="990000"/>
              </a:buClr>
              <a:buSzPts val="2000"/>
              <a:buFont typeface="Montserrat"/>
              <a:buChar char="❖"/>
            </a:pPr>
            <a:r>
              <a:rPr lang="en-GB" sz="2000">
                <a:solidFill>
                  <a:srgbClr val="990000"/>
                </a:solidFill>
                <a:latin typeface="Montserrat"/>
                <a:ea typeface="Montserrat"/>
                <a:cs typeface="Montserrat"/>
                <a:sym typeface="Montserrat"/>
              </a:rPr>
              <a:t>   </a:t>
            </a:r>
            <a:r>
              <a:rPr lang="en-GB" sz="2000">
                <a:solidFill>
                  <a:srgbClr val="990000"/>
                </a:solidFill>
                <a:latin typeface="Montserrat"/>
                <a:ea typeface="Montserrat"/>
                <a:cs typeface="Montserrat"/>
                <a:sym typeface="Montserrat"/>
              </a:rPr>
              <a:t>[for endorsement]  </a:t>
            </a:r>
            <a:r>
              <a:rPr lang="en-GB" sz="2000">
                <a:solidFill>
                  <a:srgbClr val="990000"/>
                </a:solidFill>
                <a:latin typeface="Montserrat"/>
                <a:ea typeface="Montserrat"/>
                <a:cs typeface="Montserrat"/>
                <a:sym typeface="Montserrat"/>
              </a:rPr>
              <a:t>Full Proposal and final Implementation Plan for the proposed </a:t>
            </a:r>
            <a:br>
              <a:rPr lang="en-GB" sz="2000">
                <a:solidFill>
                  <a:srgbClr val="990000"/>
                </a:solidFill>
                <a:latin typeface="Montserrat"/>
                <a:ea typeface="Montserrat"/>
                <a:cs typeface="Montserrat"/>
                <a:sym typeface="Montserrat"/>
              </a:rPr>
            </a:br>
            <a:r>
              <a:rPr lang="en-GB" sz="2000">
                <a:solidFill>
                  <a:srgbClr val="990000"/>
                </a:solidFill>
                <a:latin typeface="Montserrat"/>
                <a:ea typeface="Montserrat"/>
                <a:cs typeface="Montserrat"/>
                <a:sym typeface="Montserrat"/>
              </a:rPr>
              <a:t>   </a:t>
            </a:r>
            <a:r>
              <a:rPr b="1" lang="en-GB" sz="2000">
                <a:solidFill>
                  <a:srgbClr val="990000"/>
                </a:solidFill>
                <a:latin typeface="Montserrat"/>
                <a:ea typeface="Montserrat"/>
                <a:cs typeface="Montserrat"/>
                <a:sym typeface="Montserrat"/>
              </a:rPr>
              <a:t>Biodiversity Virtual Constellation -&gt; establish the B-VC</a:t>
            </a:r>
            <a:r>
              <a:rPr lang="en-GB" sz="2000">
                <a:solidFill>
                  <a:srgbClr val="990000"/>
                </a:solidFill>
                <a:latin typeface="Montserrat"/>
                <a:ea typeface="Montserrat"/>
                <a:cs typeface="Montserrat"/>
                <a:sym typeface="Montserrat"/>
              </a:rPr>
              <a:t>.</a:t>
            </a:r>
            <a:endParaRPr sz="2000">
              <a:solidFill>
                <a:srgbClr val="990000"/>
              </a:solidFill>
              <a:latin typeface="Montserrat"/>
              <a:ea typeface="Montserrat"/>
              <a:cs typeface="Montserrat"/>
              <a:sym typeface="Montserrat"/>
            </a:endParaRPr>
          </a:p>
          <a:p>
            <a:pPr indent="-355600" lvl="1" marL="914400" marR="0" rtl="0" algn="l">
              <a:lnSpc>
                <a:spcPct val="115000"/>
              </a:lnSpc>
              <a:spcBef>
                <a:spcPts val="1200"/>
              </a:spcBef>
              <a:spcAft>
                <a:spcPts val="0"/>
              </a:spcAft>
              <a:buClr>
                <a:srgbClr val="990000"/>
              </a:buClr>
              <a:buSzPts val="2000"/>
              <a:buFont typeface="Montserrat"/>
              <a:buChar char="➢"/>
            </a:pPr>
            <a:r>
              <a:rPr i="1" lang="en-GB" sz="2000">
                <a:solidFill>
                  <a:srgbClr val="990000"/>
                </a:solidFill>
                <a:latin typeface="Montserrat"/>
                <a:ea typeface="Montserrat"/>
                <a:cs typeface="Montserrat"/>
                <a:sym typeface="Montserrat"/>
              </a:rPr>
              <a:t>Confirm initial leadership and membership of the B-VC.</a:t>
            </a:r>
            <a:endParaRPr i="1" sz="2000">
              <a:solidFill>
                <a:srgbClr val="990000"/>
              </a:solidFill>
              <a:latin typeface="Montserrat"/>
              <a:ea typeface="Montserrat"/>
              <a:cs typeface="Montserrat"/>
              <a:sym typeface="Montserrat"/>
            </a:endParaRPr>
          </a:p>
          <a:p>
            <a:pPr indent="-355600" lvl="0" marL="457200" marR="0" rtl="0" algn="l">
              <a:lnSpc>
                <a:spcPct val="115000"/>
              </a:lnSpc>
              <a:spcBef>
                <a:spcPts val="1200"/>
              </a:spcBef>
              <a:spcAft>
                <a:spcPts val="0"/>
              </a:spcAft>
              <a:buClr>
                <a:srgbClr val="990000"/>
              </a:buClr>
              <a:buSzPts val="2000"/>
              <a:buFont typeface="Montserrat"/>
              <a:buChar char="❖"/>
            </a:pPr>
            <a:r>
              <a:rPr lang="en-GB" sz="2000">
                <a:solidFill>
                  <a:srgbClr val="990000"/>
                </a:solidFill>
                <a:latin typeface="Montserrat"/>
                <a:ea typeface="Montserrat"/>
                <a:cs typeface="Montserrat"/>
                <a:sym typeface="Montserrat"/>
              </a:rPr>
              <a:t>[for endorsement] Endorse </a:t>
            </a:r>
            <a:r>
              <a:rPr b="1" lang="en-GB" sz="2000">
                <a:solidFill>
                  <a:srgbClr val="990000"/>
                </a:solidFill>
                <a:latin typeface="Montserrat"/>
                <a:ea typeface="Montserrat"/>
                <a:cs typeface="Montserrat"/>
                <a:sym typeface="Montserrat"/>
              </a:rPr>
              <a:t>CEOS Organisational GitHub governance rules</a:t>
            </a:r>
            <a:endParaRPr sz="2000">
              <a:solidFill>
                <a:srgbClr val="990000"/>
              </a:solidFill>
              <a:latin typeface="Montserrat"/>
              <a:ea typeface="Montserrat"/>
              <a:cs typeface="Montserrat"/>
              <a:sym typeface="Montserrat"/>
            </a:endParaRPr>
          </a:p>
          <a:p>
            <a:pPr indent="-355600" lvl="1" marL="914400" marR="0" rtl="0" algn="l">
              <a:lnSpc>
                <a:spcPct val="115000"/>
              </a:lnSpc>
              <a:spcBef>
                <a:spcPts val="1200"/>
              </a:spcBef>
              <a:spcAft>
                <a:spcPts val="0"/>
              </a:spcAft>
              <a:buClr>
                <a:srgbClr val="990000"/>
              </a:buClr>
              <a:buSzPts val="2000"/>
              <a:buFont typeface="Montserrat"/>
              <a:buChar char="➢"/>
            </a:pPr>
            <a:r>
              <a:rPr i="1" lang="en-GB" sz="2000">
                <a:solidFill>
                  <a:srgbClr val="990000"/>
                </a:solidFill>
                <a:latin typeface="Montserrat"/>
                <a:ea typeface="Montserrat"/>
                <a:cs typeface="Montserrat"/>
                <a:sym typeface="Montserrat"/>
              </a:rPr>
              <a:t>Confirm </a:t>
            </a:r>
            <a:r>
              <a:rPr i="1" lang="en-GB" sz="2000" u="sng">
                <a:solidFill>
                  <a:srgbClr val="990000"/>
                </a:solidFill>
                <a:latin typeface="Montserrat"/>
                <a:ea typeface="Montserrat"/>
                <a:cs typeface="Montserrat"/>
                <a:sym typeface="Montserrat"/>
                <a:hlinkClick r:id="rId3">
                  <a:extLst>
                    <a:ext uri="{A12FA001-AC4F-418D-AE19-62706E023703}">
                      <ahyp:hlinkClr val="tx"/>
                    </a:ext>
                  </a:extLst>
                </a:hlinkClick>
              </a:rPr>
              <a:t>https://github.com/ceos-org</a:t>
            </a:r>
            <a:r>
              <a:rPr i="1" lang="en-GB" sz="2000">
                <a:solidFill>
                  <a:srgbClr val="990000"/>
                </a:solidFill>
                <a:latin typeface="Montserrat"/>
                <a:ea typeface="Montserrat"/>
                <a:cs typeface="Montserrat"/>
                <a:sym typeface="Montserrat"/>
              </a:rPr>
              <a:t> operating procedures</a:t>
            </a:r>
            <a:endParaRPr i="1" sz="2000">
              <a:solidFill>
                <a:srgbClr val="990000"/>
              </a:solidFill>
              <a:latin typeface="Montserrat"/>
              <a:ea typeface="Montserrat"/>
              <a:cs typeface="Montserrat"/>
              <a:sym typeface="Montserrat"/>
            </a:endParaRPr>
          </a:p>
          <a:p>
            <a:pPr indent="-355600" lvl="0" marL="457200" rtl="0" algn="l">
              <a:lnSpc>
                <a:spcPct val="115000"/>
              </a:lnSpc>
              <a:spcBef>
                <a:spcPts val="1200"/>
              </a:spcBef>
              <a:spcAft>
                <a:spcPts val="0"/>
              </a:spcAft>
              <a:buClr>
                <a:srgbClr val="990000"/>
              </a:buClr>
              <a:buSzPts val="2000"/>
              <a:buFont typeface="Montserrat"/>
              <a:buChar char="❖"/>
            </a:pPr>
            <a:r>
              <a:rPr lang="en-GB" sz="2000">
                <a:solidFill>
                  <a:srgbClr val="990000"/>
                </a:solidFill>
                <a:latin typeface="Montserrat"/>
                <a:ea typeface="Montserrat"/>
                <a:cs typeface="Montserrat"/>
                <a:sym typeface="Montserrat"/>
              </a:rPr>
              <a:t>[for endorsement]  Endorse the </a:t>
            </a:r>
            <a:r>
              <a:rPr b="1" lang="en-GB" sz="2000">
                <a:solidFill>
                  <a:srgbClr val="990000"/>
                </a:solidFill>
                <a:latin typeface="Montserrat"/>
                <a:ea typeface="Montserrat"/>
                <a:cs typeface="Montserrat"/>
                <a:sym typeface="Montserrat"/>
              </a:rPr>
              <a:t>2026-2027 CEOS Communications Strategy</a:t>
            </a:r>
            <a:r>
              <a:rPr lang="en-GB" sz="2000">
                <a:solidFill>
                  <a:srgbClr val="990000"/>
                </a:solidFill>
                <a:latin typeface="Montserrat"/>
                <a:ea typeface="Montserrat"/>
                <a:cs typeface="Montserrat"/>
                <a:sym typeface="Montserrat"/>
              </a:rPr>
              <a:t>.</a:t>
            </a:r>
            <a:endParaRPr sz="2000">
              <a:solidFill>
                <a:srgbClr val="990000"/>
              </a:solidFill>
              <a:latin typeface="Montserrat"/>
              <a:ea typeface="Montserrat"/>
              <a:cs typeface="Montserrat"/>
              <a:sym typeface="Montserrat"/>
            </a:endParaRPr>
          </a:p>
          <a:p>
            <a:pPr indent="-355600" lvl="1" marL="914400" rtl="0" algn="l">
              <a:lnSpc>
                <a:spcPct val="115000"/>
              </a:lnSpc>
              <a:spcBef>
                <a:spcPts val="1200"/>
              </a:spcBef>
              <a:spcAft>
                <a:spcPts val="0"/>
              </a:spcAft>
              <a:buClr>
                <a:srgbClr val="990000"/>
              </a:buClr>
              <a:buSzPts val="2000"/>
              <a:buFont typeface="Montserrat"/>
              <a:buChar char="➢"/>
            </a:pPr>
            <a:r>
              <a:rPr i="1" lang="en-GB" sz="2000">
                <a:solidFill>
                  <a:srgbClr val="990000"/>
                </a:solidFill>
                <a:latin typeface="Montserrat"/>
                <a:ea typeface="Montserrat"/>
                <a:cs typeface="Montserrat"/>
                <a:sym typeface="Montserrat"/>
              </a:rPr>
              <a:t>General update and new comms campaigns</a:t>
            </a:r>
            <a:endParaRPr i="1" sz="2000">
              <a:solidFill>
                <a:srgbClr val="990000"/>
              </a:solidFill>
              <a:latin typeface="Montserrat"/>
              <a:ea typeface="Montserrat"/>
              <a:cs typeface="Montserrat"/>
              <a:sym typeface="Montserrat"/>
            </a:endParaRPr>
          </a:p>
          <a:p>
            <a:pPr indent="-355600" lvl="0" marL="457200" rtl="0" algn="l">
              <a:lnSpc>
                <a:spcPct val="115000"/>
              </a:lnSpc>
              <a:spcBef>
                <a:spcPts val="1200"/>
              </a:spcBef>
              <a:spcAft>
                <a:spcPts val="0"/>
              </a:spcAft>
              <a:buClr>
                <a:srgbClr val="990000"/>
              </a:buClr>
              <a:buSzPts val="2000"/>
              <a:buFont typeface="Montserrat"/>
              <a:buChar char="❖"/>
            </a:pPr>
            <a:r>
              <a:rPr lang="en-GB" sz="2000">
                <a:solidFill>
                  <a:srgbClr val="990000"/>
                </a:solidFill>
                <a:latin typeface="Montserrat"/>
                <a:ea typeface="Montserrat"/>
                <a:cs typeface="Montserrat"/>
                <a:sym typeface="Montserrat"/>
              </a:rPr>
              <a:t>[for endorsement] Endorse the </a:t>
            </a:r>
            <a:r>
              <a:rPr b="1" lang="en-GB" sz="2000">
                <a:solidFill>
                  <a:srgbClr val="990000"/>
                </a:solidFill>
                <a:latin typeface="Montserrat"/>
                <a:ea typeface="Montserrat"/>
                <a:cs typeface="Montserrat"/>
                <a:sym typeface="Montserrat"/>
              </a:rPr>
              <a:t>WGCV Land Product Validation (LPV) Subgroup Land Cover and Change Map Accuracy Assessment and Area Estimation Good Practices Protocol.</a:t>
            </a:r>
            <a:endParaRPr b="1" sz="2000">
              <a:solidFill>
                <a:srgbClr val="990000"/>
              </a:solidFill>
              <a:latin typeface="Montserrat"/>
              <a:ea typeface="Montserrat"/>
              <a:cs typeface="Montserrat"/>
              <a:sym typeface="Montserrat"/>
            </a:endParaRPr>
          </a:p>
          <a:p>
            <a:pPr indent="-355600" lvl="1" marL="914400" rtl="0" algn="l">
              <a:lnSpc>
                <a:spcPct val="115000"/>
              </a:lnSpc>
              <a:spcBef>
                <a:spcPts val="1200"/>
              </a:spcBef>
              <a:spcAft>
                <a:spcPts val="1200"/>
              </a:spcAft>
              <a:buClr>
                <a:srgbClr val="990000"/>
              </a:buClr>
              <a:buSzPts val="2000"/>
              <a:buFont typeface="Montserrat"/>
              <a:buChar char="➢"/>
            </a:pPr>
            <a:r>
              <a:rPr i="1" lang="en-GB" sz="2000">
                <a:solidFill>
                  <a:srgbClr val="990000"/>
                </a:solidFill>
                <a:latin typeface="Montserrat"/>
                <a:ea typeface="Montserrat"/>
                <a:cs typeface="Montserrat"/>
                <a:sym typeface="Montserrat"/>
              </a:rPr>
              <a:t>Confirmed and adopted by WGCV, now seeking SIT-level endorsement</a:t>
            </a:r>
            <a:endParaRPr i="1" sz="2000">
              <a:solidFill>
                <a:srgbClr val="990000"/>
              </a:solidFill>
              <a:latin typeface="Montserrat"/>
              <a:ea typeface="Montserrat"/>
              <a:cs typeface="Montserrat"/>
              <a:sym typeface="Montserrat"/>
            </a:endParaRPr>
          </a:p>
        </p:txBody>
      </p:sp>
      <p:sp>
        <p:nvSpPr>
          <p:cNvPr id="80" name="Google Shape;80;p9"/>
          <p:cNvSpPr txBox="1"/>
          <p:nvPr/>
        </p:nvSpPr>
        <p:spPr>
          <a:xfrm>
            <a:off x="94020" y="186927"/>
            <a:ext cx="86685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600">
                <a:solidFill>
                  <a:schemeClr val="lt1"/>
                </a:solidFill>
                <a:latin typeface="Montserrat"/>
                <a:ea typeface="Montserrat"/>
                <a:cs typeface="Montserrat"/>
                <a:sym typeface="Montserrat"/>
              </a:rPr>
              <a:t>Items for Endorsement / Decision</a:t>
            </a:r>
            <a:endParaRPr sz="600">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0"/>
          <p:cNvSpPr txBox="1"/>
          <p:nvPr/>
        </p:nvSpPr>
        <p:spPr>
          <a:xfrm>
            <a:off x="357105" y="1290957"/>
            <a:ext cx="11112000" cy="4234500"/>
          </a:xfrm>
          <a:prstGeom prst="rect">
            <a:avLst/>
          </a:prstGeom>
          <a:noFill/>
          <a:ln>
            <a:noFill/>
          </a:ln>
        </p:spPr>
        <p:txBody>
          <a:bodyPr anchorCtr="0" anchor="t" bIns="45700" lIns="91425" spcFirstLastPara="1" rIns="91425" wrap="square" tIns="45700">
            <a:spAutoFit/>
          </a:bodyPr>
          <a:lstStyle/>
          <a:p>
            <a:pPr indent="-412750" lvl="0" marL="457200" rtl="0" algn="l">
              <a:lnSpc>
                <a:spcPct val="115000"/>
              </a:lnSpc>
              <a:spcBef>
                <a:spcPts val="0"/>
              </a:spcBef>
              <a:spcAft>
                <a:spcPts val="0"/>
              </a:spcAft>
              <a:buClr>
                <a:schemeClr val="dk1"/>
              </a:buClr>
              <a:buSzPts val="2900"/>
              <a:buFont typeface="Montserrat"/>
              <a:buChar char="❖"/>
            </a:pPr>
            <a:r>
              <a:rPr lang="en-GB" sz="2900">
                <a:solidFill>
                  <a:schemeClr val="dk1"/>
                </a:solidFill>
                <a:latin typeface="Montserrat"/>
                <a:ea typeface="Montserrat"/>
                <a:cs typeface="Montserrat"/>
                <a:sym typeface="Montserrat"/>
              </a:rPr>
              <a:t>Discuss the </a:t>
            </a:r>
            <a:r>
              <a:rPr b="1" lang="en-GB" sz="2900">
                <a:solidFill>
                  <a:schemeClr val="dk1"/>
                </a:solidFill>
                <a:latin typeface="Montserrat"/>
                <a:ea typeface="Montserrat"/>
                <a:cs typeface="Montserrat"/>
                <a:sym typeface="Montserrat"/>
              </a:rPr>
              <a:t>CEOS Decisions Types document</a:t>
            </a:r>
            <a:endParaRPr sz="2900">
              <a:solidFill>
                <a:schemeClr val="dk1"/>
              </a:solidFill>
              <a:latin typeface="Montserrat"/>
              <a:ea typeface="Montserrat"/>
              <a:cs typeface="Montserrat"/>
              <a:sym typeface="Montserrat"/>
            </a:endParaRPr>
          </a:p>
          <a:p>
            <a:pPr indent="-412750" lvl="1" marL="914400" rtl="0" algn="l">
              <a:lnSpc>
                <a:spcPct val="115000"/>
              </a:lnSpc>
              <a:spcBef>
                <a:spcPts val="1200"/>
              </a:spcBef>
              <a:spcAft>
                <a:spcPts val="0"/>
              </a:spcAft>
              <a:buClr>
                <a:schemeClr val="dk1"/>
              </a:buClr>
              <a:buSzPts val="2900"/>
              <a:buFont typeface="Montserrat"/>
              <a:buChar char="➢"/>
            </a:pPr>
            <a:r>
              <a:rPr lang="en-GB" sz="2900">
                <a:solidFill>
                  <a:schemeClr val="dk1"/>
                </a:solidFill>
                <a:latin typeface="Montserrat"/>
                <a:ea typeface="Montserrat"/>
                <a:cs typeface="Montserrat"/>
                <a:sym typeface="Montserrat"/>
              </a:rPr>
              <a:t>Gather feedback on the </a:t>
            </a:r>
            <a:r>
              <a:rPr b="1" lang="en-GB" sz="2900">
                <a:solidFill>
                  <a:schemeClr val="dk1"/>
                </a:solidFill>
                <a:latin typeface="Montserrat"/>
                <a:ea typeface="Montserrat"/>
                <a:cs typeface="Montserrat"/>
                <a:sym typeface="Montserrat"/>
              </a:rPr>
              <a:t>CEOS Digital Object Identifier (DOI) Process Paper</a:t>
            </a:r>
            <a:endParaRPr sz="2900">
              <a:solidFill>
                <a:schemeClr val="dk1"/>
              </a:solidFill>
              <a:latin typeface="Montserrat"/>
              <a:ea typeface="Montserrat"/>
              <a:cs typeface="Montserrat"/>
              <a:sym typeface="Montserrat"/>
            </a:endParaRPr>
          </a:p>
          <a:p>
            <a:pPr indent="-412750" lvl="0" marL="457200" rtl="0" algn="l">
              <a:lnSpc>
                <a:spcPct val="115000"/>
              </a:lnSpc>
              <a:spcBef>
                <a:spcPts val="1200"/>
              </a:spcBef>
              <a:spcAft>
                <a:spcPts val="0"/>
              </a:spcAft>
              <a:buClr>
                <a:schemeClr val="dk1"/>
              </a:buClr>
              <a:buSzPts val="2900"/>
              <a:buFont typeface="Montserrat"/>
              <a:buChar char="❖"/>
            </a:pPr>
            <a:r>
              <a:rPr lang="en-GB" sz="2900">
                <a:solidFill>
                  <a:schemeClr val="dk1"/>
                </a:solidFill>
                <a:latin typeface="Montserrat"/>
                <a:ea typeface="Montserrat"/>
                <a:cs typeface="Montserrat"/>
                <a:sym typeface="Montserrat"/>
              </a:rPr>
              <a:t>Review the </a:t>
            </a:r>
            <a:r>
              <a:rPr b="1" lang="en-GB" sz="2900">
                <a:solidFill>
                  <a:schemeClr val="dk1"/>
                </a:solidFill>
                <a:latin typeface="Montserrat"/>
                <a:ea typeface="Montserrat"/>
                <a:cs typeface="Montserrat"/>
                <a:sym typeface="Montserrat"/>
              </a:rPr>
              <a:t>2026-2028 CEOS Work Plan</a:t>
            </a:r>
            <a:r>
              <a:rPr lang="en-GB" sz="2900">
                <a:solidFill>
                  <a:schemeClr val="dk1"/>
                </a:solidFill>
                <a:latin typeface="Montserrat"/>
                <a:ea typeface="Montserrat"/>
                <a:cs typeface="Montserrat"/>
                <a:sym typeface="Montserrat"/>
              </a:rPr>
              <a:t>.</a:t>
            </a:r>
            <a:endParaRPr sz="2900">
              <a:solidFill>
                <a:schemeClr val="dk1"/>
              </a:solidFill>
              <a:latin typeface="Montserrat"/>
              <a:ea typeface="Montserrat"/>
              <a:cs typeface="Montserrat"/>
              <a:sym typeface="Montserrat"/>
            </a:endParaRPr>
          </a:p>
          <a:p>
            <a:pPr indent="-412750" lvl="0" marL="457200" rtl="0" algn="l">
              <a:lnSpc>
                <a:spcPct val="115000"/>
              </a:lnSpc>
              <a:spcBef>
                <a:spcPts val="1200"/>
              </a:spcBef>
              <a:spcAft>
                <a:spcPts val="0"/>
              </a:spcAft>
              <a:buClr>
                <a:schemeClr val="dk1"/>
              </a:buClr>
              <a:buSzPts val="2900"/>
              <a:buFont typeface="Montserrat"/>
              <a:buChar char="❖"/>
            </a:pPr>
            <a:r>
              <a:rPr lang="en-GB" sz="2900">
                <a:solidFill>
                  <a:schemeClr val="dk1"/>
                </a:solidFill>
                <a:latin typeface="Montserrat"/>
                <a:ea typeface="Montserrat"/>
                <a:cs typeface="Montserrat"/>
                <a:sym typeface="Montserrat"/>
              </a:rPr>
              <a:t>Share an update on the new </a:t>
            </a:r>
            <a:r>
              <a:rPr b="1" lang="en-GB" sz="2900">
                <a:solidFill>
                  <a:schemeClr val="dk1"/>
                </a:solidFill>
                <a:latin typeface="Montserrat"/>
                <a:ea typeface="Montserrat"/>
                <a:cs typeface="Montserrat"/>
                <a:sym typeface="Montserrat"/>
              </a:rPr>
              <a:t>LSI-VC Wildfires Subgroup</a:t>
            </a:r>
            <a:r>
              <a:rPr lang="en-GB" sz="2900">
                <a:solidFill>
                  <a:schemeClr val="dk1"/>
                </a:solidFill>
                <a:latin typeface="Montserrat"/>
                <a:ea typeface="Montserrat"/>
                <a:cs typeface="Montserrat"/>
                <a:sym typeface="Montserrat"/>
              </a:rPr>
              <a:t> </a:t>
            </a:r>
            <a:endParaRPr sz="2900">
              <a:solidFill>
                <a:schemeClr val="dk1"/>
              </a:solidFill>
              <a:latin typeface="Montserrat"/>
              <a:ea typeface="Montserrat"/>
              <a:cs typeface="Montserrat"/>
              <a:sym typeface="Montserrat"/>
            </a:endParaRPr>
          </a:p>
          <a:p>
            <a:pPr indent="-412750" lvl="1" marL="914400" rtl="0" algn="l">
              <a:lnSpc>
                <a:spcPct val="115000"/>
              </a:lnSpc>
              <a:spcBef>
                <a:spcPts val="1200"/>
              </a:spcBef>
              <a:spcAft>
                <a:spcPts val="1200"/>
              </a:spcAft>
              <a:buClr>
                <a:schemeClr val="dk1"/>
              </a:buClr>
              <a:buSzPts val="2900"/>
              <a:buFont typeface="Montserrat"/>
              <a:buChar char="➢"/>
            </a:pPr>
            <a:r>
              <a:rPr lang="en-GB" sz="2900">
                <a:solidFill>
                  <a:schemeClr val="dk1"/>
                </a:solidFill>
                <a:latin typeface="Montserrat"/>
                <a:ea typeface="Montserrat"/>
                <a:cs typeface="Montserrat"/>
                <a:sym typeface="Montserrat"/>
              </a:rPr>
              <a:t>Discuss membership as well as co-leadership alongside CSA/NRCan.</a:t>
            </a:r>
            <a:endParaRPr sz="2900">
              <a:solidFill>
                <a:schemeClr val="dk1"/>
              </a:solidFill>
              <a:latin typeface="Montserrat"/>
              <a:ea typeface="Montserrat"/>
              <a:cs typeface="Montserrat"/>
              <a:sym typeface="Montserrat"/>
            </a:endParaRPr>
          </a:p>
        </p:txBody>
      </p:sp>
      <p:sp>
        <p:nvSpPr>
          <p:cNvPr id="86" name="Google Shape;86;p10"/>
          <p:cNvSpPr txBox="1"/>
          <p:nvPr/>
        </p:nvSpPr>
        <p:spPr>
          <a:xfrm>
            <a:off x="94020" y="186927"/>
            <a:ext cx="86685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600">
                <a:solidFill>
                  <a:schemeClr val="lt1"/>
                </a:solidFill>
                <a:latin typeface="Montserrat"/>
                <a:ea typeface="Montserrat"/>
                <a:cs typeface="Montserrat"/>
                <a:sym typeface="Montserrat"/>
              </a:rPr>
              <a:t>Organisational Matters</a:t>
            </a:r>
            <a:endParaRPr sz="600">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1"/>
          <p:cNvSpPr txBox="1"/>
          <p:nvPr/>
        </p:nvSpPr>
        <p:spPr>
          <a:xfrm>
            <a:off x="357105" y="1290957"/>
            <a:ext cx="11112000" cy="4902300"/>
          </a:xfrm>
          <a:prstGeom prst="rect">
            <a:avLst/>
          </a:prstGeom>
          <a:noFill/>
          <a:ln>
            <a:noFill/>
          </a:ln>
        </p:spPr>
        <p:txBody>
          <a:bodyPr anchorCtr="0" anchor="t" bIns="45700" lIns="91425" spcFirstLastPara="1" rIns="91425" wrap="square" tIns="45700">
            <a:spAutoFit/>
          </a:bodyPr>
          <a:lstStyle/>
          <a:p>
            <a:pPr indent="-361950" lvl="0" marL="457200" rtl="0" algn="l">
              <a:lnSpc>
                <a:spcPct val="115000"/>
              </a:lnSpc>
              <a:spcBef>
                <a:spcPts val="0"/>
              </a:spcBef>
              <a:spcAft>
                <a:spcPts val="0"/>
              </a:spcAft>
              <a:buClr>
                <a:schemeClr val="dk1"/>
              </a:buClr>
              <a:buSzPts val="2100"/>
              <a:buFont typeface="Montserrat"/>
              <a:buChar char="❖"/>
            </a:pPr>
            <a:r>
              <a:rPr b="1" lang="en-GB" sz="2100">
                <a:solidFill>
                  <a:schemeClr val="dk1"/>
                </a:solidFill>
                <a:latin typeface="Montserrat"/>
                <a:ea typeface="Montserrat"/>
                <a:cs typeface="Montserrat"/>
                <a:sym typeface="Montserrat"/>
              </a:rPr>
              <a:t>Best Practice Guidance for Integrating Multiplatform/Multisensor Data for Water Science and Applications</a:t>
            </a:r>
            <a:endParaRPr sz="2100">
              <a:solidFill>
                <a:schemeClr val="dk1"/>
              </a:solidFill>
              <a:latin typeface="Montserrat"/>
              <a:ea typeface="Montserrat"/>
              <a:cs typeface="Montserrat"/>
              <a:sym typeface="Montserrat"/>
            </a:endParaRPr>
          </a:p>
          <a:p>
            <a:pPr indent="-361950" lvl="1" marL="914400" rtl="0" algn="l">
              <a:lnSpc>
                <a:spcPct val="115000"/>
              </a:lnSpc>
              <a:spcBef>
                <a:spcPts val="1200"/>
              </a:spcBef>
              <a:spcAft>
                <a:spcPts val="0"/>
              </a:spcAft>
              <a:buClr>
                <a:schemeClr val="dk1"/>
              </a:buClr>
              <a:buSzPts val="2100"/>
              <a:buFont typeface="Montserrat"/>
              <a:buChar char="➢"/>
            </a:pPr>
            <a:r>
              <a:rPr lang="en-GB" sz="2100">
                <a:solidFill>
                  <a:schemeClr val="dk1"/>
                </a:solidFill>
                <a:latin typeface="Montserrat"/>
                <a:ea typeface="Montserrat"/>
                <a:cs typeface="Montserrat"/>
                <a:sym typeface="Montserrat"/>
              </a:rPr>
              <a:t>Discuss steps to strengthen coordination across CEOS Agencies to promote the acquisition, integration, and delivery of diverse water-related data. </a:t>
            </a:r>
            <a:endParaRPr sz="2100">
              <a:solidFill>
                <a:schemeClr val="dk1"/>
              </a:solidFill>
              <a:latin typeface="Montserrat"/>
              <a:ea typeface="Montserrat"/>
              <a:cs typeface="Montserrat"/>
              <a:sym typeface="Montserrat"/>
            </a:endParaRPr>
          </a:p>
          <a:p>
            <a:pPr indent="-361950" lvl="1" marL="914400" rtl="0" algn="l">
              <a:lnSpc>
                <a:spcPct val="115000"/>
              </a:lnSpc>
              <a:spcBef>
                <a:spcPts val="1200"/>
              </a:spcBef>
              <a:spcAft>
                <a:spcPts val="0"/>
              </a:spcAft>
              <a:buClr>
                <a:schemeClr val="dk1"/>
              </a:buClr>
              <a:buSzPts val="2100"/>
              <a:buFont typeface="Montserrat"/>
              <a:buChar char="➢"/>
            </a:pPr>
            <a:r>
              <a:rPr lang="en-GB" sz="2100">
                <a:solidFill>
                  <a:schemeClr val="dk1"/>
                </a:solidFill>
                <a:latin typeface="Montserrat"/>
                <a:ea typeface="Montserrat"/>
                <a:cs typeface="Montserrat"/>
                <a:sym typeface="Montserrat"/>
              </a:rPr>
              <a:t>Gather feedback on the purpose, scope, and audience of guidance deliverables and identify potential contributors.</a:t>
            </a:r>
            <a:endParaRPr sz="2100">
              <a:solidFill>
                <a:schemeClr val="dk1"/>
              </a:solidFill>
              <a:latin typeface="Montserrat"/>
              <a:ea typeface="Montserrat"/>
              <a:cs typeface="Montserrat"/>
              <a:sym typeface="Montserrat"/>
            </a:endParaRPr>
          </a:p>
          <a:p>
            <a:pPr indent="-361950" lvl="0" marL="457200" rtl="0" algn="l">
              <a:lnSpc>
                <a:spcPct val="115000"/>
              </a:lnSpc>
              <a:spcBef>
                <a:spcPts val="1200"/>
              </a:spcBef>
              <a:spcAft>
                <a:spcPts val="0"/>
              </a:spcAft>
              <a:buClr>
                <a:schemeClr val="dk1"/>
              </a:buClr>
              <a:buSzPts val="2100"/>
              <a:buFont typeface="Montserrat"/>
              <a:buChar char="❖"/>
            </a:pPr>
            <a:r>
              <a:rPr lang="en-GB" sz="2100">
                <a:solidFill>
                  <a:schemeClr val="dk1"/>
                </a:solidFill>
                <a:latin typeface="Montserrat"/>
                <a:ea typeface="Montserrat"/>
                <a:cs typeface="Montserrat"/>
                <a:sym typeface="Montserrat"/>
              </a:rPr>
              <a:t>Present ideas for a </a:t>
            </a:r>
            <a:r>
              <a:rPr b="1" lang="en-GB" sz="2100">
                <a:solidFill>
                  <a:schemeClr val="dk1"/>
                </a:solidFill>
                <a:latin typeface="Montserrat"/>
                <a:ea typeface="Montserrat"/>
                <a:cs typeface="Montserrat"/>
                <a:sym typeface="Montserrat"/>
              </a:rPr>
              <a:t>water thematic contribution to the 2026 CEOS-ARD Strategy</a:t>
            </a:r>
            <a:endParaRPr sz="2100">
              <a:solidFill>
                <a:schemeClr val="dk1"/>
              </a:solidFill>
              <a:latin typeface="Montserrat"/>
              <a:ea typeface="Montserrat"/>
              <a:cs typeface="Montserrat"/>
              <a:sym typeface="Montserrat"/>
            </a:endParaRPr>
          </a:p>
          <a:p>
            <a:pPr indent="-361950" lvl="0" marL="457200" rtl="0" algn="l">
              <a:lnSpc>
                <a:spcPct val="115000"/>
              </a:lnSpc>
              <a:spcBef>
                <a:spcPts val="1200"/>
              </a:spcBef>
              <a:spcAft>
                <a:spcPts val="0"/>
              </a:spcAft>
              <a:buClr>
                <a:schemeClr val="dk1"/>
              </a:buClr>
              <a:buSzPts val="2100"/>
              <a:buFont typeface="Montserrat"/>
              <a:buChar char="❖"/>
            </a:pPr>
            <a:r>
              <a:rPr lang="en-GB" sz="2100">
                <a:solidFill>
                  <a:schemeClr val="dk1"/>
                </a:solidFill>
                <a:latin typeface="Montserrat"/>
                <a:ea typeface="Montserrat"/>
                <a:cs typeface="Montserrat"/>
                <a:sym typeface="Montserrat"/>
              </a:rPr>
              <a:t>Present outcomes from the April 13,  </a:t>
            </a:r>
            <a:r>
              <a:rPr b="1" lang="en-GB" sz="2100">
                <a:solidFill>
                  <a:schemeClr val="dk1"/>
                </a:solidFill>
                <a:latin typeface="Montserrat"/>
                <a:ea typeface="Montserrat"/>
                <a:cs typeface="Montserrat"/>
                <a:sym typeface="Montserrat"/>
              </a:rPr>
              <a:t>CEOS Water Quality Workshop</a:t>
            </a:r>
            <a:r>
              <a:rPr lang="en-GB" sz="2100">
                <a:solidFill>
                  <a:schemeClr val="dk1"/>
                </a:solidFill>
                <a:latin typeface="Montserrat"/>
                <a:ea typeface="Montserrat"/>
                <a:cs typeface="Montserrat"/>
                <a:sym typeface="Montserrat"/>
              </a:rPr>
              <a:t> </a:t>
            </a:r>
            <a:endParaRPr sz="2100">
              <a:solidFill>
                <a:schemeClr val="dk1"/>
              </a:solidFill>
              <a:latin typeface="Montserrat"/>
              <a:ea typeface="Montserrat"/>
              <a:cs typeface="Montserrat"/>
              <a:sym typeface="Montserrat"/>
            </a:endParaRPr>
          </a:p>
          <a:p>
            <a:pPr indent="-361950" lvl="1" marL="914400" rtl="0" algn="l">
              <a:lnSpc>
                <a:spcPct val="115000"/>
              </a:lnSpc>
              <a:spcBef>
                <a:spcPts val="1200"/>
              </a:spcBef>
              <a:spcAft>
                <a:spcPts val="1200"/>
              </a:spcAft>
              <a:buClr>
                <a:schemeClr val="dk1"/>
              </a:buClr>
              <a:buSzPts val="2100"/>
              <a:buFont typeface="Montserrat"/>
              <a:buChar char="➢"/>
            </a:pPr>
            <a:r>
              <a:rPr lang="en-GB" sz="2100">
                <a:solidFill>
                  <a:schemeClr val="dk1"/>
                </a:solidFill>
                <a:latin typeface="Montserrat"/>
                <a:ea typeface="Montserrat"/>
                <a:cs typeface="Montserrat"/>
                <a:sym typeface="Montserrat"/>
              </a:rPr>
              <a:t>Discuss workshop continuity @ SIT TW and beyond</a:t>
            </a:r>
            <a:endParaRPr sz="2100">
              <a:solidFill>
                <a:schemeClr val="dk1"/>
              </a:solidFill>
              <a:latin typeface="Montserrat"/>
              <a:ea typeface="Montserrat"/>
              <a:cs typeface="Montserrat"/>
              <a:sym typeface="Montserrat"/>
            </a:endParaRPr>
          </a:p>
        </p:txBody>
      </p:sp>
      <p:sp>
        <p:nvSpPr>
          <p:cNvPr id="92" name="Google Shape;92;p11"/>
          <p:cNvSpPr txBox="1"/>
          <p:nvPr/>
        </p:nvSpPr>
        <p:spPr>
          <a:xfrm>
            <a:off x="94020" y="78144"/>
            <a:ext cx="8668500" cy="9234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lang="en-GB" sz="2700">
                <a:solidFill>
                  <a:schemeClr val="lt1"/>
                </a:solidFill>
                <a:latin typeface="Montserrat"/>
                <a:ea typeface="Montserrat"/>
                <a:cs typeface="Montserrat"/>
                <a:sym typeface="Montserrat"/>
              </a:rPr>
              <a:t>SIT Chair Theme:</a:t>
            </a:r>
            <a:endParaRPr sz="2700">
              <a:solidFill>
                <a:schemeClr val="lt1"/>
              </a:solidFill>
              <a:latin typeface="Montserrat"/>
              <a:ea typeface="Montserrat"/>
              <a:cs typeface="Montserrat"/>
              <a:sym typeface="Montserrat"/>
            </a:endParaRPr>
          </a:p>
          <a:p>
            <a:pPr indent="0" lvl="0" marL="0" rtl="0" algn="l">
              <a:spcBef>
                <a:spcPts val="0"/>
              </a:spcBef>
              <a:spcAft>
                <a:spcPts val="0"/>
              </a:spcAft>
              <a:buSzPts val="1100"/>
              <a:buNone/>
            </a:pPr>
            <a:r>
              <a:rPr lang="en-GB" sz="2700">
                <a:solidFill>
                  <a:schemeClr val="lt1"/>
                </a:solidFill>
                <a:latin typeface="Montserrat"/>
                <a:ea typeface="Montserrat"/>
                <a:cs typeface="Montserrat"/>
                <a:sym typeface="Montserrat"/>
              </a:rPr>
              <a:t>Water Planet – Seeing Earth's Water from Space</a:t>
            </a:r>
            <a:endParaRPr sz="2700">
              <a:solidFill>
                <a:schemeClr val="lt1"/>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2"/>
          <p:cNvSpPr txBox="1"/>
          <p:nvPr/>
        </p:nvSpPr>
        <p:spPr>
          <a:xfrm>
            <a:off x="357105" y="1290957"/>
            <a:ext cx="11112000" cy="4777800"/>
          </a:xfrm>
          <a:prstGeom prst="rect">
            <a:avLst/>
          </a:prstGeom>
          <a:noFill/>
          <a:ln>
            <a:noFill/>
          </a:ln>
        </p:spPr>
        <p:txBody>
          <a:bodyPr anchorCtr="0" anchor="t" bIns="45700" lIns="91425" spcFirstLastPara="1" rIns="91425" wrap="square" tIns="45700">
            <a:spAutoFit/>
          </a:bodyPr>
          <a:lstStyle/>
          <a:p>
            <a:pPr indent="-368300" lvl="0" marL="457200" rtl="0" algn="l">
              <a:lnSpc>
                <a:spcPct val="115000"/>
              </a:lnSpc>
              <a:spcBef>
                <a:spcPts val="0"/>
              </a:spcBef>
              <a:spcAft>
                <a:spcPts val="0"/>
              </a:spcAft>
              <a:buClr>
                <a:schemeClr val="dk1"/>
              </a:buClr>
              <a:buSzPts val="2200"/>
              <a:buFont typeface="Montserrat"/>
              <a:buChar char="❖"/>
            </a:pPr>
            <a:r>
              <a:rPr lang="en-GB" sz="2200">
                <a:solidFill>
                  <a:schemeClr val="dk1"/>
                </a:solidFill>
                <a:latin typeface="Montserrat"/>
                <a:ea typeface="Montserrat"/>
                <a:cs typeface="Montserrat"/>
                <a:sym typeface="Montserrat"/>
              </a:rPr>
              <a:t>Share </a:t>
            </a:r>
            <a:r>
              <a:rPr b="1" lang="en-GB" sz="2200">
                <a:solidFill>
                  <a:schemeClr val="dk1"/>
                </a:solidFill>
                <a:latin typeface="Montserrat"/>
                <a:ea typeface="Montserrat"/>
                <a:cs typeface="Montserrat"/>
                <a:sym typeface="Montserrat"/>
              </a:rPr>
              <a:t>perspectives from the community</a:t>
            </a:r>
            <a:endParaRPr b="1" sz="2200">
              <a:solidFill>
                <a:schemeClr val="dk1"/>
              </a:solidFill>
              <a:latin typeface="Montserrat"/>
              <a:ea typeface="Montserrat"/>
              <a:cs typeface="Montserrat"/>
              <a:sym typeface="Montserrat"/>
            </a:endParaRPr>
          </a:p>
          <a:p>
            <a:pPr indent="-368300" lvl="1" marL="914400" rtl="0" algn="l">
              <a:lnSpc>
                <a:spcPct val="115000"/>
              </a:lnSpc>
              <a:spcBef>
                <a:spcPts val="1200"/>
              </a:spcBef>
              <a:spcAft>
                <a:spcPts val="0"/>
              </a:spcAft>
              <a:buClr>
                <a:schemeClr val="dk1"/>
              </a:buClr>
              <a:buSzPts val="2200"/>
              <a:buFont typeface="Montserrat"/>
              <a:buChar char="➢"/>
            </a:pPr>
            <a:r>
              <a:rPr lang="en-GB" sz="2200">
                <a:solidFill>
                  <a:schemeClr val="dk1"/>
                </a:solidFill>
                <a:latin typeface="Montserrat"/>
                <a:ea typeface="Montserrat"/>
                <a:cs typeface="Montserrat"/>
                <a:sym typeface="Montserrat"/>
              </a:rPr>
              <a:t>Early Warnings for All (EW4ALL)</a:t>
            </a:r>
            <a:endParaRPr sz="2200">
              <a:solidFill>
                <a:schemeClr val="dk1"/>
              </a:solidFill>
              <a:latin typeface="Montserrat"/>
              <a:ea typeface="Montserrat"/>
              <a:cs typeface="Montserrat"/>
              <a:sym typeface="Montserrat"/>
            </a:endParaRPr>
          </a:p>
          <a:p>
            <a:pPr indent="-368300" lvl="1" marL="914400" rtl="0" algn="l">
              <a:lnSpc>
                <a:spcPct val="115000"/>
              </a:lnSpc>
              <a:spcBef>
                <a:spcPts val="1200"/>
              </a:spcBef>
              <a:spcAft>
                <a:spcPts val="0"/>
              </a:spcAft>
              <a:buClr>
                <a:schemeClr val="dk1"/>
              </a:buClr>
              <a:buSzPts val="2200"/>
              <a:buFont typeface="Montserrat"/>
              <a:buChar char="➢"/>
            </a:pPr>
            <a:r>
              <a:rPr lang="en-GB" sz="2200">
                <a:solidFill>
                  <a:schemeClr val="dk1"/>
                </a:solidFill>
                <a:latin typeface="Montserrat"/>
                <a:ea typeface="Montserrat"/>
                <a:cs typeface="Montserrat"/>
                <a:sym typeface="Montserrat"/>
              </a:rPr>
              <a:t>International Wildfire EO Coordination Group</a:t>
            </a:r>
            <a:endParaRPr sz="2200">
              <a:solidFill>
                <a:schemeClr val="dk1"/>
              </a:solidFill>
              <a:latin typeface="Montserrat"/>
              <a:ea typeface="Montserrat"/>
              <a:cs typeface="Montserrat"/>
              <a:sym typeface="Montserrat"/>
            </a:endParaRPr>
          </a:p>
          <a:p>
            <a:pPr indent="-368300" lvl="1" marL="914400" rtl="0" algn="l">
              <a:lnSpc>
                <a:spcPct val="115000"/>
              </a:lnSpc>
              <a:spcBef>
                <a:spcPts val="1200"/>
              </a:spcBef>
              <a:spcAft>
                <a:spcPts val="0"/>
              </a:spcAft>
              <a:buClr>
                <a:schemeClr val="dk1"/>
              </a:buClr>
              <a:buSzPts val="2200"/>
              <a:buFont typeface="Montserrat"/>
              <a:buChar char="➢"/>
            </a:pPr>
            <a:r>
              <a:rPr lang="en-GB" sz="2200">
                <a:solidFill>
                  <a:schemeClr val="dk1"/>
                </a:solidFill>
                <a:latin typeface="Montserrat"/>
                <a:ea typeface="Montserrat"/>
                <a:cs typeface="Montserrat"/>
                <a:sym typeface="Montserrat"/>
              </a:rPr>
              <a:t>Californian stakeholders: Earth Fire Alliance &amp; CalFire</a:t>
            </a:r>
            <a:endParaRPr sz="2200">
              <a:solidFill>
                <a:schemeClr val="dk1"/>
              </a:solidFill>
              <a:latin typeface="Montserrat"/>
              <a:ea typeface="Montserrat"/>
              <a:cs typeface="Montserrat"/>
              <a:sym typeface="Montserrat"/>
            </a:endParaRPr>
          </a:p>
          <a:p>
            <a:pPr indent="-368300" lvl="1" marL="914400" rtl="0" algn="l">
              <a:lnSpc>
                <a:spcPct val="115000"/>
              </a:lnSpc>
              <a:spcBef>
                <a:spcPts val="1200"/>
              </a:spcBef>
              <a:spcAft>
                <a:spcPts val="0"/>
              </a:spcAft>
              <a:buClr>
                <a:schemeClr val="dk1"/>
              </a:buClr>
              <a:buSzPts val="2200"/>
              <a:buFont typeface="Montserrat"/>
              <a:buChar char="➢"/>
            </a:pPr>
            <a:r>
              <a:rPr lang="en-GB" sz="2200">
                <a:solidFill>
                  <a:schemeClr val="dk1"/>
                </a:solidFill>
                <a:latin typeface="Montserrat"/>
                <a:ea typeface="Montserrat"/>
                <a:cs typeface="Montserrat"/>
                <a:sym typeface="Montserrat"/>
              </a:rPr>
              <a:t>The International Charter: Space And Major Disasters</a:t>
            </a:r>
            <a:endParaRPr sz="2200">
              <a:solidFill>
                <a:schemeClr val="dk1"/>
              </a:solidFill>
              <a:latin typeface="Montserrat"/>
              <a:ea typeface="Montserrat"/>
              <a:cs typeface="Montserrat"/>
              <a:sym typeface="Montserrat"/>
            </a:endParaRPr>
          </a:p>
          <a:p>
            <a:pPr indent="-368300" lvl="0" marL="457200" rtl="0" algn="l">
              <a:lnSpc>
                <a:spcPct val="115000"/>
              </a:lnSpc>
              <a:spcBef>
                <a:spcPts val="1200"/>
              </a:spcBef>
              <a:spcAft>
                <a:spcPts val="0"/>
              </a:spcAft>
              <a:buClr>
                <a:schemeClr val="dk1"/>
              </a:buClr>
              <a:buSzPts val="2200"/>
              <a:buFont typeface="Montserrat"/>
              <a:buChar char="❖"/>
            </a:pPr>
            <a:r>
              <a:rPr lang="en-GB" sz="2200">
                <a:solidFill>
                  <a:schemeClr val="dk1"/>
                </a:solidFill>
                <a:latin typeface="Montserrat"/>
                <a:ea typeface="Montserrat"/>
                <a:cs typeface="Montserrat"/>
                <a:sym typeface="Montserrat"/>
              </a:rPr>
              <a:t>Discuss how to leverage CEOS interoperability and ARD efforts</a:t>
            </a:r>
            <a:endParaRPr sz="2200">
              <a:solidFill>
                <a:schemeClr val="dk1"/>
              </a:solidFill>
              <a:latin typeface="Montserrat"/>
              <a:ea typeface="Montserrat"/>
              <a:cs typeface="Montserrat"/>
              <a:sym typeface="Montserrat"/>
            </a:endParaRPr>
          </a:p>
          <a:p>
            <a:pPr indent="-368300" lvl="0" marL="457200" rtl="0" algn="l">
              <a:lnSpc>
                <a:spcPct val="115000"/>
              </a:lnSpc>
              <a:spcBef>
                <a:spcPts val="1200"/>
              </a:spcBef>
              <a:spcAft>
                <a:spcPts val="0"/>
              </a:spcAft>
              <a:buClr>
                <a:schemeClr val="dk1"/>
              </a:buClr>
              <a:buSzPts val="2200"/>
              <a:buFont typeface="Montserrat"/>
              <a:buChar char="❖"/>
            </a:pPr>
            <a:r>
              <a:rPr lang="en-GB" sz="2200">
                <a:solidFill>
                  <a:schemeClr val="dk1"/>
                </a:solidFill>
                <a:latin typeface="Montserrat"/>
                <a:ea typeface="Montserrat"/>
                <a:cs typeface="Montserrat"/>
                <a:sym typeface="Montserrat"/>
              </a:rPr>
              <a:t>WGISS Interoperability Demonstrator activities</a:t>
            </a:r>
            <a:endParaRPr sz="2200">
              <a:solidFill>
                <a:schemeClr val="dk1"/>
              </a:solidFill>
              <a:latin typeface="Montserrat"/>
              <a:ea typeface="Montserrat"/>
              <a:cs typeface="Montserrat"/>
              <a:sym typeface="Montserrat"/>
            </a:endParaRPr>
          </a:p>
          <a:p>
            <a:pPr indent="-368300" lvl="1" marL="914400" rtl="0" algn="l">
              <a:lnSpc>
                <a:spcPct val="115000"/>
              </a:lnSpc>
              <a:spcBef>
                <a:spcPts val="1200"/>
              </a:spcBef>
              <a:spcAft>
                <a:spcPts val="0"/>
              </a:spcAft>
              <a:buClr>
                <a:schemeClr val="dk1"/>
              </a:buClr>
              <a:buSzPts val="2200"/>
              <a:buFont typeface="Montserrat"/>
              <a:buChar char="➢"/>
            </a:pPr>
            <a:r>
              <a:rPr lang="en-GB" sz="2200">
                <a:solidFill>
                  <a:schemeClr val="dk1"/>
                </a:solidFill>
                <a:latin typeface="Montserrat"/>
                <a:ea typeface="Montserrat"/>
                <a:cs typeface="Montserrat"/>
                <a:sym typeface="Montserrat"/>
              </a:rPr>
              <a:t>Discuss connections and opportunities for the SIT Chair theme.</a:t>
            </a:r>
            <a:endParaRPr sz="2200">
              <a:solidFill>
                <a:schemeClr val="dk1"/>
              </a:solidFill>
              <a:latin typeface="Montserrat"/>
              <a:ea typeface="Montserrat"/>
              <a:cs typeface="Montserrat"/>
              <a:sym typeface="Montserrat"/>
            </a:endParaRPr>
          </a:p>
          <a:p>
            <a:pPr indent="-368300" lvl="0" marL="457200" rtl="0" algn="l">
              <a:lnSpc>
                <a:spcPct val="115000"/>
              </a:lnSpc>
              <a:spcBef>
                <a:spcPts val="1200"/>
              </a:spcBef>
              <a:spcAft>
                <a:spcPts val="1200"/>
              </a:spcAft>
              <a:buClr>
                <a:schemeClr val="dk1"/>
              </a:buClr>
              <a:buSzPts val="2200"/>
              <a:buFont typeface="Montserrat"/>
              <a:buChar char="❖"/>
            </a:pPr>
            <a:r>
              <a:rPr lang="en-GB" sz="2200">
                <a:solidFill>
                  <a:schemeClr val="dk1"/>
                </a:solidFill>
                <a:latin typeface="Montserrat"/>
                <a:ea typeface="Montserrat"/>
                <a:cs typeface="Montserrat"/>
                <a:sym typeface="Montserrat"/>
              </a:rPr>
              <a:t>Brief CEOS Agencies on the </a:t>
            </a:r>
            <a:r>
              <a:rPr b="1" lang="en-GB" sz="2200">
                <a:solidFill>
                  <a:schemeClr val="dk1"/>
                </a:solidFill>
                <a:latin typeface="Montserrat"/>
                <a:ea typeface="Montserrat"/>
                <a:cs typeface="Montserrat"/>
                <a:sym typeface="Montserrat"/>
              </a:rPr>
              <a:t>CEOS value chain and impact assessment</a:t>
            </a:r>
            <a:r>
              <a:rPr lang="en-GB" sz="2200">
                <a:solidFill>
                  <a:schemeClr val="dk1"/>
                </a:solidFill>
                <a:latin typeface="Montserrat"/>
                <a:ea typeface="Montserrat"/>
                <a:cs typeface="Montserrat"/>
                <a:sym typeface="Montserrat"/>
              </a:rPr>
              <a:t> </a:t>
            </a:r>
            <a:endParaRPr sz="2200">
              <a:solidFill>
                <a:schemeClr val="dk1"/>
              </a:solidFill>
              <a:latin typeface="Montserrat"/>
              <a:ea typeface="Montserrat"/>
              <a:cs typeface="Montserrat"/>
              <a:sym typeface="Montserrat"/>
            </a:endParaRPr>
          </a:p>
        </p:txBody>
      </p:sp>
      <p:sp>
        <p:nvSpPr>
          <p:cNvPr id="98" name="Google Shape;98;p12"/>
          <p:cNvSpPr txBox="1"/>
          <p:nvPr/>
        </p:nvSpPr>
        <p:spPr>
          <a:xfrm>
            <a:off x="94020" y="53041"/>
            <a:ext cx="8668500" cy="9234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lang="en-GB" sz="2700">
                <a:solidFill>
                  <a:schemeClr val="lt1"/>
                </a:solidFill>
                <a:latin typeface="Montserrat"/>
                <a:ea typeface="Montserrat"/>
                <a:cs typeface="Montserrat"/>
                <a:sym typeface="Montserrat"/>
              </a:rPr>
              <a:t>SIT Chair Theme:</a:t>
            </a:r>
            <a:endParaRPr sz="2700">
              <a:solidFill>
                <a:schemeClr val="lt1"/>
              </a:solidFill>
              <a:latin typeface="Montserrat"/>
              <a:ea typeface="Montserrat"/>
              <a:cs typeface="Montserrat"/>
              <a:sym typeface="Montserrat"/>
            </a:endParaRPr>
          </a:p>
          <a:p>
            <a:pPr indent="0" lvl="0" marL="0" rtl="0" algn="l">
              <a:spcBef>
                <a:spcPts val="0"/>
              </a:spcBef>
              <a:spcAft>
                <a:spcPts val="0"/>
              </a:spcAft>
              <a:buSzPts val="1100"/>
              <a:buNone/>
            </a:pPr>
            <a:r>
              <a:rPr lang="en-GB" sz="2700">
                <a:solidFill>
                  <a:schemeClr val="lt1"/>
                </a:solidFill>
                <a:latin typeface="Montserrat"/>
                <a:ea typeface="Montserrat"/>
                <a:cs typeface="Montserrat"/>
                <a:sym typeface="Montserrat"/>
              </a:rPr>
              <a:t>Connected Data for Community Resilience</a:t>
            </a:r>
            <a:endParaRPr sz="2700">
              <a:solidFill>
                <a:schemeClr val="lt1"/>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3"/>
          <p:cNvSpPr txBox="1"/>
          <p:nvPr/>
        </p:nvSpPr>
        <p:spPr>
          <a:xfrm>
            <a:off x="357105" y="1290957"/>
            <a:ext cx="11112000" cy="3447900"/>
          </a:xfrm>
          <a:prstGeom prst="rect">
            <a:avLst/>
          </a:prstGeom>
          <a:noFill/>
          <a:ln>
            <a:noFill/>
          </a:ln>
        </p:spPr>
        <p:txBody>
          <a:bodyPr anchorCtr="0" anchor="t" bIns="45700" lIns="91425" spcFirstLastPara="1" rIns="91425" wrap="square" tIns="45700">
            <a:spAutoFit/>
          </a:bodyPr>
          <a:lstStyle/>
          <a:p>
            <a:pPr indent="-355600" lvl="0" marL="457200" rtl="0" algn="l">
              <a:lnSpc>
                <a:spcPct val="115000"/>
              </a:lnSpc>
              <a:spcBef>
                <a:spcPts val="0"/>
              </a:spcBef>
              <a:spcAft>
                <a:spcPts val="0"/>
              </a:spcAft>
              <a:buClr>
                <a:schemeClr val="dk1"/>
              </a:buClr>
              <a:buSzPts val="2000"/>
              <a:buFont typeface="Montserrat"/>
              <a:buChar char="❖"/>
            </a:pPr>
            <a:r>
              <a:rPr b="1" lang="en-GB" sz="2000">
                <a:solidFill>
                  <a:schemeClr val="dk1"/>
                </a:solidFill>
                <a:latin typeface="Montserrat"/>
                <a:ea typeface="Montserrat"/>
                <a:cs typeface="Montserrat"/>
                <a:sym typeface="Montserrat"/>
              </a:rPr>
              <a:t>2026 CEOS Earth Observation Handbook</a:t>
            </a:r>
            <a:r>
              <a:rPr lang="en-GB" sz="2000">
                <a:solidFill>
                  <a:schemeClr val="dk1"/>
                </a:solidFill>
                <a:latin typeface="Montserrat"/>
                <a:ea typeface="Montserrat"/>
                <a:cs typeface="Montserrat"/>
                <a:sym typeface="Montserrat"/>
              </a:rPr>
              <a:t> update</a:t>
            </a:r>
            <a:endParaRPr sz="2000">
              <a:solidFill>
                <a:schemeClr val="dk1"/>
              </a:solidFill>
              <a:latin typeface="Montserrat"/>
              <a:ea typeface="Montserrat"/>
              <a:cs typeface="Montserrat"/>
              <a:sym typeface="Montserrat"/>
            </a:endParaRPr>
          </a:p>
          <a:p>
            <a:pPr indent="-355600" lvl="1" marL="914400" rtl="0" algn="l">
              <a:lnSpc>
                <a:spcPct val="115000"/>
              </a:lnSpc>
              <a:spcBef>
                <a:spcPts val="1200"/>
              </a:spcBef>
              <a:spcAft>
                <a:spcPts val="0"/>
              </a:spcAft>
              <a:buClr>
                <a:schemeClr val="dk1"/>
              </a:buClr>
              <a:buSzPts val="2000"/>
              <a:buFont typeface="Montserrat"/>
              <a:buChar char="➢"/>
            </a:pPr>
            <a:r>
              <a:rPr lang="en-GB" sz="2000">
                <a:solidFill>
                  <a:schemeClr val="dk1"/>
                </a:solidFill>
                <a:latin typeface="Montserrat"/>
                <a:ea typeface="Montserrat"/>
                <a:cs typeface="Montserrat"/>
                <a:sym typeface="Montserrat"/>
              </a:rPr>
              <a:t>Adaptation and resilience case studies overview</a:t>
            </a:r>
            <a:endParaRPr sz="2000">
              <a:solidFill>
                <a:schemeClr val="dk1"/>
              </a:solidFill>
              <a:latin typeface="Montserrat"/>
              <a:ea typeface="Montserrat"/>
              <a:cs typeface="Montserrat"/>
              <a:sym typeface="Montserrat"/>
            </a:endParaRPr>
          </a:p>
          <a:p>
            <a:pPr indent="-355600" lvl="0" marL="457200" rtl="0" algn="l">
              <a:lnSpc>
                <a:spcPct val="115000"/>
              </a:lnSpc>
              <a:spcBef>
                <a:spcPts val="1200"/>
              </a:spcBef>
              <a:spcAft>
                <a:spcPts val="0"/>
              </a:spcAft>
              <a:buClr>
                <a:schemeClr val="dk1"/>
              </a:buClr>
              <a:buSzPts val="2000"/>
              <a:buFont typeface="Montserrat"/>
              <a:buChar char="❖"/>
            </a:pPr>
            <a:r>
              <a:rPr b="1" lang="en-GB" sz="2000">
                <a:solidFill>
                  <a:schemeClr val="dk1"/>
                </a:solidFill>
                <a:latin typeface="Montserrat"/>
                <a:ea typeface="Montserrat"/>
                <a:cs typeface="Montserrat"/>
                <a:sym typeface="Montserrat"/>
              </a:rPr>
              <a:t>2026 CEOS-ARD Strategy</a:t>
            </a:r>
            <a:endParaRPr b="1" sz="2000">
              <a:solidFill>
                <a:schemeClr val="dk1"/>
              </a:solidFill>
              <a:latin typeface="Montserrat"/>
              <a:ea typeface="Montserrat"/>
              <a:cs typeface="Montserrat"/>
              <a:sym typeface="Montserrat"/>
            </a:endParaRPr>
          </a:p>
          <a:p>
            <a:pPr indent="-355600" lvl="1" marL="914400" rtl="0" algn="l">
              <a:lnSpc>
                <a:spcPct val="115000"/>
              </a:lnSpc>
              <a:spcBef>
                <a:spcPts val="1200"/>
              </a:spcBef>
              <a:spcAft>
                <a:spcPts val="0"/>
              </a:spcAft>
              <a:buClr>
                <a:schemeClr val="dk1"/>
              </a:buClr>
              <a:buSzPts val="2000"/>
              <a:buFont typeface="Montserrat"/>
              <a:buChar char="➢"/>
            </a:pPr>
            <a:r>
              <a:rPr lang="en-GB" sz="2000">
                <a:solidFill>
                  <a:schemeClr val="dk1"/>
                </a:solidFill>
                <a:latin typeface="Montserrat"/>
                <a:ea typeface="Montserrat"/>
                <a:cs typeface="Montserrat"/>
                <a:sym typeface="Montserrat"/>
              </a:rPr>
              <a:t>CEOS Principals to confirm overarching strategic direction</a:t>
            </a:r>
            <a:endParaRPr sz="2000">
              <a:solidFill>
                <a:schemeClr val="dk1"/>
              </a:solidFill>
              <a:latin typeface="Montserrat"/>
              <a:ea typeface="Montserrat"/>
              <a:cs typeface="Montserrat"/>
              <a:sym typeface="Montserrat"/>
            </a:endParaRPr>
          </a:p>
          <a:p>
            <a:pPr indent="-355600" lvl="0" marL="457200" rtl="0" algn="l">
              <a:lnSpc>
                <a:spcPct val="115000"/>
              </a:lnSpc>
              <a:spcBef>
                <a:spcPts val="1200"/>
              </a:spcBef>
              <a:spcAft>
                <a:spcPts val="0"/>
              </a:spcAft>
              <a:buClr>
                <a:schemeClr val="dk1"/>
              </a:buClr>
              <a:buSzPts val="2000"/>
              <a:buFont typeface="Montserrat"/>
              <a:buChar char="❖"/>
            </a:pPr>
            <a:r>
              <a:rPr b="1" lang="en-GB" sz="2000">
                <a:solidFill>
                  <a:schemeClr val="dk1"/>
                </a:solidFill>
                <a:latin typeface="Montserrat"/>
                <a:ea typeface="Montserrat"/>
                <a:cs typeface="Montserrat"/>
                <a:sym typeface="Montserrat"/>
              </a:rPr>
              <a:t>CEOS in Schools</a:t>
            </a:r>
            <a:r>
              <a:rPr lang="en-GB" sz="2000">
                <a:solidFill>
                  <a:schemeClr val="dk1"/>
                </a:solidFill>
                <a:latin typeface="Montserrat"/>
                <a:ea typeface="Montserrat"/>
                <a:cs typeface="Montserrat"/>
                <a:sym typeface="Montserrat"/>
              </a:rPr>
              <a:t> activities</a:t>
            </a:r>
            <a:endParaRPr sz="2000">
              <a:solidFill>
                <a:schemeClr val="dk1"/>
              </a:solidFill>
              <a:latin typeface="Montserrat"/>
              <a:ea typeface="Montserrat"/>
              <a:cs typeface="Montserrat"/>
              <a:sym typeface="Montserrat"/>
            </a:endParaRPr>
          </a:p>
          <a:p>
            <a:pPr indent="-355600" lvl="1" marL="914400" rtl="0" algn="l">
              <a:lnSpc>
                <a:spcPct val="115000"/>
              </a:lnSpc>
              <a:spcBef>
                <a:spcPts val="1200"/>
              </a:spcBef>
              <a:spcAft>
                <a:spcPts val="0"/>
              </a:spcAft>
              <a:buClr>
                <a:schemeClr val="dk1"/>
              </a:buClr>
              <a:buSzPts val="2000"/>
              <a:buFont typeface="Montserrat"/>
              <a:buChar char="➢"/>
            </a:pPr>
            <a:r>
              <a:rPr lang="en-GB" sz="2000">
                <a:solidFill>
                  <a:schemeClr val="dk1"/>
                </a:solidFill>
                <a:latin typeface="Montserrat"/>
                <a:ea typeface="Montserrat"/>
                <a:cs typeface="Montserrat"/>
                <a:sym typeface="Montserrat"/>
              </a:rPr>
              <a:t>Progress to date on webinars</a:t>
            </a:r>
            <a:endParaRPr sz="2000">
              <a:solidFill>
                <a:schemeClr val="dk1"/>
              </a:solidFill>
              <a:latin typeface="Montserrat"/>
              <a:ea typeface="Montserrat"/>
              <a:cs typeface="Montserrat"/>
              <a:sym typeface="Montserrat"/>
            </a:endParaRPr>
          </a:p>
          <a:p>
            <a:pPr indent="-355600" lvl="1" marL="914400" rtl="0" algn="l">
              <a:lnSpc>
                <a:spcPct val="115000"/>
              </a:lnSpc>
              <a:spcBef>
                <a:spcPts val="1200"/>
              </a:spcBef>
              <a:spcAft>
                <a:spcPts val="1200"/>
              </a:spcAft>
              <a:buClr>
                <a:schemeClr val="dk1"/>
              </a:buClr>
              <a:buSzPts val="2000"/>
              <a:buFont typeface="Montserrat"/>
              <a:buChar char="➢"/>
            </a:pPr>
            <a:r>
              <a:rPr lang="en-GB" sz="2000">
                <a:solidFill>
                  <a:schemeClr val="dk1"/>
                </a:solidFill>
                <a:latin typeface="Montserrat"/>
                <a:ea typeface="Montserrat"/>
                <a:cs typeface="Montserrat"/>
                <a:sym typeface="Montserrat"/>
              </a:rPr>
              <a:t>Poster session planning for CEOS Plenary</a:t>
            </a:r>
            <a:endParaRPr sz="2000">
              <a:solidFill>
                <a:schemeClr val="dk1"/>
              </a:solidFill>
              <a:latin typeface="Montserrat"/>
              <a:ea typeface="Montserrat"/>
              <a:cs typeface="Montserrat"/>
              <a:sym typeface="Montserrat"/>
            </a:endParaRPr>
          </a:p>
        </p:txBody>
      </p:sp>
      <p:sp>
        <p:nvSpPr>
          <p:cNvPr id="104" name="Google Shape;104;p13"/>
          <p:cNvSpPr txBox="1"/>
          <p:nvPr/>
        </p:nvSpPr>
        <p:spPr>
          <a:xfrm>
            <a:off x="94026" y="86500"/>
            <a:ext cx="10089600" cy="831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lang="en-GB" sz="2400">
                <a:solidFill>
                  <a:schemeClr val="lt1"/>
                </a:solidFill>
                <a:latin typeface="Montserrat"/>
                <a:ea typeface="Montserrat"/>
                <a:cs typeface="Montserrat"/>
                <a:sym typeface="Montserrat"/>
              </a:rPr>
              <a:t>CEOS Chair Theme:</a:t>
            </a:r>
            <a:endParaRPr sz="2400">
              <a:solidFill>
                <a:schemeClr val="lt1"/>
              </a:solidFill>
              <a:latin typeface="Montserrat"/>
              <a:ea typeface="Montserrat"/>
              <a:cs typeface="Montserrat"/>
              <a:sym typeface="Montserrat"/>
            </a:endParaRPr>
          </a:p>
          <a:p>
            <a:pPr indent="0" lvl="0" marL="0" rtl="0" algn="l">
              <a:spcBef>
                <a:spcPts val="0"/>
              </a:spcBef>
              <a:spcAft>
                <a:spcPts val="0"/>
              </a:spcAft>
              <a:buSzPts val="1100"/>
              <a:buNone/>
            </a:pPr>
            <a:r>
              <a:rPr lang="en-GB" sz="2400">
                <a:solidFill>
                  <a:schemeClr val="lt1"/>
                </a:solidFill>
                <a:latin typeface="Montserrat"/>
                <a:ea typeface="Montserrat"/>
                <a:cs typeface="Montserrat"/>
                <a:sym typeface="Montserrat"/>
              </a:rPr>
              <a:t>Positioning CEOS for Success in a Rapidly Changing Context</a:t>
            </a:r>
            <a:endParaRPr sz="2400">
              <a:solidFill>
                <a:schemeClr val="lt1"/>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4"/>
          <p:cNvSpPr txBox="1"/>
          <p:nvPr/>
        </p:nvSpPr>
        <p:spPr>
          <a:xfrm>
            <a:off x="284500" y="1062714"/>
            <a:ext cx="11673300" cy="5152500"/>
          </a:xfrm>
          <a:prstGeom prst="rect">
            <a:avLst/>
          </a:prstGeom>
          <a:noFill/>
          <a:ln>
            <a:noFill/>
          </a:ln>
        </p:spPr>
        <p:txBody>
          <a:bodyPr anchorCtr="0" anchor="t" bIns="45700" lIns="91425" spcFirstLastPara="1" rIns="91425" wrap="square" tIns="45700">
            <a:spAutoFit/>
          </a:bodyPr>
          <a:lstStyle/>
          <a:p>
            <a:pPr indent="-323850" lvl="0" marL="457200" rtl="0" algn="l">
              <a:lnSpc>
                <a:spcPct val="115000"/>
              </a:lnSpc>
              <a:spcBef>
                <a:spcPts val="0"/>
              </a:spcBef>
              <a:spcAft>
                <a:spcPts val="0"/>
              </a:spcAft>
              <a:buClr>
                <a:schemeClr val="dk1"/>
              </a:buClr>
              <a:buSzPts val="1500"/>
              <a:buFont typeface="Montserrat"/>
              <a:buChar char="❖"/>
            </a:pPr>
            <a:r>
              <a:rPr lang="en-GB" sz="1500">
                <a:solidFill>
                  <a:schemeClr val="dk1"/>
                </a:solidFill>
                <a:latin typeface="Montserrat"/>
                <a:ea typeface="Montserrat"/>
                <a:cs typeface="Montserrat"/>
                <a:sym typeface="Montserrat"/>
              </a:rPr>
              <a:t>Continue consistent reporting on the </a:t>
            </a:r>
            <a:r>
              <a:rPr b="1" lang="en-GB" sz="1500">
                <a:solidFill>
                  <a:schemeClr val="dk1"/>
                </a:solidFill>
                <a:latin typeface="Montserrat"/>
                <a:ea typeface="Montserrat"/>
                <a:cs typeface="Montserrat"/>
                <a:sym typeface="Montserrat"/>
              </a:rPr>
              <a:t>status of the Virtual Constellations</a:t>
            </a:r>
            <a:r>
              <a:rPr lang="en-GB" sz="1500">
                <a:solidFill>
                  <a:schemeClr val="dk1"/>
                </a:solidFill>
                <a:latin typeface="Montserrat"/>
                <a:ea typeface="Montserrat"/>
                <a:cs typeface="Montserrat"/>
                <a:sym typeface="Montserrat"/>
              </a:rPr>
              <a:t>.</a:t>
            </a:r>
            <a:endParaRPr sz="1500">
              <a:solidFill>
                <a:schemeClr val="dk1"/>
              </a:solidFill>
              <a:latin typeface="Montserrat"/>
              <a:ea typeface="Montserrat"/>
              <a:cs typeface="Montserrat"/>
              <a:sym typeface="Montserrat"/>
            </a:endParaRPr>
          </a:p>
          <a:p>
            <a:pPr indent="-323850" lvl="0" marL="457200" rtl="0" algn="l">
              <a:lnSpc>
                <a:spcPct val="115000"/>
              </a:lnSpc>
              <a:spcBef>
                <a:spcPts val="600"/>
              </a:spcBef>
              <a:spcAft>
                <a:spcPts val="0"/>
              </a:spcAft>
              <a:buClr>
                <a:schemeClr val="dk1"/>
              </a:buClr>
              <a:buSzPts val="1500"/>
              <a:buFont typeface="Montserrat"/>
              <a:buChar char="❖"/>
            </a:pPr>
            <a:r>
              <a:rPr b="1" lang="en-GB" sz="1500">
                <a:solidFill>
                  <a:schemeClr val="dk1"/>
                </a:solidFill>
                <a:latin typeface="Montserrat"/>
                <a:ea typeface="Montserrat"/>
                <a:cs typeface="Montserrat"/>
                <a:sym typeface="Montserrat"/>
              </a:rPr>
              <a:t>Aquatic Carbon Roadmap</a:t>
            </a:r>
            <a:r>
              <a:rPr lang="en-GB" sz="1500">
                <a:solidFill>
                  <a:schemeClr val="dk1"/>
                </a:solidFill>
                <a:latin typeface="Montserrat"/>
                <a:ea typeface="Montserrat"/>
                <a:cs typeface="Montserrat"/>
                <a:sym typeface="Montserrat"/>
              </a:rPr>
              <a:t> presentation, and timeline towards disposition at plenary.</a:t>
            </a:r>
            <a:endParaRPr sz="1500">
              <a:solidFill>
                <a:schemeClr val="dk1"/>
              </a:solidFill>
              <a:latin typeface="Montserrat"/>
              <a:ea typeface="Montserrat"/>
              <a:cs typeface="Montserrat"/>
              <a:sym typeface="Montserrat"/>
            </a:endParaRPr>
          </a:p>
          <a:p>
            <a:pPr indent="-323850" lvl="0" marL="457200" rtl="0" algn="l">
              <a:lnSpc>
                <a:spcPct val="115000"/>
              </a:lnSpc>
              <a:spcBef>
                <a:spcPts val="600"/>
              </a:spcBef>
              <a:spcAft>
                <a:spcPts val="0"/>
              </a:spcAft>
              <a:buClr>
                <a:schemeClr val="dk1"/>
              </a:buClr>
              <a:buSzPts val="1500"/>
              <a:buFont typeface="Montserrat"/>
              <a:buChar char="❖"/>
            </a:pPr>
            <a:r>
              <a:rPr lang="en-GB" sz="1500">
                <a:solidFill>
                  <a:schemeClr val="dk1"/>
                </a:solidFill>
                <a:latin typeface="Montserrat"/>
                <a:ea typeface="Montserrat"/>
                <a:cs typeface="Montserrat"/>
                <a:sym typeface="Montserrat"/>
              </a:rPr>
              <a:t>Update on </a:t>
            </a:r>
            <a:r>
              <a:rPr b="1" lang="en-GB" sz="1500">
                <a:solidFill>
                  <a:schemeClr val="dk1"/>
                </a:solidFill>
                <a:latin typeface="Montserrat"/>
                <a:ea typeface="Montserrat"/>
                <a:cs typeface="Montserrat"/>
                <a:sym typeface="Montserrat"/>
              </a:rPr>
              <a:t>Agriculture, Forestry, and Other Land Uses (AFOLU) Roadmap implementation</a:t>
            </a:r>
            <a:r>
              <a:rPr lang="en-GB" sz="1500">
                <a:solidFill>
                  <a:schemeClr val="dk1"/>
                </a:solidFill>
                <a:latin typeface="Montserrat"/>
                <a:ea typeface="Montserrat"/>
                <a:cs typeface="Montserrat"/>
                <a:sym typeface="Montserrat"/>
              </a:rPr>
              <a:t> and taking stock of CEOS AFOLU activities.</a:t>
            </a:r>
            <a:endParaRPr sz="1500">
              <a:solidFill>
                <a:schemeClr val="dk1"/>
              </a:solidFill>
              <a:latin typeface="Montserrat"/>
              <a:ea typeface="Montserrat"/>
              <a:cs typeface="Montserrat"/>
              <a:sym typeface="Montserrat"/>
            </a:endParaRPr>
          </a:p>
          <a:p>
            <a:pPr indent="-323850" lvl="0" marL="457200" rtl="0" algn="l">
              <a:lnSpc>
                <a:spcPct val="115000"/>
              </a:lnSpc>
              <a:spcBef>
                <a:spcPts val="600"/>
              </a:spcBef>
              <a:spcAft>
                <a:spcPts val="0"/>
              </a:spcAft>
              <a:buClr>
                <a:schemeClr val="dk1"/>
              </a:buClr>
              <a:buSzPts val="1500"/>
              <a:buFont typeface="Montserrat"/>
              <a:buChar char="❖"/>
            </a:pPr>
            <a:r>
              <a:rPr lang="en-GB" sz="1500">
                <a:solidFill>
                  <a:schemeClr val="dk1"/>
                </a:solidFill>
                <a:latin typeface="Montserrat"/>
                <a:ea typeface="Montserrat"/>
                <a:cs typeface="Montserrat"/>
                <a:sym typeface="Montserrat"/>
              </a:rPr>
              <a:t>Present four new </a:t>
            </a:r>
            <a:r>
              <a:rPr b="1" lang="en-GB" sz="1500">
                <a:solidFill>
                  <a:schemeClr val="dk1"/>
                </a:solidFill>
                <a:latin typeface="Montserrat"/>
                <a:ea typeface="Montserrat"/>
                <a:cs typeface="Montserrat"/>
                <a:sym typeface="Montserrat"/>
              </a:rPr>
              <a:t>WGDisasters pilots</a:t>
            </a:r>
            <a:r>
              <a:rPr lang="en-GB" sz="1500">
                <a:solidFill>
                  <a:schemeClr val="dk1"/>
                </a:solidFill>
                <a:latin typeface="Montserrat"/>
                <a:ea typeface="Montserrat"/>
                <a:cs typeface="Montserrat"/>
                <a:sym typeface="Montserrat"/>
              </a:rPr>
              <a:t>:</a:t>
            </a:r>
            <a:endParaRPr sz="1500">
              <a:solidFill>
                <a:schemeClr val="dk1"/>
              </a:solidFill>
              <a:latin typeface="Montserrat"/>
              <a:ea typeface="Montserrat"/>
              <a:cs typeface="Montserrat"/>
              <a:sym typeface="Montserrat"/>
            </a:endParaRPr>
          </a:p>
          <a:p>
            <a:pPr indent="-323850" lvl="1" marL="914400" rtl="0" algn="l">
              <a:lnSpc>
                <a:spcPct val="115000"/>
              </a:lnSpc>
              <a:spcBef>
                <a:spcPts val="600"/>
              </a:spcBef>
              <a:spcAft>
                <a:spcPts val="0"/>
              </a:spcAft>
              <a:buClr>
                <a:schemeClr val="dk1"/>
              </a:buClr>
              <a:buSzPts val="1500"/>
              <a:buFont typeface="Montserrat"/>
              <a:buChar char="➢"/>
            </a:pPr>
            <a:r>
              <a:rPr lang="en-GB" sz="1500">
                <a:solidFill>
                  <a:schemeClr val="dk1"/>
                </a:solidFill>
                <a:latin typeface="Montserrat"/>
                <a:ea typeface="Montserrat"/>
                <a:cs typeface="Montserrat"/>
                <a:sym typeface="Montserrat"/>
              </a:rPr>
              <a:t>Landslides Follow-on, Wildfire II, Biodiversity, Drought</a:t>
            </a:r>
            <a:endParaRPr sz="1500">
              <a:solidFill>
                <a:schemeClr val="dk1"/>
              </a:solidFill>
              <a:latin typeface="Montserrat"/>
              <a:ea typeface="Montserrat"/>
              <a:cs typeface="Montserrat"/>
              <a:sym typeface="Montserrat"/>
            </a:endParaRPr>
          </a:p>
          <a:p>
            <a:pPr indent="-323850" lvl="0" marL="457200" rtl="0" algn="l">
              <a:lnSpc>
                <a:spcPct val="115000"/>
              </a:lnSpc>
              <a:spcBef>
                <a:spcPts val="600"/>
              </a:spcBef>
              <a:spcAft>
                <a:spcPts val="0"/>
              </a:spcAft>
              <a:buClr>
                <a:schemeClr val="dk1"/>
              </a:buClr>
              <a:buSzPts val="1500"/>
              <a:buFont typeface="Montserrat"/>
              <a:buChar char="❖"/>
            </a:pPr>
            <a:r>
              <a:rPr lang="en-GB" sz="1500">
                <a:solidFill>
                  <a:schemeClr val="dk1"/>
                </a:solidFill>
                <a:latin typeface="Montserrat"/>
                <a:ea typeface="Montserrat"/>
                <a:cs typeface="Montserrat"/>
                <a:sym typeface="Montserrat"/>
              </a:rPr>
              <a:t>Discuss </a:t>
            </a:r>
            <a:r>
              <a:rPr b="1" lang="en-GB" sz="1500">
                <a:solidFill>
                  <a:schemeClr val="dk1"/>
                </a:solidFill>
                <a:latin typeface="Montserrat"/>
                <a:ea typeface="Montserrat"/>
                <a:cs typeface="Montserrat"/>
                <a:sym typeface="Montserrat"/>
              </a:rPr>
              <a:t>Essential Agriculture Variable (EAV)</a:t>
            </a:r>
            <a:r>
              <a:rPr lang="en-GB" sz="1500">
                <a:solidFill>
                  <a:schemeClr val="dk1"/>
                </a:solidFill>
                <a:latin typeface="Montserrat"/>
                <a:ea typeface="Montserrat"/>
                <a:cs typeface="Montserrat"/>
                <a:sym typeface="Montserrat"/>
              </a:rPr>
              <a:t> stocktake phase one report + plan for next phase</a:t>
            </a:r>
            <a:endParaRPr sz="1500">
              <a:solidFill>
                <a:schemeClr val="dk1"/>
              </a:solidFill>
              <a:latin typeface="Montserrat"/>
              <a:ea typeface="Montserrat"/>
              <a:cs typeface="Montserrat"/>
              <a:sym typeface="Montserrat"/>
            </a:endParaRPr>
          </a:p>
          <a:p>
            <a:pPr indent="-323850" lvl="0" marL="457200" rtl="0" algn="l">
              <a:lnSpc>
                <a:spcPct val="115000"/>
              </a:lnSpc>
              <a:spcBef>
                <a:spcPts val="600"/>
              </a:spcBef>
              <a:spcAft>
                <a:spcPts val="0"/>
              </a:spcAft>
              <a:buClr>
                <a:schemeClr val="dk1"/>
              </a:buClr>
              <a:buSzPts val="1500"/>
              <a:buFont typeface="Montserrat"/>
              <a:buChar char="❖"/>
            </a:pPr>
            <a:r>
              <a:rPr lang="en-GB" sz="1500">
                <a:solidFill>
                  <a:schemeClr val="dk1"/>
                </a:solidFill>
                <a:latin typeface="Montserrat"/>
                <a:ea typeface="Montserrat"/>
                <a:cs typeface="Montserrat"/>
                <a:sym typeface="Montserrat"/>
              </a:rPr>
              <a:t>Joint WGCV Land Product Validation Subgroup and GEOGLAM </a:t>
            </a:r>
            <a:r>
              <a:rPr i="1" lang="en-GB" sz="1500">
                <a:solidFill>
                  <a:schemeClr val="dk1"/>
                </a:solidFill>
                <a:latin typeface="Montserrat"/>
                <a:ea typeface="Montserrat"/>
                <a:cs typeface="Montserrat"/>
                <a:sym typeface="Montserrat"/>
              </a:rPr>
              <a:t>“</a:t>
            </a:r>
            <a:r>
              <a:rPr b="1" i="1" lang="en-GB" sz="1500">
                <a:solidFill>
                  <a:schemeClr val="dk1"/>
                </a:solidFill>
                <a:latin typeface="Montserrat"/>
                <a:ea typeface="Montserrat"/>
                <a:cs typeface="Montserrat"/>
                <a:sym typeface="Montserrat"/>
              </a:rPr>
              <a:t>Joint Workshop on Good Practices for Evapotranspiration Validation”</a:t>
            </a:r>
            <a:endParaRPr b="1" i="1" sz="1500">
              <a:solidFill>
                <a:schemeClr val="dk1"/>
              </a:solidFill>
              <a:latin typeface="Montserrat"/>
              <a:ea typeface="Montserrat"/>
              <a:cs typeface="Montserrat"/>
              <a:sym typeface="Montserrat"/>
            </a:endParaRPr>
          </a:p>
          <a:p>
            <a:pPr indent="-323850" lvl="1" marL="914400" rtl="0" algn="l">
              <a:lnSpc>
                <a:spcPct val="115000"/>
              </a:lnSpc>
              <a:spcBef>
                <a:spcPts val="600"/>
              </a:spcBef>
              <a:spcAft>
                <a:spcPts val="0"/>
              </a:spcAft>
              <a:buClr>
                <a:schemeClr val="dk1"/>
              </a:buClr>
              <a:buSzPts val="1500"/>
              <a:buFont typeface="Montserrat"/>
              <a:buChar char="➢"/>
            </a:pPr>
            <a:r>
              <a:rPr lang="en-GB" sz="1500">
                <a:solidFill>
                  <a:schemeClr val="dk1"/>
                </a:solidFill>
                <a:latin typeface="Montserrat"/>
                <a:ea typeface="Montserrat"/>
                <a:cs typeface="Montserrat"/>
                <a:sym typeface="Montserrat"/>
              </a:rPr>
              <a:t>Briefing and call for contributions</a:t>
            </a:r>
            <a:endParaRPr sz="1500">
              <a:solidFill>
                <a:schemeClr val="dk1"/>
              </a:solidFill>
              <a:latin typeface="Montserrat"/>
              <a:ea typeface="Montserrat"/>
              <a:cs typeface="Montserrat"/>
              <a:sym typeface="Montserrat"/>
            </a:endParaRPr>
          </a:p>
          <a:p>
            <a:pPr indent="-323850" lvl="0" marL="457200" rtl="0" algn="l">
              <a:lnSpc>
                <a:spcPct val="115000"/>
              </a:lnSpc>
              <a:spcBef>
                <a:spcPts val="600"/>
              </a:spcBef>
              <a:spcAft>
                <a:spcPts val="0"/>
              </a:spcAft>
              <a:buClr>
                <a:schemeClr val="dk1"/>
              </a:buClr>
              <a:buSzPts val="1500"/>
              <a:buFont typeface="Montserrat"/>
              <a:buChar char="❖"/>
            </a:pPr>
            <a:r>
              <a:rPr lang="en-GB" sz="1500">
                <a:solidFill>
                  <a:schemeClr val="dk1"/>
                </a:solidFill>
                <a:latin typeface="Montserrat"/>
                <a:ea typeface="Montserrat"/>
                <a:cs typeface="Montserrat"/>
                <a:sym typeface="Montserrat"/>
              </a:rPr>
              <a:t>Present draft analysis from AC-VC on </a:t>
            </a:r>
            <a:r>
              <a:rPr b="1" i="1" lang="en-GB" sz="1500">
                <a:solidFill>
                  <a:schemeClr val="dk1"/>
                </a:solidFill>
                <a:latin typeface="Montserrat"/>
                <a:ea typeface="Montserrat"/>
                <a:cs typeface="Montserrat"/>
                <a:sym typeface="Montserrat"/>
              </a:rPr>
              <a:t>“Expanding the Geostationary Atmospheric Composition Constellation: Toward Global Coverage”</a:t>
            </a:r>
            <a:r>
              <a:rPr lang="en-GB" sz="1500">
                <a:solidFill>
                  <a:schemeClr val="dk1"/>
                </a:solidFill>
                <a:latin typeface="Montserrat"/>
                <a:ea typeface="Montserrat"/>
                <a:cs typeface="Montserrat"/>
                <a:sym typeface="Montserrat"/>
              </a:rPr>
              <a:t>.</a:t>
            </a:r>
            <a:endParaRPr sz="1500">
              <a:solidFill>
                <a:schemeClr val="dk1"/>
              </a:solidFill>
              <a:latin typeface="Montserrat"/>
              <a:ea typeface="Montserrat"/>
              <a:cs typeface="Montserrat"/>
              <a:sym typeface="Montserrat"/>
            </a:endParaRPr>
          </a:p>
          <a:p>
            <a:pPr indent="-323850" lvl="0" marL="457200" rtl="0" algn="l">
              <a:lnSpc>
                <a:spcPct val="115000"/>
              </a:lnSpc>
              <a:spcBef>
                <a:spcPts val="600"/>
              </a:spcBef>
              <a:spcAft>
                <a:spcPts val="0"/>
              </a:spcAft>
              <a:buClr>
                <a:schemeClr val="dk1"/>
              </a:buClr>
              <a:buSzPts val="1500"/>
              <a:buFont typeface="Montserrat"/>
              <a:buChar char="❖"/>
            </a:pPr>
            <a:r>
              <a:rPr lang="en-GB" sz="1500">
                <a:solidFill>
                  <a:schemeClr val="dk1"/>
                </a:solidFill>
                <a:latin typeface="Montserrat"/>
                <a:ea typeface="Montserrat"/>
                <a:cs typeface="Montserrat"/>
                <a:sym typeface="Montserrat"/>
              </a:rPr>
              <a:t>Review progress of the Earth Observation Training, Education and Capacity Development Network (</a:t>
            </a:r>
            <a:r>
              <a:rPr b="1" lang="en-GB" sz="1500">
                <a:solidFill>
                  <a:schemeClr val="dk1"/>
                </a:solidFill>
                <a:latin typeface="Montserrat"/>
                <a:ea typeface="Montserrat"/>
                <a:cs typeface="Montserrat"/>
                <a:sym typeface="Montserrat"/>
              </a:rPr>
              <a:t>EOTEC DevNet</a:t>
            </a:r>
            <a:r>
              <a:rPr lang="en-GB" sz="1500">
                <a:solidFill>
                  <a:schemeClr val="dk1"/>
                </a:solidFill>
                <a:latin typeface="Montserrat"/>
                <a:ea typeface="Montserrat"/>
                <a:cs typeface="Montserrat"/>
                <a:sym typeface="Montserrat"/>
              </a:rPr>
              <a:t>) and consider connections to the SIT Chair priorities.</a:t>
            </a:r>
            <a:endParaRPr sz="1500">
              <a:solidFill>
                <a:schemeClr val="dk1"/>
              </a:solidFill>
              <a:latin typeface="Montserrat"/>
              <a:ea typeface="Montserrat"/>
              <a:cs typeface="Montserrat"/>
              <a:sym typeface="Montserrat"/>
            </a:endParaRPr>
          </a:p>
          <a:p>
            <a:pPr indent="-323850" lvl="0" marL="457200" rtl="0" algn="l">
              <a:lnSpc>
                <a:spcPct val="115000"/>
              </a:lnSpc>
              <a:spcBef>
                <a:spcPts val="600"/>
              </a:spcBef>
              <a:spcAft>
                <a:spcPts val="0"/>
              </a:spcAft>
              <a:buClr>
                <a:schemeClr val="dk1"/>
              </a:buClr>
              <a:buSzPts val="1500"/>
              <a:buFont typeface="Montserrat"/>
              <a:buChar char="❖"/>
            </a:pPr>
            <a:r>
              <a:rPr lang="en-GB" sz="1500">
                <a:solidFill>
                  <a:schemeClr val="dk1"/>
                </a:solidFill>
                <a:latin typeface="Montserrat"/>
                <a:ea typeface="Montserrat"/>
                <a:cs typeface="Montserrat"/>
                <a:sym typeface="Montserrat"/>
              </a:rPr>
              <a:t>Revisit International Coordination Group for Spaceborne SAR (</a:t>
            </a:r>
            <a:r>
              <a:rPr b="1" lang="en-GB" sz="1500">
                <a:solidFill>
                  <a:schemeClr val="dk1"/>
                </a:solidFill>
                <a:latin typeface="Montserrat"/>
                <a:ea typeface="Montserrat"/>
                <a:cs typeface="Montserrat"/>
                <a:sym typeface="Montserrat"/>
              </a:rPr>
              <a:t>ICGS-SAR</a:t>
            </a:r>
            <a:r>
              <a:rPr lang="en-GB" sz="1500">
                <a:solidFill>
                  <a:schemeClr val="dk1"/>
                </a:solidFill>
                <a:latin typeface="Montserrat"/>
                <a:ea typeface="Montserrat"/>
                <a:cs typeface="Montserrat"/>
                <a:sym typeface="Montserrat"/>
              </a:rPr>
              <a:t>)</a:t>
            </a:r>
            <a:endParaRPr sz="1500">
              <a:solidFill>
                <a:schemeClr val="dk1"/>
              </a:solidFill>
              <a:latin typeface="Montserrat"/>
              <a:ea typeface="Montserrat"/>
              <a:cs typeface="Montserrat"/>
              <a:sym typeface="Montserrat"/>
            </a:endParaRPr>
          </a:p>
          <a:p>
            <a:pPr indent="-323850" lvl="1" marL="914400" rtl="0" algn="l">
              <a:lnSpc>
                <a:spcPct val="115000"/>
              </a:lnSpc>
              <a:spcBef>
                <a:spcPts val="600"/>
              </a:spcBef>
              <a:spcAft>
                <a:spcPts val="600"/>
              </a:spcAft>
              <a:buClr>
                <a:schemeClr val="dk1"/>
              </a:buClr>
              <a:buSzPts val="1500"/>
              <a:buFont typeface="Montserrat"/>
              <a:buChar char="➢"/>
            </a:pPr>
            <a:r>
              <a:rPr lang="en-GB" sz="1500">
                <a:solidFill>
                  <a:schemeClr val="dk1"/>
                </a:solidFill>
                <a:latin typeface="Montserrat"/>
                <a:ea typeface="Montserrat"/>
                <a:cs typeface="Montserrat"/>
                <a:sym typeface="Montserrat"/>
              </a:rPr>
              <a:t>How to integrate their activities into the CEOS framework.</a:t>
            </a:r>
            <a:endParaRPr sz="1500">
              <a:solidFill>
                <a:schemeClr val="dk1"/>
              </a:solidFill>
              <a:latin typeface="Montserrat"/>
              <a:ea typeface="Montserrat"/>
              <a:cs typeface="Montserrat"/>
              <a:sym typeface="Montserrat"/>
            </a:endParaRPr>
          </a:p>
        </p:txBody>
      </p:sp>
      <p:sp>
        <p:nvSpPr>
          <p:cNvPr id="110" name="Google Shape;110;p14"/>
          <p:cNvSpPr txBox="1"/>
          <p:nvPr/>
        </p:nvSpPr>
        <p:spPr>
          <a:xfrm>
            <a:off x="94026" y="262225"/>
            <a:ext cx="10089600" cy="461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lang="en-GB" sz="2400">
                <a:solidFill>
                  <a:schemeClr val="lt1"/>
                </a:solidFill>
                <a:latin typeface="Montserrat"/>
                <a:ea typeface="Montserrat"/>
                <a:cs typeface="Montserrat"/>
                <a:sym typeface="Montserrat"/>
              </a:rPr>
              <a:t>Working Group and Virtual Constellation Priorities</a:t>
            </a:r>
            <a:endParaRPr sz="2400">
              <a:solidFill>
                <a:schemeClr val="lt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