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3"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Lst>
  <p:sldSz cy="6858000" cx="12192000"/>
  <p:notesSz cx="6858000" cy="9144000"/>
  <p:embeddedFontLst>
    <p:embeddedFont>
      <p:font typeface="Montserrat"/>
      <p:regular r:id="rId29"/>
      <p:bold r:id="rId30"/>
      <p:italic r:id="rId31"/>
      <p:boldItalic r:id="rId32"/>
    </p:embeddedFont>
    <p:embeddedFont>
      <p:font typeface="Open Sans"/>
      <p:regular r:id="rId33"/>
      <p:bold r:id="rId34"/>
      <p:italic r:id="rId35"/>
      <p:boldItalic r:id="rId3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DD71A915-A8AC-490A-8D9E-BC7F0CBBB06A}">
  <a:tblStyle styleId="{DD71A915-A8AC-490A-8D9E-BC7F0CBBB06A}" styleName="Table_0">
    <a:wholeTbl>
      <a:tcTxStyle>
        <a:font>
          <a:latin typeface="Arial"/>
          <a:ea typeface="Arial"/>
          <a:cs typeface="Arial"/>
        </a:font>
        <a:srgbClr val="000000"/>
      </a:tcTxStyle>
      <a:tcStyle>
        <a:tcBdr>
          <a:left>
            <a:ln cap="flat" cmpd="sng" w="6350">
              <a:solidFill>
                <a:srgbClr val="000000"/>
              </a:solidFill>
              <a:prstDash val="solid"/>
              <a:round/>
              <a:headEnd len="sm" w="sm" type="none"/>
              <a:tailEnd len="sm" w="sm" type="none"/>
            </a:ln>
          </a:left>
          <a:right>
            <a:ln cap="flat" cmpd="sng" w="6350">
              <a:solidFill>
                <a:srgbClr val="000000"/>
              </a:solidFill>
              <a:prstDash val="solid"/>
              <a:round/>
              <a:headEnd len="sm" w="sm" type="none"/>
              <a:tailEnd len="sm" w="sm" type="none"/>
            </a:ln>
          </a:right>
          <a:top>
            <a:ln cap="flat" cmpd="sng" w="6350">
              <a:solidFill>
                <a:srgbClr val="000000"/>
              </a:solidFill>
              <a:prstDash val="solid"/>
              <a:round/>
              <a:headEnd len="sm" w="sm" type="none"/>
              <a:tailEnd len="sm" w="sm" type="none"/>
            </a:ln>
          </a:top>
          <a:bottom>
            <a:ln cap="flat" cmpd="sng" w="6350">
              <a:solidFill>
                <a:srgbClr val="000000"/>
              </a:solidFill>
              <a:prstDash val="solid"/>
              <a:round/>
              <a:headEnd len="sm" w="sm" type="none"/>
              <a:tailEnd len="sm" w="sm" type="none"/>
            </a:ln>
          </a:bottom>
          <a:insideH>
            <a:ln cap="flat" cmpd="sng" w="6350">
              <a:solidFill>
                <a:srgbClr val="000000"/>
              </a:solidFill>
              <a:prstDash val="solid"/>
              <a:round/>
              <a:headEnd len="sm" w="sm" type="none"/>
              <a:tailEnd len="sm" w="sm" type="none"/>
            </a:ln>
          </a:insideH>
          <a:insideV>
            <a:ln cap="flat" cmpd="sng" w="6350">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8900BEBF-AE4E-4FE3-B188-977B403AE6A8}" styleName="Table_1">
    <a:wholeTbl>
      <a:tcTxStyle>
        <a:font>
          <a:latin typeface="Arial"/>
          <a:ea typeface="Arial"/>
          <a:cs typeface="Arial"/>
        </a:font>
        <a:srgbClr val="000000"/>
      </a:tcTxStyle>
      <a:tcStyle>
        <a:tcBdr>
          <a:left>
            <a:ln cap="flat" cmpd="sng" w="12700">
              <a:solidFill>
                <a:srgbClr val="000000"/>
              </a:solidFill>
              <a:prstDash val="solid"/>
              <a:round/>
              <a:headEnd len="sm" w="sm" type="none"/>
              <a:tailEnd len="sm" w="sm" type="none"/>
            </a:ln>
          </a:left>
          <a:right>
            <a:ln cap="flat" cmpd="sng" w="12700">
              <a:solidFill>
                <a:srgbClr val="000000"/>
              </a:solidFill>
              <a:prstDash val="solid"/>
              <a:round/>
              <a:headEnd len="sm" w="sm" type="none"/>
              <a:tailEnd len="sm" w="sm" type="none"/>
            </a:ln>
          </a:right>
          <a:top>
            <a:ln cap="flat" cmpd="sng" w="12700">
              <a:solidFill>
                <a:srgbClr val="000000"/>
              </a:solidFill>
              <a:prstDash val="solid"/>
              <a:round/>
              <a:headEnd len="sm" w="sm" type="none"/>
              <a:tailEnd len="sm" w="sm" type="none"/>
            </a:ln>
          </a:top>
          <a:bottom>
            <a:ln cap="flat" cmpd="sng" w="12700">
              <a:solidFill>
                <a:srgbClr val="000000"/>
              </a:solidFill>
              <a:prstDash val="solid"/>
              <a:round/>
              <a:headEnd len="sm" w="sm" type="none"/>
              <a:tailEnd len="sm" w="sm" type="none"/>
            </a:ln>
          </a:bottom>
          <a:insideH>
            <a:ln cap="flat" cmpd="sng" w="12700">
              <a:solidFill>
                <a:srgbClr val="000000"/>
              </a:solidFill>
              <a:prstDash val="solid"/>
              <a:round/>
              <a:headEnd len="sm" w="sm" type="none"/>
              <a:tailEnd len="sm" w="sm" type="none"/>
            </a:ln>
          </a:insideH>
          <a:insideV>
            <a:ln cap="flat" cmpd="sng" w="12700">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Montserrat-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Montserrat-italic.fntdata"/><Relationship Id="rId30" Type="http://schemas.openxmlformats.org/officeDocument/2006/relationships/font" Target="fonts/Montserrat-bold.fntdata"/><Relationship Id="rId11" Type="http://schemas.openxmlformats.org/officeDocument/2006/relationships/slide" Target="slides/slide6.xml"/><Relationship Id="rId33" Type="http://schemas.openxmlformats.org/officeDocument/2006/relationships/font" Target="fonts/OpenSans-regular.fntdata"/><Relationship Id="rId10" Type="http://schemas.openxmlformats.org/officeDocument/2006/relationships/slide" Target="slides/slide5.xml"/><Relationship Id="rId32" Type="http://schemas.openxmlformats.org/officeDocument/2006/relationships/font" Target="fonts/Montserrat-boldItalic.fntdata"/><Relationship Id="rId13" Type="http://schemas.openxmlformats.org/officeDocument/2006/relationships/slide" Target="slides/slide8.xml"/><Relationship Id="rId35" Type="http://schemas.openxmlformats.org/officeDocument/2006/relationships/font" Target="fonts/OpenSans-italic.fntdata"/><Relationship Id="rId12" Type="http://schemas.openxmlformats.org/officeDocument/2006/relationships/slide" Target="slides/slide7.xml"/><Relationship Id="rId34" Type="http://schemas.openxmlformats.org/officeDocument/2006/relationships/font" Target="fonts/OpenSans-bold.fntdata"/><Relationship Id="rId15" Type="http://schemas.openxmlformats.org/officeDocument/2006/relationships/slide" Target="slides/slide10.xml"/><Relationship Id="rId14" Type="http://schemas.openxmlformats.org/officeDocument/2006/relationships/slide" Target="slides/slide9.xml"/><Relationship Id="rId36" Type="http://schemas.openxmlformats.org/officeDocument/2006/relationships/font" Target="fonts/OpenSans-boldItalic.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3d7a9781824_0_4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3d7a9781824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3d7a9781824_0_4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3d7a9781824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3d7a9781824_0_5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3d7a9781824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3d7a9781824_0_5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3d7a9781824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3d7a9781824_0_7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3d7a9781824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3d7a9781824_0_7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3d7a9781824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3d7a9781824_0_8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3d7a9781824_0_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3d7a9781824_0_9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3d7a9781824_0_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3d7a9781824_0_9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3d7a9781824_0_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3d7a9781824_0_10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3d7a9781824_0_1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3d7a9781824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3d7a978182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3d7a9781824_0_10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3d7a9781824_0_1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3d7a9781824_0_12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3d7a9781824_0_1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3d7a9781824_0_12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11" name="Google Shape;211;g3d7a9781824_0_1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3d7a9781824_0_13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3d7a9781824_0_1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3d7a9781824_0_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3d7a9781824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3d7a9781824_0_1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3d7a9781824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3d7a9781824_0_1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3d7a9781824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3d7a9781824_0_2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3d7a9781824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3d7a9781824_0_3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3d7a9781824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3d7a9781824_0_3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3d7a9781824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3d7a9781824_0_2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3d7a9781824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 Id="rId3" Type="http://schemas.openxmlformats.org/officeDocument/2006/relationships/image" Target="../media/image6.jpg"/><Relationship Id="rId4" Type="http://schemas.openxmlformats.org/officeDocument/2006/relationships/image" Target="../media/image4.jpg"/><Relationship Id="rId5" Type="http://schemas.openxmlformats.org/officeDocument/2006/relationships/image" Target="../media/image7.png"/><Relationship Id="rId6"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1" name="Shape 11"/>
        <p:cNvGrpSpPr/>
        <p:nvPr/>
      </p:nvGrpSpPr>
      <p:grpSpPr>
        <a:xfrm>
          <a:off x="0" y="0"/>
          <a:ext cx="0" cy="0"/>
          <a:chOff x="0" y="0"/>
          <a:chExt cx="0" cy="0"/>
        </a:xfrm>
      </p:grpSpPr>
      <p:pic>
        <p:nvPicPr>
          <p:cNvPr id="12" name="Google Shape;12;p2"/>
          <p:cNvPicPr preferRelativeResize="0"/>
          <p:nvPr/>
        </p:nvPicPr>
        <p:blipFill rotWithShape="1">
          <a:blip r:embed="rId2">
            <a:alphaModFix/>
          </a:blip>
          <a:srcRect b="0" l="0" r="0" t="0"/>
          <a:stretch/>
        </p:blipFill>
        <p:spPr>
          <a:xfrm>
            <a:off x="3301750" y="2265730"/>
            <a:ext cx="8288157" cy="2756714"/>
          </a:xfrm>
          <a:prstGeom prst="rect">
            <a:avLst/>
          </a:prstGeom>
          <a:noFill/>
          <a:ln>
            <a:noFill/>
          </a:ln>
        </p:spPr>
      </p:pic>
      <p:pic>
        <p:nvPicPr>
          <p:cNvPr id="13" name="Google Shape;13;p2"/>
          <p:cNvPicPr preferRelativeResize="0"/>
          <p:nvPr/>
        </p:nvPicPr>
        <p:blipFill rotWithShape="1">
          <a:blip r:embed="rId3">
            <a:alphaModFix/>
          </a:blip>
          <a:srcRect b="-114" l="0" r="0" t="0"/>
          <a:stretch/>
        </p:blipFill>
        <p:spPr>
          <a:xfrm flipH="1" rot="10800000">
            <a:off x="2824280" y="4824248"/>
            <a:ext cx="5391556" cy="2038097"/>
          </a:xfrm>
          <a:prstGeom prst="rect">
            <a:avLst/>
          </a:prstGeom>
          <a:noFill/>
          <a:ln>
            <a:noFill/>
          </a:ln>
        </p:spPr>
      </p:pic>
      <p:pic>
        <p:nvPicPr>
          <p:cNvPr descr="A picture containing nature&#10;&#10;Description automatically generated" id="14" name="Google Shape;14;p2"/>
          <p:cNvPicPr preferRelativeResize="0"/>
          <p:nvPr/>
        </p:nvPicPr>
        <p:blipFill rotWithShape="1">
          <a:blip r:embed="rId4">
            <a:alphaModFix/>
          </a:blip>
          <a:srcRect b="0" l="0" r="0" t="0"/>
          <a:stretch/>
        </p:blipFill>
        <p:spPr>
          <a:xfrm>
            <a:off x="8477344" y="-1"/>
            <a:ext cx="3714656" cy="2686815"/>
          </a:xfrm>
          <a:prstGeom prst="rect">
            <a:avLst/>
          </a:prstGeom>
          <a:noFill/>
          <a:ln>
            <a:noFill/>
          </a:ln>
        </p:spPr>
      </p:pic>
      <p:sp>
        <p:nvSpPr>
          <p:cNvPr id="15" name="Google Shape;15;p2"/>
          <p:cNvSpPr/>
          <p:nvPr/>
        </p:nvSpPr>
        <p:spPr>
          <a:xfrm flipH="1">
            <a:off x="5456394" y="1968439"/>
            <a:ext cx="6751471" cy="4901119"/>
          </a:xfrm>
          <a:custGeom>
            <a:rect b="b" l="l" r="r" t="t"/>
            <a:pathLst>
              <a:path extrusionOk="0" h="4901119" w="6751471">
                <a:moveTo>
                  <a:pt x="0" y="4901119"/>
                </a:moveTo>
                <a:cubicBezTo>
                  <a:pt x="794" y="3261063"/>
                  <a:pt x="1588" y="1640056"/>
                  <a:pt x="2382" y="0"/>
                </a:cubicBezTo>
                <a:lnTo>
                  <a:pt x="6751471" y="4901119"/>
                </a:lnTo>
                <a:lnTo>
                  <a:pt x="0" y="4901119"/>
                </a:lnTo>
                <a:close/>
              </a:path>
            </a:pathLst>
          </a:custGeom>
          <a:solidFill>
            <a:schemeClr val="accent4"/>
          </a:solidFill>
          <a:ln>
            <a:noFill/>
          </a:ln>
          <a:effectLst>
            <a:outerShdw blurRad="50800" rotWithShape="0" algn="br" dir="135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6" name="Google Shape;16;p2"/>
          <p:cNvSpPr/>
          <p:nvPr/>
        </p:nvSpPr>
        <p:spPr>
          <a:xfrm flipH="1">
            <a:off x="-4784" y="-14542"/>
            <a:ext cx="12199164" cy="6874921"/>
          </a:xfrm>
          <a:custGeom>
            <a:rect b="b" l="l" r="r" t="t"/>
            <a:pathLst>
              <a:path extrusionOk="0" h="6836301" w="14761910">
                <a:moveTo>
                  <a:pt x="11356917" y="6833935"/>
                </a:moveTo>
                <a:lnTo>
                  <a:pt x="0" y="12611"/>
                </a:lnTo>
                <a:lnTo>
                  <a:pt x="14761631" y="0"/>
                </a:lnTo>
                <a:cubicBezTo>
                  <a:pt x="14763636" y="1138989"/>
                  <a:pt x="14754117" y="2277978"/>
                  <a:pt x="14756122" y="3416967"/>
                </a:cubicBezTo>
                <a:cubicBezTo>
                  <a:pt x="14754955" y="4555956"/>
                  <a:pt x="14759552" y="5697312"/>
                  <a:pt x="14758385" y="6836301"/>
                </a:cubicBezTo>
                <a:lnTo>
                  <a:pt x="11356917" y="6833935"/>
                </a:lnTo>
                <a:close/>
              </a:path>
            </a:pathLst>
          </a:custGeom>
          <a:solidFill>
            <a:schemeClr val="accent1"/>
          </a:solidFill>
          <a:ln>
            <a:noFill/>
          </a:ln>
          <a:effectLst>
            <a:outerShdw blurRad="50800" rotWithShape="0" algn="t"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id="17" name="Google Shape;17;p2"/>
          <p:cNvPicPr preferRelativeResize="0"/>
          <p:nvPr/>
        </p:nvPicPr>
        <p:blipFill rotWithShape="1">
          <a:blip r:embed="rId5">
            <a:alphaModFix/>
          </a:blip>
          <a:srcRect b="0" l="0" r="0" t="0"/>
          <a:stretch/>
        </p:blipFill>
        <p:spPr>
          <a:xfrm>
            <a:off x="138431" y="5311498"/>
            <a:ext cx="2738896" cy="1508514"/>
          </a:xfrm>
          <a:prstGeom prst="rect">
            <a:avLst/>
          </a:prstGeom>
          <a:noFill/>
          <a:ln>
            <a:noFill/>
          </a:ln>
          <a:effectLst>
            <a:outerShdw blurRad="50800" rotWithShape="0" algn="tl" dir="2700000" dist="38100">
              <a:srgbClr val="000000">
                <a:alpha val="40000"/>
              </a:srgbClr>
            </a:outerShdw>
          </a:effectLst>
        </p:spPr>
      </p:pic>
      <p:pic>
        <p:nvPicPr>
          <p:cNvPr id="18" name="Google Shape;18;p2"/>
          <p:cNvPicPr preferRelativeResize="0"/>
          <p:nvPr/>
        </p:nvPicPr>
        <p:blipFill rotWithShape="1">
          <a:blip r:embed="rId6">
            <a:alphaModFix amt="34000"/>
          </a:blip>
          <a:srcRect b="-8774" l="32582" r="8554" t="2399"/>
          <a:stretch/>
        </p:blipFill>
        <p:spPr>
          <a:xfrm rot="5400000">
            <a:off x="5734286" y="-1016167"/>
            <a:ext cx="5455273" cy="7480884"/>
          </a:xfrm>
          <a:prstGeom prst="rtTriangle">
            <a:avLst/>
          </a:prstGeom>
          <a:noFill/>
          <a:ln>
            <a:noFill/>
          </a:ln>
        </p:spPr>
      </p:pic>
      <p:pic>
        <p:nvPicPr>
          <p:cNvPr id="19" name="Google Shape;19;p2"/>
          <p:cNvPicPr preferRelativeResize="0"/>
          <p:nvPr/>
        </p:nvPicPr>
        <p:blipFill rotWithShape="1">
          <a:blip r:embed="rId6">
            <a:alphaModFix amt="34000"/>
          </a:blip>
          <a:srcRect b="674" l="54017" r="11355" t="36082"/>
          <a:stretch/>
        </p:blipFill>
        <p:spPr>
          <a:xfrm rot="-5400000">
            <a:off x="5792642" y="4819952"/>
            <a:ext cx="1719709" cy="2366806"/>
          </a:xfrm>
          <a:prstGeom prst="rtTriangle">
            <a:avLst/>
          </a:prstGeom>
          <a:noFill/>
          <a:ln>
            <a:noFill/>
          </a:ln>
        </p:spPr>
      </p:pic>
      <p:sp>
        <p:nvSpPr>
          <p:cNvPr id="20" name="Google Shape;20;p2"/>
          <p:cNvSpPr txBox="1"/>
          <p:nvPr>
            <p:ph type="title"/>
          </p:nvPr>
        </p:nvSpPr>
        <p:spPr>
          <a:xfrm>
            <a:off x="176047" y="175938"/>
            <a:ext cx="6157185" cy="397264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8000"/>
              <a:buFont typeface="Montserrat"/>
              <a:buNone/>
              <a:defRPr i="0" sz="8000" u="none" cap="none" strike="noStrike">
                <a:solidFill>
                  <a:schemeClr val="lt1"/>
                </a:solidFill>
                <a:latin typeface="Montserrat"/>
                <a:ea typeface="Montserrat"/>
                <a:cs typeface="Montserrat"/>
                <a:sym typeface="Montserra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1" name="Shape 21"/>
        <p:cNvGrpSpPr/>
        <p:nvPr/>
      </p:nvGrpSpPr>
      <p:grpSpPr>
        <a:xfrm>
          <a:off x="0" y="0"/>
          <a:ext cx="0" cy="0"/>
          <a:chOff x="0" y="0"/>
          <a:chExt cx="0" cy="0"/>
        </a:xfrm>
      </p:grpSpPr>
      <p:sp>
        <p:nvSpPr>
          <p:cNvPr id="22" name="Google Shape;22;p3"/>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2"/>
              </a:solidFill>
              <a:latin typeface="Arial"/>
              <a:ea typeface="Arial"/>
              <a:cs typeface="Arial"/>
              <a:sym typeface="Arial"/>
            </a:endParaRPr>
          </a:p>
        </p:txBody>
      </p:sp>
      <p:pic>
        <p:nvPicPr>
          <p:cNvPr id="23" name="Google Shape;23;p3"/>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24" name="Google Shape;24;p3"/>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25" name="Google Shape;25;p3"/>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2"/>
              </a:solidFill>
              <a:latin typeface="Arial"/>
              <a:ea typeface="Arial"/>
              <a:cs typeface="Arial"/>
              <a:sym typeface="Arial"/>
            </a:endParaRPr>
          </a:p>
        </p:txBody>
      </p:sp>
      <p:sp>
        <p:nvSpPr>
          <p:cNvPr id="26" name="Google Shape;26;p3"/>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2"/>
              </a:solidFill>
              <a:latin typeface="Arial"/>
              <a:ea typeface="Arial"/>
              <a:cs typeface="Arial"/>
              <a:sym typeface="Arial"/>
            </a:endParaRPr>
          </a:p>
        </p:txBody>
      </p:sp>
      <p:sp>
        <p:nvSpPr>
          <p:cNvPr id="27" name="Google Shape;27;p3"/>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i="0" lang="en-GB" sz="1400" u="none" cap="none" strike="noStrike">
                <a:solidFill>
                  <a:schemeClr val="accent1"/>
                </a:solidFill>
                <a:latin typeface="Montserrat"/>
                <a:ea typeface="Montserrat"/>
                <a:cs typeface="Montserrat"/>
                <a:sym typeface="Montserrat"/>
              </a:rPr>
              <a:t>Slide </a:t>
            </a:r>
            <a:fld id="{00000000-1234-1234-1234-123412341234}" type="slidenum">
              <a:rPr b="1" i="0" lang="en-GB" sz="1400" u="none" cap="none" strike="noStrike">
                <a:solidFill>
                  <a:schemeClr val="accent1"/>
                </a:solidFill>
                <a:latin typeface="Montserrat"/>
                <a:ea typeface="Montserrat"/>
                <a:cs typeface="Montserrat"/>
                <a:sym typeface="Montserrat"/>
              </a:rPr>
              <a:t>‹#›</a:t>
            </a:fld>
            <a:endParaRPr b="1" i="0" sz="1400" u="none" cap="none" strike="noStrike">
              <a:solidFill>
                <a:schemeClr val="accent1"/>
              </a:solidFill>
              <a:latin typeface="Montserrat"/>
              <a:ea typeface="Montserrat"/>
              <a:cs typeface="Montserrat"/>
              <a:sym typeface="Montserrat"/>
            </a:endParaRPr>
          </a:p>
        </p:txBody>
      </p:sp>
      <p:sp>
        <p:nvSpPr>
          <p:cNvPr id="28" name="Google Shape;28;p3"/>
          <p:cNvSpPr txBox="1"/>
          <p:nvPr/>
        </p:nvSpPr>
        <p:spPr>
          <a:xfrm>
            <a:off x="-24375" y="6562800"/>
            <a:ext cx="5875200" cy="30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a:solidFill>
                  <a:schemeClr val="accent1"/>
                </a:solidFill>
                <a:latin typeface="Montserrat"/>
                <a:ea typeface="Montserrat"/>
                <a:cs typeface="Montserrat"/>
                <a:sym typeface="Montserrat"/>
              </a:rPr>
              <a:t>SIT-41, 14-16 April 2026</a:t>
            </a:r>
            <a:endParaRPr b="1">
              <a:solidFill>
                <a:schemeClr val="accent1"/>
              </a:solidFill>
              <a:latin typeface="Montserrat"/>
              <a:ea typeface="Montserrat"/>
              <a:cs typeface="Montserrat"/>
              <a:sym typeface="Montserrat"/>
            </a:endParaRPr>
          </a:p>
        </p:txBody>
      </p:sp>
      <p:sp>
        <p:nvSpPr>
          <p:cNvPr id="29" name="Google Shape;29;p3"/>
          <p:cNvSpPr txBox="1"/>
          <p:nvPr>
            <p:ph idx="1" type="body"/>
          </p:nvPr>
        </p:nvSpPr>
        <p:spPr>
          <a:xfrm>
            <a:off x="324233" y="1558533"/>
            <a:ext cx="11495400" cy="46629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15000"/>
              </a:lnSpc>
              <a:spcBef>
                <a:spcPts val="1000"/>
              </a:spcBef>
              <a:spcAft>
                <a:spcPts val="0"/>
              </a:spcAft>
              <a:buClr>
                <a:schemeClr val="dk1"/>
              </a:buClr>
              <a:buSzPts val="2800"/>
              <a:buFont typeface="Montserrat"/>
              <a:buChar char="❖"/>
              <a:defRPr i="0" sz="2800" u="none" cap="none" strike="noStrike">
                <a:solidFill>
                  <a:schemeClr val="dk1"/>
                </a:solidFill>
                <a:latin typeface="Montserrat"/>
                <a:ea typeface="Montserrat"/>
                <a:cs typeface="Montserrat"/>
                <a:sym typeface="Montserrat"/>
              </a:defRPr>
            </a:lvl1pPr>
            <a:lvl2pPr indent="-381000" lvl="1" marL="914400" marR="0" rtl="0" algn="l">
              <a:lnSpc>
                <a:spcPct val="115000"/>
              </a:lnSpc>
              <a:spcBef>
                <a:spcPts val="500"/>
              </a:spcBef>
              <a:spcAft>
                <a:spcPts val="0"/>
              </a:spcAft>
              <a:buClr>
                <a:schemeClr val="dk1"/>
              </a:buClr>
              <a:buSzPts val="2400"/>
              <a:buFont typeface="Montserrat"/>
              <a:buChar char="▪"/>
              <a:defRPr i="0" sz="2400" u="none" cap="none" strike="noStrike">
                <a:solidFill>
                  <a:schemeClr val="dk1"/>
                </a:solidFill>
                <a:latin typeface="Montserrat"/>
                <a:ea typeface="Montserrat"/>
                <a:cs typeface="Montserrat"/>
                <a:sym typeface="Montserrat"/>
              </a:defRPr>
            </a:lvl2pPr>
            <a:lvl3pPr indent="-355600" lvl="2" marL="1371600" marR="0" rtl="0" algn="l">
              <a:lnSpc>
                <a:spcPct val="115000"/>
              </a:lnSpc>
              <a:spcBef>
                <a:spcPts val="500"/>
              </a:spcBef>
              <a:spcAft>
                <a:spcPts val="0"/>
              </a:spcAft>
              <a:buClr>
                <a:schemeClr val="dk1"/>
              </a:buClr>
              <a:buSzPts val="2000"/>
              <a:buFont typeface="Montserrat"/>
              <a:buChar char="o"/>
              <a:defRPr i="0" sz="2000" u="none" cap="none" strike="noStrike">
                <a:solidFill>
                  <a:schemeClr val="dk1"/>
                </a:solidFill>
                <a:latin typeface="Montserrat"/>
                <a:ea typeface="Montserrat"/>
                <a:cs typeface="Montserrat"/>
                <a:sym typeface="Montserrat"/>
              </a:defRPr>
            </a:lvl3pPr>
            <a:lvl4pPr indent="-342900" lvl="3" marL="1828800" marR="0" rtl="0" algn="l">
              <a:lnSpc>
                <a:spcPct val="115000"/>
              </a:lnSpc>
              <a:spcBef>
                <a:spcPts val="500"/>
              </a:spcBef>
              <a:spcAft>
                <a:spcPts val="0"/>
              </a:spcAft>
              <a:buClr>
                <a:schemeClr val="dk1"/>
              </a:buClr>
              <a:buSzPts val="1800"/>
              <a:buFont typeface="Montserrat"/>
              <a:buChar char="•"/>
              <a:defRPr i="0" sz="1800" u="none" cap="none" strike="noStrike">
                <a:solidFill>
                  <a:schemeClr val="dk1"/>
                </a:solidFill>
                <a:latin typeface="Montserrat"/>
                <a:ea typeface="Montserrat"/>
                <a:cs typeface="Montserrat"/>
                <a:sym typeface="Montserrat"/>
              </a:defRPr>
            </a:lvl4pPr>
            <a:lvl5pPr indent="-342900" lvl="4" marL="2286000" marR="0" rtl="0" algn="l">
              <a:lnSpc>
                <a:spcPct val="115000"/>
              </a:lnSpc>
              <a:spcBef>
                <a:spcPts val="500"/>
              </a:spcBef>
              <a:spcAft>
                <a:spcPts val="0"/>
              </a:spcAft>
              <a:buClr>
                <a:schemeClr val="dk1"/>
              </a:buClr>
              <a:buSzPts val="1800"/>
              <a:buFont typeface="Montserrat"/>
              <a:buChar char="•"/>
              <a:defRPr i="0" sz="18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9pPr>
          </a:lstStyle>
          <a:p/>
        </p:txBody>
      </p:sp>
      <p:sp>
        <p:nvSpPr>
          <p:cNvPr id="30" name="Google Shape;30;p3"/>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i="0" sz="4400" u="none" cap="none" strike="noStrike">
                <a:solidFill>
                  <a:schemeClr val="lt1"/>
                </a:solidFill>
                <a:latin typeface="Montserrat"/>
                <a:ea typeface="Montserrat"/>
                <a:cs typeface="Montserrat"/>
                <a:sym typeface="Montserra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31" name="Shape 31"/>
        <p:cNvGrpSpPr/>
        <p:nvPr/>
      </p:nvGrpSpPr>
      <p:grpSpPr>
        <a:xfrm>
          <a:off x="0" y="0"/>
          <a:ext cx="0" cy="0"/>
          <a:chOff x="0" y="0"/>
          <a:chExt cx="0" cy="0"/>
        </a:xfrm>
      </p:grpSpPr>
      <p:sp>
        <p:nvSpPr>
          <p:cNvPr id="32" name="Google Shape;32;p4"/>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pic>
        <p:nvPicPr>
          <p:cNvPr id="33" name="Google Shape;33;p4"/>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34" name="Google Shape;34;p4"/>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35" name="Google Shape;35;p4"/>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sp>
        <p:nvSpPr>
          <p:cNvPr id="36" name="Google Shape;36;p4"/>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sp>
        <p:nvSpPr>
          <p:cNvPr id="37" name="Google Shape;37;p4"/>
          <p:cNvSpPr txBox="1"/>
          <p:nvPr>
            <p:ph idx="1" type="body"/>
          </p:nvPr>
        </p:nvSpPr>
        <p:spPr>
          <a:xfrm>
            <a:off x="386632" y="1445923"/>
            <a:ext cx="5509008" cy="4775482"/>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15000"/>
              </a:lnSpc>
              <a:spcBef>
                <a:spcPts val="1000"/>
              </a:spcBef>
              <a:spcAft>
                <a:spcPts val="0"/>
              </a:spcAft>
              <a:buClr>
                <a:schemeClr val="dk1"/>
              </a:buClr>
              <a:buSzPts val="2800"/>
              <a:buFont typeface="Montserrat"/>
              <a:buChar char="❖"/>
              <a:defRPr i="0" sz="2800" u="none" cap="none" strike="noStrike">
                <a:solidFill>
                  <a:schemeClr val="dk1"/>
                </a:solidFill>
                <a:latin typeface="Montserrat"/>
                <a:ea typeface="Montserrat"/>
                <a:cs typeface="Montserrat"/>
                <a:sym typeface="Montserrat"/>
              </a:defRPr>
            </a:lvl1pPr>
            <a:lvl2pPr indent="-381000" lvl="1" marL="914400" marR="0" rtl="0" algn="l">
              <a:lnSpc>
                <a:spcPct val="115000"/>
              </a:lnSpc>
              <a:spcBef>
                <a:spcPts val="500"/>
              </a:spcBef>
              <a:spcAft>
                <a:spcPts val="0"/>
              </a:spcAft>
              <a:buClr>
                <a:schemeClr val="dk1"/>
              </a:buClr>
              <a:buSzPts val="2400"/>
              <a:buFont typeface="Montserrat"/>
              <a:buChar char="▪"/>
              <a:defRPr i="0" sz="2400" u="none" cap="none" strike="noStrike">
                <a:solidFill>
                  <a:schemeClr val="dk1"/>
                </a:solidFill>
                <a:latin typeface="Montserrat"/>
                <a:ea typeface="Montserrat"/>
                <a:cs typeface="Montserrat"/>
                <a:sym typeface="Montserrat"/>
              </a:defRPr>
            </a:lvl2pPr>
            <a:lvl3pPr indent="-355600" lvl="2" marL="1371600" marR="0" rtl="0" algn="l">
              <a:lnSpc>
                <a:spcPct val="115000"/>
              </a:lnSpc>
              <a:spcBef>
                <a:spcPts val="500"/>
              </a:spcBef>
              <a:spcAft>
                <a:spcPts val="0"/>
              </a:spcAft>
              <a:buClr>
                <a:schemeClr val="dk1"/>
              </a:buClr>
              <a:buSzPts val="2000"/>
              <a:buFont typeface="Montserrat"/>
              <a:buChar char="o"/>
              <a:defRPr i="0" sz="2000" u="none" cap="none" strike="noStrike">
                <a:solidFill>
                  <a:schemeClr val="dk1"/>
                </a:solidFill>
                <a:latin typeface="Montserrat"/>
                <a:ea typeface="Montserrat"/>
                <a:cs typeface="Montserrat"/>
                <a:sym typeface="Montserrat"/>
              </a:defRPr>
            </a:lvl3pPr>
            <a:lvl4pPr indent="-342900" lvl="3" marL="1828800" marR="0" rtl="0" algn="l">
              <a:lnSpc>
                <a:spcPct val="115000"/>
              </a:lnSpc>
              <a:spcBef>
                <a:spcPts val="500"/>
              </a:spcBef>
              <a:spcAft>
                <a:spcPts val="0"/>
              </a:spcAft>
              <a:buClr>
                <a:schemeClr val="dk1"/>
              </a:buClr>
              <a:buSzPts val="1800"/>
              <a:buFont typeface="Montserrat"/>
              <a:buChar char="•"/>
              <a:defRPr i="0" sz="1800" u="none" cap="none" strike="noStrike">
                <a:solidFill>
                  <a:schemeClr val="dk1"/>
                </a:solidFill>
                <a:latin typeface="Montserrat"/>
                <a:ea typeface="Montserrat"/>
                <a:cs typeface="Montserrat"/>
                <a:sym typeface="Montserrat"/>
              </a:defRPr>
            </a:lvl4pPr>
            <a:lvl5pPr indent="-342900" lvl="4" marL="2286000" marR="0" rtl="0" algn="l">
              <a:lnSpc>
                <a:spcPct val="115000"/>
              </a:lnSpc>
              <a:spcBef>
                <a:spcPts val="500"/>
              </a:spcBef>
              <a:spcAft>
                <a:spcPts val="0"/>
              </a:spcAft>
              <a:buClr>
                <a:schemeClr val="dk1"/>
              </a:buClr>
              <a:buSzPts val="1800"/>
              <a:buFont typeface="Montserrat"/>
              <a:buChar char="•"/>
              <a:defRPr i="0" sz="18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9pPr>
          </a:lstStyle>
          <a:p/>
        </p:txBody>
      </p:sp>
      <p:sp>
        <p:nvSpPr>
          <p:cNvPr id="38" name="Google Shape;38;p4"/>
          <p:cNvSpPr txBox="1"/>
          <p:nvPr>
            <p:ph idx="2" type="body"/>
          </p:nvPr>
        </p:nvSpPr>
        <p:spPr>
          <a:xfrm>
            <a:off x="6296361" y="1445923"/>
            <a:ext cx="5509008" cy="4775482"/>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15000"/>
              </a:lnSpc>
              <a:spcBef>
                <a:spcPts val="1000"/>
              </a:spcBef>
              <a:spcAft>
                <a:spcPts val="0"/>
              </a:spcAft>
              <a:buClr>
                <a:schemeClr val="dk1"/>
              </a:buClr>
              <a:buSzPts val="2800"/>
              <a:buFont typeface="Montserrat"/>
              <a:buChar char="❖"/>
              <a:defRPr i="0" sz="2800" u="none" cap="none" strike="noStrike">
                <a:solidFill>
                  <a:schemeClr val="dk1"/>
                </a:solidFill>
                <a:latin typeface="Montserrat"/>
                <a:ea typeface="Montserrat"/>
                <a:cs typeface="Montserrat"/>
                <a:sym typeface="Montserrat"/>
              </a:defRPr>
            </a:lvl1pPr>
            <a:lvl2pPr indent="-381000" lvl="1" marL="914400" marR="0" rtl="0" algn="l">
              <a:lnSpc>
                <a:spcPct val="115000"/>
              </a:lnSpc>
              <a:spcBef>
                <a:spcPts val="500"/>
              </a:spcBef>
              <a:spcAft>
                <a:spcPts val="0"/>
              </a:spcAft>
              <a:buClr>
                <a:schemeClr val="dk1"/>
              </a:buClr>
              <a:buSzPts val="2400"/>
              <a:buFont typeface="Montserrat"/>
              <a:buChar char="▪"/>
              <a:defRPr i="0" sz="2400" u="none" cap="none" strike="noStrike">
                <a:solidFill>
                  <a:schemeClr val="dk1"/>
                </a:solidFill>
                <a:latin typeface="Montserrat"/>
                <a:ea typeface="Montserrat"/>
                <a:cs typeface="Montserrat"/>
                <a:sym typeface="Montserrat"/>
              </a:defRPr>
            </a:lvl2pPr>
            <a:lvl3pPr indent="-355600" lvl="2" marL="1371600" marR="0" rtl="0" algn="l">
              <a:lnSpc>
                <a:spcPct val="115000"/>
              </a:lnSpc>
              <a:spcBef>
                <a:spcPts val="500"/>
              </a:spcBef>
              <a:spcAft>
                <a:spcPts val="0"/>
              </a:spcAft>
              <a:buClr>
                <a:schemeClr val="dk1"/>
              </a:buClr>
              <a:buSzPts val="2000"/>
              <a:buFont typeface="Montserrat"/>
              <a:buChar char="o"/>
              <a:defRPr i="0" sz="2000" u="none" cap="none" strike="noStrike">
                <a:solidFill>
                  <a:schemeClr val="dk1"/>
                </a:solidFill>
                <a:latin typeface="Montserrat"/>
                <a:ea typeface="Montserrat"/>
                <a:cs typeface="Montserrat"/>
                <a:sym typeface="Montserrat"/>
              </a:defRPr>
            </a:lvl3pPr>
            <a:lvl4pPr indent="-342900" lvl="3" marL="1828800" marR="0" rtl="0" algn="l">
              <a:lnSpc>
                <a:spcPct val="115000"/>
              </a:lnSpc>
              <a:spcBef>
                <a:spcPts val="500"/>
              </a:spcBef>
              <a:spcAft>
                <a:spcPts val="0"/>
              </a:spcAft>
              <a:buClr>
                <a:schemeClr val="dk1"/>
              </a:buClr>
              <a:buSzPts val="1800"/>
              <a:buFont typeface="Montserrat"/>
              <a:buChar char="•"/>
              <a:defRPr i="0" sz="1800" u="none" cap="none" strike="noStrike">
                <a:solidFill>
                  <a:schemeClr val="dk1"/>
                </a:solidFill>
                <a:latin typeface="Montserrat"/>
                <a:ea typeface="Montserrat"/>
                <a:cs typeface="Montserrat"/>
                <a:sym typeface="Montserrat"/>
              </a:defRPr>
            </a:lvl4pPr>
            <a:lvl5pPr indent="-342900" lvl="4" marL="2286000" marR="0" rtl="0" algn="l">
              <a:lnSpc>
                <a:spcPct val="115000"/>
              </a:lnSpc>
              <a:spcBef>
                <a:spcPts val="500"/>
              </a:spcBef>
              <a:spcAft>
                <a:spcPts val="0"/>
              </a:spcAft>
              <a:buClr>
                <a:schemeClr val="dk1"/>
              </a:buClr>
              <a:buSzPts val="1800"/>
              <a:buFont typeface="Montserrat"/>
              <a:buChar char="•"/>
              <a:defRPr i="0" sz="18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9pPr>
          </a:lstStyle>
          <a:p/>
        </p:txBody>
      </p:sp>
      <p:sp>
        <p:nvSpPr>
          <p:cNvPr id="39" name="Google Shape;39;p4"/>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GB" sz="1400">
                <a:solidFill>
                  <a:schemeClr val="accent1"/>
                </a:solidFill>
                <a:latin typeface="Montserrat"/>
                <a:ea typeface="Montserrat"/>
                <a:cs typeface="Montserrat"/>
                <a:sym typeface="Montserrat"/>
              </a:rPr>
              <a:t>Slide </a:t>
            </a:r>
            <a:fld id="{00000000-1234-1234-1234-123412341234}" type="slidenum">
              <a:rPr b="1" lang="en-GB" sz="1400">
                <a:solidFill>
                  <a:schemeClr val="accent1"/>
                </a:solidFill>
                <a:latin typeface="Montserrat"/>
                <a:ea typeface="Montserrat"/>
                <a:cs typeface="Montserrat"/>
                <a:sym typeface="Montserrat"/>
              </a:rPr>
              <a:t>‹#›</a:t>
            </a:fld>
            <a:endParaRPr b="1" sz="1400">
              <a:solidFill>
                <a:schemeClr val="accent1"/>
              </a:solidFill>
              <a:latin typeface="Montserrat"/>
              <a:ea typeface="Montserrat"/>
              <a:cs typeface="Montserrat"/>
              <a:sym typeface="Montserrat"/>
            </a:endParaRPr>
          </a:p>
        </p:txBody>
      </p:sp>
      <p:sp>
        <p:nvSpPr>
          <p:cNvPr id="40" name="Google Shape;40;p4"/>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i="0" sz="4400" u="none" cap="none" strike="noStrike">
                <a:solidFill>
                  <a:schemeClr val="lt1"/>
                </a:solidFill>
                <a:latin typeface="Montserrat"/>
                <a:ea typeface="Montserrat"/>
                <a:cs typeface="Montserrat"/>
                <a:sym typeface="Montserrat"/>
              </a:defRPr>
            </a:lvl1pPr>
            <a:lvl2pPr lvl="1">
              <a:spcBef>
                <a:spcPts val="0"/>
              </a:spcBef>
              <a:spcAft>
                <a:spcPts val="0"/>
              </a:spcAft>
              <a:buSzPts val="1400"/>
              <a:buFont typeface="Montserrat"/>
              <a:buNone/>
              <a:defRPr sz="1800">
                <a:latin typeface="Montserrat"/>
                <a:ea typeface="Montserrat"/>
                <a:cs typeface="Montserrat"/>
                <a:sym typeface="Montserrat"/>
              </a:defRPr>
            </a:lvl2pPr>
            <a:lvl3pPr lvl="2">
              <a:spcBef>
                <a:spcPts val="0"/>
              </a:spcBef>
              <a:spcAft>
                <a:spcPts val="0"/>
              </a:spcAft>
              <a:buSzPts val="1400"/>
              <a:buFont typeface="Montserrat"/>
              <a:buNone/>
              <a:defRPr sz="1800">
                <a:latin typeface="Montserrat"/>
                <a:ea typeface="Montserrat"/>
                <a:cs typeface="Montserrat"/>
                <a:sym typeface="Montserrat"/>
              </a:defRPr>
            </a:lvl3pPr>
            <a:lvl4pPr lvl="3">
              <a:spcBef>
                <a:spcPts val="0"/>
              </a:spcBef>
              <a:spcAft>
                <a:spcPts val="0"/>
              </a:spcAft>
              <a:buSzPts val="1400"/>
              <a:buFont typeface="Montserrat"/>
              <a:buNone/>
              <a:defRPr sz="1800">
                <a:latin typeface="Montserrat"/>
                <a:ea typeface="Montserrat"/>
                <a:cs typeface="Montserrat"/>
                <a:sym typeface="Montserrat"/>
              </a:defRPr>
            </a:lvl4pPr>
            <a:lvl5pPr lvl="4">
              <a:spcBef>
                <a:spcPts val="0"/>
              </a:spcBef>
              <a:spcAft>
                <a:spcPts val="0"/>
              </a:spcAft>
              <a:buSzPts val="1400"/>
              <a:buFont typeface="Montserrat"/>
              <a:buNone/>
              <a:defRPr sz="1800">
                <a:latin typeface="Montserrat"/>
                <a:ea typeface="Montserrat"/>
                <a:cs typeface="Montserrat"/>
                <a:sym typeface="Montserrat"/>
              </a:defRPr>
            </a:lvl5pPr>
            <a:lvl6pPr lvl="5">
              <a:spcBef>
                <a:spcPts val="0"/>
              </a:spcBef>
              <a:spcAft>
                <a:spcPts val="0"/>
              </a:spcAft>
              <a:buSzPts val="1400"/>
              <a:buFont typeface="Montserrat"/>
              <a:buNone/>
              <a:defRPr sz="1800">
                <a:latin typeface="Montserrat"/>
                <a:ea typeface="Montserrat"/>
                <a:cs typeface="Montserrat"/>
                <a:sym typeface="Montserrat"/>
              </a:defRPr>
            </a:lvl6pPr>
            <a:lvl7pPr lvl="6">
              <a:spcBef>
                <a:spcPts val="0"/>
              </a:spcBef>
              <a:spcAft>
                <a:spcPts val="0"/>
              </a:spcAft>
              <a:buSzPts val="1400"/>
              <a:buFont typeface="Montserrat"/>
              <a:buNone/>
              <a:defRPr sz="1800">
                <a:latin typeface="Montserrat"/>
                <a:ea typeface="Montserrat"/>
                <a:cs typeface="Montserrat"/>
                <a:sym typeface="Montserrat"/>
              </a:defRPr>
            </a:lvl7pPr>
            <a:lvl8pPr lvl="7">
              <a:spcBef>
                <a:spcPts val="0"/>
              </a:spcBef>
              <a:spcAft>
                <a:spcPts val="0"/>
              </a:spcAft>
              <a:buSzPts val="1400"/>
              <a:buFont typeface="Montserrat"/>
              <a:buNone/>
              <a:defRPr sz="1800">
                <a:latin typeface="Montserrat"/>
                <a:ea typeface="Montserrat"/>
                <a:cs typeface="Montserrat"/>
                <a:sym typeface="Montserrat"/>
              </a:defRPr>
            </a:lvl8pPr>
            <a:lvl9pPr lvl="8">
              <a:spcBef>
                <a:spcPts val="0"/>
              </a:spcBef>
              <a:spcAft>
                <a:spcPts val="0"/>
              </a:spcAft>
              <a:buSzPts val="1400"/>
              <a:buFont typeface="Montserrat"/>
              <a:buNone/>
              <a:defRPr sz="1800">
                <a:latin typeface="Montserrat"/>
                <a:ea typeface="Montserrat"/>
                <a:cs typeface="Montserrat"/>
                <a:sym typeface="Montserrat"/>
              </a:defRPr>
            </a:lvl9pPr>
          </a:lstStyle>
          <a:p/>
        </p:txBody>
      </p:sp>
      <p:sp>
        <p:nvSpPr>
          <p:cNvPr id="41" name="Google Shape;41;p4"/>
          <p:cNvSpPr txBox="1"/>
          <p:nvPr/>
        </p:nvSpPr>
        <p:spPr>
          <a:xfrm>
            <a:off x="-24375" y="6562800"/>
            <a:ext cx="5875200" cy="3078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SzPts val="1100"/>
              <a:buNone/>
            </a:pPr>
            <a:r>
              <a:rPr b="1" lang="en-GB">
                <a:solidFill>
                  <a:schemeClr val="accent1"/>
                </a:solidFill>
                <a:latin typeface="Montserrat"/>
                <a:ea typeface="Montserrat"/>
                <a:cs typeface="Montserrat"/>
                <a:sym typeface="Montserrat"/>
              </a:rPr>
              <a:t>SIT-41, 14-16 April 2026</a:t>
            </a:r>
            <a:endParaRPr b="1">
              <a:solidFill>
                <a:schemeClr val="accent1"/>
              </a:solidFill>
              <a:latin typeface="Montserrat"/>
              <a:ea typeface="Montserrat"/>
              <a:cs typeface="Montserrat"/>
              <a:sym typeface="Montserrat"/>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42" name="Shape 42"/>
        <p:cNvGrpSpPr/>
        <p:nvPr/>
      </p:nvGrpSpPr>
      <p:grpSpPr>
        <a:xfrm>
          <a:off x="0" y="0"/>
          <a:ext cx="0" cy="0"/>
          <a:chOff x="0" y="0"/>
          <a:chExt cx="0" cy="0"/>
        </a:xfrm>
      </p:grpSpPr>
      <p:sp>
        <p:nvSpPr>
          <p:cNvPr id="43" name="Google Shape;43;p5"/>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pic>
        <p:nvPicPr>
          <p:cNvPr id="44" name="Google Shape;44;p5"/>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45" name="Google Shape;45;p5"/>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46" name="Google Shape;46;p5"/>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sp>
        <p:nvSpPr>
          <p:cNvPr id="47" name="Google Shape;47;p5"/>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sp>
        <p:nvSpPr>
          <p:cNvPr id="48" name="Google Shape;48;p5"/>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GB" sz="1400">
                <a:solidFill>
                  <a:schemeClr val="accent1"/>
                </a:solidFill>
                <a:latin typeface="Montserrat"/>
                <a:ea typeface="Montserrat"/>
                <a:cs typeface="Montserrat"/>
                <a:sym typeface="Montserrat"/>
              </a:rPr>
              <a:t>Slide </a:t>
            </a:r>
            <a:fld id="{00000000-1234-1234-1234-123412341234}" type="slidenum">
              <a:rPr b="1" lang="en-GB" sz="1400">
                <a:solidFill>
                  <a:schemeClr val="accent1"/>
                </a:solidFill>
                <a:latin typeface="Montserrat"/>
                <a:ea typeface="Montserrat"/>
                <a:cs typeface="Montserrat"/>
                <a:sym typeface="Montserrat"/>
              </a:rPr>
              <a:t>‹#›</a:t>
            </a:fld>
            <a:endParaRPr b="1" sz="1400">
              <a:solidFill>
                <a:schemeClr val="accent1"/>
              </a:solidFill>
              <a:latin typeface="Montserrat"/>
              <a:ea typeface="Montserrat"/>
              <a:cs typeface="Montserrat"/>
              <a:sym typeface="Montserrat"/>
            </a:endParaRPr>
          </a:p>
        </p:txBody>
      </p:sp>
      <p:sp>
        <p:nvSpPr>
          <p:cNvPr id="49" name="Google Shape;49;p5"/>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i="0" sz="4400" u="none" cap="none" strike="noStrike">
                <a:solidFill>
                  <a:schemeClr val="lt1"/>
                </a:solidFill>
                <a:latin typeface="Montserrat"/>
                <a:ea typeface="Montserrat"/>
                <a:cs typeface="Montserrat"/>
                <a:sym typeface="Montserrat"/>
              </a:defRPr>
            </a:lvl1pPr>
            <a:lvl2pPr lvl="1">
              <a:spcBef>
                <a:spcPts val="0"/>
              </a:spcBef>
              <a:spcAft>
                <a:spcPts val="0"/>
              </a:spcAft>
              <a:buSzPts val="1400"/>
              <a:buFont typeface="Montserrat"/>
              <a:buNone/>
              <a:defRPr sz="1800">
                <a:latin typeface="Montserrat"/>
                <a:ea typeface="Montserrat"/>
                <a:cs typeface="Montserrat"/>
                <a:sym typeface="Montserrat"/>
              </a:defRPr>
            </a:lvl2pPr>
            <a:lvl3pPr lvl="2">
              <a:spcBef>
                <a:spcPts val="0"/>
              </a:spcBef>
              <a:spcAft>
                <a:spcPts val="0"/>
              </a:spcAft>
              <a:buSzPts val="1400"/>
              <a:buFont typeface="Montserrat"/>
              <a:buNone/>
              <a:defRPr sz="1800">
                <a:latin typeface="Montserrat"/>
                <a:ea typeface="Montserrat"/>
                <a:cs typeface="Montserrat"/>
                <a:sym typeface="Montserrat"/>
              </a:defRPr>
            </a:lvl3pPr>
            <a:lvl4pPr lvl="3">
              <a:spcBef>
                <a:spcPts val="0"/>
              </a:spcBef>
              <a:spcAft>
                <a:spcPts val="0"/>
              </a:spcAft>
              <a:buSzPts val="1400"/>
              <a:buFont typeface="Montserrat"/>
              <a:buNone/>
              <a:defRPr sz="1800">
                <a:latin typeface="Montserrat"/>
                <a:ea typeface="Montserrat"/>
                <a:cs typeface="Montserrat"/>
                <a:sym typeface="Montserrat"/>
              </a:defRPr>
            </a:lvl4pPr>
            <a:lvl5pPr lvl="4">
              <a:spcBef>
                <a:spcPts val="0"/>
              </a:spcBef>
              <a:spcAft>
                <a:spcPts val="0"/>
              </a:spcAft>
              <a:buSzPts val="1400"/>
              <a:buFont typeface="Montserrat"/>
              <a:buNone/>
              <a:defRPr sz="1800">
                <a:latin typeface="Montserrat"/>
                <a:ea typeface="Montserrat"/>
                <a:cs typeface="Montserrat"/>
                <a:sym typeface="Montserrat"/>
              </a:defRPr>
            </a:lvl5pPr>
            <a:lvl6pPr lvl="5">
              <a:spcBef>
                <a:spcPts val="0"/>
              </a:spcBef>
              <a:spcAft>
                <a:spcPts val="0"/>
              </a:spcAft>
              <a:buSzPts val="1400"/>
              <a:buFont typeface="Montserrat"/>
              <a:buNone/>
              <a:defRPr sz="1800">
                <a:latin typeface="Montserrat"/>
                <a:ea typeface="Montserrat"/>
                <a:cs typeface="Montserrat"/>
                <a:sym typeface="Montserrat"/>
              </a:defRPr>
            </a:lvl6pPr>
            <a:lvl7pPr lvl="6">
              <a:spcBef>
                <a:spcPts val="0"/>
              </a:spcBef>
              <a:spcAft>
                <a:spcPts val="0"/>
              </a:spcAft>
              <a:buSzPts val="1400"/>
              <a:buFont typeface="Montserrat"/>
              <a:buNone/>
              <a:defRPr sz="1800">
                <a:latin typeface="Montserrat"/>
                <a:ea typeface="Montserrat"/>
                <a:cs typeface="Montserrat"/>
                <a:sym typeface="Montserrat"/>
              </a:defRPr>
            </a:lvl7pPr>
            <a:lvl8pPr lvl="7">
              <a:spcBef>
                <a:spcPts val="0"/>
              </a:spcBef>
              <a:spcAft>
                <a:spcPts val="0"/>
              </a:spcAft>
              <a:buSzPts val="1400"/>
              <a:buFont typeface="Montserrat"/>
              <a:buNone/>
              <a:defRPr sz="1800">
                <a:latin typeface="Montserrat"/>
                <a:ea typeface="Montserrat"/>
                <a:cs typeface="Montserrat"/>
                <a:sym typeface="Montserrat"/>
              </a:defRPr>
            </a:lvl8pPr>
            <a:lvl9pPr lvl="8">
              <a:spcBef>
                <a:spcPts val="0"/>
              </a:spcBef>
              <a:spcAft>
                <a:spcPts val="0"/>
              </a:spcAft>
              <a:buSzPts val="1400"/>
              <a:buFont typeface="Montserrat"/>
              <a:buNone/>
              <a:defRPr sz="1800">
                <a:latin typeface="Montserrat"/>
                <a:ea typeface="Montserrat"/>
                <a:cs typeface="Montserrat"/>
                <a:sym typeface="Montserrat"/>
              </a:defRPr>
            </a:lvl9pPr>
          </a:lstStyle>
          <a:p/>
        </p:txBody>
      </p:sp>
      <p:sp>
        <p:nvSpPr>
          <p:cNvPr id="50" name="Google Shape;50;p5"/>
          <p:cNvSpPr txBox="1"/>
          <p:nvPr/>
        </p:nvSpPr>
        <p:spPr>
          <a:xfrm>
            <a:off x="-24375" y="6562800"/>
            <a:ext cx="5875200" cy="3078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SzPts val="1100"/>
              <a:buNone/>
            </a:pPr>
            <a:r>
              <a:rPr b="1" lang="en-GB">
                <a:solidFill>
                  <a:schemeClr val="accent1"/>
                </a:solidFill>
                <a:latin typeface="Montserrat"/>
                <a:ea typeface="Montserrat"/>
                <a:cs typeface="Montserrat"/>
                <a:sym typeface="Montserrat"/>
              </a:rPr>
              <a:t>SIT-41, 14-16 April 2026</a:t>
            </a:r>
            <a:endParaRPr b="1">
              <a:solidFill>
                <a:schemeClr val="accent1"/>
              </a:solidFill>
              <a:latin typeface="Montserrat"/>
              <a:ea typeface="Montserrat"/>
              <a:cs typeface="Montserrat"/>
              <a:sym typeface="Montserrat"/>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51" name="Shape 51"/>
        <p:cNvGrpSpPr/>
        <p:nvPr/>
      </p:nvGrpSpPr>
      <p:grpSpPr>
        <a:xfrm>
          <a:off x="0" y="0"/>
          <a:ext cx="0" cy="0"/>
          <a:chOff x="0" y="0"/>
          <a:chExt cx="0" cy="0"/>
        </a:xfrm>
      </p:grpSpPr>
      <p:sp>
        <p:nvSpPr>
          <p:cNvPr id="52" name="Google Shape;52;p6"/>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pic>
        <p:nvPicPr>
          <p:cNvPr id="53" name="Google Shape;53;p6"/>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54" name="Google Shape;54;p6"/>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55" name="Google Shape;55;p6"/>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sp>
        <p:nvSpPr>
          <p:cNvPr id="56" name="Google Shape;56;p6"/>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sp>
        <p:nvSpPr>
          <p:cNvPr id="57" name="Google Shape;57;p6"/>
          <p:cNvSpPr txBox="1"/>
          <p:nvPr>
            <p:ph idx="1" type="body"/>
          </p:nvPr>
        </p:nvSpPr>
        <p:spPr>
          <a:xfrm>
            <a:off x="5180012" y="1373852"/>
            <a:ext cx="6172200" cy="4694402"/>
          </a:xfrm>
          <a:prstGeom prst="rect">
            <a:avLst/>
          </a:prstGeom>
          <a:noFill/>
          <a:ln>
            <a:noFill/>
          </a:ln>
        </p:spPr>
        <p:txBody>
          <a:bodyPr anchorCtr="0" anchor="t" bIns="45700" lIns="91425" spcFirstLastPara="1" rIns="91425" wrap="square" tIns="45700">
            <a:noAutofit/>
          </a:bodyPr>
          <a:lstStyle>
            <a:lvl1pPr indent="-431800" lvl="0" marL="457200" marR="0" rtl="0" algn="l">
              <a:lnSpc>
                <a:spcPct val="115000"/>
              </a:lnSpc>
              <a:spcBef>
                <a:spcPts val="1000"/>
              </a:spcBef>
              <a:spcAft>
                <a:spcPts val="0"/>
              </a:spcAft>
              <a:buClr>
                <a:schemeClr val="dk1"/>
              </a:buClr>
              <a:buSzPts val="3200"/>
              <a:buFont typeface="Montserrat"/>
              <a:buChar char="❖"/>
              <a:defRPr i="0" sz="3200" u="none" cap="none" strike="noStrike">
                <a:solidFill>
                  <a:schemeClr val="dk1"/>
                </a:solidFill>
                <a:latin typeface="Montserrat"/>
                <a:ea typeface="Montserrat"/>
                <a:cs typeface="Montserrat"/>
                <a:sym typeface="Montserrat"/>
              </a:defRPr>
            </a:lvl1pPr>
            <a:lvl2pPr indent="-406400" lvl="1" marL="914400" marR="0" rtl="0" algn="l">
              <a:lnSpc>
                <a:spcPct val="115000"/>
              </a:lnSpc>
              <a:spcBef>
                <a:spcPts val="500"/>
              </a:spcBef>
              <a:spcAft>
                <a:spcPts val="0"/>
              </a:spcAft>
              <a:buClr>
                <a:schemeClr val="dk1"/>
              </a:buClr>
              <a:buSzPts val="2800"/>
              <a:buFont typeface="Montserrat"/>
              <a:buChar char="▪"/>
              <a:defRPr i="0" sz="2800" u="none" cap="none" strike="noStrike">
                <a:solidFill>
                  <a:schemeClr val="dk1"/>
                </a:solidFill>
                <a:latin typeface="Montserrat"/>
                <a:ea typeface="Montserrat"/>
                <a:cs typeface="Montserrat"/>
                <a:sym typeface="Montserrat"/>
              </a:defRPr>
            </a:lvl2pPr>
            <a:lvl3pPr indent="-381000" lvl="2" marL="1371600" marR="0" rtl="0" algn="l">
              <a:lnSpc>
                <a:spcPct val="115000"/>
              </a:lnSpc>
              <a:spcBef>
                <a:spcPts val="500"/>
              </a:spcBef>
              <a:spcAft>
                <a:spcPts val="0"/>
              </a:spcAft>
              <a:buClr>
                <a:schemeClr val="dk1"/>
              </a:buClr>
              <a:buSzPts val="2400"/>
              <a:buFont typeface="Montserrat"/>
              <a:buChar char="o"/>
              <a:defRPr i="0" sz="2400" u="none" cap="none" strike="noStrike">
                <a:solidFill>
                  <a:schemeClr val="dk1"/>
                </a:solidFill>
                <a:latin typeface="Montserrat"/>
                <a:ea typeface="Montserrat"/>
                <a:cs typeface="Montserrat"/>
                <a:sym typeface="Montserrat"/>
              </a:defRPr>
            </a:lvl3pPr>
            <a:lvl4pPr indent="-355600" lvl="3" marL="18288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4pPr>
            <a:lvl5pPr indent="-355600" lvl="4" marL="22860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9pPr>
          </a:lstStyle>
          <a:p/>
        </p:txBody>
      </p:sp>
      <p:sp>
        <p:nvSpPr>
          <p:cNvPr id="58" name="Google Shape;58;p6"/>
          <p:cNvSpPr txBox="1"/>
          <p:nvPr>
            <p:ph idx="2" type="body"/>
          </p:nvPr>
        </p:nvSpPr>
        <p:spPr>
          <a:xfrm>
            <a:off x="839788" y="1373852"/>
            <a:ext cx="3932237" cy="463055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5000"/>
              </a:lnSpc>
              <a:spcBef>
                <a:spcPts val="1000"/>
              </a:spcBef>
              <a:spcAft>
                <a:spcPts val="0"/>
              </a:spcAft>
              <a:buClr>
                <a:schemeClr val="dk1"/>
              </a:buClr>
              <a:buSzPts val="1600"/>
              <a:buFont typeface="Montserrat"/>
              <a:buNone/>
              <a:defRPr i="0" sz="1600" u="none" cap="none" strike="noStrike">
                <a:solidFill>
                  <a:schemeClr val="dk1"/>
                </a:solidFill>
                <a:latin typeface="Montserrat"/>
                <a:ea typeface="Montserrat"/>
                <a:cs typeface="Montserrat"/>
                <a:sym typeface="Montserrat"/>
              </a:defRPr>
            </a:lvl1pPr>
            <a:lvl2pPr indent="-228600" lvl="1" marL="914400" marR="0" rtl="0" algn="l">
              <a:lnSpc>
                <a:spcPct val="115000"/>
              </a:lnSpc>
              <a:spcBef>
                <a:spcPts val="500"/>
              </a:spcBef>
              <a:spcAft>
                <a:spcPts val="0"/>
              </a:spcAft>
              <a:buClr>
                <a:schemeClr val="dk1"/>
              </a:buClr>
              <a:buSzPts val="1400"/>
              <a:buFont typeface="Montserrat"/>
              <a:buNone/>
              <a:defRPr i="0" sz="1400" u="none" cap="none" strike="noStrike">
                <a:solidFill>
                  <a:schemeClr val="dk1"/>
                </a:solidFill>
                <a:latin typeface="Montserrat"/>
                <a:ea typeface="Montserrat"/>
                <a:cs typeface="Montserrat"/>
                <a:sym typeface="Montserrat"/>
              </a:defRPr>
            </a:lvl2pPr>
            <a:lvl3pPr indent="-228600" lvl="2" marL="1371600" marR="0" rtl="0" algn="l">
              <a:lnSpc>
                <a:spcPct val="115000"/>
              </a:lnSpc>
              <a:spcBef>
                <a:spcPts val="500"/>
              </a:spcBef>
              <a:spcAft>
                <a:spcPts val="0"/>
              </a:spcAft>
              <a:buClr>
                <a:schemeClr val="dk1"/>
              </a:buClr>
              <a:buSzPts val="1200"/>
              <a:buFont typeface="Montserrat"/>
              <a:buNone/>
              <a:defRPr i="0" sz="1200" u="none" cap="none" strike="noStrike">
                <a:solidFill>
                  <a:schemeClr val="dk1"/>
                </a:solidFill>
                <a:latin typeface="Montserrat"/>
                <a:ea typeface="Montserrat"/>
                <a:cs typeface="Montserrat"/>
                <a:sym typeface="Montserrat"/>
              </a:defRPr>
            </a:lvl3pPr>
            <a:lvl4pPr indent="-228600" lvl="3" marL="1828800" marR="0" rtl="0" algn="l">
              <a:lnSpc>
                <a:spcPct val="115000"/>
              </a:lnSpc>
              <a:spcBef>
                <a:spcPts val="500"/>
              </a:spcBef>
              <a:spcAft>
                <a:spcPts val="0"/>
              </a:spcAft>
              <a:buClr>
                <a:schemeClr val="dk1"/>
              </a:buClr>
              <a:buSzPts val="1000"/>
              <a:buFont typeface="Montserrat"/>
              <a:buNone/>
              <a:defRPr i="0" sz="1000" u="none" cap="none" strike="noStrike">
                <a:solidFill>
                  <a:schemeClr val="dk1"/>
                </a:solidFill>
                <a:latin typeface="Montserrat"/>
                <a:ea typeface="Montserrat"/>
                <a:cs typeface="Montserrat"/>
                <a:sym typeface="Montserrat"/>
              </a:defRPr>
            </a:lvl4pPr>
            <a:lvl5pPr indent="-228600" lvl="4" marL="2286000" marR="0" rtl="0" algn="l">
              <a:lnSpc>
                <a:spcPct val="115000"/>
              </a:lnSpc>
              <a:spcBef>
                <a:spcPts val="500"/>
              </a:spcBef>
              <a:spcAft>
                <a:spcPts val="0"/>
              </a:spcAft>
              <a:buClr>
                <a:schemeClr val="dk1"/>
              </a:buClr>
              <a:buSzPts val="1000"/>
              <a:buFont typeface="Montserrat"/>
              <a:buNone/>
              <a:defRPr i="0" sz="1000" u="none" cap="none" strike="noStrike">
                <a:solidFill>
                  <a:schemeClr val="dk1"/>
                </a:solidFill>
                <a:latin typeface="Montserrat"/>
                <a:ea typeface="Montserrat"/>
                <a:cs typeface="Montserrat"/>
                <a:sym typeface="Montserrat"/>
              </a:defRPr>
            </a:lvl5pPr>
            <a:lvl6pPr indent="-228600" lvl="5" marL="2743200" marR="0" rtl="0" algn="l">
              <a:lnSpc>
                <a:spcPct val="115000"/>
              </a:lnSpc>
              <a:spcBef>
                <a:spcPts val="500"/>
              </a:spcBef>
              <a:spcAft>
                <a:spcPts val="0"/>
              </a:spcAft>
              <a:buClr>
                <a:schemeClr val="dk1"/>
              </a:buClr>
              <a:buSzPts val="1000"/>
              <a:buFont typeface="Montserrat"/>
              <a:buNone/>
              <a:defRPr i="0" sz="1000" u="none" cap="none" strike="noStrike">
                <a:solidFill>
                  <a:schemeClr val="dk1"/>
                </a:solidFill>
                <a:latin typeface="Montserrat"/>
                <a:ea typeface="Montserrat"/>
                <a:cs typeface="Montserrat"/>
                <a:sym typeface="Montserrat"/>
              </a:defRPr>
            </a:lvl6pPr>
            <a:lvl7pPr indent="-228600" lvl="6" marL="3200400" marR="0" rtl="0" algn="l">
              <a:lnSpc>
                <a:spcPct val="115000"/>
              </a:lnSpc>
              <a:spcBef>
                <a:spcPts val="500"/>
              </a:spcBef>
              <a:spcAft>
                <a:spcPts val="0"/>
              </a:spcAft>
              <a:buClr>
                <a:schemeClr val="dk1"/>
              </a:buClr>
              <a:buSzPts val="1000"/>
              <a:buFont typeface="Montserrat"/>
              <a:buNone/>
              <a:defRPr i="0" sz="1000" u="none" cap="none" strike="noStrike">
                <a:solidFill>
                  <a:schemeClr val="dk1"/>
                </a:solidFill>
                <a:latin typeface="Montserrat"/>
                <a:ea typeface="Montserrat"/>
                <a:cs typeface="Montserrat"/>
                <a:sym typeface="Montserrat"/>
              </a:defRPr>
            </a:lvl7pPr>
            <a:lvl8pPr indent="-228600" lvl="7" marL="3657600" marR="0" rtl="0" algn="l">
              <a:lnSpc>
                <a:spcPct val="115000"/>
              </a:lnSpc>
              <a:spcBef>
                <a:spcPts val="500"/>
              </a:spcBef>
              <a:spcAft>
                <a:spcPts val="0"/>
              </a:spcAft>
              <a:buClr>
                <a:schemeClr val="dk1"/>
              </a:buClr>
              <a:buSzPts val="1000"/>
              <a:buFont typeface="Montserrat"/>
              <a:buNone/>
              <a:defRPr i="0" sz="1000" u="none" cap="none" strike="noStrike">
                <a:solidFill>
                  <a:schemeClr val="dk1"/>
                </a:solidFill>
                <a:latin typeface="Montserrat"/>
                <a:ea typeface="Montserrat"/>
                <a:cs typeface="Montserrat"/>
                <a:sym typeface="Montserrat"/>
              </a:defRPr>
            </a:lvl8pPr>
            <a:lvl9pPr indent="-228600" lvl="8" marL="4114800" marR="0" rtl="0" algn="l">
              <a:lnSpc>
                <a:spcPct val="115000"/>
              </a:lnSpc>
              <a:spcBef>
                <a:spcPts val="500"/>
              </a:spcBef>
              <a:spcAft>
                <a:spcPts val="0"/>
              </a:spcAft>
              <a:buClr>
                <a:schemeClr val="dk1"/>
              </a:buClr>
              <a:buSzPts val="1000"/>
              <a:buFont typeface="Montserrat"/>
              <a:buNone/>
              <a:defRPr i="0" sz="1000" u="none" cap="none" strike="noStrike">
                <a:solidFill>
                  <a:schemeClr val="dk1"/>
                </a:solidFill>
                <a:latin typeface="Montserrat"/>
                <a:ea typeface="Montserrat"/>
                <a:cs typeface="Montserrat"/>
                <a:sym typeface="Montserrat"/>
              </a:defRPr>
            </a:lvl9pPr>
          </a:lstStyle>
          <a:p/>
        </p:txBody>
      </p:sp>
      <p:sp>
        <p:nvSpPr>
          <p:cNvPr id="59" name="Google Shape;59;p6"/>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GB" sz="1400">
                <a:solidFill>
                  <a:schemeClr val="accent1"/>
                </a:solidFill>
                <a:latin typeface="Montserrat"/>
                <a:ea typeface="Montserrat"/>
                <a:cs typeface="Montserrat"/>
                <a:sym typeface="Montserrat"/>
              </a:rPr>
              <a:t>Slide </a:t>
            </a:r>
            <a:fld id="{00000000-1234-1234-1234-123412341234}" type="slidenum">
              <a:rPr b="1" lang="en-GB" sz="1400">
                <a:solidFill>
                  <a:schemeClr val="accent1"/>
                </a:solidFill>
                <a:latin typeface="Montserrat"/>
                <a:ea typeface="Montserrat"/>
                <a:cs typeface="Montserrat"/>
                <a:sym typeface="Montserrat"/>
              </a:rPr>
              <a:t>‹#›</a:t>
            </a:fld>
            <a:endParaRPr b="1" sz="1400">
              <a:solidFill>
                <a:schemeClr val="accent1"/>
              </a:solidFill>
              <a:latin typeface="Montserrat"/>
              <a:ea typeface="Montserrat"/>
              <a:cs typeface="Montserrat"/>
              <a:sym typeface="Montserrat"/>
            </a:endParaRPr>
          </a:p>
        </p:txBody>
      </p:sp>
      <p:sp>
        <p:nvSpPr>
          <p:cNvPr id="60" name="Google Shape;60;p6"/>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i="0" sz="4400" u="none" cap="none" strike="noStrike">
                <a:solidFill>
                  <a:schemeClr val="lt1"/>
                </a:solidFill>
                <a:latin typeface="Montserrat"/>
                <a:ea typeface="Montserrat"/>
                <a:cs typeface="Montserrat"/>
                <a:sym typeface="Montserrat"/>
              </a:defRPr>
            </a:lvl1pPr>
            <a:lvl2pPr lvl="1">
              <a:spcBef>
                <a:spcPts val="0"/>
              </a:spcBef>
              <a:spcAft>
                <a:spcPts val="0"/>
              </a:spcAft>
              <a:buSzPts val="1400"/>
              <a:buFont typeface="Montserrat"/>
              <a:buNone/>
              <a:defRPr sz="1800">
                <a:latin typeface="Montserrat"/>
                <a:ea typeface="Montserrat"/>
                <a:cs typeface="Montserrat"/>
                <a:sym typeface="Montserrat"/>
              </a:defRPr>
            </a:lvl2pPr>
            <a:lvl3pPr lvl="2">
              <a:spcBef>
                <a:spcPts val="0"/>
              </a:spcBef>
              <a:spcAft>
                <a:spcPts val="0"/>
              </a:spcAft>
              <a:buSzPts val="1400"/>
              <a:buFont typeface="Montserrat"/>
              <a:buNone/>
              <a:defRPr sz="1800">
                <a:latin typeface="Montserrat"/>
                <a:ea typeface="Montserrat"/>
                <a:cs typeface="Montserrat"/>
                <a:sym typeface="Montserrat"/>
              </a:defRPr>
            </a:lvl3pPr>
            <a:lvl4pPr lvl="3">
              <a:spcBef>
                <a:spcPts val="0"/>
              </a:spcBef>
              <a:spcAft>
                <a:spcPts val="0"/>
              </a:spcAft>
              <a:buSzPts val="1400"/>
              <a:buFont typeface="Montserrat"/>
              <a:buNone/>
              <a:defRPr sz="1800">
                <a:latin typeface="Montserrat"/>
                <a:ea typeface="Montserrat"/>
                <a:cs typeface="Montserrat"/>
                <a:sym typeface="Montserrat"/>
              </a:defRPr>
            </a:lvl4pPr>
            <a:lvl5pPr lvl="4">
              <a:spcBef>
                <a:spcPts val="0"/>
              </a:spcBef>
              <a:spcAft>
                <a:spcPts val="0"/>
              </a:spcAft>
              <a:buSzPts val="1400"/>
              <a:buFont typeface="Montserrat"/>
              <a:buNone/>
              <a:defRPr sz="1800">
                <a:latin typeface="Montserrat"/>
                <a:ea typeface="Montserrat"/>
                <a:cs typeface="Montserrat"/>
                <a:sym typeface="Montserrat"/>
              </a:defRPr>
            </a:lvl5pPr>
            <a:lvl6pPr lvl="5">
              <a:spcBef>
                <a:spcPts val="0"/>
              </a:spcBef>
              <a:spcAft>
                <a:spcPts val="0"/>
              </a:spcAft>
              <a:buSzPts val="1400"/>
              <a:buFont typeface="Montserrat"/>
              <a:buNone/>
              <a:defRPr sz="1800">
                <a:latin typeface="Montserrat"/>
                <a:ea typeface="Montserrat"/>
                <a:cs typeface="Montserrat"/>
                <a:sym typeface="Montserrat"/>
              </a:defRPr>
            </a:lvl6pPr>
            <a:lvl7pPr lvl="6">
              <a:spcBef>
                <a:spcPts val="0"/>
              </a:spcBef>
              <a:spcAft>
                <a:spcPts val="0"/>
              </a:spcAft>
              <a:buSzPts val="1400"/>
              <a:buFont typeface="Montserrat"/>
              <a:buNone/>
              <a:defRPr sz="1800">
                <a:latin typeface="Montserrat"/>
                <a:ea typeface="Montserrat"/>
                <a:cs typeface="Montserrat"/>
                <a:sym typeface="Montserrat"/>
              </a:defRPr>
            </a:lvl7pPr>
            <a:lvl8pPr lvl="7">
              <a:spcBef>
                <a:spcPts val="0"/>
              </a:spcBef>
              <a:spcAft>
                <a:spcPts val="0"/>
              </a:spcAft>
              <a:buSzPts val="1400"/>
              <a:buFont typeface="Montserrat"/>
              <a:buNone/>
              <a:defRPr sz="1800">
                <a:latin typeface="Montserrat"/>
                <a:ea typeface="Montserrat"/>
                <a:cs typeface="Montserrat"/>
                <a:sym typeface="Montserrat"/>
              </a:defRPr>
            </a:lvl8pPr>
            <a:lvl9pPr lvl="8">
              <a:spcBef>
                <a:spcPts val="0"/>
              </a:spcBef>
              <a:spcAft>
                <a:spcPts val="0"/>
              </a:spcAft>
              <a:buSzPts val="1400"/>
              <a:buFont typeface="Montserrat"/>
              <a:buNone/>
              <a:defRPr sz="1800">
                <a:latin typeface="Montserrat"/>
                <a:ea typeface="Montserrat"/>
                <a:cs typeface="Montserrat"/>
                <a:sym typeface="Montserrat"/>
              </a:defRPr>
            </a:lvl9pPr>
          </a:lstStyle>
          <a:p/>
        </p:txBody>
      </p:sp>
      <p:sp>
        <p:nvSpPr>
          <p:cNvPr id="61" name="Google Shape;61;p6"/>
          <p:cNvSpPr txBox="1"/>
          <p:nvPr/>
        </p:nvSpPr>
        <p:spPr>
          <a:xfrm>
            <a:off x="-24375" y="6562800"/>
            <a:ext cx="5875200" cy="3078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SzPts val="1100"/>
              <a:buNone/>
            </a:pPr>
            <a:r>
              <a:rPr b="1" lang="en-GB">
                <a:solidFill>
                  <a:schemeClr val="accent1"/>
                </a:solidFill>
                <a:latin typeface="Montserrat"/>
                <a:ea typeface="Montserrat"/>
                <a:cs typeface="Montserrat"/>
                <a:sym typeface="Montserrat"/>
              </a:rPr>
              <a:t>SIT-41, 14-16 April 2026</a:t>
            </a:r>
            <a:endParaRPr b="1">
              <a:solidFill>
                <a:schemeClr val="accent1"/>
              </a:solidFill>
              <a:latin typeface="Montserrat"/>
              <a:ea typeface="Montserrat"/>
              <a:cs typeface="Montserrat"/>
              <a:sym typeface="Montserrat"/>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3.png"/><Relationship Id="rId2" Type="http://schemas.openxmlformats.org/officeDocument/2006/relationships/image" Target="../media/image2.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2"/>
              </a:solidFill>
              <a:latin typeface="Arial"/>
              <a:ea typeface="Arial"/>
              <a:cs typeface="Arial"/>
              <a:sym typeface="Arial"/>
            </a:endParaRPr>
          </a:p>
        </p:txBody>
      </p:sp>
      <p:pic>
        <p:nvPicPr>
          <p:cNvPr id="7" name="Google Shape;7;p1"/>
          <p:cNvPicPr preferRelativeResize="0"/>
          <p:nvPr/>
        </p:nvPicPr>
        <p:blipFill rotWithShape="1">
          <a:blip r:embed="rId1">
            <a:alphaModFix amt="34000"/>
          </a:blip>
          <a:srcRect b="35419" l="51339" r="-2839" t="39269"/>
          <a:stretch/>
        </p:blipFill>
        <p:spPr>
          <a:xfrm flipH="1">
            <a:off x="9304422" y="0"/>
            <a:ext cx="2887578" cy="1037492"/>
          </a:xfrm>
          <a:prstGeom prst="rect">
            <a:avLst/>
          </a:prstGeom>
          <a:noFill/>
          <a:ln>
            <a:noFill/>
          </a:ln>
        </p:spPr>
      </p:pic>
      <p:pic>
        <p:nvPicPr>
          <p:cNvPr id="8" name="Google Shape;8;p1"/>
          <p:cNvPicPr preferRelativeResize="0"/>
          <p:nvPr/>
        </p:nvPicPr>
        <p:blipFill rotWithShape="1">
          <a:blip r:embed="rId2">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9" name="Google Shape;9;p1"/>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2"/>
              </a:solidFill>
              <a:latin typeface="Arial"/>
              <a:ea typeface="Arial"/>
              <a:cs typeface="Arial"/>
              <a:sym typeface="Arial"/>
            </a:endParaRPr>
          </a:p>
        </p:txBody>
      </p:sp>
      <p:sp>
        <p:nvSpPr>
          <p:cNvPr id="10" name="Google Shape;10;p1"/>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2"/>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hyperlink" Target="https://ceos.org/document_management/Publications/Governing_Docs/Virtual-Constellations_Process%20Paper_rev1-2019.pdf"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hyperlink" Target="https://ceos.org/document_management/Meetings/Plenary/39/Documents/The%20Future%20of%20CEOS-ARD%20Consultation%20Paper%20and%20Concept%20Note%20for%20CEOS%20Plenary%202025%20%281%29.pdf"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hyperlink" Target="http://ceos.org/observations" TargetMode="External"/><Relationship Id="rId4" Type="http://schemas.openxmlformats.org/officeDocument/2006/relationships/hyperlink" Target="https://ceos.org/publications-key-documents/"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hyperlink" Target="mailto:team@symbios.space"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hyperlink" Target="https://docs.google.com/document/d/19A3nDLrXGIp2PPjfEcxXXN70d5Ka5xTdLCc1qiKlUkk/edit?tab=t.0"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hyperlink" Target="https://airtable.com/appLgCBI2oBFIdDXB/shrnrNdT144qff80C" TargetMode="External"/><Relationship Id="rId4" Type="http://schemas.openxmlformats.org/officeDocument/2006/relationships/hyperlink" Target="http://ceos.org/youth"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hyperlink" Target="https://www.sarcalnet.org/"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hyperlink" Target="https://lpvs.gsfc.nasa.gov/PDF/CEOS_WGCV_LPV_Land_Cover_protocol_Sept2025_V1.pdf"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hyperlink" Target="http://ceos.org/pvp" TargetMode="External"/><Relationship Id="rId4" Type="http://schemas.openxmlformats.org/officeDocument/2006/relationships/hyperlink" Target="mailto:Samantha.Malone@npl.co.uk"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7"/>
          <p:cNvSpPr txBox="1"/>
          <p:nvPr>
            <p:ph type="title"/>
          </p:nvPr>
        </p:nvSpPr>
        <p:spPr>
          <a:xfrm>
            <a:off x="176050" y="175950"/>
            <a:ext cx="7793400" cy="4773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lt1"/>
              </a:buClr>
              <a:buSzPts val="8000"/>
              <a:buFont typeface="Arial"/>
              <a:buNone/>
            </a:pPr>
            <a:r>
              <a:rPr lang="en-GB" sz="7500"/>
              <a:t>2025 CEOS Plenary Actions</a:t>
            </a:r>
            <a:endParaRPr sz="7500"/>
          </a:p>
          <a:p>
            <a:pPr indent="0" lvl="0" marL="0" rtl="0" algn="l">
              <a:lnSpc>
                <a:spcPct val="115000"/>
              </a:lnSpc>
              <a:spcBef>
                <a:spcPts val="0"/>
              </a:spcBef>
              <a:spcAft>
                <a:spcPts val="0"/>
              </a:spcAft>
              <a:buClr>
                <a:schemeClr val="lt1"/>
              </a:buClr>
              <a:buSzPts val="8000"/>
              <a:buFont typeface="Arial"/>
              <a:buNone/>
            </a:pPr>
            <a:r>
              <a:t/>
            </a:r>
            <a:endParaRPr sz="7500"/>
          </a:p>
        </p:txBody>
      </p:sp>
      <p:sp>
        <p:nvSpPr>
          <p:cNvPr id="67" name="Google Shape;67;p7"/>
          <p:cNvSpPr/>
          <p:nvPr/>
        </p:nvSpPr>
        <p:spPr>
          <a:xfrm>
            <a:off x="7233175" y="5030600"/>
            <a:ext cx="4833000" cy="1827300"/>
          </a:xfrm>
          <a:prstGeom prst="rect">
            <a:avLst/>
          </a:prstGeom>
          <a:noFill/>
          <a:ln>
            <a:noFill/>
          </a:ln>
        </p:spPr>
        <p:txBody>
          <a:bodyPr anchorCtr="0" anchor="t" bIns="0" lIns="0" spcFirstLastPara="1" rIns="0" wrap="square" tIns="0">
            <a:noAutofit/>
          </a:bodyPr>
          <a:lstStyle/>
          <a:p>
            <a:pPr indent="0" lvl="0" marL="0" rtl="0" algn="r">
              <a:lnSpc>
                <a:spcPct val="130000"/>
              </a:lnSpc>
              <a:spcBef>
                <a:spcPts val="0"/>
              </a:spcBef>
              <a:spcAft>
                <a:spcPts val="0"/>
              </a:spcAft>
              <a:buClr>
                <a:schemeClr val="dk1"/>
              </a:buClr>
              <a:buFont typeface="Arial"/>
              <a:buNone/>
            </a:pPr>
            <a:r>
              <a:rPr b="1" lang="en-GB" sz="2200">
                <a:solidFill>
                  <a:schemeClr val="accent1"/>
                </a:solidFill>
                <a:latin typeface="Montserrat"/>
                <a:ea typeface="Montserrat"/>
                <a:cs typeface="Montserrat"/>
                <a:sym typeface="Montserrat"/>
              </a:rPr>
              <a:t>Agenda Item 1.4</a:t>
            </a:r>
            <a:endParaRPr>
              <a:solidFill>
                <a:schemeClr val="dk1"/>
              </a:solidFill>
              <a:latin typeface="Montserrat"/>
              <a:ea typeface="Montserrat"/>
              <a:cs typeface="Montserrat"/>
              <a:sym typeface="Montserrat"/>
            </a:endParaRPr>
          </a:p>
          <a:p>
            <a:pPr indent="0" lvl="0" marL="0" rtl="0" algn="r">
              <a:lnSpc>
                <a:spcPct val="130000"/>
              </a:lnSpc>
              <a:spcBef>
                <a:spcPts val="0"/>
              </a:spcBef>
              <a:spcAft>
                <a:spcPts val="0"/>
              </a:spcAft>
              <a:buClr>
                <a:schemeClr val="dk1"/>
              </a:buClr>
              <a:buFont typeface="Arial"/>
              <a:buNone/>
            </a:pPr>
            <a:r>
              <a:rPr b="1" lang="en-GB" sz="2200">
                <a:solidFill>
                  <a:schemeClr val="accent1"/>
                </a:solidFill>
                <a:latin typeface="Montserrat"/>
                <a:ea typeface="Montserrat"/>
                <a:cs typeface="Montserrat"/>
                <a:sym typeface="Montserrat"/>
              </a:rPr>
              <a:t>CEOS SIT-41 2026</a:t>
            </a:r>
            <a:endParaRPr b="1" sz="2200">
              <a:solidFill>
                <a:schemeClr val="accent1"/>
              </a:solidFill>
              <a:latin typeface="Montserrat"/>
              <a:ea typeface="Montserrat"/>
              <a:cs typeface="Montserrat"/>
              <a:sym typeface="Montserrat"/>
            </a:endParaRPr>
          </a:p>
          <a:p>
            <a:pPr indent="0" lvl="0" marL="0" rtl="0" algn="r">
              <a:lnSpc>
                <a:spcPct val="130000"/>
              </a:lnSpc>
              <a:spcBef>
                <a:spcPts val="0"/>
              </a:spcBef>
              <a:spcAft>
                <a:spcPts val="0"/>
              </a:spcAft>
              <a:buClr>
                <a:schemeClr val="dk1"/>
              </a:buClr>
              <a:buFont typeface="Arial"/>
              <a:buNone/>
            </a:pPr>
            <a:r>
              <a:rPr b="1" lang="en-GB" sz="2200">
                <a:solidFill>
                  <a:schemeClr val="accent1"/>
                </a:solidFill>
                <a:latin typeface="Montserrat"/>
                <a:ea typeface="Montserrat"/>
                <a:cs typeface="Montserrat"/>
                <a:sym typeface="Montserrat"/>
              </a:rPr>
              <a:t>Irvine, California, USA</a:t>
            </a:r>
            <a:endParaRPr b="1" sz="2200">
              <a:solidFill>
                <a:schemeClr val="accent1"/>
              </a:solidFill>
              <a:latin typeface="Montserrat"/>
              <a:ea typeface="Montserrat"/>
              <a:cs typeface="Montserrat"/>
              <a:sym typeface="Montserrat"/>
            </a:endParaRPr>
          </a:p>
          <a:p>
            <a:pPr indent="0" lvl="0" marL="0" rtl="0" algn="r">
              <a:lnSpc>
                <a:spcPct val="130000"/>
              </a:lnSpc>
              <a:spcBef>
                <a:spcPts val="0"/>
              </a:spcBef>
              <a:spcAft>
                <a:spcPts val="0"/>
              </a:spcAft>
              <a:buClr>
                <a:schemeClr val="dk1"/>
              </a:buClr>
              <a:buFont typeface="Arial"/>
              <a:buNone/>
            </a:pPr>
            <a:r>
              <a:rPr b="1" lang="en-GB" sz="2200">
                <a:solidFill>
                  <a:schemeClr val="accent1"/>
                </a:solidFill>
                <a:latin typeface="Montserrat"/>
                <a:ea typeface="Montserrat"/>
                <a:cs typeface="Montserrat"/>
                <a:sym typeface="Montserrat"/>
              </a:rPr>
              <a:t>14-16 April 2026</a:t>
            </a:r>
            <a:endParaRPr b="1" sz="2200">
              <a:solidFill>
                <a:schemeClr val="accent1"/>
              </a:solidFill>
              <a:latin typeface="Montserrat"/>
              <a:ea typeface="Montserrat"/>
              <a:cs typeface="Montserrat"/>
              <a:sym typeface="Montserrat"/>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27" name="Shape 127"/>
        <p:cNvGrpSpPr/>
        <p:nvPr/>
      </p:nvGrpSpPr>
      <p:grpSpPr>
        <a:xfrm>
          <a:off x="0" y="0"/>
          <a:ext cx="0" cy="0"/>
          <a:chOff x="0" y="0"/>
          <a:chExt cx="0" cy="0"/>
        </a:xfrm>
      </p:grpSpPr>
      <p:sp>
        <p:nvSpPr>
          <p:cNvPr id="128" name="Google Shape;128;p16"/>
          <p:cNvSpPr txBox="1"/>
          <p:nvPr>
            <p:ph type="title"/>
          </p:nvPr>
        </p:nvSpPr>
        <p:spPr>
          <a:xfrm>
            <a:off x="176048" y="17593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graphicFrame>
        <p:nvGraphicFramePr>
          <p:cNvPr id="129" name="Google Shape;129;p16"/>
          <p:cNvGraphicFramePr/>
          <p:nvPr/>
        </p:nvGraphicFramePr>
        <p:xfrm>
          <a:off x="99875" y="1139600"/>
          <a:ext cx="3000000" cy="3000000"/>
        </p:xfrm>
        <a:graphic>
          <a:graphicData uri="http://schemas.openxmlformats.org/drawingml/2006/table">
            <a:tbl>
              <a:tblPr bandCol="1" bandRow="1">
                <a:noFill/>
                <a:tableStyleId>{DD71A915-A8AC-490A-8D9E-BC7F0CBBB06A}</a:tableStyleId>
              </a:tblPr>
              <a:tblGrid>
                <a:gridCol w="1216750"/>
                <a:gridCol w="8542650"/>
                <a:gridCol w="2116650"/>
              </a:tblGrid>
              <a:tr h="365750">
                <a:tc>
                  <a:txBody>
                    <a:bodyPr/>
                    <a:lstStyle/>
                    <a:p>
                      <a:pPr indent="0" lvl="0" marL="0" rtl="0" algn="ctr">
                        <a:lnSpc>
                          <a:spcPct val="113750"/>
                        </a:lnSpc>
                        <a:spcBef>
                          <a:spcPts val="0"/>
                        </a:spcBef>
                        <a:spcAft>
                          <a:spcPts val="0"/>
                        </a:spcAft>
                        <a:buNone/>
                      </a:pPr>
                      <a:r>
                        <a:rPr b="1" lang="en-GB" sz="1600">
                          <a:solidFill>
                            <a:srgbClr val="FFFFFF"/>
                          </a:solidFill>
                          <a:latin typeface="Calibri"/>
                          <a:ea typeface="Calibri"/>
                          <a:cs typeface="Calibri"/>
                          <a:sym typeface="Calibri"/>
                        </a:rPr>
                        <a:t>CEOS-39-09</a:t>
                      </a:r>
                      <a:endParaRPr b="1" sz="1600">
                        <a:solidFill>
                          <a:srgbClr val="FFFFFF"/>
                        </a:solidFill>
                        <a:latin typeface="Calibri"/>
                        <a:ea typeface="Calibri"/>
                        <a:cs typeface="Calibri"/>
                        <a:sym typeface="Calibri"/>
                      </a:endParaRPr>
                    </a:p>
                  </a:txBody>
                  <a:tcPr marT="63500" marB="63500" marR="73025" marL="7302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solidFill>
                      <a:srgbClr val="003366"/>
                    </a:solidFill>
                  </a:tcPr>
                </a:tc>
                <a:tc>
                  <a:txBody>
                    <a:bodyPr/>
                    <a:lstStyle/>
                    <a:p>
                      <a:pPr indent="0" lvl="0" marL="0" rtl="0" algn="just">
                        <a:lnSpc>
                          <a:spcPct val="113750"/>
                        </a:lnSpc>
                        <a:spcBef>
                          <a:spcPts val="0"/>
                        </a:spcBef>
                        <a:spcAft>
                          <a:spcPts val="0"/>
                        </a:spcAft>
                        <a:buNone/>
                      </a:pPr>
                      <a:r>
                        <a:rPr lang="en-GB" sz="1600">
                          <a:latin typeface="Calibri"/>
                          <a:ea typeface="Calibri"/>
                          <a:cs typeface="Calibri"/>
                          <a:sym typeface="Calibri"/>
                        </a:rPr>
                        <a:t>CEOS Agencies to review the database of controlled release experiments on the CEOS GHG Portal. GHG mission managers and other relevant individuals are asked to sign up to controlled release notifications by sending an email to: controlled-release-database+subscribe@googlegroups.com and to submit details of controlled release experiments here: https://airtable.com/apphCiY4iwGxjHS4A/paglzCSssHxohyhMx/form.</a:t>
                      </a:r>
                      <a:endParaRPr i="1" sz="1600">
                        <a:latin typeface="Calibri"/>
                        <a:ea typeface="Calibri"/>
                        <a:cs typeface="Calibri"/>
                        <a:sym typeface="Calibri"/>
                      </a:endParaRPr>
                    </a:p>
                    <a:p>
                      <a:pPr indent="0" lvl="0" marL="0" rtl="0" algn="just">
                        <a:lnSpc>
                          <a:spcPct val="114000"/>
                        </a:lnSpc>
                        <a:spcBef>
                          <a:spcPts val="1200"/>
                        </a:spcBef>
                        <a:spcAft>
                          <a:spcPts val="0"/>
                        </a:spcAft>
                        <a:buNone/>
                      </a:pPr>
                      <a:r>
                        <a:rPr i="1" lang="en-GB" sz="1600" u="sng">
                          <a:latin typeface="Calibri"/>
                          <a:ea typeface="Calibri"/>
                          <a:cs typeface="Calibri"/>
                          <a:sym typeface="Calibri"/>
                        </a:rPr>
                        <a:t>Notes:</a:t>
                      </a:r>
                      <a:r>
                        <a:rPr i="1" lang="en-GB" sz="1600">
                          <a:latin typeface="Calibri"/>
                          <a:ea typeface="Calibri"/>
                          <a:cs typeface="Calibri"/>
                          <a:sym typeface="Calibri"/>
                        </a:rPr>
                        <a:t> CEOS agencies need to both share details of controlled release experiments they plan / are aware of as well as sign up to receive notifications so that the value of controlled release experiments can be maximised.</a:t>
                      </a:r>
                      <a:endParaRPr i="1" sz="1600">
                        <a:latin typeface="Calibri"/>
                        <a:ea typeface="Calibri"/>
                        <a:cs typeface="Calibri"/>
                        <a:sym typeface="Calibri"/>
                      </a:endParaRPr>
                    </a:p>
                  </a:txBody>
                  <a:tcPr marT="63500" marB="63500" marR="73025" marL="7302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lnSpc>
                          <a:spcPct val="113750"/>
                        </a:lnSpc>
                        <a:spcBef>
                          <a:spcPts val="0"/>
                        </a:spcBef>
                        <a:spcAft>
                          <a:spcPts val="0"/>
                        </a:spcAft>
                        <a:buNone/>
                      </a:pPr>
                      <a:r>
                        <a:rPr b="1" lang="en-GB" sz="1600">
                          <a:latin typeface="Calibri"/>
                          <a:ea typeface="Calibri"/>
                          <a:cs typeface="Calibri"/>
                          <a:sym typeface="Calibri"/>
                        </a:rPr>
                        <a:t>SIT-41</a:t>
                      </a:r>
                      <a:endParaRPr b="1" sz="1600">
                        <a:latin typeface="Calibri"/>
                        <a:ea typeface="Calibri"/>
                        <a:cs typeface="Calibri"/>
                        <a:sym typeface="Calibri"/>
                      </a:endParaRPr>
                    </a:p>
                  </a:txBody>
                  <a:tcPr marT="63500" marB="63500" marR="73025" marL="7302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r>
            </a:tbl>
          </a:graphicData>
        </a:graphic>
      </p:graphicFrame>
      <p:sp>
        <p:nvSpPr>
          <p:cNvPr id="130" name="Google Shape;130;p16"/>
          <p:cNvSpPr txBox="1"/>
          <p:nvPr/>
        </p:nvSpPr>
        <p:spPr>
          <a:xfrm>
            <a:off x="818363" y="3859575"/>
            <a:ext cx="10155600" cy="1513500"/>
          </a:xfrm>
          <a:prstGeom prst="rect">
            <a:avLst/>
          </a:prstGeom>
          <a:noFill/>
          <a:ln>
            <a:noFill/>
          </a:ln>
        </p:spPr>
        <p:txBody>
          <a:bodyPr anchorCtr="0" anchor="t" bIns="91425" lIns="91425" spcFirstLastPara="1" rIns="91425" wrap="square" tIns="91425">
            <a:spAutoFit/>
          </a:bodyPr>
          <a:lstStyle/>
          <a:p>
            <a:pPr indent="-393700" lvl="0" marL="457200" rtl="0" algn="l">
              <a:spcBef>
                <a:spcPts val="1000"/>
              </a:spcBef>
              <a:spcAft>
                <a:spcPts val="0"/>
              </a:spcAft>
              <a:buSzPts val="2600"/>
              <a:buFont typeface="Montserrat"/>
              <a:buChar char="❖"/>
            </a:pPr>
            <a:r>
              <a:rPr lang="en-GB" sz="2600">
                <a:latin typeface="Montserrat"/>
                <a:ea typeface="Montserrat"/>
                <a:cs typeface="Montserrat"/>
                <a:sym typeface="Montserrat"/>
              </a:rPr>
              <a:t>Inputs still welcomed.</a:t>
            </a:r>
            <a:endParaRPr sz="2600">
              <a:latin typeface="Montserrat"/>
              <a:ea typeface="Montserrat"/>
              <a:cs typeface="Montserrat"/>
              <a:sym typeface="Montserrat"/>
            </a:endParaRPr>
          </a:p>
          <a:p>
            <a:pPr indent="-393700" lvl="0" marL="457200" rtl="0" algn="l">
              <a:spcBef>
                <a:spcPts val="1000"/>
              </a:spcBef>
              <a:spcAft>
                <a:spcPts val="0"/>
              </a:spcAft>
              <a:buSzPts val="2600"/>
              <a:buFont typeface="Montserrat"/>
              <a:buChar char="❖"/>
            </a:pPr>
            <a:r>
              <a:rPr lang="en-GB" sz="2600">
                <a:latin typeface="Montserrat"/>
                <a:ea typeface="Montserrat"/>
                <a:cs typeface="Montserrat"/>
                <a:sym typeface="Montserrat"/>
              </a:rPr>
              <a:t>GHG-TT working with community stakeholders to improve the use of this resource</a:t>
            </a:r>
            <a:endParaRPr sz="2600">
              <a:latin typeface="Montserrat"/>
              <a:ea typeface="Montserrat"/>
              <a:cs typeface="Montserrat"/>
              <a:sym typeface="Montserrat"/>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17"/>
          <p:cNvSpPr txBox="1"/>
          <p:nvPr>
            <p:ph type="title"/>
          </p:nvPr>
        </p:nvSpPr>
        <p:spPr>
          <a:xfrm>
            <a:off x="176048" y="17593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graphicFrame>
        <p:nvGraphicFramePr>
          <p:cNvPr id="136" name="Google Shape;136;p17"/>
          <p:cNvGraphicFramePr/>
          <p:nvPr/>
        </p:nvGraphicFramePr>
        <p:xfrm>
          <a:off x="99875" y="1139600"/>
          <a:ext cx="3000000" cy="3000000"/>
        </p:xfrm>
        <a:graphic>
          <a:graphicData uri="http://schemas.openxmlformats.org/drawingml/2006/table">
            <a:tbl>
              <a:tblPr bandCol="1" bandRow="1">
                <a:noFill/>
                <a:tableStyleId>{DD71A915-A8AC-490A-8D9E-BC7F0CBBB06A}</a:tableStyleId>
              </a:tblPr>
              <a:tblGrid>
                <a:gridCol w="1216750"/>
                <a:gridCol w="9834450"/>
                <a:gridCol w="824850"/>
              </a:tblGrid>
              <a:tr h="365750">
                <a:tc>
                  <a:txBody>
                    <a:bodyPr/>
                    <a:lstStyle/>
                    <a:p>
                      <a:pPr indent="0" lvl="0" marL="0" rtl="0" algn="ctr">
                        <a:lnSpc>
                          <a:spcPct val="113750"/>
                        </a:lnSpc>
                        <a:spcBef>
                          <a:spcPts val="0"/>
                        </a:spcBef>
                        <a:spcAft>
                          <a:spcPts val="0"/>
                        </a:spcAft>
                        <a:buNone/>
                      </a:pPr>
                      <a:r>
                        <a:rPr b="1" lang="en-GB" sz="1500">
                          <a:solidFill>
                            <a:srgbClr val="FFFFFF"/>
                          </a:solidFill>
                          <a:latin typeface="Calibri"/>
                          <a:ea typeface="Calibri"/>
                          <a:cs typeface="Calibri"/>
                          <a:sym typeface="Calibri"/>
                        </a:rPr>
                        <a:t>CEOS-39-10</a:t>
                      </a:r>
                      <a:endParaRPr b="1" sz="1500">
                        <a:solidFill>
                          <a:srgbClr val="FFFFFF"/>
                        </a:solidFill>
                        <a:latin typeface="Calibri"/>
                        <a:ea typeface="Calibri"/>
                        <a:cs typeface="Calibri"/>
                        <a:sym typeface="Calibri"/>
                      </a:endParaRPr>
                    </a:p>
                  </a:txBody>
                  <a:tcPr marT="63500" marB="63500" marR="73025" marL="7302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solidFill>
                      <a:srgbClr val="003366"/>
                    </a:solidFill>
                  </a:tcPr>
                </a:tc>
                <a:tc>
                  <a:txBody>
                    <a:bodyPr/>
                    <a:lstStyle/>
                    <a:p>
                      <a:pPr indent="0" lvl="0" marL="0" rtl="0" algn="just">
                        <a:lnSpc>
                          <a:spcPct val="113750"/>
                        </a:lnSpc>
                        <a:spcBef>
                          <a:spcPts val="0"/>
                        </a:spcBef>
                        <a:spcAft>
                          <a:spcPts val="0"/>
                        </a:spcAft>
                        <a:buNone/>
                      </a:pPr>
                      <a:r>
                        <a:rPr lang="en-GB" sz="1500">
                          <a:latin typeface="Calibri"/>
                          <a:ea typeface="Calibri"/>
                          <a:cs typeface="Calibri"/>
                          <a:sym typeface="Calibri"/>
                        </a:rPr>
                        <a:t>WGClimate to develop a proposal for continuity of the UNFCCC Tiger Team activities at the WGClimate-24 meeting (9-13 February 2026, hosted by ESA in Harwell, UK), to be presented at SIT-41.</a:t>
                      </a:r>
                      <a:endParaRPr sz="1500">
                        <a:latin typeface="Calibri"/>
                        <a:ea typeface="Calibri"/>
                        <a:cs typeface="Calibri"/>
                        <a:sym typeface="Calibri"/>
                      </a:endParaRPr>
                    </a:p>
                    <a:p>
                      <a:pPr indent="0" lvl="0" marL="0" rtl="0" algn="just">
                        <a:lnSpc>
                          <a:spcPct val="114000"/>
                        </a:lnSpc>
                        <a:spcBef>
                          <a:spcPts val="1200"/>
                        </a:spcBef>
                        <a:spcAft>
                          <a:spcPts val="0"/>
                        </a:spcAft>
                        <a:buNone/>
                      </a:pPr>
                      <a:r>
                        <a:rPr i="1" lang="en-GB" sz="1500" u="sng">
                          <a:latin typeface="Calibri"/>
                          <a:ea typeface="Calibri"/>
                          <a:cs typeface="Calibri"/>
                          <a:sym typeface="Calibri"/>
                        </a:rPr>
                        <a:t>Notes:</a:t>
                      </a:r>
                      <a:r>
                        <a:rPr i="1" lang="en-GB" sz="1500">
                          <a:latin typeface="Calibri"/>
                          <a:ea typeface="Calibri"/>
                          <a:cs typeface="Calibri"/>
                          <a:sym typeface="Calibri"/>
                        </a:rPr>
                        <a:t> The activities of the Tiger Team have been part of the core functions of WGClimate. It was suggested that an annual plan of engagement with UNFCCC be developed and maintained. On top of the already existing tasks and activities, the plan should foresee preparation of common talking points for sharing with country delegates ahead of COP.</a:t>
                      </a:r>
                      <a:endParaRPr i="1" sz="1500">
                        <a:latin typeface="Calibri"/>
                        <a:ea typeface="Calibri"/>
                        <a:cs typeface="Calibri"/>
                        <a:sym typeface="Calibri"/>
                      </a:endParaRPr>
                    </a:p>
                  </a:txBody>
                  <a:tcPr marT="63500" marB="63500" marR="73025" marL="7302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lnSpc>
                          <a:spcPct val="113750"/>
                        </a:lnSpc>
                        <a:spcBef>
                          <a:spcPts val="0"/>
                        </a:spcBef>
                        <a:spcAft>
                          <a:spcPts val="0"/>
                        </a:spcAft>
                        <a:buNone/>
                      </a:pPr>
                      <a:r>
                        <a:rPr b="1" lang="en-GB" sz="1500">
                          <a:latin typeface="Calibri"/>
                          <a:ea typeface="Calibri"/>
                          <a:cs typeface="Calibri"/>
                          <a:sym typeface="Calibri"/>
                        </a:rPr>
                        <a:t>SIT-41</a:t>
                      </a:r>
                      <a:endParaRPr b="1" sz="1500">
                        <a:latin typeface="Calibri"/>
                        <a:ea typeface="Calibri"/>
                        <a:cs typeface="Calibri"/>
                        <a:sym typeface="Calibri"/>
                      </a:endParaRPr>
                    </a:p>
                  </a:txBody>
                  <a:tcPr marT="63500" marB="63500" marR="73025" marL="7302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r>
            </a:tbl>
          </a:graphicData>
        </a:graphic>
      </p:graphicFrame>
      <p:sp>
        <p:nvSpPr>
          <p:cNvPr id="137" name="Google Shape;137;p17"/>
          <p:cNvSpPr txBox="1"/>
          <p:nvPr/>
        </p:nvSpPr>
        <p:spPr>
          <a:xfrm>
            <a:off x="828838" y="2857918"/>
            <a:ext cx="10155600" cy="585000"/>
          </a:xfrm>
          <a:prstGeom prst="rect">
            <a:avLst/>
          </a:prstGeom>
          <a:noFill/>
          <a:ln>
            <a:noFill/>
          </a:ln>
        </p:spPr>
        <p:txBody>
          <a:bodyPr anchorCtr="0" anchor="t" bIns="91425" lIns="91425" spcFirstLastPara="1" rIns="91425" wrap="square" tIns="91425">
            <a:spAutoFit/>
          </a:bodyPr>
          <a:lstStyle/>
          <a:p>
            <a:pPr indent="-393700" lvl="0" marL="457200" rtl="0" algn="l">
              <a:spcBef>
                <a:spcPts val="0"/>
              </a:spcBef>
              <a:spcAft>
                <a:spcPts val="0"/>
              </a:spcAft>
              <a:buSzPts val="2600"/>
              <a:buFont typeface="Montserrat"/>
              <a:buChar char="❖"/>
            </a:pPr>
            <a:r>
              <a:rPr lang="en-GB" sz="2600">
                <a:latin typeface="Montserrat"/>
                <a:ea typeface="Montserrat"/>
                <a:cs typeface="Montserrat"/>
                <a:sym typeface="Montserrat"/>
              </a:rPr>
              <a:t>At WGClimate-24, WGClimate agreed the following:</a:t>
            </a:r>
            <a:endParaRPr sz="2600">
              <a:latin typeface="Montserrat"/>
              <a:ea typeface="Montserrat"/>
              <a:cs typeface="Montserrat"/>
              <a:sym typeface="Montserrat"/>
            </a:endParaRPr>
          </a:p>
        </p:txBody>
      </p:sp>
      <p:graphicFrame>
        <p:nvGraphicFramePr>
          <p:cNvPr id="138" name="Google Shape;138;p17"/>
          <p:cNvGraphicFramePr/>
          <p:nvPr/>
        </p:nvGraphicFramePr>
        <p:xfrm>
          <a:off x="418175" y="3595975"/>
          <a:ext cx="3000000" cy="3000000"/>
        </p:xfrm>
        <a:graphic>
          <a:graphicData uri="http://schemas.openxmlformats.org/drawingml/2006/table">
            <a:tbl>
              <a:tblPr>
                <a:noFill/>
                <a:tableStyleId>{8900BEBF-AE4E-4FE3-B188-977B403AE6A8}</a:tableStyleId>
              </a:tblPr>
              <a:tblGrid>
                <a:gridCol w="1140325"/>
                <a:gridCol w="9804750"/>
                <a:gridCol w="410575"/>
              </a:tblGrid>
              <a:tr h="266700">
                <a:tc>
                  <a:txBody>
                    <a:bodyPr/>
                    <a:lstStyle/>
                    <a:p>
                      <a:pPr indent="0" lvl="0" marL="0" rtl="0" algn="ctr">
                        <a:spcBef>
                          <a:spcPts val="0"/>
                        </a:spcBef>
                        <a:spcAft>
                          <a:spcPts val="0"/>
                        </a:spcAft>
                        <a:buNone/>
                      </a:pPr>
                      <a:r>
                        <a:rPr b="1" lang="en-GB" sz="1600">
                          <a:solidFill>
                            <a:srgbClr val="FFFFFF"/>
                          </a:solidFill>
                          <a:latin typeface="Open Sans"/>
                          <a:ea typeface="Open Sans"/>
                          <a:cs typeface="Open Sans"/>
                          <a:sym typeface="Open Sans"/>
                        </a:rPr>
                        <a:t>DECISION</a:t>
                      </a:r>
                      <a:endParaRPr b="1" sz="1600">
                        <a:solidFill>
                          <a:srgbClr val="FFFFFF"/>
                        </a:solidFill>
                        <a:latin typeface="Open Sans"/>
                        <a:ea typeface="Open Sans"/>
                        <a:cs typeface="Open Sans"/>
                        <a:sym typeface="Open Sans"/>
                      </a:endParaRPr>
                    </a:p>
                  </a:txBody>
                  <a:tcPr marT="63500" marB="63500" marR="63500" marL="63500" anchor="ctr">
                    <a:solidFill>
                      <a:srgbClr val="38761D"/>
                    </a:solidFill>
                  </a:tcPr>
                </a:tc>
                <a:tc gridSpan="2">
                  <a:txBody>
                    <a:bodyPr/>
                    <a:lstStyle/>
                    <a:p>
                      <a:pPr indent="0" lvl="0" marL="0" rtl="0" algn="l">
                        <a:spcBef>
                          <a:spcPts val="0"/>
                        </a:spcBef>
                        <a:spcAft>
                          <a:spcPts val="0"/>
                        </a:spcAft>
                        <a:buNone/>
                      </a:pPr>
                      <a:r>
                        <a:rPr lang="en-GB" sz="1600">
                          <a:latin typeface="Open Sans"/>
                          <a:ea typeface="Open Sans"/>
                          <a:cs typeface="Open Sans"/>
                          <a:sym typeface="Open Sans"/>
                        </a:rPr>
                        <a:t>UNFCCC Tiger Team activities will be incorporated into the regular activities of WGClimate. This includes:</a:t>
                      </a:r>
                      <a:endParaRPr sz="1600">
                        <a:latin typeface="Open Sans"/>
                        <a:ea typeface="Open Sans"/>
                        <a:cs typeface="Open Sans"/>
                        <a:sym typeface="Open Sans"/>
                      </a:endParaRPr>
                    </a:p>
                    <a:p>
                      <a:pPr indent="-281601" lvl="0" marL="360001" rtl="0" algn="l">
                        <a:spcBef>
                          <a:spcPts val="1000"/>
                        </a:spcBef>
                        <a:spcAft>
                          <a:spcPts val="0"/>
                        </a:spcAft>
                        <a:buSzPts val="1600"/>
                        <a:buFont typeface="Open Sans"/>
                        <a:buChar char="●"/>
                      </a:pPr>
                      <a:r>
                        <a:rPr lang="en-GB" sz="1600">
                          <a:latin typeface="Open Sans"/>
                          <a:ea typeface="Open Sans"/>
                          <a:cs typeface="Open Sans"/>
                          <a:sym typeface="Open Sans"/>
                        </a:rPr>
                        <a:t>Maintaining dedicated primary Points of Contact between WGClimate and UNFCCC Secretariat for overall coordination purpose. The current contacts are Heather Maseko (UNFCCC) and Vincent-Henri Peuch (ECMWF, WGClimate Vice-Chair). </a:t>
                      </a:r>
                      <a:endParaRPr sz="1600">
                        <a:latin typeface="Open Sans"/>
                        <a:ea typeface="Open Sans"/>
                        <a:cs typeface="Open Sans"/>
                        <a:sym typeface="Open Sans"/>
                      </a:endParaRPr>
                    </a:p>
                    <a:p>
                      <a:pPr indent="-281601" lvl="0" marL="360001" rtl="0" algn="l">
                        <a:spcBef>
                          <a:spcPts val="1000"/>
                        </a:spcBef>
                        <a:spcAft>
                          <a:spcPts val="0"/>
                        </a:spcAft>
                        <a:buSzPts val="1600"/>
                        <a:buFont typeface="Open Sans"/>
                        <a:buChar char="●"/>
                      </a:pPr>
                      <a:r>
                        <a:rPr lang="en-GB" sz="1600">
                          <a:latin typeface="Open Sans"/>
                          <a:ea typeface="Open Sans"/>
                          <a:cs typeface="Open Sans"/>
                          <a:sym typeface="Open Sans"/>
                        </a:rPr>
                        <a:t>Working with the UNFCCC Secretariat and the thematic workstream leads to ensure appropriate support from the satellite EO community across all aspects of UNFCCC work.</a:t>
                      </a:r>
                      <a:endParaRPr sz="1600">
                        <a:latin typeface="Open Sans"/>
                        <a:ea typeface="Open Sans"/>
                        <a:cs typeface="Open Sans"/>
                        <a:sym typeface="Open Sans"/>
                      </a:endParaRPr>
                    </a:p>
                    <a:p>
                      <a:pPr indent="-281601" lvl="0" marL="360001" rtl="0" algn="l">
                        <a:spcBef>
                          <a:spcPts val="1000"/>
                        </a:spcBef>
                        <a:spcAft>
                          <a:spcPts val="0"/>
                        </a:spcAft>
                        <a:buSzPts val="1600"/>
                        <a:buFont typeface="Open Sans"/>
                        <a:buChar char="●"/>
                      </a:pPr>
                      <a:r>
                        <a:rPr lang="en-GB" sz="1600">
                          <a:latin typeface="Open Sans"/>
                          <a:ea typeface="Open Sans"/>
                          <a:cs typeface="Open Sans"/>
                          <a:sym typeface="Open Sans"/>
                        </a:rPr>
                        <a:t>Contributing to Earth Information Day and side events at COP and SB to showcase the use of space-based data, working with WMO, GEO, other organisations and relevant programmes.</a:t>
                      </a:r>
                      <a:endParaRPr sz="1600">
                        <a:latin typeface="Open Sans"/>
                        <a:ea typeface="Open Sans"/>
                        <a:cs typeface="Open Sans"/>
                        <a:sym typeface="Open Sans"/>
                      </a:endParaRPr>
                    </a:p>
                    <a:p>
                      <a:pPr indent="-281601" lvl="0" marL="360001" rtl="0" algn="l">
                        <a:spcBef>
                          <a:spcPts val="1000"/>
                        </a:spcBef>
                        <a:spcAft>
                          <a:spcPts val="0"/>
                        </a:spcAft>
                        <a:buSzPts val="1600"/>
                        <a:buFont typeface="Open Sans"/>
                        <a:buChar char="●"/>
                      </a:pPr>
                      <a:r>
                        <a:rPr lang="en-GB" sz="1600">
                          <a:latin typeface="Open Sans"/>
                          <a:ea typeface="Open Sans"/>
                          <a:cs typeface="Open Sans"/>
                          <a:sym typeface="Open Sans"/>
                        </a:rPr>
                        <a:t>Coordinating the presence of CEOS/CGMS Agencies at UNFCCC COP and other relevant events.</a:t>
                      </a:r>
                      <a:endParaRPr sz="1600">
                        <a:latin typeface="Open Sans"/>
                        <a:ea typeface="Open Sans"/>
                        <a:cs typeface="Open Sans"/>
                        <a:sym typeface="Open Sans"/>
                      </a:endParaRPr>
                    </a:p>
                  </a:txBody>
                  <a:tcPr marT="63500" marB="63500" marR="63500" marL="63500"/>
                </a:tc>
                <a:tc hMerge="1"/>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42" name="Shape 142"/>
        <p:cNvGrpSpPr/>
        <p:nvPr/>
      </p:nvGrpSpPr>
      <p:grpSpPr>
        <a:xfrm>
          <a:off x="0" y="0"/>
          <a:ext cx="0" cy="0"/>
          <a:chOff x="0" y="0"/>
          <a:chExt cx="0" cy="0"/>
        </a:xfrm>
      </p:grpSpPr>
      <p:sp>
        <p:nvSpPr>
          <p:cNvPr id="143" name="Google Shape;143;p18"/>
          <p:cNvSpPr txBox="1"/>
          <p:nvPr>
            <p:ph type="title"/>
          </p:nvPr>
        </p:nvSpPr>
        <p:spPr>
          <a:xfrm>
            <a:off x="176048" y="17593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graphicFrame>
        <p:nvGraphicFramePr>
          <p:cNvPr id="144" name="Google Shape;144;p18"/>
          <p:cNvGraphicFramePr/>
          <p:nvPr/>
        </p:nvGraphicFramePr>
        <p:xfrm>
          <a:off x="99875" y="1139600"/>
          <a:ext cx="3000000" cy="3000000"/>
        </p:xfrm>
        <a:graphic>
          <a:graphicData uri="http://schemas.openxmlformats.org/drawingml/2006/table">
            <a:tbl>
              <a:tblPr bandCol="1" bandRow="1">
                <a:noFill/>
                <a:tableStyleId>{DD71A915-A8AC-490A-8D9E-BC7F0CBBB06A}</a:tableStyleId>
              </a:tblPr>
              <a:tblGrid>
                <a:gridCol w="1216750"/>
                <a:gridCol w="8542650"/>
                <a:gridCol w="2116650"/>
              </a:tblGrid>
              <a:tr h="365750">
                <a:tc>
                  <a:txBody>
                    <a:bodyPr/>
                    <a:lstStyle/>
                    <a:p>
                      <a:pPr indent="0" lvl="0" marL="0" rtl="0" algn="ctr">
                        <a:lnSpc>
                          <a:spcPct val="113750"/>
                        </a:lnSpc>
                        <a:spcBef>
                          <a:spcPts val="0"/>
                        </a:spcBef>
                        <a:spcAft>
                          <a:spcPts val="0"/>
                        </a:spcAft>
                        <a:buNone/>
                      </a:pPr>
                      <a:r>
                        <a:rPr b="1" lang="en-GB" sz="1600">
                          <a:solidFill>
                            <a:srgbClr val="FFFFFF"/>
                          </a:solidFill>
                          <a:latin typeface="Calibri"/>
                          <a:ea typeface="Calibri"/>
                          <a:cs typeface="Calibri"/>
                          <a:sym typeface="Calibri"/>
                        </a:rPr>
                        <a:t>CEOS-39-11</a:t>
                      </a:r>
                      <a:endParaRPr b="1" sz="1600">
                        <a:solidFill>
                          <a:srgbClr val="FFFFFF"/>
                        </a:solidFill>
                        <a:latin typeface="Calibri"/>
                        <a:ea typeface="Calibri"/>
                        <a:cs typeface="Calibri"/>
                        <a:sym typeface="Calibri"/>
                      </a:endParaRPr>
                    </a:p>
                  </a:txBody>
                  <a:tcPr marT="63500" marB="63500" marR="73025" marL="7302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solidFill>
                      <a:srgbClr val="003366"/>
                    </a:solidFill>
                  </a:tcPr>
                </a:tc>
                <a:tc>
                  <a:txBody>
                    <a:bodyPr/>
                    <a:lstStyle/>
                    <a:p>
                      <a:pPr indent="0" lvl="0" marL="0" rtl="0" algn="just">
                        <a:lnSpc>
                          <a:spcPct val="113750"/>
                        </a:lnSpc>
                        <a:spcBef>
                          <a:spcPts val="0"/>
                        </a:spcBef>
                        <a:spcAft>
                          <a:spcPts val="0"/>
                        </a:spcAft>
                        <a:buNone/>
                      </a:pPr>
                      <a:r>
                        <a:rPr lang="en-GB" sz="1600">
                          <a:latin typeface="Calibri"/>
                          <a:ea typeface="Calibri"/>
                          <a:cs typeface="Calibri"/>
                          <a:sym typeface="Calibri"/>
                        </a:rPr>
                        <a:t>CEOS Chair to circulate the GCOS presentation from CEOS Plenary to CEOS agencies to draw attention to the GCOS funding difficulties and to encourage supportive agencies to get in touch directly with GCOS leadership.</a:t>
                      </a:r>
                      <a:endParaRPr sz="1600">
                        <a:latin typeface="Calibri"/>
                        <a:ea typeface="Calibri"/>
                        <a:cs typeface="Calibri"/>
                        <a:sym typeface="Calibri"/>
                      </a:endParaRPr>
                    </a:p>
                  </a:txBody>
                  <a:tcPr marT="63500" marB="63500" marR="73025" marL="7302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lnSpc>
                          <a:spcPct val="113750"/>
                        </a:lnSpc>
                        <a:spcBef>
                          <a:spcPts val="0"/>
                        </a:spcBef>
                        <a:spcAft>
                          <a:spcPts val="0"/>
                        </a:spcAft>
                        <a:buNone/>
                      </a:pPr>
                      <a:r>
                        <a:rPr b="1" lang="en-GB" sz="1600">
                          <a:latin typeface="Calibri"/>
                          <a:ea typeface="Calibri"/>
                          <a:cs typeface="Calibri"/>
                          <a:sym typeface="Calibri"/>
                        </a:rPr>
                        <a:t>November 2025</a:t>
                      </a:r>
                      <a:endParaRPr b="1" sz="1600">
                        <a:latin typeface="Calibri"/>
                        <a:ea typeface="Calibri"/>
                        <a:cs typeface="Calibri"/>
                        <a:sym typeface="Calibri"/>
                      </a:endParaRPr>
                    </a:p>
                  </a:txBody>
                  <a:tcPr marT="63500" marB="63500" marR="73025" marL="7302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r>
            </a:tbl>
          </a:graphicData>
        </a:graphic>
      </p:graphicFrame>
      <p:sp>
        <p:nvSpPr>
          <p:cNvPr id="145" name="Google Shape;145;p18"/>
          <p:cNvSpPr txBox="1"/>
          <p:nvPr/>
        </p:nvSpPr>
        <p:spPr>
          <a:xfrm>
            <a:off x="797338" y="3470975"/>
            <a:ext cx="10155600" cy="985200"/>
          </a:xfrm>
          <a:prstGeom prst="rect">
            <a:avLst/>
          </a:prstGeom>
          <a:noFill/>
          <a:ln>
            <a:noFill/>
          </a:ln>
        </p:spPr>
        <p:txBody>
          <a:bodyPr anchorCtr="0" anchor="t" bIns="91425" lIns="91425" spcFirstLastPara="1" rIns="91425" wrap="square" tIns="91425">
            <a:spAutoFit/>
          </a:bodyPr>
          <a:lstStyle/>
          <a:p>
            <a:pPr indent="-393700" lvl="0" marL="457200" rtl="0" algn="l">
              <a:spcBef>
                <a:spcPts val="0"/>
              </a:spcBef>
              <a:spcAft>
                <a:spcPts val="0"/>
              </a:spcAft>
              <a:buSzPts val="2600"/>
              <a:buFont typeface="Montserrat"/>
              <a:buChar char="❖"/>
            </a:pPr>
            <a:r>
              <a:rPr b="1" lang="en-GB" sz="2600">
                <a:latin typeface="Montserrat"/>
                <a:ea typeface="Montserrat"/>
                <a:cs typeface="Montserrat"/>
                <a:sym typeface="Montserrat"/>
              </a:rPr>
              <a:t>COMPLETE</a:t>
            </a:r>
            <a:endParaRPr b="1" sz="2600">
              <a:latin typeface="Montserrat"/>
              <a:ea typeface="Montserrat"/>
              <a:cs typeface="Montserrat"/>
              <a:sym typeface="Montserrat"/>
            </a:endParaRPr>
          </a:p>
          <a:p>
            <a:pPr indent="0" lvl="0" marL="0" rtl="0" algn="l">
              <a:spcBef>
                <a:spcPts val="0"/>
              </a:spcBef>
              <a:spcAft>
                <a:spcPts val="0"/>
              </a:spcAft>
              <a:buNone/>
            </a:pPr>
            <a:r>
              <a:t/>
            </a:r>
            <a:endParaRPr sz="2600">
              <a:latin typeface="Montserrat"/>
              <a:ea typeface="Montserrat"/>
              <a:cs typeface="Montserrat"/>
              <a:sym typeface="Montserrat"/>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49" name="Shape 149"/>
        <p:cNvGrpSpPr/>
        <p:nvPr/>
      </p:nvGrpSpPr>
      <p:grpSpPr>
        <a:xfrm>
          <a:off x="0" y="0"/>
          <a:ext cx="0" cy="0"/>
          <a:chOff x="0" y="0"/>
          <a:chExt cx="0" cy="0"/>
        </a:xfrm>
      </p:grpSpPr>
      <p:sp>
        <p:nvSpPr>
          <p:cNvPr id="150" name="Google Shape;150;p19"/>
          <p:cNvSpPr txBox="1"/>
          <p:nvPr>
            <p:ph type="title"/>
          </p:nvPr>
        </p:nvSpPr>
        <p:spPr>
          <a:xfrm>
            <a:off x="176048" y="17593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graphicFrame>
        <p:nvGraphicFramePr>
          <p:cNvPr id="151" name="Google Shape;151;p19"/>
          <p:cNvGraphicFramePr/>
          <p:nvPr/>
        </p:nvGraphicFramePr>
        <p:xfrm>
          <a:off x="99875" y="1139600"/>
          <a:ext cx="3000000" cy="3000000"/>
        </p:xfrm>
        <a:graphic>
          <a:graphicData uri="http://schemas.openxmlformats.org/drawingml/2006/table">
            <a:tbl>
              <a:tblPr bandCol="1" bandRow="1">
                <a:noFill/>
                <a:tableStyleId>{DD71A915-A8AC-490A-8D9E-BC7F0CBBB06A}</a:tableStyleId>
              </a:tblPr>
              <a:tblGrid>
                <a:gridCol w="1216750"/>
                <a:gridCol w="8542650"/>
                <a:gridCol w="2116650"/>
              </a:tblGrid>
              <a:tr h="365750">
                <a:tc>
                  <a:txBody>
                    <a:bodyPr/>
                    <a:lstStyle/>
                    <a:p>
                      <a:pPr indent="0" lvl="0" marL="0" rtl="0" algn="ctr">
                        <a:lnSpc>
                          <a:spcPct val="113750"/>
                        </a:lnSpc>
                        <a:spcBef>
                          <a:spcPts val="0"/>
                        </a:spcBef>
                        <a:spcAft>
                          <a:spcPts val="0"/>
                        </a:spcAft>
                        <a:buNone/>
                      </a:pPr>
                      <a:r>
                        <a:rPr b="1" lang="en-GB" sz="1600">
                          <a:solidFill>
                            <a:srgbClr val="FFFFFF"/>
                          </a:solidFill>
                          <a:latin typeface="Calibri"/>
                          <a:ea typeface="Calibri"/>
                          <a:cs typeface="Calibri"/>
                          <a:sym typeface="Calibri"/>
                        </a:rPr>
                        <a:t>CEOS-39-12</a:t>
                      </a:r>
                      <a:endParaRPr b="1" sz="1600">
                        <a:solidFill>
                          <a:srgbClr val="FFFFFF"/>
                        </a:solidFill>
                        <a:latin typeface="Calibri"/>
                        <a:ea typeface="Calibri"/>
                        <a:cs typeface="Calibri"/>
                        <a:sym typeface="Calibri"/>
                      </a:endParaRPr>
                    </a:p>
                  </a:txBody>
                  <a:tcPr marT="63500" marB="63500" marR="73025" marL="7302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solidFill>
                      <a:srgbClr val="003366"/>
                    </a:solidFill>
                  </a:tcPr>
                </a:tc>
                <a:tc>
                  <a:txBody>
                    <a:bodyPr/>
                    <a:lstStyle/>
                    <a:p>
                      <a:pPr indent="0" lvl="0" marL="0" rtl="0" algn="just">
                        <a:lnSpc>
                          <a:spcPct val="113750"/>
                        </a:lnSpc>
                        <a:spcBef>
                          <a:spcPts val="0"/>
                        </a:spcBef>
                        <a:spcAft>
                          <a:spcPts val="0"/>
                        </a:spcAft>
                        <a:buNone/>
                      </a:pPr>
                      <a:r>
                        <a:rPr lang="en-GB" sz="1600">
                          <a:latin typeface="Calibri"/>
                          <a:ea typeface="Calibri"/>
                          <a:cs typeface="Calibri"/>
                          <a:sym typeface="Calibri"/>
                        </a:rPr>
                        <a:t>Biodiversity Study Team to develop a Full Proposal and final Implementation Plan for the Biodiversity Virtual Constellation for consideration at SIT-41. </a:t>
                      </a:r>
                      <a:endParaRPr sz="1600">
                        <a:latin typeface="Calibri"/>
                        <a:ea typeface="Calibri"/>
                        <a:cs typeface="Calibri"/>
                        <a:sym typeface="Calibri"/>
                      </a:endParaRPr>
                    </a:p>
                    <a:p>
                      <a:pPr indent="0" lvl="0" marL="0" rtl="0" algn="just">
                        <a:lnSpc>
                          <a:spcPct val="114000"/>
                        </a:lnSpc>
                        <a:spcBef>
                          <a:spcPts val="1200"/>
                        </a:spcBef>
                        <a:spcAft>
                          <a:spcPts val="0"/>
                        </a:spcAft>
                        <a:buNone/>
                      </a:pPr>
                      <a:r>
                        <a:rPr i="1" lang="en-GB" sz="1600" u="sng">
                          <a:latin typeface="Calibri"/>
                          <a:ea typeface="Calibri"/>
                          <a:cs typeface="Calibri"/>
                          <a:sym typeface="Calibri"/>
                        </a:rPr>
                        <a:t>Notes:</a:t>
                      </a:r>
                      <a:r>
                        <a:rPr i="1" lang="en-GB" sz="1600">
                          <a:latin typeface="Calibri"/>
                          <a:ea typeface="Calibri"/>
                          <a:cs typeface="Calibri"/>
                          <a:sym typeface="Calibri"/>
                        </a:rPr>
                        <a:t> As per the </a:t>
                      </a:r>
                      <a:r>
                        <a:rPr i="1" lang="en-GB" sz="1600" u="sng">
                          <a:solidFill>
                            <a:srgbClr val="1155CC"/>
                          </a:solidFill>
                          <a:latin typeface="Calibri"/>
                          <a:ea typeface="Calibri"/>
                          <a:cs typeface="Calibri"/>
                          <a:sym typeface="Calibri"/>
                          <a:hlinkClick r:id="rId3">
                            <a:extLst>
                              <a:ext uri="{A12FA001-AC4F-418D-AE19-62706E023703}">
                                <ahyp:hlinkClr val="tx"/>
                              </a:ext>
                            </a:extLst>
                          </a:hlinkClick>
                        </a:rPr>
                        <a:t>Virtual Constellations Process Paper</a:t>
                      </a:r>
                      <a:r>
                        <a:rPr i="1" lang="en-GB" sz="1600">
                          <a:latin typeface="Calibri"/>
                          <a:ea typeface="Calibri"/>
                          <a:cs typeface="Calibri"/>
                          <a:sym typeface="Calibri"/>
                        </a:rPr>
                        <a:t>.</a:t>
                      </a:r>
                      <a:endParaRPr i="1" sz="1600">
                        <a:latin typeface="Calibri"/>
                        <a:ea typeface="Calibri"/>
                        <a:cs typeface="Calibri"/>
                        <a:sym typeface="Calibri"/>
                      </a:endParaRPr>
                    </a:p>
                  </a:txBody>
                  <a:tcPr marT="63500" marB="63500" marR="73025" marL="7302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lnSpc>
                          <a:spcPct val="113750"/>
                        </a:lnSpc>
                        <a:spcBef>
                          <a:spcPts val="0"/>
                        </a:spcBef>
                        <a:spcAft>
                          <a:spcPts val="0"/>
                        </a:spcAft>
                        <a:buNone/>
                      </a:pPr>
                      <a:r>
                        <a:rPr b="1" lang="en-GB" sz="1600">
                          <a:latin typeface="Calibri"/>
                          <a:ea typeface="Calibri"/>
                          <a:cs typeface="Calibri"/>
                          <a:sym typeface="Calibri"/>
                        </a:rPr>
                        <a:t>SIT-41</a:t>
                      </a:r>
                      <a:endParaRPr b="1" sz="1600">
                        <a:latin typeface="Calibri"/>
                        <a:ea typeface="Calibri"/>
                        <a:cs typeface="Calibri"/>
                        <a:sym typeface="Calibri"/>
                      </a:endParaRPr>
                    </a:p>
                  </a:txBody>
                  <a:tcPr marT="63500" marB="63500" marR="73025" marL="7302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r>
              <a:tr h="365750">
                <a:tc>
                  <a:txBody>
                    <a:bodyPr/>
                    <a:lstStyle/>
                    <a:p>
                      <a:pPr indent="0" lvl="0" marL="0" rtl="0" algn="ctr">
                        <a:lnSpc>
                          <a:spcPct val="113750"/>
                        </a:lnSpc>
                        <a:spcBef>
                          <a:spcPts val="0"/>
                        </a:spcBef>
                        <a:spcAft>
                          <a:spcPts val="0"/>
                        </a:spcAft>
                        <a:buNone/>
                      </a:pPr>
                      <a:r>
                        <a:rPr b="1" lang="en-GB" sz="1600">
                          <a:solidFill>
                            <a:srgbClr val="FFFFFF"/>
                          </a:solidFill>
                          <a:latin typeface="Calibri"/>
                          <a:ea typeface="Calibri"/>
                          <a:cs typeface="Calibri"/>
                          <a:sym typeface="Calibri"/>
                        </a:rPr>
                        <a:t>CEOS-39-13</a:t>
                      </a:r>
                      <a:endParaRPr b="1" sz="1600">
                        <a:solidFill>
                          <a:srgbClr val="FFFFFF"/>
                        </a:solidFill>
                        <a:latin typeface="Calibri"/>
                        <a:ea typeface="Calibri"/>
                        <a:cs typeface="Calibri"/>
                        <a:sym typeface="Calibri"/>
                      </a:endParaRPr>
                    </a:p>
                  </a:txBody>
                  <a:tcPr marT="63500" marB="63500" marR="73025" marL="7302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solidFill>
                      <a:srgbClr val="003366"/>
                    </a:solidFill>
                  </a:tcPr>
                </a:tc>
                <a:tc>
                  <a:txBody>
                    <a:bodyPr/>
                    <a:lstStyle/>
                    <a:p>
                      <a:pPr indent="0" lvl="0" marL="0" rtl="0" algn="just">
                        <a:lnSpc>
                          <a:spcPct val="113750"/>
                        </a:lnSpc>
                        <a:spcBef>
                          <a:spcPts val="0"/>
                        </a:spcBef>
                        <a:spcAft>
                          <a:spcPts val="0"/>
                        </a:spcAft>
                        <a:buNone/>
                      </a:pPr>
                      <a:r>
                        <a:rPr lang="en-GB" sz="1600">
                          <a:latin typeface="Calibri"/>
                          <a:ea typeface="Calibri"/>
                          <a:cs typeface="Calibri"/>
                          <a:sym typeface="Calibri"/>
                        </a:rPr>
                        <a:t>CEOS Agencies to consider where their capabilities align with the objectives and activities of a potential Biodiversity Virtual Constellation and assess possible nominations to the team.</a:t>
                      </a:r>
                      <a:endParaRPr sz="1600">
                        <a:latin typeface="Calibri"/>
                        <a:ea typeface="Calibri"/>
                        <a:cs typeface="Calibri"/>
                        <a:sym typeface="Calibri"/>
                      </a:endParaRPr>
                    </a:p>
                    <a:p>
                      <a:pPr indent="0" lvl="0" marL="0" rtl="0" algn="just">
                        <a:lnSpc>
                          <a:spcPct val="114000"/>
                        </a:lnSpc>
                        <a:spcBef>
                          <a:spcPts val="1200"/>
                        </a:spcBef>
                        <a:spcAft>
                          <a:spcPts val="0"/>
                        </a:spcAft>
                        <a:buNone/>
                      </a:pPr>
                      <a:r>
                        <a:rPr i="1" lang="en-GB" sz="1600" u="sng">
                          <a:latin typeface="Calibri"/>
                          <a:ea typeface="Calibri"/>
                          <a:cs typeface="Calibri"/>
                          <a:sym typeface="Calibri"/>
                        </a:rPr>
                        <a:t>Notes:</a:t>
                      </a:r>
                      <a:r>
                        <a:rPr i="1" lang="en-GB" sz="1600">
                          <a:latin typeface="Calibri"/>
                          <a:ea typeface="Calibri"/>
                          <a:cs typeface="Calibri"/>
                          <a:sym typeface="Calibri"/>
                        </a:rPr>
                        <a:t> As a broad and cross-cutting topic, agencies are encouraged to consider connections with the activities of other Virtual Constellations and Working Groups.</a:t>
                      </a:r>
                      <a:endParaRPr i="1" sz="1600">
                        <a:latin typeface="Calibri"/>
                        <a:ea typeface="Calibri"/>
                        <a:cs typeface="Calibri"/>
                        <a:sym typeface="Calibri"/>
                      </a:endParaRPr>
                    </a:p>
                  </a:txBody>
                  <a:tcPr marT="63500" marB="63500" marR="73025" marL="7302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lnSpc>
                          <a:spcPct val="113750"/>
                        </a:lnSpc>
                        <a:spcBef>
                          <a:spcPts val="0"/>
                        </a:spcBef>
                        <a:spcAft>
                          <a:spcPts val="0"/>
                        </a:spcAft>
                        <a:buNone/>
                      </a:pPr>
                      <a:r>
                        <a:rPr b="1" lang="en-GB" sz="1600">
                          <a:latin typeface="Calibri"/>
                          <a:ea typeface="Calibri"/>
                          <a:cs typeface="Calibri"/>
                          <a:sym typeface="Calibri"/>
                        </a:rPr>
                        <a:t>SIT-41</a:t>
                      </a:r>
                      <a:endParaRPr b="1" sz="1600">
                        <a:latin typeface="Calibri"/>
                        <a:ea typeface="Calibri"/>
                        <a:cs typeface="Calibri"/>
                        <a:sym typeface="Calibri"/>
                      </a:endParaRPr>
                    </a:p>
                  </a:txBody>
                  <a:tcPr marT="63500" marB="63500" marR="73025" marL="7302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r>
              <a:tr h="365750">
                <a:tc>
                  <a:txBody>
                    <a:bodyPr/>
                    <a:lstStyle/>
                    <a:p>
                      <a:pPr indent="0" lvl="0" marL="0" rtl="0" algn="ctr">
                        <a:lnSpc>
                          <a:spcPct val="113750"/>
                        </a:lnSpc>
                        <a:spcBef>
                          <a:spcPts val="0"/>
                        </a:spcBef>
                        <a:spcAft>
                          <a:spcPts val="0"/>
                        </a:spcAft>
                        <a:buNone/>
                      </a:pPr>
                      <a:r>
                        <a:rPr b="1" lang="en-GB" sz="1600">
                          <a:solidFill>
                            <a:srgbClr val="FFFFFF"/>
                          </a:solidFill>
                          <a:latin typeface="Calibri"/>
                          <a:ea typeface="Calibri"/>
                          <a:cs typeface="Calibri"/>
                          <a:sym typeface="Calibri"/>
                        </a:rPr>
                        <a:t>CEOS-39-13</a:t>
                      </a:r>
                      <a:endParaRPr b="1" sz="1600">
                        <a:solidFill>
                          <a:srgbClr val="FFFFFF"/>
                        </a:solidFill>
                        <a:latin typeface="Calibri"/>
                        <a:ea typeface="Calibri"/>
                        <a:cs typeface="Calibri"/>
                        <a:sym typeface="Calibri"/>
                      </a:endParaRPr>
                    </a:p>
                  </a:txBody>
                  <a:tcPr marT="63500" marB="63500" marR="73025" marL="7302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solidFill>
                      <a:srgbClr val="003366"/>
                    </a:solidFill>
                  </a:tcPr>
                </a:tc>
                <a:tc>
                  <a:txBody>
                    <a:bodyPr/>
                    <a:lstStyle/>
                    <a:p>
                      <a:pPr indent="0" lvl="0" marL="0" rtl="0" algn="just">
                        <a:lnSpc>
                          <a:spcPct val="113750"/>
                        </a:lnSpc>
                        <a:spcBef>
                          <a:spcPts val="0"/>
                        </a:spcBef>
                        <a:spcAft>
                          <a:spcPts val="0"/>
                        </a:spcAft>
                        <a:buNone/>
                      </a:pPr>
                      <a:r>
                        <a:rPr lang="en-GB" sz="1600">
                          <a:latin typeface="Calibri"/>
                          <a:ea typeface="Calibri"/>
                          <a:cs typeface="Calibri"/>
                          <a:sym typeface="Calibri"/>
                        </a:rPr>
                        <a:t>CEOS Agencies to consider where their capabilities align with the objectives and activities of a potential Biodiversity Virtual Constellation and assess possible nominations to the team.</a:t>
                      </a:r>
                      <a:endParaRPr sz="1600">
                        <a:latin typeface="Calibri"/>
                        <a:ea typeface="Calibri"/>
                        <a:cs typeface="Calibri"/>
                        <a:sym typeface="Calibri"/>
                      </a:endParaRPr>
                    </a:p>
                    <a:p>
                      <a:pPr indent="0" lvl="0" marL="0" rtl="0" algn="just">
                        <a:lnSpc>
                          <a:spcPct val="114000"/>
                        </a:lnSpc>
                        <a:spcBef>
                          <a:spcPts val="1200"/>
                        </a:spcBef>
                        <a:spcAft>
                          <a:spcPts val="0"/>
                        </a:spcAft>
                        <a:buNone/>
                      </a:pPr>
                      <a:r>
                        <a:rPr i="1" lang="en-GB" sz="1600" u="sng">
                          <a:latin typeface="Calibri"/>
                          <a:ea typeface="Calibri"/>
                          <a:cs typeface="Calibri"/>
                          <a:sym typeface="Calibri"/>
                        </a:rPr>
                        <a:t>Notes:</a:t>
                      </a:r>
                      <a:r>
                        <a:rPr i="1" lang="en-GB" sz="1600">
                          <a:latin typeface="Calibri"/>
                          <a:ea typeface="Calibri"/>
                          <a:cs typeface="Calibri"/>
                          <a:sym typeface="Calibri"/>
                        </a:rPr>
                        <a:t> As a broad and cross-cutting topic, agencies are encouraged to consider connections with the activities of other Virtual Constellations and Working Groups.</a:t>
                      </a:r>
                      <a:endParaRPr i="1" sz="1600">
                        <a:latin typeface="Calibri"/>
                        <a:ea typeface="Calibri"/>
                        <a:cs typeface="Calibri"/>
                        <a:sym typeface="Calibri"/>
                      </a:endParaRPr>
                    </a:p>
                  </a:txBody>
                  <a:tcPr marT="63500" marB="63500" marR="73025" marL="7302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lnSpc>
                          <a:spcPct val="113750"/>
                        </a:lnSpc>
                        <a:spcBef>
                          <a:spcPts val="0"/>
                        </a:spcBef>
                        <a:spcAft>
                          <a:spcPts val="0"/>
                        </a:spcAft>
                        <a:buNone/>
                      </a:pPr>
                      <a:r>
                        <a:rPr b="1" lang="en-GB" sz="1600">
                          <a:latin typeface="Calibri"/>
                          <a:ea typeface="Calibri"/>
                          <a:cs typeface="Calibri"/>
                          <a:sym typeface="Calibri"/>
                        </a:rPr>
                        <a:t>SIT-41</a:t>
                      </a:r>
                      <a:endParaRPr b="1" sz="1600">
                        <a:latin typeface="Calibri"/>
                        <a:ea typeface="Calibri"/>
                        <a:cs typeface="Calibri"/>
                        <a:sym typeface="Calibri"/>
                      </a:endParaRPr>
                    </a:p>
                  </a:txBody>
                  <a:tcPr marT="63500" marB="63500" marR="73025" marL="7302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r>
            </a:tbl>
          </a:graphicData>
        </a:graphic>
      </p:graphicFrame>
      <p:sp>
        <p:nvSpPr>
          <p:cNvPr id="152" name="Google Shape;152;p19"/>
          <p:cNvSpPr txBox="1"/>
          <p:nvPr/>
        </p:nvSpPr>
        <p:spPr>
          <a:xfrm>
            <a:off x="960100" y="5287875"/>
            <a:ext cx="11015700" cy="585000"/>
          </a:xfrm>
          <a:prstGeom prst="rect">
            <a:avLst/>
          </a:prstGeom>
          <a:noFill/>
          <a:ln>
            <a:noFill/>
          </a:ln>
        </p:spPr>
        <p:txBody>
          <a:bodyPr anchorCtr="0" anchor="t" bIns="91425" lIns="91425" spcFirstLastPara="1" rIns="91425" wrap="square" tIns="91425">
            <a:spAutoFit/>
          </a:bodyPr>
          <a:lstStyle/>
          <a:p>
            <a:pPr indent="-393700" lvl="0" marL="457200" rtl="0" algn="l">
              <a:spcBef>
                <a:spcPts val="0"/>
              </a:spcBef>
              <a:spcAft>
                <a:spcPts val="0"/>
              </a:spcAft>
              <a:buSzPts val="2600"/>
              <a:buFont typeface="Montserrat"/>
              <a:buChar char="❖"/>
            </a:pPr>
            <a:r>
              <a:rPr lang="en-GB" sz="2600">
                <a:latin typeface="Montserrat"/>
                <a:ea typeface="Montserrat"/>
                <a:cs typeface="Montserrat"/>
                <a:sym typeface="Montserrat"/>
              </a:rPr>
              <a:t>The B-VC Full Proposal will be presented for under item 4.1</a:t>
            </a:r>
            <a:endParaRPr sz="2600">
              <a:latin typeface="Montserrat"/>
              <a:ea typeface="Montserrat"/>
              <a:cs typeface="Montserrat"/>
              <a:sym typeface="Montserrat"/>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56" name="Shape 156"/>
        <p:cNvGrpSpPr/>
        <p:nvPr/>
      </p:nvGrpSpPr>
      <p:grpSpPr>
        <a:xfrm>
          <a:off x="0" y="0"/>
          <a:ext cx="0" cy="0"/>
          <a:chOff x="0" y="0"/>
          <a:chExt cx="0" cy="0"/>
        </a:xfrm>
      </p:grpSpPr>
      <p:sp>
        <p:nvSpPr>
          <p:cNvPr id="157" name="Google Shape;157;p20"/>
          <p:cNvSpPr txBox="1"/>
          <p:nvPr>
            <p:ph type="title"/>
          </p:nvPr>
        </p:nvSpPr>
        <p:spPr>
          <a:xfrm>
            <a:off x="176048" y="17593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graphicFrame>
        <p:nvGraphicFramePr>
          <p:cNvPr id="158" name="Google Shape;158;p20"/>
          <p:cNvGraphicFramePr/>
          <p:nvPr/>
        </p:nvGraphicFramePr>
        <p:xfrm>
          <a:off x="176050" y="1171125"/>
          <a:ext cx="3000000" cy="3000000"/>
        </p:xfrm>
        <a:graphic>
          <a:graphicData uri="http://schemas.openxmlformats.org/drawingml/2006/table">
            <a:tbl>
              <a:tblPr bandCol="1" bandRow="1">
                <a:noFill/>
                <a:tableStyleId>{DD71A915-A8AC-490A-8D9E-BC7F0CBBB06A}</a:tableStyleId>
              </a:tblPr>
              <a:tblGrid>
                <a:gridCol w="1184475"/>
                <a:gridCol w="8316025"/>
                <a:gridCol w="2060500"/>
              </a:tblGrid>
              <a:tr h="365750">
                <a:tc>
                  <a:txBody>
                    <a:bodyPr/>
                    <a:lstStyle/>
                    <a:p>
                      <a:pPr indent="0" lvl="0" marL="0" rtl="0" algn="ctr">
                        <a:lnSpc>
                          <a:spcPct val="113750"/>
                        </a:lnSpc>
                        <a:spcBef>
                          <a:spcPts val="0"/>
                        </a:spcBef>
                        <a:spcAft>
                          <a:spcPts val="0"/>
                        </a:spcAft>
                        <a:buNone/>
                      </a:pPr>
                      <a:r>
                        <a:rPr b="1" lang="en-GB" sz="1600">
                          <a:solidFill>
                            <a:srgbClr val="FFFFFF"/>
                          </a:solidFill>
                          <a:latin typeface="Calibri"/>
                          <a:ea typeface="Calibri"/>
                          <a:cs typeface="Calibri"/>
                          <a:sym typeface="Calibri"/>
                        </a:rPr>
                        <a:t>CEOS-39-14</a:t>
                      </a:r>
                      <a:endParaRPr b="1" sz="1600">
                        <a:solidFill>
                          <a:srgbClr val="FFFFFF"/>
                        </a:solidFill>
                        <a:latin typeface="Calibri"/>
                        <a:ea typeface="Calibri"/>
                        <a:cs typeface="Calibri"/>
                        <a:sym typeface="Calibri"/>
                      </a:endParaRPr>
                    </a:p>
                  </a:txBody>
                  <a:tcPr marT="63500" marB="63500" marR="73025" marL="7302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solidFill>
                      <a:srgbClr val="003366"/>
                    </a:solidFill>
                  </a:tcPr>
                </a:tc>
                <a:tc>
                  <a:txBody>
                    <a:bodyPr/>
                    <a:lstStyle/>
                    <a:p>
                      <a:pPr indent="0" lvl="0" marL="0" rtl="0" algn="just">
                        <a:lnSpc>
                          <a:spcPct val="113750"/>
                        </a:lnSpc>
                        <a:spcBef>
                          <a:spcPts val="0"/>
                        </a:spcBef>
                        <a:spcAft>
                          <a:spcPts val="0"/>
                        </a:spcAft>
                        <a:buNone/>
                      </a:pPr>
                      <a:r>
                        <a:rPr lang="en-GB" sz="1600">
                          <a:latin typeface="Calibri"/>
                          <a:ea typeface="Calibri"/>
                          <a:cs typeface="Calibri"/>
                          <a:sym typeface="Calibri"/>
                        </a:rPr>
                        <a:t>Lóránt Czárán to share information on the EO Booklet for SDGs being developed under UNOOSA with the Executive Officer and CEOS Chair Team.</a:t>
                      </a:r>
                      <a:endParaRPr sz="1600">
                        <a:latin typeface="Calibri"/>
                        <a:ea typeface="Calibri"/>
                        <a:cs typeface="Calibri"/>
                        <a:sym typeface="Calibri"/>
                      </a:endParaRPr>
                    </a:p>
                    <a:p>
                      <a:pPr indent="0" lvl="0" marL="0" rtl="0" algn="just">
                        <a:lnSpc>
                          <a:spcPct val="114000"/>
                        </a:lnSpc>
                        <a:spcBef>
                          <a:spcPts val="1200"/>
                        </a:spcBef>
                        <a:spcAft>
                          <a:spcPts val="0"/>
                        </a:spcAft>
                        <a:buNone/>
                      </a:pPr>
                      <a:r>
                        <a:rPr i="1" lang="en-GB" sz="1600" u="sng">
                          <a:latin typeface="Calibri"/>
                          <a:ea typeface="Calibri"/>
                          <a:cs typeface="Calibri"/>
                          <a:sym typeface="Calibri"/>
                        </a:rPr>
                        <a:t>Notes:</a:t>
                      </a:r>
                      <a:r>
                        <a:rPr i="1" lang="en-GB" sz="1600">
                          <a:latin typeface="Calibri"/>
                          <a:ea typeface="Calibri"/>
                          <a:cs typeface="Calibri"/>
                          <a:sym typeface="Calibri"/>
                        </a:rPr>
                        <a:t> CEOS review of and input to the booklet is welcomed. The Executive Officer is leading the CEOS SDG Coordination Group (CG) and can ensure the opportunity is passed on to the CG.</a:t>
                      </a:r>
                      <a:endParaRPr i="1" sz="1600">
                        <a:latin typeface="Calibri"/>
                        <a:ea typeface="Calibri"/>
                        <a:cs typeface="Calibri"/>
                        <a:sym typeface="Calibri"/>
                      </a:endParaRPr>
                    </a:p>
                  </a:txBody>
                  <a:tcPr marT="63500" marB="63500" marR="73025" marL="7302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lnSpc>
                          <a:spcPct val="113750"/>
                        </a:lnSpc>
                        <a:spcBef>
                          <a:spcPts val="0"/>
                        </a:spcBef>
                        <a:spcAft>
                          <a:spcPts val="0"/>
                        </a:spcAft>
                        <a:buNone/>
                      </a:pPr>
                      <a:r>
                        <a:rPr b="1" lang="en-GB" sz="1600">
                          <a:latin typeface="Calibri"/>
                          <a:ea typeface="Calibri"/>
                          <a:cs typeface="Calibri"/>
                          <a:sym typeface="Calibri"/>
                        </a:rPr>
                        <a:t>November 2025</a:t>
                      </a:r>
                      <a:endParaRPr b="1" sz="1600">
                        <a:latin typeface="Calibri"/>
                        <a:ea typeface="Calibri"/>
                        <a:cs typeface="Calibri"/>
                        <a:sym typeface="Calibri"/>
                      </a:endParaRPr>
                    </a:p>
                  </a:txBody>
                  <a:tcPr marT="63500" marB="63500" marR="73025" marL="7302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r>
            </a:tbl>
          </a:graphicData>
        </a:graphic>
      </p:graphicFrame>
      <p:sp>
        <p:nvSpPr>
          <p:cNvPr id="159" name="Google Shape;159;p20"/>
          <p:cNvSpPr txBox="1"/>
          <p:nvPr/>
        </p:nvSpPr>
        <p:spPr>
          <a:xfrm>
            <a:off x="797338" y="3470975"/>
            <a:ext cx="10155600" cy="585000"/>
          </a:xfrm>
          <a:prstGeom prst="rect">
            <a:avLst/>
          </a:prstGeom>
          <a:noFill/>
          <a:ln>
            <a:noFill/>
          </a:ln>
        </p:spPr>
        <p:txBody>
          <a:bodyPr anchorCtr="0" anchor="t" bIns="91425" lIns="91425" spcFirstLastPara="1" rIns="91425" wrap="square" tIns="91425">
            <a:spAutoFit/>
          </a:bodyPr>
          <a:lstStyle/>
          <a:p>
            <a:pPr indent="-393700" lvl="0" marL="457200" rtl="0" algn="l">
              <a:spcBef>
                <a:spcPts val="0"/>
              </a:spcBef>
              <a:spcAft>
                <a:spcPts val="0"/>
              </a:spcAft>
              <a:buSzPts val="2600"/>
              <a:buFont typeface="Montserrat"/>
              <a:buChar char="❖"/>
            </a:pPr>
            <a:r>
              <a:rPr lang="en-GB" sz="2600">
                <a:latin typeface="Montserrat"/>
                <a:ea typeface="Montserrat"/>
                <a:cs typeface="Montserrat"/>
                <a:sym typeface="Montserrat"/>
              </a:rPr>
              <a:t>CLOSED</a:t>
            </a:r>
            <a:endParaRPr sz="2600">
              <a:latin typeface="Montserrat"/>
              <a:ea typeface="Montserrat"/>
              <a:cs typeface="Montserrat"/>
              <a:sym typeface="Montserrat"/>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63" name="Shape 163"/>
        <p:cNvGrpSpPr/>
        <p:nvPr/>
      </p:nvGrpSpPr>
      <p:grpSpPr>
        <a:xfrm>
          <a:off x="0" y="0"/>
          <a:ext cx="0" cy="0"/>
          <a:chOff x="0" y="0"/>
          <a:chExt cx="0" cy="0"/>
        </a:xfrm>
      </p:grpSpPr>
      <p:sp>
        <p:nvSpPr>
          <p:cNvPr id="164" name="Google Shape;164;p21"/>
          <p:cNvSpPr txBox="1"/>
          <p:nvPr>
            <p:ph type="title"/>
          </p:nvPr>
        </p:nvSpPr>
        <p:spPr>
          <a:xfrm>
            <a:off x="176048" y="17593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graphicFrame>
        <p:nvGraphicFramePr>
          <p:cNvPr id="165" name="Google Shape;165;p21"/>
          <p:cNvGraphicFramePr/>
          <p:nvPr/>
        </p:nvGraphicFramePr>
        <p:xfrm>
          <a:off x="176050" y="1171125"/>
          <a:ext cx="3000000" cy="3000000"/>
        </p:xfrm>
        <a:graphic>
          <a:graphicData uri="http://schemas.openxmlformats.org/drawingml/2006/table">
            <a:tbl>
              <a:tblPr bandCol="1" bandRow="1">
                <a:noFill/>
                <a:tableStyleId>{DD71A915-A8AC-490A-8D9E-BC7F0CBBB06A}</a:tableStyleId>
              </a:tblPr>
              <a:tblGrid>
                <a:gridCol w="1184475"/>
                <a:gridCol w="8316025"/>
                <a:gridCol w="2060500"/>
              </a:tblGrid>
              <a:tr h="365750">
                <a:tc>
                  <a:txBody>
                    <a:bodyPr/>
                    <a:lstStyle/>
                    <a:p>
                      <a:pPr indent="0" lvl="0" marL="0" rtl="0" algn="ctr">
                        <a:lnSpc>
                          <a:spcPct val="113750"/>
                        </a:lnSpc>
                        <a:spcBef>
                          <a:spcPts val="0"/>
                        </a:spcBef>
                        <a:spcAft>
                          <a:spcPts val="0"/>
                        </a:spcAft>
                        <a:buNone/>
                      </a:pPr>
                      <a:r>
                        <a:rPr b="1" lang="en-GB" sz="1600">
                          <a:solidFill>
                            <a:srgbClr val="FFFFFF"/>
                          </a:solidFill>
                          <a:latin typeface="Calibri"/>
                          <a:ea typeface="Calibri"/>
                          <a:cs typeface="Calibri"/>
                          <a:sym typeface="Calibri"/>
                        </a:rPr>
                        <a:t>CEOS-39-15</a:t>
                      </a:r>
                      <a:endParaRPr b="1" sz="1600">
                        <a:solidFill>
                          <a:srgbClr val="FFFFFF"/>
                        </a:solidFill>
                        <a:latin typeface="Calibri"/>
                        <a:ea typeface="Calibri"/>
                        <a:cs typeface="Calibri"/>
                        <a:sym typeface="Calibri"/>
                      </a:endParaRPr>
                    </a:p>
                  </a:txBody>
                  <a:tcPr marT="63500" marB="63500" marR="73025" marL="7302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solidFill>
                      <a:srgbClr val="003366"/>
                    </a:solidFill>
                  </a:tcPr>
                </a:tc>
                <a:tc>
                  <a:txBody>
                    <a:bodyPr/>
                    <a:lstStyle/>
                    <a:p>
                      <a:pPr indent="0" lvl="0" marL="0" rtl="0" algn="l">
                        <a:lnSpc>
                          <a:spcPct val="115000"/>
                        </a:lnSpc>
                        <a:spcBef>
                          <a:spcPts val="0"/>
                        </a:spcBef>
                        <a:spcAft>
                          <a:spcPts val="0"/>
                        </a:spcAft>
                        <a:buNone/>
                      </a:pPr>
                      <a:r>
                        <a:rPr lang="en-GB" sz="1600">
                          <a:latin typeface="Calibri"/>
                          <a:ea typeface="Calibri"/>
                          <a:cs typeface="Calibri"/>
                          <a:sym typeface="Calibri"/>
                        </a:rPr>
                        <a:t>CEOS-ARD Oversight Group to develop the CEOS-ARD Strategy 2026 for presentation to CEOS Plenary 2026.</a:t>
                      </a:r>
                      <a:endParaRPr sz="1600">
                        <a:latin typeface="Calibri"/>
                        <a:ea typeface="Calibri"/>
                        <a:cs typeface="Calibri"/>
                        <a:sym typeface="Calibri"/>
                      </a:endParaRPr>
                    </a:p>
                    <a:p>
                      <a:pPr indent="0" lvl="0" marL="0" rtl="0" algn="l">
                        <a:lnSpc>
                          <a:spcPct val="115000"/>
                        </a:lnSpc>
                        <a:spcBef>
                          <a:spcPts val="1200"/>
                        </a:spcBef>
                        <a:spcAft>
                          <a:spcPts val="0"/>
                        </a:spcAft>
                        <a:buNone/>
                      </a:pPr>
                      <a:r>
                        <a:rPr i="1" lang="en-GB" sz="1600" u="sng">
                          <a:latin typeface="Calibri"/>
                          <a:ea typeface="Calibri"/>
                          <a:cs typeface="Calibri"/>
                          <a:sym typeface="Calibri"/>
                        </a:rPr>
                        <a:t>Notes:</a:t>
                      </a:r>
                      <a:r>
                        <a:rPr i="1" lang="en-GB" sz="1600">
                          <a:latin typeface="Calibri"/>
                          <a:ea typeface="Calibri"/>
                          <a:cs typeface="Calibri"/>
                          <a:sym typeface="Calibri"/>
                        </a:rPr>
                        <a:t> The Strategy will define the actions, resources, and commitments required to deliver the next level of ambition for CEOS-ARD.</a:t>
                      </a:r>
                      <a:endParaRPr i="1" sz="1600">
                        <a:latin typeface="Calibri"/>
                        <a:ea typeface="Calibri"/>
                        <a:cs typeface="Calibri"/>
                        <a:sym typeface="Calibri"/>
                      </a:endParaRPr>
                    </a:p>
                  </a:txBody>
                  <a:tcPr marT="63500" marB="63500" marR="73025" marL="7302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lnSpc>
                          <a:spcPct val="113750"/>
                        </a:lnSpc>
                        <a:spcBef>
                          <a:spcPts val="0"/>
                        </a:spcBef>
                        <a:spcAft>
                          <a:spcPts val="0"/>
                        </a:spcAft>
                        <a:buNone/>
                      </a:pPr>
                      <a:r>
                        <a:rPr b="1" lang="en-GB" sz="1600">
                          <a:latin typeface="Calibri"/>
                          <a:ea typeface="Calibri"/>
                          <a:cs typeface="Calibri"/>
                          <a:sym typeface="Calibri"/>
                        </a:rPr>
                        <a:t>2026 CEOS Plenary</a:t>
                      </a:r>
                      <a:endParaRPr b="1" sz="1600">
                        <a:latin typeface="Calibri"/>
                        <a:ea typeface="Calibri"/>
                        <a:cs typeface="Calibri"/>
                        <a:sym typeface="Calibri"/>
                      </a:endParaRPr>
                    </a:p>
                  </a:txBody>
                  <a:tcPr marT="63500" marB="63500" marR="73025" marL="7302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r>
              <a:tr h="365750">
                <a:tc>
                  <a:txBody>
                    <a:bodyPr/>
                    <a:lstStyle/>
                    <a:p>
                      <a:pPr indent="0" lvl="0" marL="0" rtl="0" algn="ctr">
                        <a:lnSpc>
                          <a:spcPct val="113750"/>
                        </a:lnSpc>
                        <a:spcBef>
                          <a:spcPts val="0"/>
                        </a:spcBef>
                        <a:spcAft>
                          <a:spcPts val="0"/>
                        </a:spcAft>
                        <a:buNone/>
                      </a:pPr>
                      <a:r>
                        <a:rPr b="1" lang="en-GB" sz="1600">
                          <a:solidFill>
                            <a:srgbClr val="FFFFFF"/>
                          </a:solidFill>
                          <a:latin typeface="Calibri"/>
                          <a:ea typeface="Calibri"/>
                          <a:cs typeface="Calibri"/>
                          <a:sym typeface="Calibri"/>
                        </a:rPr>
                        <a:t>CEOS-39-16</a:t>
                      </a:r>
                      <a:endParaRPr b="1" sz="1600">
                        <a:solidFill>
                          <a:srgbClr val="FFFFFF"/>
                        </a:solidFill>
                        <a:latin typeface="Calibri"/>
                        <a:ea typeface="Calibri"/>
                        <a:cs typeface="Calibri"/>
                        <a:sym typeface="Calibri"/>
                      </a:endParaRPr>
                    </a:p>
                  </a:txBody>
                  <a:tcPr marT="63500" marB="63500" marR="73025" marL="7302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solidFill>
                      <a:srgbClr val="003366"/>
                    </a:solidFill>
                  </a:tcPr>
                </a:tc>
                <a:tc>
                  <a:txBody>
                    <a:bodyPr/>
                    <a:lstStyle/>
                    <a:p>
                      <a:pPr indent="0" lvl="0" marL="0" rtl="0" algn="l">
                        <a:lnSpc>
                          <a:spcPct val="115000"/>
                        </a:lnSpc>
                        <a:spcBef>
                          <a:spcPts val="0"/>
                        </a:spcBef>
                        <a:spcAft>
                          <a:spcPts val="0"/>
                        </a:spcAft>
                        <a:buNone/>
                      </a:pPr>
                      <a:r>
                        <a:rPr lang="en-GB" sz="1600">
                          <a:latin typeface="Calibri"/>
                          <a:ea typeface="Calibri"/>
                          <a:cs typeface="Calibri"/>
                          <a:sym typeface="Calibri"/>
                        </a:rPr>
                        <a:t>CEOS Principals to consider nominations of agency experts to the CEOS-ARD Strategy 2026 writing team, with particular consideration to the ‘CEOS Dependencies’ noted in the supplied </a:t>
                      </a:r>
                      <a:r>
                        <a:rPr lang="en-GB" sz="1600" u="sng">
                          <a:solidFill>
                            <a:srgbClr val="1155CC"/>
                          </a:solidFill>
                          <a:latin typeface="Calibri"/>
                          <a:ea typeface="Calibri"/>
                          <a:cs typeface="Calibri"/>
                          <a:sym typeface="Calibri"/>
                          <a:hlinkClick r:id="rId3">
                            <a:extLst>
                              <a:ext uri="{A12FA001-AC4F-418D-AE19-62706E023703}">
                                <ahyp:hlinkClr val="tx"/>
                              </a:ext>
                            </a:extLst>
                          </a:hlinkClick>
                        </a:rPr>
                        <a:t>Consultation Paper and Concept Note</a:t>
                      </a:r>
                      <a:r>
                        <a:rPr lang="en-GB" sz="1600">
                          <a:latin typeface="Calibri"/>
                          <a:ea typeface="Calibri"/>
                          <a:cs typeface="Calibri"/>
                          <a:sym typeface="Calibri"/>
                        </a:rPr>
                        <a:t>.</a:t>
                      </a:r>
                      <a:endParaRPr sz="1600">
                        <a:latin typeface="Calibri"/>
                        <a:ea typeface="Calibri"/>
                        <a:cs typeface="Calibri"/>
                        <a:sym typeface="Calibri"/>
                      </a:endParaRPr>
                    </a:p>
                  </a:txBody>
                  <a:tcPr marT="63500" marB="63500" marR="73025" marL="7302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lnSpc>
                          <a:spcPct val="113750"/>
                        </a:lnSpc>
                        <a:spcBef>
                          <a:spcPts val="0"/>
                        </a:spcBef>
                        <a:spcAft>
                          <a:spcPts val="0"/>
                        </a:spcAft>
                        <a:buNone/>
                      </a:pPr>
                      <a:r>
                        <a:rPr b="1" lang="en-GB" sz="1600">
                          <a:latin typeface="Calibri"/>
                          <a:ea typeface="Calibri"/>
                          <a:cs typeface="Calibri"/>
                          <a:sym typeface="Calibri"/>
                        </a:rPr>
                        <a:t>December 2025</a:t>
                      </a:r>
                      <a:endParaRPr b="1" sz="1600">
                        <a:latin typeface="Calibri"/>
                        <a:ea typeface="Calibri"/>
                        <a:cs typeface="Calibri"/>
                        <a:sym typeface="Calibri"/>
                      </a:endParaRPr>
                    </a:p>
                  </a:txBody>
                  <a:tcPr marT="63500" marB="63500" marR="73025" marL="7302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r>
            </a:tbl>
          </a:graphicData>
        </a:graphic>
      </p:graphicFrame>
      <p:sp>
        <p:nvSpPr>
          <p:cNvPr id="166" name="Google Shape;166;p21"/>
          <p:cNvSpPr txBox="1"/>
          <p:nvPr/>
        </p:nvSpPr>
        <p:spPr>
          <a:xfrm>
            <a:off x="666901" y="3891075"/>
            <a:ext cx="10858200" cy="585000"/>
          </a:xfrm>
          <a:prstGeom prst="rect">
            <a:avLst/>
          </a:prstGeom>
          <a:noFill/>
          <a:ln>
            <a:noFill/>
          </a:ln>
        </p:spPr>
        <p:txBody>
          <a:bodyPr anchorCtr="0" anchor="t" bIns="91425" lIns="91425" spcFirstLastPara="1" rIns="91425" wrap="square" tIns="91425">
            <a:spAutoFit/>
          </a:bodyPr>
          <a:lstStyle/>
          <a:p>
            <a:pPr indent="-393700" lvl="0" marL="457200" rtl="0" algn="l">
              <a:spcBef>
                <a:spcPts val="0"/>
              </a:spcBef>
              <a:spcAft>
                <a:spcPts val="0"/>
              </a:spcAft>
              <a:buSzPts val="2600"/>
              <a:buFont typeface="Montserrat"/>
              <a:buChar char="❖"/>
            </a:pPr>
            <a:r>
              <a:rPr lang="en-GB" sz="2600">
                <a:latin typeface="Montserrat"/>
                <a:ea typeface="Montserrat"/>
                <a:cs typeface="Montserrat"/>
                <a:sym typeface="Montserrat"/>
              </a:rPr>
              <a:t>Draft 2026 CEOS-ARD Strategy to be presented under item 2.1 </a:t>
            </a:r>
            <a:endParaRPr sz="2600">
              <a:latin typeface="Montserrat"/>
              <a:ea typeface="Montserrat"/>
              <a:cs typeface="Montserrat"/>
              <a:sym typeface="Montserrat"/>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70" name="Shape 170"/>
        <p:cNvGrpSpPr/>
        <p:nvPr/>
      </p:nvGrpSpPr>
      <p:grpSpPr>
        <a:xfrm>
          <a:off x="0" y="0"/>
          <a:ext cx="0" cy="0"/>
          <a:chOff x="0" y="0"/>
          <a:chExt cx="0" cy="0"/>
        </a:xfrm>
      </p:grpSpPr>
      <p:sp>
        <p:nvSpPr>
          <p:cNvPr id="171" name="Google Shape;171;p22"/>
          <p:cNvSpPr txBox="1"/>
          <p:nvPr>
            <p:ph type="title"/>
          </p:nvPr>
        </p:nvSpPr>
        <p:spPr>
          <a:xfrm>
            <a:off x="176048" y="17593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graphicFrame>
        <p:nvGraphicFramePr>
          <p:cNvPr id="172" name="Google Shape;172;p22"/>
          <p:cNvGraphicFramePr/>
          <p:nvPr/>
        </p:nvGraphicFramePr>
        <p:xfrm>
          <a:off x="176050" y="1171125"/>
          <a:ext cx="3000000" cy="3000000"/>
        </p:xfrm>
        <a:graphic>
          <a:graphicData uri="http://schemas.openxmlformats.org/drawingml/2006/table">
            <a:tbl>
              <a:tblPr bandCol="1" bandRow="1">
                <a:noFill/>
                <a:tableStyleId>{DD71A915-A8AC-490A-8D9E-BC7F0CBBB06A}</a:tableStyleId>
              </a:tblPr>
              <a:tblGrid>
                <a:gridCol w="1184475"/>
                <a:gridCol w="8316025"/>
                <a:gridCol w="2060500"/>
              </a:tblGrid>
              <a:tr h="365750">
                <a:tc>
                  <a:txBody>
                    <a:bodyPr/>
                    <a:lstStyle/>
                    <a:p>
                      <a:pPr indent="0" lvl="0" marL="0" rtl="0" algn="ctr">
                        <a:lnSpc>
                          <a:spcPct val="113750"/>
                        </a:lnSpc>
                        <a:spcBef>
                          <a:spcPts val="0"/>
                        </a:spcBef>
                        <a:spcAft>
                          <a:spcPts val="0"/>
                        </a:spcAft>
                        <a:buNone/>
                      </a:pPr>
                      <a:r>
                        <a:rPr b="1" lang="en-GB" sz="1600">
                          <a:solidFill>
                            <a:srgbClr val="FFFFFF"/>
                          </a:solidFill>
                          <a:latin typeface="Calibri"/>
                          <a:ea typeface="Calibri"/>
                          <a:cs typeface="Calibri"/>
                          <a:sym typeface="Calibri"/>
                        </a:rPr>
                        <a:t>CEOS-39-17</a:t>
                      </a:r>
                      <a:endParaRPr b="1" sz="1600">
                        <a:solidFill>
                          <a:srgbClr val="FFFFFF"/>
                        </a:solidFill>
                        <a:latin typeface="Calibri"/>
                        <a:ea typeface="Calibri"/>
                        <a:cs typeface="Calibri"/>
                        <a:sym typeface="Calibri"/>
                      </a:endParaRPr>
                    </a:p>
                  </a:txBody>
                  <a:tcPr marT="63500" marB="63500" marR="73025" marL="7302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solidFill>
                      <a:srgbClr val="003366"/>
                    </a:solidFill>
                  </a:tcPr>
                </a:tc>
                <a:tc>
                  <a:txBody>
                    <a:bodyPr/>
                    <a:lstStyle/>
                    <a:p>
                      <a:pPr indent="0" lvl="0" marL="0" rtl="0" algn="l">
                        <a:lnSpc>
                          <a:spcPct val="115000"/>
                        </a:lnSpc>
                        <a:spcBef>
                          <a:spcPts val="0"/>
                        </a:spcBef>
                        <a:spcAft>
                          <a:spcPts val="0"/>
                        </a:spcAft>
                        <a:buNone/>
                      </a:pPr>
                      <a:r>
                        <a:rPr lang="en-GB" sz="1600">
                          <a:latin typeface="Calibri"/>
                          <a:ea typeface="Calibri"/>
                          <a:cs typeface="Calibri"/>
                          <a:sym typeface="Calibri"/>
                        </a:rPr>
                        <a:t>CEOS Agencies are asked to identify their national organizations within ISO and inform CEOS-ARD Oversight Group of any willingness to convey priorities to inform formal voting procedures.</a:t>
                      </a:r>
                      <a:endParaRPr sz="1600">
                        <a:latin typeface="Calibri"/>
                        <a:ea typeface="Calibri"/>
                        <a:cs typeface="Calibri"/>
                        <a:sym typeface="Calibri"/>
                      </a:endParaRPr>
                    </a:p>
                    <a:p>
                      <a:pPr indent="0" lvl="0" marL="0" rtl="0" algn="l">
                        <a:lnSpc>
                          <a:spcPct val="115000"/>
                        </a:lnSpc>
                        <a:spcBef>
                          <a:spcPts val="1200"/>
                        </a:spcBef>
                        <a:spcAft>
                          <a:spcPts val="0"/>
                        </a:spcAft>
                        <a:buNone/>
                      </a:pPr>
                      <a:r>
                        <a:rPr i="1" lang="en-GB" sz="1600" u="sng">
                          <a:latin typeface="Calibri"/>
                          <a:ea typeface="Calibri"/>
                          <a:cs typeface="Calibri"/>
                          <a:sym typeface="Calibri"/>
                        </a:rPr>
                        <a:t>Notes:</a:t>
                      </a:r>
                      <a:r>
                        <a:rPr i="1" lang="en-GB" sz="1600">
                          <a:latin typeface="Calibri"/>
                          <a:ea typeface="Calibri"/>
                          <a:cs typeface="Calibri"/>
                          <a:sym typeface="Calibri"/>
                        </a:rPr>
                        <a:t> Maintaining awareness and leadership of CEOS-ARD progress in global standards bodies (e.g. ISO, OGC) requires increased coordination between CEOS agencies and national standards bodies to influence national representation and voting results.</a:t>
                      </a:r>
                      <a:endParaRPr i="1" sz="1600">
                        <a:latin typeface="Calibri"/>
                        <a:ea typeface="Calibri"/>
                        <a:cs typeface="Calibri"/>
                        <a:sym typeface="Calibri"/>
                      </a:endParaRPr>
                    </a:p>
                  </a:txBody>
                  <a:tcPr marT="63500" marB="63500" marR="73025" marL="7302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lnSpc>
                          <a:spcPct val="113750"/>
                        </a:lnSpc>
                        <a:spcBef>
                          <a:spcPts val="0"/>
                        </a:spcBef>
                        <a:spcAft>
                          <a:spcPts val="0"/>
                        </a:spcAft>
                        <a:buNone/>
                      </a:pPr>
                      <a:r>
                        <a:rPr b="1" lang="en-GB" sz="1600">
                          <a:latin typeface="Calibri"/>
                          <a:ea typeface="Calibri"/>
                          <a:cs typeface="Calibri"/>
                          <a:sym typeface="Calibri"/>
                        </a:rPr>
                        <a:t>December 2025</a:t>
                      </a:r>
                      <a:endParaRPr b="1" sz="1600">
                        <a:latin typeface="Calibri"/>
                        <a:ea typeface="Calibri"/>
                        <a:cs typeface="Calibri"/>
                        <a:sym typeface="Calibri"/>
                      </a:endParaRPr>
                    </a:p>
                  </a:txBody>
                  <a:tcPr marT="63500" marB="63500" marR="73025" marL="7302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r>
            </a:tbl>
          </a:graphicData>
        </a:graphic>
      </p:graphicFrame>
      <p:sp>
        <p:nvSpPr>
          <p:cNvPr id="173" name="Google Shape;173;p22"/>
          <p:cNvSpPr txBox="1"/>
          <p:nvPr/>
        </p:nvSpPr>
        <p:spPr>
          <a:xfrm>
            <a:off x="797338" y="3470975"/>
            <a:ext cx="10155600" cy="585000"/>
          </a:xfrm>
          <a:prstGeom prst="rect">
            <a:avLst/>
          </a:prstGeom>
          <a:noFill/>
          <a:ln>
            <a:noFill/>
          </a:ln>
        </p:spPr>
        <p:txBody>
          <a:bodyPr anchorCtr="0" anchor="t" bIns="91425" lIns="91425" spcFirstLastPara="1" rIns="91425" wrap="square" tIns="91425">
            <a:spAutoFit/>
          </a:bodyPr>
          <a:lstStyle/>
          <a:p>
            <a:pPr indent="-393700" lvl="0" marL="457200" rtl="0" algn="l">
              <a:spcBef>
                <a:spcPts val="0"/>
              </a:spcBef>
              <a:spcAft>
                <a:spcPts val="0"/>
              </a:spcAft>
              <a:buSzPts val="2600"/>
              <a:buFont typeface="Montserrat"/>
              <a:buChar char="❖"/>
            </a:pPr>
            <a:r>
              <a:rPr lang="en-GB" sz="2600">
                <a:latin typeface="Montserrat"/>
                <a:ea typeface="Montserrat"/>
                <a:cs typeface="Montserrat"/>
                <a:sym typeface="Montserrat"/>
              </a:rPr>
              <a:t>Reminder to identify POCs (thanks Team Australia!)</a:t>
            </a:r>
            <a:endParaRPr sz="2600">
              <a:latin typeface="Montserrat"/>
              <a:ea typeface="Montserrat"/>
              <a:cs typeface="Montserrat"/>
              <a:sym typeface="Montserrat"/>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77" name="Shape 177"/>
        <p:cNvGrpSpPr/>
        <p:nvPr/>
      </p:nvGrpSpPr>
      <p:grpSpPr>
        <a:xfrm>
          <a:off x="0" y="0"/>
          <a:ext cx="0" cy="0"/>
          <a:chOff x="0" y="0"/>
          <a:chExt cx="0" cy="0"/>
        </a:xfrm>
      </p:grpSpPr>
      <p:sp>
        <p:nvSpPr>
          <p:cNvPr id="178" name="Google Shape;178;p23"/>
          <p:cNvSpPr txBox="1"/>
          <p:nvPr>
            <p:ph type="title"/>
          </p:nvPr>
        </p:nvSpPr>
        <p:spPr>
          <a:xfrm>
            <a:off x="176048" y="17593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graphicFrame>
        <p:nvGraphicFramePr>
          <p:cNvPr id="179" name="Google Shape;179;p23"/>
          <p:cNvGraphicFramePr/>
          <p:nvPr/>
        </p:nvGraphicFramePr>
        <p:xfrm>
          <a:off x="176050" y="1171125"/>
          <a:ext cx="3000000" cy="3000000"/>
        </p:xfrm>
        <a:graphic>
          <a:graphicData uri="http://schemas.openxmlformats.org/drawingml/2006/table">
            <a:tbl>
              <a:tblPr bandCol="1" bandRow="1">
                <a:noFill/>
                <a:tableStyleId>{DD71A915-A8AC-490A-8D9E-BC7F0CBBB06A}</a:tableStyleId>
              </a:tblPr>
              <a:tblGrid>
                <a:gridCol w="1184475"/>
                <a:gridCol w="8316025"/>
                <a:gridCol w="2060500"/>
              </a:tblGrid>
              <a:tr h="365750">
                <a:tc>
                  <a:txBody>
                    <a:bodyPr/>
                    <a:lstStyle/>
                    <a:p>
                      <a:pPr indent="0" lvl="0" marL="0" rtl="0" algn="ctr">
                        <a:lnSpc>
                          <a:spcPct val="113750"/>
                        </a:lnSpc>
                        <a:spcBef>
                          <a:spcPts val="0"/>
                        </a:spcBef>
                        <a:spcAft>
                          <a:spcPts val="0"/>
                        </a:spcAft>
                        <a:buNone/>
                      </a:pPr>
                      <a:r>
                        <a:rPr b="1" lang="en-GB" sz="1600">
                          <a:solidFill>
                            <a:srgbClr val="FFFFFF"/>
                          </a:solidFill>
                          <a:latin typeface="Calibri"/>
                          <a:ea typeface="Calibri"/>
                          <a:cs typeface="Calibri"/>
                          <a:sym typeface="Calibri"/>
                        </a:rPr>
                        <a:t>CEOS-39-18</a:t>
                      </a:r>
                      <a:endParaRPr b="1" sz="1600">
                        <a:solidFill>
                          <a:srgbClr val="FFFFFF"/>
                        </a:solidFill>
                        <a:latin typeface="Calibri"/>
                        <a:ea typeface="Calibri"/>
                        <a:cs typeface="Calibri"/>
                        <a:sym typeface="Calibri"/>
                      </a:endParaRPr>
                    </a:p>
                  </a:txBody>
                  <a:tcPr marT="63500" marB="63500" marR="73025" marL="7302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solidFill>
                      <a:srgbClr val="003366"/>
                    </a:solidFill>
                  </a:tcPr>
                </a:tc>
                <a:tc>
                  <a:txBody>
                    <a:bodyPr/>
                    <a:lstStyle/>
                    <a:p>
                      <a:pPr indent="0" lvl="0" marL="0" rtl="0" algn="l">
                        <a:lnSpc>
                          <a:spcPct val="115000"/>
                        </a:lnSpc>
                        <a:spcBef>
                          <a:spcPts val="0"/>
                        </a:spcBef>
                        <a:spcAft>
                          <a:spcPts val="0"/>
                        </a:spcAft>
                        <a:buNone/>
                      </a:pPr>
                      <a:r>
                        <a:rPr lang="en-GB" sz="1600">
                          <a:latin typeface="Calibri"/>
                          <a:ea typeface="Calibri"/>
                          <a:cs typeface="Calibri"/>
                          <a:sym typeface="Calibri"/>
                        </a:rPr>
                        <a:t>OST-VC Co-Leads to work with the CEOS Secretariat to ensure the </a:t>
                      </a:r>
                      <a:r>
                        <a:rPr i="1" lang="en-GB" sz="1600">
                          <a:latin typeface="Calibri"/>
                          <a:ea typeface="Calibri"/>
                          <a:cs typeface="Calibri"/>
                          <a:sym typeface="Calibri"/>
                        </a:rPr>
                        <a:t>White Paper on a Coordinated International Satellite Altimetry Virtual Constellation</a:t>
                      </a:r>
                      <a:r>
                        <a:rPr lang="en-GB" sz="1600">
                          <a:latin typeface="Calibri"/>
                          <a:ea typeface="Calibri"/>
                          <a:cs typeface="Calibri"/>
                          <a:sym typeface="Calibri"/>
                        </a:rPr>
                        <a:t> is appropriately formatted and contextualised prior to its publication on </a:t>
                      </a:r>
                      <a:r>
                        <a:rPr lang="en-GB" sz="1600" u="sng">
                          <a:solidFill>
                            <a:srgbClr val="1155CC"/>
                          </a:solidFill>
                          <a:latin typeface="Calibri"/>
                          <a:ea typeface="Calibri"/>
                          <a:cs typeface="Calibri"/>
                          <a:sym typeface="Calibri"/>
                          <a:hlinkClick r:id="rId3">
                            <a:extLst>
                              <a:ext uri="{A12FA001-AC4F-418D-AE19-62706E023703}">
                                <ahyp:hlinkClr val="tx"/>
                              </a:ext>
                            </a:extLst>
                          </a:hlinkClick>
                        </a:rPr>
                        <a:t>ceos.org/observations</a:t>
                      </a:r>
                      <a:r>
                        <a:rPr lang="en-GB" sz="1600">
                          <a:latin typeface="Calibri"/>
                          <a:ea typeface="Calibri"/>
                          <a:cs typeface="Calibri"/>
                          <a:sym typeface="Calibri"/>
                        </a:rPr>
                        <a:t> and </a:t>
                      </a:r>
                      <a:r>
                        <a:rPr lang="en-GB" sz="1600" u="sng">
                          <a:solidFill>
                            <a:srgbClr val="1155CC"/>
                          </a:solidFill>
                          <a:latin typeface="Calibri"/>
                          <a:ea typeface="Calibri"/>
                          <a:cs typeface="Calibri"/>
                          <a:sym typeface="Calibri"/>
                          <a:hlinkClick r:id="rId4">
                            <a:extLst>
                              <a:ext uri="{A12FA001-AC4F-418D-AE19-62706E023703}">
                                <ahyp:hlinkClr val="tx"/>
                              </a:ext>
                            </a:extLst>
                          </a:hlinkClick>
                        </a:rPr>
                        <a:t>ceos.org/publications-key-documents/</a:t>
                      </a:r>
                      <a:r>
                        <a:rPr lang="en-GB" sz="1600">
                          <a:latin typeface="Calibri"/>
                          <a:ea typeface="Calibri"/>
                          <a:cs typeface="Calibri"/>
                          <a:sym typeface="Calibri"/>
                        </a:rPr>
                        <a:t>.</a:t>
                      </a:r>
                      <a:endParaRPr sz="1600">
                        <a:latin typeface="Calibri"/>
                        <a:ea typeface="Calibri"/>
                        <a:cs typeface="Calibri"/>
                        <a:sym typeface="Calibri"/>
                      </a:endParaRPr>
                    </a:p>
                  </a:txBody>
                  <a:tcPr marT="63500" marB="63500" marR="73025" marL="7302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lnSpc>
                          <a:spcPct val="113750"/>
                        </a:lnSpc>
                        <a:spcBef>
                          <a:spcPts val="0"/>
                        </a:spcBef>
                        <a:spcAft>
                          <a:spcPts val="0"/>
                        </a:spcAft>
                        <a:buNone/>
                      </a:pPr>
                      <a:r>
                        <a:rPr b="1" lang="en-GB" sz="1600">
                          <a:latin typeface="Calibri"/>
                          <a:ea typeface="Calibri"/>
                          <a:cs typeface="Calibri"/>
                          <a:sym typeface="Calibri"/>
                        </a:rPr>
                        <a:t>Follow up at SEC-343</a:t>
                      </a:r>
                      <a:endParaRPr b="1" sz="1600">
                        <a:latin typeface="Calibri"/>
                        <a:ea typeface="Calibri"/>
                        <a:cs typeface="Calibri"/>
                        <a:sym typeface="Calibri"/>
                      </a:endParaRPr>
                    </a:p>
                  </a:txBody>
                  <a:tcPr marT="63500" marB="63500" marR="73025" marL="7302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r>
            </a:tbl>
          </a:graphicData>
        </a:graphic>
      </p:graphicFrame>
      <p:sp>
        <p:nvSpPr>
          <p:cNvPr id="180" name="Google Shape;180;p23"/>
          <p:cNvSpPr txBox="1"/>
          <p:nvPr/>
        </p:nvSpPr>
        <p:spPr>
          <a:xfrm>
            <a:off x="878738" y="2609775"/>
            <a:ext cx="10155600" cy="985200"/>
          </a:xfrm>
          <a:prstGeom prst="rect">
            <a:avLst/>
          </a:prstGeom>
          <a:noFill/>
          <a:ln>
            <a:noFill/>
          </a:ln>
        </p:spPr>
        <p:txBody>
          <a:bodyPr anchorCtr="0" anchor="t" bIns="91425" lIns="91425" spcFirstLastPara="1" rIns="91425" wrap="square" tIns="91425">
            <a:spAutoFit/>
          </a:bodyPr>
          <a:lstStyle/>
          <a:p>
            <a:pPr indent="-393700" lvl="0" marL="457200" rtl="0" algn="l">
              <a:spcBef>
                <a:spcPts val="0"/>
              </a:spcBef>
              <a:spcAft>
                <a:spcPts val="0"/>
              </a:spcAft>
              <a:buSzPts val="2600"/>
              <a:buFont typeface="Montserrat"/>
              <a:buChar char="❖"/>
            </a:pPr>
            <a:r>
              <a:rPr b="1" lang="en-GB" sz="2600">
                <a:latin typeface="Montserrat"/>
                <a:ea typeface="Montserrat"/>
                <a:cs typeface="Montserrat"/>
                <a:sym typeface="Montserrat"/>
              </a:rPr>
              <a:t>CLOSED</a:t>
            </a:r>
            <a:endParaRPr b="1" sz="2600">
              <a:latin typeface="Montserrat"/>
              <a:ea typeface="Montserrat"/>
              <a:cs typeface="Montserrat"/>
              <a:sym typeface="Montserrat"/>
            </a:endParaRPr>
          </a:p>
          <a:p>
            <a:pPr indent="-393700" lvl="0" marL="457200" rtl="0" algn="l">
              <a:spcBef>
                <a:spcPts val="0"/>
              </a:spcBef>
              <a:spcAft>
                <a:spcPts val="0"/>
              </a:spcAft>
              <a:buSzPts val="2600"/>
              <a:buFont typeface="Montserrat"/>
              <a:buChar char="❖"/>
            </a:pPr>
            <a:r>
              <a:rPr lang="en-GB" sz="2600">
                <a:latin typeface="Montserrat"/>
                <a:ea typeface="Montserrat"/>
                <a:cs typeface="Montserrat"/>
                <a:sym typeface="Montserrat"/>
              </a:rPr>
              <a:t>Paper has been published on the CEOS Website</a:t>
            </a:r>
            <a:endParaRPr sz="2600">
              <a:latin typeface="Montserrat"/>
              <a:ea typeface="Montserrat"/>
              <a:cs typeface="Montserrat"/>
              <a:sym typeface="Montserrat"/>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84" name="Shape 184"/>
        <p:cNvGrpSpPr/>
        <p:nvPr/>
      </p:nvGrpSpPr>
      <p:grpSpPr>
        <a:xfrm>
          <a:off x="0" y="0"/>
          <a:ext cx="0" cy="0"/>
          <a:chOff x="0" y="0"/>
          <a:chExt cx="0" cy="0"/>
        </a:xfrm>
      </p:grpSpPr>
      <p:sp>
        <p:nvSpPr>
          <p:cNvPr id="185" name="Google Shape;185;p24"/>
          <p:cNvSpPr txBox="1"/>
          <p:nvPr>
            <p:ph type="title"/>
          </p:nvPr>
        </p:nvSpPr>
        <p:spPr>
          <a:xfrm>
            <a:off x="176048" y="17593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graphicFrame>
        <p:nvGraphicFramePr>
          <p:cNvPr id="186" name="Google Shape;186;p24"/>
          <p:cNvGraphicFramePr/>
          <p:nvPr/>
        </p:nvGraphicFramePr>
        <p:xfrm>
          <a:off x="176050" y="1171125"/>
          <a:ext cx="3000000" cy="3000000"/>
        </p:xfrm>
        <a:graphic>
          <a:graphicData uri="http://schemas.openxmlformats.org/drawingml/2006/table">
            <a:tbl>
              <a:tblPr bandCol="1" bandRow="1">
                <a:noFill/>
                <a:tableStyleId>{DD71A915-A8AC-490A-8D9E-BC7F0CBBB06A}</a:tableStyleId>
              </a:tblPr>
              <a:tblGrid>
                <a:gridCol w="1184475"/>
                <a:gridCol w="8316025"/>
                <a:gridCol w="2060500"/>
              </a:tblGrid>
              <a:tr h="365750">
                <a:tc>
                  <a:txBody>
                    <a:bodyPr/>
                    <a:lstStyle/>
                    <a:p>
                      <a:pPr indent="0" lvl="0" marL="0" rtl="0" algn="ctr">
                        <a:lnSpc>
                          <a:spcPct val="113750"/>
                        </a:lnSpc>
                        <a:spcBef>
                          <a:spcPts val="0"/>
                        </a:spcBef>
                        <a:spcAft>
                          <a:spcPts val="0"/>
                        </a:spcAft>
                        <a:buNone/>
                      </a:pPr>
                      <a:r>
                        <a:rPr b="1" lang="en-GB" sz="1600">
                          <a:solidFill>
                            <a:srgbClr val="FFFFFF"/>
                          </a:solidFill>
                          <a:latin typeface="Calibri"/>
                          <a:ea typeface="Calibri"/>
                          <a:cs typeface="Calibri"/>
                          <a:sym typeface="Calibri"/>
                        </a:rPr>
                        <a:t>CEOS-39-19</a:t>
                      </a:r>
                      <a:endParaRPr b="1" sz="1600">
                        <a:solidFill>
                          <a:srgbClr val="FFFFFF"/>
                        </a:solidFill>
                        <a:latin typeface="Calibri"/>
                        <a:ea typeface="Calibri"/>
                        <a:cs typeface="Calibri"/>
                        <a:sym typeface="Calibri"/>
                      </a:endParaRPr>
                    </a:p>
                  </a:txBody>
                  <a:tcPr marT="63500" marB="63500" marR="73025" marL="7302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solidFill>
                      <a:srgbClr val="003366"/>
                    </a:solidFill>
                  </a:tcPr>
                </a:tc>
                <a:tc>
                  <a:txBody>
                    <a:bodyPr/>
                    <a:lstStyle/>
                    <a:p>
                      <a:pPr indent="0" lvl="0" marL="0" rtl="0" algn="l">
                        <a:lnSpc>
                          <a:spcPct val="115000"/>
                        </a:lnSpc>
                        <a:spcBef>
                          <a:spcPts val="0"/>
                        </a:spcBef>
                        <a:spcAft>
                          <a:spcPts val="0"/>
                        </a:spcAft>
                        <a:buNone/>
                      </a:pPr>
                      <a:r>
                        <a:rPr lang="en-GB" sz="1600">
                          <a:latin typeface="Calibri"/>
                          <a:ea typeface="Calibri"/>
                          <a:cs typeface="Calibri"/>
                          <a:sym typeface="Calibri"/>
                        </a:rPr>
                        <a:t>Individuals interested in contributing to the definition of CEOS GitHub Governance are encouraged to reach out to David Borges &lt;david.borges@nasa.gov&gt;.</a:t>
                      </a:r>
                      <a:endParaRPr sz="1600">
                        <a:latin typeface="Calibri"/>
                        <a:ea typeface="Calibri"/>
                        <a:cs typeface="Calibri"/>
                        <a:sym typeface="Calibri"/>
                      </a:endParaRPr>
                    </a:p>
                  </a:txBody>
                  <a:tcPr marT="63500" marB="63500" marR="73025" marL="7302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lnSpc>
                          <a:spcPct val="113750"/>
                        </a:lnSpc>
                        <a:spcBef>
                          <a:spcPts val="0"/>
                        </a:spcBef>
                        <a:spcAft>
                          <a:spcPts val="0"/>
                        </a:spcAft>
                        <a:buNone/>
                      </a:pPr>
                      <a:r>
                        <a:rPr b="1" lang="en-GB" sz="1600">
                          <a:latin typeface="Calibri"/>
                          <a:ea typeface="Calibri"/>
                          <a:cs typeface="Calibri"/>
                          <a:sym typeface="Calibri"/>
                        </a:rPr>
                        <a:t>November 2025</a:t>
                      </a:r>
                      <a:endParaRPr b="1" sz="1600">
                        <a:latin typeface="Calibri"/>
                        <a:ea typeface="Calibri"/>
                        <a:cs typeface="Calibri"/>
                        <a:sym typeface="Calibri"/>
                      </a:endParaRPr>
                    </a:p>
                  </a:txBody>
                  <a:tcPr marT="63500" marB="63500" marR="73025" marL="7302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r>
            </a:tbl>
          </a:graphicData>
        </a:graphic>
      </p:graphicFrame>
      <p:sp>
        <p:nvSpPr>
          <p:cNvPr id="187" name="Google Shape;187;p24"/>
          <p:cNvSpPr txBox="1"/>
          <p:nvPr/>
        </p:nvSpPr>
        <p:spPr>
          <a:xfrm>
            <a:off x="878738" y="2326225"/>
            <a:ext cx="10155600" cy="1385400"/>
          </a:xfrm>
          <a:prstGeom prst="rect">
            <a:avLst/>
          </a:prstGeom>
          <a:noFill/>
          <a:ln>
            <a:noFill/>
          </a:ln>
        </p:spPr>
        <p:txBody>
          <a:bodyPr anchorCtr="0" anchor="t" bIns="91425" lIns="91425" spcFirstLastPara="1" rIns="91425" wrap="square" tIns="91425">
            <a:spAutoFit/>
          </a:bodyPr>
          <a:lstStyle/>
          <a:p>
            <a:pPr indent="-393700" lvl="0" marL="457200" rtl="0" algn="l">
              <a:spcBef>
                <a:spcPts val="1000"/>
              </a:spcBef>
              <a:spcAft>
                <a:spcPts val="0"/>
              </a:spcAft>
              <a:buClr>
                <a:schemeClr val="dk1"/>
              </a:buClr>
              <a:buSzPts val="2600"/>
              <a:buFont typeface="Montserrat"/>
              <a:buChar char="❖"/>
            </a:pPr>
            <a:r>
              <a:rPr b="1" lang="en-GB" sz="2600">
                <a:solidFill>
                  <a:schemeClr val="dk1"/>
                </a:solidFill>
                <a:latin typeface="Montserrat"/>
                <a:ea typeface="Montserrat"/>
                <a:cs typeface="Montserrat"/>
                <a:sym typeface="Montserrat"/>
              </a:rPr>
              <a:t>CLOSED</a:t>
            </a:r>
            <a:endParaRPr sz="2600">
              <a:latin typeface="Montserrat"/>
              <a:ea typeface="Montserrat"/>
              <a:cs typeface="Montserrat"/>
              <a:sym typeface="Montserrat"/>
            </a:endParaRPr>
          </a:p>
          <a:p>
            <a:pPr indent="-393700" lvl="0" marL="457200" rtl="0" algn="l">
              <a:spcBef>
                <a:spcPts val="0"/>
              </a:spcBef>
              <a:spcAft>
                <a:spcPts val="0"/>
              </a:spcAft>
              <a:buSzPts val="2600"/>
              <a:buFont typeface="Montserrat"/>
              <a:buChar char="❖"/>
            </a:pPr>
            <a:r>
              <a:rPr lang="en-GB" sz="2600">
                <a:latin typeface="Montserrat"/>
                <a:ea typeface="Montserrat"/>
                <a:cs typeface="Montserrat"/>
                <a:sym typeface="Montserrat"/>
              </a:rPr>
              <a:t>GitHub Governance to be presented for endorsement under item 4.2</a:t>
            </a:r>
            <a:endParaRPr sz="2600">
              <a:latin typeface="Montserrat"/>
              <a:ea typeface="Montserrat"/>
              <a:cs typeface="Montserrat"/>
              <a:sym typeface="Montserrat"/>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91" name="Shape 191"/>
        <p:cNvGrpSpPr/>
        <p:nvPr/>
      </p:nvGrpSpPr>
      <p:grpSpPr>
        <a:xfrm>
          <a:off x="0" y="0"/>
          <a:ext cx="0" cy="0"/>
          <a:chOff x="0" y="0"/>
          <a:chExt cx="0" cy="0"/>
        </a:xfrm>
      </p:grpSpPr>
      <p:sp>
        <p:nvSpPr>
          <p:cNvPr id="192" name="Google Shape;192;p25"/>
          <p:cNvSpPr txBox="1"/>
          <p:nvPr>
            <p:ph type="title"/>
          </p:nvPr>
        </p:nvSpPr>
        <p:spPr>
          <a:xfrm>
            <a:off x="176048" y="17593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graphicFrame>
        <p:nvGraphicFramePr>
          <p:cNvPr id="193" name="Google Shape;193;p25"/>
          <p:cNvGraphicFramePr/>
          <p:nvPr/>
        </p:nvGraphicFramePr>
        <p:xfrm>
          <a:off x="176050" y="1171125"/>
          <a:ext cx="3000000" cy="3000000"/>
        </p:xfrm>
        <a:graphic>
          <a:graphicData uri="http://schemas.openxmlformats.org/drawingml/2006/table">
            <a:tbl>
              <a:tblPr bandCol="1" bandRow="1">
                <a:noFill/>
                <a:tableStyleId>{DD71A915-A8AC-490A-8D9E-BC7F0CBBB06A}</a:tableStyleId>
              </a:tblPr>
              <a:tblGrid>
                <a:gridCol w="1184475"/>
                <a:gridCol w="8316025"/>
                <a:gridCol w="2060500"/>
              </a:tblGrid>
              <a:tr h="365750">
                <a:tc>
                  <a:txBody>
                    <a:bodyPr/>
                    <a:lstStyle/>
                    <a:p>
                      <a:pPr indent="0" lvl="0" marL="0" rtl="0" algn="ctr">
                        <a:lnSpc>
                          <a:spcPct val="113750"/>
                        </a:lnSpc>
                        <a:spcBef>
                          <a:spcPts val="0"/>
                        </a:spcBef>
                        <a:spcAft>
                          <a:spcPts val="0"/>
                        </a:spcAft>
                        <a:buNone/>
                      </a:pPr>
                      <a:r>
                        <a:rPr b="1" lang="en-GB" sz="1600">
                          <a:solidFill>
                            <a:srgbClr val="FFFFFF"/>
                          </a:solidFill>
                          <a:latin typeface="Calibri"/>
                          <a:ea typeface="Calibri"/>
                          <a:cs typeface="Calibri"/>
                          <a:sym typeface="Calibri"/>
                        </a:rPr>
                        <a:t>CEOS-39-20</a:t>
                      </a:r>
                      <a:endParaRPr b="1" sz="1600">
                        <a:solidFill>
                          <a:srgbClr val="FFFFFF"/>
                        </a:solidFill>
                        <a:latin typeface="Calibri"/>
                        <a:ea typeface="Calibri"/>
                        <a:cs typeface="Calibri"/>
                        <a:sym typeface="Calibri"/>
                      </a:endParaRPr>
                    </a:p>
                  </a:txBody>
                  <a:tcPr marT="63500" marB="63500" marR="73025" marL="7302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solidFill>
                      <a:srgbClr val="003366"/>
                    </a:solidFill>
                  </a:tcPr>
                </a:tc>
                <a:tc>
                  <a:txBody>
                    <a:bodyPr/>
                    <a:lstStyle/>
                    <a:p>
                      <a:pPr indent="0" lvl="0" marL="0" rtl="0" algn="l">
                        <a:lnSpc>
                          <a:spcPct val="115000"/>
                        </a:lnSpc>
                        <a:spcBef>
                          <a:spcPts val="0"/>
                        </a:spcBef>
                        <a:spcAft>
                          <a:spcPts val="0"/>
                        </a:spcAft>
                        <a:buNone/>
                      </a:pPr>
                      <a:r>
                        <a:rPr lang="en-GB" sz="1600">
                          <a:latin typeface="Calibri"/>
                          <a:ea typeface="Calibri"/>
                          <a:cs typeface="Calibri"/>
                          <a:sym typeface="Calibri"/>
                        </a:rPr>
                        <a:t>CEOS Agencies and entities are invited to review the proposed target audiences and 2026 campaigns, to be included in the 2026-2027 CEOS Communications Strategy. Feedback should be sent to Libby Rose &lt;libby@symbioscomms.com&gt; and David Borges &lt;david.borges@nasa.gov&gt;.</a:t>
                      </a:r>
                      <a:endParaRPr sz="1600">
                        <a:latin typeface="Calibri"/>
                        <a:ea typeface="Calibri"/>
                        <a:cs typeface="Calibri"/>
                        <a:sym typeface="Calibri"/>
                      </a:endParaRPr>
                    </a:p>
                  </a:txBody>
                  <a:tcPr marT="63500" marB="63500" marR="73025" marL="7302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lnSpc>
                          <a:spcPct val="113750"/>
                        </a:lnSpc>
                        <a:spcBef>
                          <a:spcPts val="0"/>
                        </a:spcBef>
                        <a:spcAft>
                          <a:spcPts val="0"/>
                        </a:spcAft>
                        <a:buNone/>
                      </a:pPr>
                      <a:r>
                        <a:rPr b="1" lang="en-GB" sz="1600">
                          <a:latin typeface="Calibri"/>
                          <a:ea typeface="Calibri"/>
                          <a:cs typeface="Calibri"/>
                          <a:sym typeface="Calibri"/>
                        </a:rPr>
                        <a:t>December 2025</a:t>
                      </a:r>
                      <a:endParaRPr b="1" sz="1600">
                        <a:latin typeface="Calibri"/>
                        <a:ea typeface="Calibri"/>
                        <a:cs typeface="Calibri"/>
                        <a:sym typeface="Calibri"/>
                      </a:endParaRPr>
                    </a:p>
                  </a:txBody>
                  <a:tcPr marT="63500" marB="63500" marR="73025" marL="7302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r>
            </a:tbl>
          </a:graphicData>
        </a:graphic>
      </p:graphicFrame>
      <p:sp>
        <p:nvSpPr>
          <p:cNvPr id="194" name="Google Shape;194;p25"/>
          <p:cNvSpPr txBox="1"/>
          <p:nvPr/>
        </p:nvSpPr>
        <p:spPr>
          <a:xfrm>
            <a:off x="878738" y="2410225"/>
            <a:ext cx="10155600" cy="1113300"/>
          </a:xfrm>
          <a:prstGeom prst="rect">
            <a:avLst/>
          </a:prstGeom>
          <a:noFill/>
          <a:ln>
            <a:noFill/>
          </a:ln>
        </p:spPr>
        <p:txBody>
          <a:bodyPr anchorCtr="0" anchor="t" bIns="91425" lIns="91425" spcFirstLastPara="1" rIns="91425" wrap="square" tIns="91425">
            <a:spAutoFit/>
          </a:bodyPr>
          <a:lstStyle/>
          <a:p>
            <a:pPr indent="-393700" lvl="0" marL="457200" rtl="0" algn="l">
              <a:spcBef>
                <a:spcPts val="1000"/>
              </a:spcBef>
              <a:spcAft>
                <a:spcPts val="0"/>
              </a:spcAft>
              <a:buSzPts val="2600"/>
              <a:buFont typeface="Montserrat"/>
              <a:buChar char="❖"/>
            </a:pPr>
            <a:r>
              <a:rPr b="1" lang="en-GB" sz="2600">
                <a:latin typeface="Montserrat"/>
                <a:ea typeface="Montserrat"/>
                <a:cs typeface="Montserrat"/>
                <a:sym typeface="Montserrat"/>
              </a:rPr>
              <a:t>CLOSED</a:t>
            </a:r>
            <a:endParaRPr b="1" sz="2600">
              <a:latin typeface="Montserrat"/>
              <a:ea typeface="Montserrat"/>
              <a:cs typeface="Montserrat"/>
              <a:sym typeface="Montserrat"/>
            </a:endParaRPr>
          </a:p>
          <a:p>
            <a:pPr indent="-393700" lvl="0" marL="457200" rtl="0" algn="l">
              <a:spcBef>
                <a:spcPts val="1000"/>
              </a:spcBef>
              <a:spcAft>
                <a:spcPts val="0"/>
              </a:spcAft>
              <a:buSzPts val="2600"/>
              <a:buFont typeface="Montserrat"/>
              <a:buChar char="❖"/>
            </a:pPr>
            <a:r>
              <a:rPr lang="en-GB" sz="2600">
                <a:latin typeface="Montserrat"/>
                <a:ea typeface="Montserrat"/>
                <a:cs typeface="Montserrat"/>
                <a:sym typeface="Montserrat"/>
              </a:rPr>
              <a:t>Completed draft Strategy to be presented under item 4.3</a:t>
            </a:r>
            <a:endParaRPr sz="2600">
              <a:latin typeface="Montserrat"/>
              <a:ea typeface="Montserrat"/>
              <a:cs typeface="Montserrat"/>
              <a:sym typeface="Montserrat"/>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71" name="Shape 71"/>
        <p:cNvGrpSpPr/>
        <p:nvPr/>
      </p:nvGrpSpPr>
      <p:grpSpPr>
        <a:xfrm>
          <a:off x="0" y="0"/>
          <a:ext cx="0" cy="0"/>
          <a:chOff x="0" y="0"/>
          <a:chExt cx="0" cy="0"/>
        </a:xfrm>
      </p:grpSpPr>
      <p:sp>
        <p:nvSpPr>
          <p:cNvPr id="72" name="Google Shape;72;p8"/>
          <p:cNvSpPr txBox="1"/>
          <p:nvPr>
            <p:ph type="title"/>
          </p:nvPr>
        </p:nvSpPr>
        <p:spPr>
          <a:xfrm>
            <a:off x="176048" y="17593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graphicFrame>
        <p:nvGraphicFramePr>
          <p:cNvPr id="73" name="Google Shape;73;p8"/>
          <p:cNvGraphicFramePr/>
          <p:nvPr/>
        </p:nvGraphicFramePr>
        <p:xfrm>
          <a:off x="257425" y="1192125"/>
          <a:ext cx="3000000" cy="3000000"/>
        </p:xfrm>
        <a:graphic>
          <a:graphicData uri="http://schemas.openxmlformats.org/drawingml/2006/table">
            <a:tbl>
              <a:tblPr bandCol="1" bandRow="1">
                <a:noFill/>
                <a:tableStyleId>{DD71A915-A8AC-490A-8D9E-BC7F0CBBB06A}</a:tableStyleId>
              </a:tblPr>
              <a:tblGrid>
                <a:gridCol w="1151100"/>
                <a:gridCol w="8081850"/>
                <a:gridCol w="2002475"/>
              </a:tblGrid>
              <a:tr h="365750">
                <a:tc>
                  <a:txBody>
                    <a:bodyPr/>
                    <a:lstStyle/>
                    <a:p>
                      <a:pPr indent="0" lvl="0" marL="0" rtl="0" algn="ctr">
                        <a:lnSpc>
                          <a:spcPct val="113750"/>
                        </a:lnSpc>
                        <a:spcBef>
                          <a:spcPts val="0"/>
                        </a:spcBef>
                        <a:spcAft>
                          <a:spcPts val="0"/>
                        </a:spcAft>
                        <a:buNone/>
                      </a:pPr>
                      <a:r>
                        <a:rPr b="1" lang="en-GB" sz="1600">
                          <a:solidFill>
                            <a:srgbClr val="FFFFFF"/>
                          </a:solidFill>
                          <a:latin typeface="Calibri"/>
                          <a:ea typeface="Calibri"/>
                          <a:cs typeface="Calibri"/>
                          <a:sym typeface="Calibri"/>
                        </a:rPr>
                        <a:t>CEOS-39-01</a:t>
                      </a:r>
                      <a:endParaRPr b="1" sz="1600">
                        <a:solidFill>
                          <a:srgbClr val="FFFFFF"/>
                        </a:solidFill>
                        <a:latin typeface="Calibri"/>
                        <a:ea typeface="Calibri"/>
                        <a:cs typeface="Calibri"/>
                        <a:sym typeface="Calibri"/>
                      </a:endParaRPr>
                    </a:p>
                  </a:txBody>
                  <a:tcPr marT="63500" marB="63500" marR="73025" marL="7302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solidFill>
                      <a:srgbClr val="003366"/>
                    </a:solidFill>
                  </a:tcPr>
                </a:tc>
                <a:tc>
                  <a:txBody>
                    <a:bodyPr/>
                    <a:lstStyle/>
                    <a:p>
                      <a:pPr indent="0" lvl="0" marL="0" rtl="0" algn="just">
                        <a:lnSpc>
                          <a:spcPct val="114000"/>
                        </a:lnSpc>
                        <a:spcBef>
                          <a:spcPts val="600"/>
                        </a:spcBef>
                        <a:spcAft>
                          <a:spcPts val="0"/>
                        </a:spcAft>
                        <a:buNone/>
                      </a:pPr>
                      <a:r>
                        <a:rPr lang="en-GB" sz="1600">
                          <a:latin typeface="Calibri"/>
                          <a:ea typeface="Calibri"/>
                          <a:cs typeface="Calibri"/>
                          <a:sym typeface="Calibri"/>
                        </a:rPr>
                        <a:t>CEOS Chair and SIT Chair teams will work with the Executive Officer team to ensure that representatives of the new Member and Associates welcomed into CEOS are connected with the leads of relevant CEOS Working Groups, Virtual Constellations, and other entities, and included on the appropriate communication channels.</a:t>
                      </a:r>
                      <a:endParaRPr sz="1600">
                        <a:latin typeface="Calibri"/>
                        <a:ea typeface="Calibri"/>
                        <a:cs typeface="Calibri"/>
                        <a:sym typeface="Calibri"/>
                      </a:endParaRPr>
                    </a:p>
                    <a:p>
                      <a:pPr indent="0" lvl="0" marL="0" rtl="0" algn="just">
                        <a:lnSpc>
                          <a:spcPct val="114000"/>
                        </a:lnSpc>
                        <a:spcBef>
                          <a:spcPts val="600"/>
                        </a:spcBef>
                        <a:spcAft>
                          <a:spcPts val="0"/>
                        </a:spcAft>
                        <a:buNone/>
                      </a:pPr>
                      <a:r>
                        <a:rPr i="1" lang="en-GB" sz="1600" u="sng">
                          <a:latin typeface="Calibri"/>
                          <a:ea typeface="Calibri"/>
                          <a:cs typeface="Calibri"/>
                          <a:sym typeface="Calibri"/>
                        </a:rPr>
                        <a:t>Notes:</a:t>
                      </a:r>
                      <a:r>
                        <a:rPr i="1" lang="en-GB" sz="1600">
                          <a:latin typeface="Calibri"/>
                          <a:ea typeface="Calibri"/>
                          <a:cs typeface="Calibri"/>
                          <a:sym typeface="Calibri"/>
                        </a:rPr>
                        <a:t> Numerous interests and connections were already identified in the nomination letters and presentations to Plenary.</a:t>
                      </a:r>
                      <a:endParaRPr i="1" sz="1600">
                        <a:latin typeface="Calibri"/>
                        <a:ea typeface="Calibri"/>
                        <a:cs typeface="Calibri"/>
                        <a:sym typeface="Calibri"/>
                      </a:endParaRPr>
                    </a:p>
                  </a:txBody>
                  <a:tcPr marT="63500" marB="63500" marR="73025" marL="7302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lnSpc>
                          <a:spcPct val="113750"/>
                        </a:lnSpc>
                        <a:spcBef>
                          <a:spcPts val="0"/>
                        </a:spcBef>
                        <a:spcAft>
                          <a:spcPts val="0"/>
                        </a:spcAft>
                        <a:buNone/>
                      </a:pPr>
                      <a:r>
                        <a:rPr b="1" lang="en-GB" sz="1600">
                          <a:latin typeface="Calibri"/>
                          <a:ea typeface="Calibri"/>
                          <a:cs typeface="Calibri"/>
                          <a:sym typeface="Calibri"/>
                        </a:rPr>
                        <a:t>November 2025</a:t>
                      </a:r>
                      <a:endParaRPr b="1" sz="1600">
                        <a:latin typeface="Calibri"/>
                        <a:ea typeface="Calibri"/>
                        <a:cs typeface="Calibri"/>
                        <a:sym typeface="Calibri"/>
                      </a:endParaRPr>
                    </a:p>
                  </a:txBody>
                  <a:tcPr marT="63500" marB="63500" marR="73025" marL="7302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r>
            </a:tbl>
          </a:graphicData>
        </a:graphic>
      </p:graphicFrame>
      <p:sp>
        <p:nvSpPr>
          <p:cNvPr id="74" name="Google Shape;74;p8"/>
          <p:cNvSpPr txBox="1"/>
          <p:nvPr/>
        </p:nvSpPr>
        <p:spPr>
          <a:xfrm>
            <a:off x="797338" y="3470975"/>
            <a:ext cx="10155600" cy="585000"/>
          </a:xfrm>
          <a:prstGeom prst="rect">
            <a:avLst/>
          </a:prstGeom>
          <a:noFill/>
          <a:ln>
            <a:noFill/>
          </a:ln>
        </p:spPr>
        <p:txBody>
          <a:bodyPr anchorCtr="0" anchor="t" bIns="91425" lIns="91425" spcFirstLastPara="1" rIns="91425" wrap="square" tIns="91425">
            <a:spAutoFit/>
          </a:bodyPr>
          <a:lstStyle/>
          <a:p>
            <a:pPr indent="-393700" lvl="0" marL="457200" rtl="0" algn="l">
              <a:spcBef>
                <a:spcPts val="0"/>
              </a:spcBef>
              <a:spcAft>
                <a:spcPts val="0"/>
              </a:spcAft>
              <a:buSzPts val="2600"/>
              <a:buFont typeface="Montserrat"/>
              <a:buChar char="❖"/>
            </a:pPr>
            <a:r>
              <a:rPr lang="en-GB" sz="2600">
                <a:latin typeface="Montserrat"/>
                <a:ea typeface="Montserrat"/>
                <a:cs typeface="Montserrat"/>
                <a:sym typeface="Montserrat"/>
              </a:rPr>
              <a:t>Done</a:t>
            </a:r>
            <a:endParaRPr sz="2600">
              <a:latin typeface="Montserrat"/>
              <a:ea typeface="Montserrat"/>
              <a:cs typeface="Montserrat"/>
              <a:sym typeface="Montserrat"/>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98" name="Shape 198"/>
        <p:cNvGrpSpPr/>
        <p:nvPr/>
      </p:nvGrpSpPr>
      <p:grpSpPr>
        <a:xfrm>
          <a:off x="0" y="0"/>
          <a:ext cx="0" cy="0"/>
          <a:chOff x="0" y="0"/>
          <a:chExt cx="0" cy="0"/>
        </a:xfrm>
      </p:grpSpPr>
      <p:sp>
        <p:nvSpPr>
          <p:cNvPr id="199" name="Google Shape;199;p26"/>
          <p:cNvSpPr txBox="1"/>
          <p:nvPr>
            <p:ph type="title"/>
          </p:nvPr>
        </p:nvSpPr>
        <p:spPr>
          <a:xfrm>
            <a:off x="176048" y="17593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graphicFrame>
        <p:nvGraphicFramePr>
          <p:cNvPr id="200" name="Google Shape;200;p26"/>
          <p:cNvGraphicFramePr/>
          <p:nvPr/>
        </p:nvGraphicFramePr>
        <p:xfrm>
          <a:off x="176050" y="1171125"/>
          <a:ext cx="3000000" cy="3000000"/>
        </p:xfrm>
        <a:graphic>
          <a:graphicData uri="http://schemas.openxmlformats.org/drawingml/2006/table">
            <a:tbl>
              <a:tblPr bandCol="1" bandRow="1">
                <a:noFill/>
                <a:tableStyleId>{DD71A915-A8AC-490A-8D9E-BC7F0CBBB06A}</a:tableStyleId>
              </a:tblPr>
              <a:tblGrid>
                <a:gridCol w="1184475"/>
                <a:gridCol w="8316025"/>
                <a:gridCol w="2060500"/>
              </a:tblGrid>
              <a:tr h="365750">
                <a:tc>
                  <a:txBody>
                    <a:bodyPr/>
                    <a:lstStyle/>
                    <a:p>
                      <a:pPr indent="0" lvl="0" marL="0" rtl="0" algn="ctr">
                        <a:lnSpc>
                          <a:spcPct val="113750"/>
                        </a:lnSpc>
                        <a:spcBef>
                          <a:spcPts val="0"/>
                        </a:spcBef>
                        <a:spcAft>
                          <a:spcPts val="0"/>
                        </a:spcAft>
                        <a:buNone/>
                      </a:pPr>
                      <a:r>
                        <a:rPr b="1" lang="en-GB" sz="1600">
                          <a:solidFill>
                            <a:srgbClr val="FFFFFF"/>
                          </a:solidFill>
                          <a:latin typeface="Calibri"/>
                          <a:ea typeface="Calibri"/>
                          <a:cs typeface="Calibri"/>
                          <a:sym typeface="Calibri"/>
                        </a:rPr>
                        <a:t>CEOS-39-21</a:t>
                      </a:r>
                      <a:endParaRPr b="1" sz="1600">
                        <a:solidFill>
                          <a:srgbClr val="FFFFFF"/>
                        </a:solidFill>
                        <a:latin typeface="Calibri"/>
                        <a:ea typeface="Calibri"/>
                        <a:cs typeface="Calibri"/>
                        <a:sym typeface="Calibri"/>
                      </a:endParaRPr>
                    </a:p>
                  </a:txBody>
                  <a:tcPr marT="63500" marB="63500" marR="73025" marL="7302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solidFill>
                      <a:srgbClr val="003366"/>
                    </a:solidFill>
                  </a:tcPr>
                </a:tc>
                <a:tc>
                  <a:txBody>
                    <a:bodyPr/>
                    <a:lstStyle/>
                    <a:p>
                      <a:pPr indent="0" lvl="0" marL="0" rtl="0" algn="l">
                        <a:lnSpc>
                          <a:spcPct val="115000"/>
                        </a:lnSpc>
                        <a:spcBef>
                          <a:spcPts val="0"/>
                        </a:spcBef>
                        <a:spcAft>
                          <a:spcPts val="0"/>
                        </a:spcAft>
                        <a:buNone/>
                      </a:pPr>
                      <a:r>
                        <a:rPr lang="en-GB" sz="1600">
                          <a:latin typeface="Calibri"/>
                          <a:ea typeface="Calibri"/>
                          <a:cs typeface="Calibri"/>
                          <a:sym typeface="Calibri"/>
                        </a:rPr>
                        <a:t>CEOS Agencies to nominate additional points of contact to contribute to the stocktake of the first five Essential Agriculture Variables (EAVs) being undertaken in the LSI-VC GEOGLAM Subgroup.</a:t>
                      </a:r>
                      <a:endParaRPr sz="1600">
                        <a:latin typeface="Calibri"/>
                        <a:ea typeface="Calibri"/>
                        <a:cs typeface="Calibri"/>
                        <a:sym typeface="Calibri"/>
                      </a:endParaRPr>
                    </a:p>
                    <a:p>
                      <a:pPr indent="0" lvl="0" marL="0" rtl="0" algn="l">
                        <a:lnSpc>
                          <a:spcPct val="115000"/>
                        </a:lnSpc>
                        <a:spcBef>
                          <a:spcPts val="1200"/>
                        </a:spcBef>
                        <a:spcAft>
                          <a:spcPts val="0"/>
                        </a:spcAft>
                        <a:buNone/>
                      </a:pPr>
                      <a:r>
                        <a:rPr i="1" lang="en-GB" sz="1600" u="sng">
                          <a:latin typeface="Calibri"/>
                          <a:ea typeface="Calibri"/>
                          <a:cs typeface="Calibri"/>
                          <a:sym typeface="Calibri"/>
                        </a:rPr>
                        <a:t>Notes:</a:t>
                      </a:r>
                      <a:r>
                        <a:rPr i="1" lang="en-GB" sz="1600">
                          <a:latin typeface="Calibri"/>
                          <a:ea typeface="Calibri"/>
                          <a:cs typeface="Calibri"/>
                          <a:sym typeface="Calibri"/>
                        </a:rPr>
                        <a:t> The LSI-GEOGLAM team is aware that there are many more efforts already undertaken by CEOS agencies related to observations and EAV development that should be included in the stocktake. Additional CEOS agencies need to be involved in the LSI-GEOGLAM Subgroup. The CEOS MIM Database and LSI-GEOGLAM team will scope an agriculture portal to present findings of the stocktake.</a:t>
                      </a:r>
                      <a:endParaRPr i="1" sz="1600">
                        <a:latin typeface="Calibri"/>
                        <a:ea typeface="Calibri"/>
                        <a:cs typeface="Calibri"/>
                        <a:sym typeface="Calibri"/>
                      </a:endParaRPr>
                    </a:p>
                  </a:txBody>
                  <a:tcPr marT="63500" marB="63500" marR="73025" marL="7302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lnSpc>
                          <a:spcPct val="113750"/>
                        </a:lnSpc>
                        <a:spcBef>
                          <a:spcPts val="0"/>
                        </a:spcBef>
                        <a:spcAft>
                          <a:spcPts val="0"/>
                        </a:spcAft>
                        <a:buNone/>
                      </a:pPr>
                      <a:r>
                        <a:rPr b="1" lang="en-GB" sz="1600">
                          <a:latin typeface="Calibri"/>
                          <a:ea typeface="Calibri"/>
                          <a:cs typeface="Calibri"/>
                          <a:sym typeface="Calibri"/>
                        </a:rPr>
                        <a:t>November 2025</a:t>
                      </a:r>
                      <a:endParaRPr b="1" sz="1600">
                        <a:latin typeface="Calibri"/>
                        <a:ea typeface="Calibri"/>
                        <a:cs typeface="Calibri"/>
                        <a:sym typeface="Calibri"/>
                      </a:endParaRPr>
                    </a:p>
                  </a:txBody>
                  <a:tcPr marT="63500" marB="63500" marR="73025" marL="7302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r>
            </a:tbl>
          </a:graphicData>
        </a:graphic>
      </p:graphicFrame>
      <p:sp>
        <p:nvSpPr>
          <p:cNvPr id="201" name="Google Shape;201;p26"/>
          <p:cNvSpPr txBox="1"/>
          <p:nvPr/>
        </p:nvSpPr>
        <p:spPr>
          <a:xfrm>
            <a:off x="797338" y="3470975"/>
            <a:ext cx="10155600" cy="1113300"/>
          </a:xfrm>
          <a:prstGeom prst="rect">
            <a:avLst/>
          </a:prstGeom>
          <a:noFill/>
          <a:ln>
            <a:noFill/>
          </a:ln>
        </p:spPr>
        <p:txBody>
          <a:bodyPr anchorCtr="0" anchor="t" bIns="91425" lIns="91425" spcFirstLastPara="1" rIns="91425" wrap="square" tIns="91425">
            <a:spAutoFit/>
          </a:bodyPr>
          <a:lstStyle/>
          <a:p>
            <a:pPr indent="-393700" lvl="0" marL="457200" rtl="0" algn="l">
              <a:spcBef>
                <a:spcPts val="1000"/>
              </a:spcBef>
              <a:spcAft>
                <a:spcPts val="0"/>
              </a:spcAft>
              <a:buSzPts val="2600"/>
              <a:buFont typeface="Montserrat"/>
              <a:buChar char="❖"/>
            </a:pPr>
            <a:r>
              <a:rPr b="1" lang="en-GB" sz="2600">
                <a:latin typeface="Montserrat"/>
                <a:ea typeface="Montserrat"/>
                <a:cs typeface="Montserrat"/>
                <a:sym typeface="Montserrat"/>
              </a:rPr>
              <a:t>OPEN</a:t>
            </a:r>
            <a:endParaRPr b="1" sz="2600">
              <a:latin typeface="Montserrat"/>
              <a:ea typeface="Montserrat"/>
              <a:cs typeface="Montserrat"/>
              <a:sym typeface="Montserrat"/>
            </a:endParaRPr>
          </a:p>
          <a:p>
            <a:pPr indent="-393700" lvl="0" marL="457200" rtl="0" algn="l">
              <a:spcBef>
                <a:spcPts val="1000"/>
              </a:spcBef>
              <a:spcAft>
                <a:spcPts val="0"/>
              </a:spcAft>
              <a:buSzPts val="2600"/>
              <a:buFont typeface="Montserrat"/>
              <a:buChar char="❖"/>
            </a:pPr>
            <a:r>
              <a:rPr lang="en-GB" sz="2600">
                <a:latin typeface="Montserrat"/>
                <a:ea typeface="Montserrat"/>
                <a:cs typeface="Montserrat"/>
                <a:sym typeface="Montserrat"/>
              </a:rPr>
              <a:t>Update to be provided under item 7.1</a:t>
            </a:r>
            <a:endParaRPr sz="2600">
              <a:latin typeface="Montserrat"/>
              <a:ea typeface="Montserrat"/>
              <a:cs typeface="Montserrat"/>
              <a:sym typeface="Montserrat"/>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05" name="Shape 205"/>
        <p:cNvGrpSpPr/>
        <p:nvPr/>
      </p:nvGrpSpPr>
      <p:grpSpPr>
        <a:xfrm>
          <a:off x="0" y="0"/>
          <a:ext cx="0" cy="0"/>
          <a:chOff x="0" y="0"/>
          <a:chExt cx="0" cy="0"/>
        </a:xfrm>
      </p:grpSpPr>
      <p:sp>
        <p:nvSpPr>
          <p:cNvPr id="206" name="Google Shape;206;p27"/>
          <p:cNvSpPr txBox="1"/>
          <p:nvPr>
            <p:ph type="title"/>
          </p:nvPr>
        </p:nvSpPr>
        <p:spPr>
          <a:xfrm>
            <a:off x="176048" y="17593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graphicFrame>
        <p:nvGraphicFramePr>
          <p:cNvPr id="207" name="Google Shape;207;p27"/>
          <p:cNvGraphicFramePr/>
          <p:nvPr/>
        </p:nvGraphicFramePr>
        <p:xfrm>
          <a:off x="176050" y="1171125"/>
          <a:ext cx="3000000" cy="3000000"/>
        </p:xfrm>
        <a:graphic>
          <a:graphicData uri="http://schemas.openxmlformats.org/drawingml/2006/table">
            <a:tbl>
              <a:tblPr bandCol="1" bandRow="1">
                <a:noFill/>
                <a:tableStyleId>{DD71A915-A8AC-490A-8D9E-BC7F0CBBB06A}</a:tableStyleId>
              </a:tblPr>
              <a:tblGrid>
                <a:gridCol w="1184475"/>
                <a:gridCol w="8316025"/>
                <a:gridCol w="2060500"/>
              </a:tblGrid>
              <a:tr h="365750">
                <a:tc>
                  <a:txBody>
                    <a:bodyPr/>
                    <a:lstStyle/>
                    <a:p>
                      <a:pPr indent="0" lvl="0" marL="0" rtl="0" algn="ctr">
                        <a:lnSpc>
                          <a:spcPct val="113750"/>
                        </a:lnSpc>
                        <a:spcBef>
                          <a:spcPts val="0"/>
                        </a:spcBef>
                        <a:spcAft>
                          <a:spcPts val="0"/>
                        </a:spcAft>
                        <a:buNone/>
                      </a:pPr>
                      <a:r>
                        <a:rPr b="1" lang="en-GB" sz="1600">
                          <a:solidFill>
                            <a:srgbClr val="FFFFFF"/>
                          </a:solidFill>
                          <a:latin typeface="Calibri"/>
                          <a:ea typeface="Calibri"/>
                          <a:cs typeface="Calibri"/>
                          <a:sym typeface="Calibri"/>
                        </a:rPr>
                        <a:t>CEOS-39-22</a:t>
                      </a:r>
                      <a:endParaRPr b="1" sz="1600">
                        <a:solidFill>
                          <a:srgbClr val="FFFFFF"/>
                        </a:solidFill>
                        <a:latin typeface="Calibri"/>
                        <a:ea typeface="Calibri"/>
                        <a:cs typeface="Calibri"/>
                        <a:sym typeface="Calibri"/>
                      </a:endParaRPr>
                    </a:p>
                  </a:txBody>
                  <a:tcPr marT="63500" marB="63500" marR="73025" marL="7302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solidFill>
                      <a:srgbClr val="003366"/>
                    </a:solidFill>
                  </a:tcPr>
                </a:tc>
                <a:tc>
                  <a:txBody>
                    <a:bodyPr/>
                    <a:lstStyle/>
                    <a:p>
                      <a:pPr indent="0" lvl="0" marL="0" rtl="0" algn="l">
                        <a:lnSpc>
                          <a:spcPct val="115000"/>
                        </a:lnSpc>
                        <a:spcBef>
                          <a:spcPts val="0"/>
                        </a:spcBef>
                        <a:spcAft>
                          <a:spcPts val="0"/>
                        </a:spcAft>
                        <a:buNone/>
                      </a:pPr>
                      <a:r>
                        <a:rPr lang="en-GB" sz="1600">
                          <a:latin typeface="Calibri"/>
                          <a:ea typeface="Calibri"/>
                          <a:cs typeface="Calibri"/>
                          <a:sym typeface="Calibri"/>
                        </a:rPr>
                        <a:t>CEOS Agencies to identify contributions to the CEOS Chair-led effort to develop Adaptation and Resilience Information Products.  Information is to be provided to the Co-Leads Alex Held (CSIRO) and Mark Dowell (EC) via the activity secretariat </a:t>
                      </a:r>
                      <a:r>
                        <a:rPr lang="en-GB" sz="1600" u="sng">
                          <a:solidFill>
                            <a:srgbClr val="1155CC"/>
                          </a:solidFill>
                          <a:hlinkClick r:id="rId3">
                            <a:extLst>
                              <a:ext uri="{A12FA001-AC4F-418D-AE19-62706E023703}">
                                <ahyp:hlinkClr val="tx"/>
                              </a:ext>
                            </a:extLst>
                          </a:hlinkClick>
                        </a:rPr>
                        <a:t>team@symbios.space</a:t>
                      </a:r>
                      <a:r>
                        <a:rPr lang="en-GB" sz="1600">
                          <a:latin typeface="Calibri"/>
                          <a:ea typeface="Calibri"/>
                          <a:cs typeface="Calibri"/>
                          <a:sym typeface="Calibri"/>
                        </a:rPr>
                        <a:t>.</a:t>
                      </a:r>
                      <a:endParaRPr sz="1600">
                        <a:latin typeface="Calibri"/>
                        <a:ea typeface="Calibri"/>
                        <a:cs typeface="Calibri"/>
                        <a:sym typeface="Calibri"/>
                      </a:endParaRPr>
                    </a:p>
                    <a:p>
                      <a:pPr indent="0" lvl="0" marL="0" rtl="0" algn="l">
                        <a:lnSpc>
                          <a:spcPct val="115000"/>
                        </a:lnSpc>
                        <a:spcBef>
                          <a:spcPts val="1200"/>
                        </a:spcBef>
                        <a:spcAft>
                          <a:spcPts val="0"/>
                        </a:spcAft>
                        <a:buNone/>
                      </a:pPr>
                      <a:r>
                        <a:rPr i="1" lang="en-GB" sz="1600" u="sng">
                          <a:latin typeface="Calibri"/>
                          <a:ea typeface="Calibri"/>
                          <a:cs typeface="Calibri"/>
                          <a:sym typeface="Calibri"/>
                        </a:rPr>
                        <a:t>Notes:</a:t>
                      </a:r>
                      <a:r>
                        <a:rPr i="1" lang="en-GB" sz="1600">
                          <a:latin typeface="Calibri"/>
                          <a:ea typeface="Calibri"/>
                          <a:cs typeface="Calibri"/>
                          <a:sym typeface="Calibri"/>
                        </a:rPr>
                        <a:t> Contributions may be in the form of case studies, identification of other resources (such as code, online tools or articles), or referrals to other contacts, initiatives, or sources of information.</a:t>
                      </a:r>
                      <a:endParaRPr i="1" sz="1600">
                        <a:latin typeface="Calibri"/>
                        <a:ea typeface="Calibri"/>
                        <a:cs typeface="Calibri"/>
                        <a:sym typeface="Calibri"/>
                      </a:endParaRPr>
                    </a:p>
                  </a:txBody>
                  <a:tcPr marT="63500" marB="63500" marR="73025" marL="7302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lnSpc>
                          <a:spcPct val="113750"/>
                        </a:lnSpc>
                        <a:spcBef>
                          <a:spcPts val="0"/>
                        </a:spcBef>
                        <a:spcAft>
                          <a:spcPts val="0"/>
                        </a:spcAft>
                        <a:buNone/>
                      </a:pPr>
                      <a:r>
                        <a:rPr b="1" lang="en-GB" sz="1600">
                          <a:latin typeface="Calibri"/>
                          <a:ea typeface="Calibri"/>
                          <a:cs typeface="Calibri"/>
                          <a:sym typeface="Calibri"/>
                        </a:rPr>
                        <a:t>14 December 2025</a:t>
                      </a:r>
                      <a:endParaRPr b="1" sz="1600">
                        <a:latin typeface="Calibri"/>
                        <a:ea typeface="Calibri"/>
                        <a:cs typeface="Calibri"/>
                        <a:sym typeface="Calibri"/>
                      </a:endParaRPr>
                    </a:p>
                  </a:txBody>
                  <a:tcPr marT="63500" marB="63500" marR="73025" marL="7302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r>
            </a:tbl>
          </a:graphicData>
        </a:graphic>
      </p:graphicFrame>
      <p:sp>
        <p:nvSpPr>
          <p:cNvPr id="208" name="Google Shape;208;p27"/>
          <p:cNvSpPr txBox="1"/>
          <p:nvPr/>
        </p:nvSpPr>
        <p:spPr>
          <a:xfrm>
            <a:off x="878738" y="3208425"/>
            <a:ext cx="10155600" cy="1113300"/>
          </a:xfrm>
          <a:prstGeom prst="rect">
            <a:avLst/>
          </a:prstGeom>
          <a:noFill/>
          <a:ln>
            <a:noFill/>
          </a:ln>
        </p:spPr>
        <p:txBody>
          <a:bodyPr anchorCtr="0" anchor="t" bIns="91425" lIns="91425" spcFirstLastPara="1" rIns="91425" wrap="square" tIns="91425">
            <a:spAutoFit/>
          </a:bodyPr>
          <a:lstStyle/>
          <a:p>
            <a:pPr indent="-393700" lvl="0" marL="457200" rtl="0" algn="l">
              <a:spcBef>
                <a:spcPts val="1000"/>
              </a:spcBef>
              <a:spcAft>
                <a:spcPts val="0"/>
              </a:spcAft>
              <a:buSzPts val="2600"/>
              <a:buFont typeface="Montserrat"/>
              <a:buChar char="❖"/>
            </a:pPr>
            <a:r>
              <a:rPr b="1" lang="en-GB" sz="2600">
                <a:latin typeface="Montserrat"/>
                <a:ea typeface="Montserrat"/>
                <a:cs typeface="Montserrat"/>
                <a:sym typeface="Montserrat"/>
              </a:rPr>
              <a:t>CLOSED</a:t>
            </a:r>
            <a:endParaRPr b="1" sz="2600">
              <a:latin typeface="Montserrat"/>
              <a:ea typeface="Montserrat"/>
              <a:cs typeface="Montserrat"/>
              <a:sym typeface="Montserrat"/>
            </a:endParaRPr>
          </a:p>
          <a:p>
            <a:pPr indent="-393700" lvl="0" marL="457200" rtl="0" algn="l">
              <a:spcBef>
                <a:spcPts val="1000"/>
              </a:spcBef>
              <a:spcAft>
                <a:spcPts val="0"/>
              </a:spcAft>
              <a:buSzPts val="2600"/>
              <a:buFont typeface="Montserrat"/>
              <a:buChar char="❖"/>
            </a:pPr>
            <a:r>
              <a:rPr lang="en-GB" sz="2600">
                <a:latin typeface="Montserrat"/>
                <a:ea typeface="Montserrat"/>
                <a:cs typeface="Montserrat"/>
                <a:sym typeface="Montserrat"/>
              </a:rPr>
              <a:t>Update on activity to be provided under item 2.7</a:t>
            </a:r>
            <a:endParaRPr sz="2600">
              <a:latin typeface="Montserrat"/>
              <a:ea typeface="Montserrat"/>
              <a:cs typeface="Montserrat"/>
              <a:sym typeface="Montserrat"/>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12" name="Shape 212"/>
        <p:cNvGrpSpPr/>
        <p:nvPr/>
      </p:nvGrpSpPr>
      <p:grpSpPr>
        <a:xfrm>
          <a:off x="0" y="0"/>
          <a:ext cx="0" cy="0"/>
          <a:chOff x="0" y="0"/>
          <a:chExt cx="0" cy="0"/>
        </a:xfrm>
      </p:grpSpPr>
      <p:sp>
        <p:nvSpPr>
          <p:cNvPr id="213" name="Google Shape;213;p28"/>
          <p:cNvSpPr txBox="1"/>
          <p:nvPr>
            <p:ph type="title"/>
          </p:nvPr>
        </p:nvSpPr>
        <p:spPr>
          <a:xfrm>
            <a:off x="176048" y="17593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graphicFrame>
        <p:nvGraphicFramePr>
          <p:cNvPr id="214" name="Google Shape;214;p28"/>
          <p:cNvGraphicFramePr/>
          <p:nvPr/>
        </p:nvGraphicFramePr>
        <p:xfrm>
          <a:off x="176050" y="1171125"/>
          <a:ext cx="3000000" cy="3000000"/>
        </p:xfrm>
        <a:graphic>
          <a:graphicData uri="http://schemas.openxmlformats.org/drawingml/2006/table">
            <a:tbl>
              <a:tblPr bandCol="1" bandRow="1">
                <a:noFill/>
                <a:tableStyleId>{DD71A915-A8AC-490A-8D9E-BC7F0CBBB06A}</a:tableStyleId>
              </a:tblPr>
              <a:tblGrid>
                <a:gridCol w="1184475"/>
                <a:gridCol w="8316025"/>
                <a:gridCol w="2060500"/>
              </a:tblGrid>
              <a:tr h="365750">
                <a:tc>
                  <a:txBody>
                    <a:bodyPr/>
                    <a:lstStyle/>
                    <a:p>
                      <a:pPr indent="0" lvl="0" marL="0" rtl="0" algn="ctr">
                        <a:lnSpc>
                          <a:spcPct val="113750"/>
                        </a:lnSpc>
                        <a:spcBef>
                          <a:spcPts val="0"/>
                        </a:spcBef>
                        <a:spcAft>
                          <a:spcPts val="0"/>
                        </a:spcAft>
                        <a:buNone/>
                      </a:pPr>
                      <a:r>
                        <a:rPr b="1" lang="en-GB" sz="1600">
                          <a:solidFill>
                            <a:srgbClr val="FFFFFF"/>
                          </a:solidFill>
                          <a:latin typeface="Calibri"/>
                          <a:ea typeface="Calibri"/>
                          <a:cs typeface="Calibri"/>
                          <a:sym typeface="Calibri"/>
                        </a:rPr>
                        <a:t>CEOS-39-23</a:t>
                      </a:r>
                      <a:endParaRPr b="1" sz="1600">
                        <a:solidFill>
                          <a:srgbClr val="FFFFFF"/>
                        </a:solidFill>
                        <a:latin typeface="Calibri"/>
                        <a:ea typeface="Calibri"/>
                        <a:cs typeface="Calibri"/>
                        <a:sym typeface="Calibri"/>
                      </a:endParaRPr>
                    </a:p>
                  </a:txBody>
                  <a:tcPr marT="63500" marB="63500" marR="73025" marL="7302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solidFill>
                      <a:srgbClr val="003366"/>
                    </a:solidFill>
                  </a:tcPr>
                </a:tc>
                <a:tc>
                  <a:txBody>
                    <a:bodyPr/>
                    <a:lstStyle/>
                    <a:p>
                      <a:pPr indent="0" lvl="0" marL="0" rtl="0" algn="l">
                        <a:lnSpc>
                          <a:spcPct val="115000"/>
                        </a:lnSpc>
                        <a:spcBef>
                          <a:spcPts val="0"/>
                        </a:spcBef>
                        <a:spcAft>
                          <a:spcPts val="0"/>
                        </a:spcAft>
                        <a:buNone/>
                      </a:pPr>
                      <a:r>
                        <a:rPr lang="en-GB" sz="1600">
                          <a:latin typeface="Calibri"/>
                          <a:ea typeface="Calibri"/>
                          <a:cs typeface="Calibri"/>
                          <a:sym typeface="Calibri"/>
                        </a:rPr>
                        <a:t>CEOS Agencies to identify contributors to the NASA SIT Chair priorities. Please reach out to the SIT Chair team: nasa-sit-chair-2026-27@googlegroups.com</a:t>
                      </a:r>
                      <a:endParaRPr sz="1600">
                        <a:latin typeface="Calibri"/>
                        <a:ea typeface="Calibri"/>
                        <a:cs typeface="Calibri"/>
                        <a:sym typeface="Calibri"/>
                      </a:endParaRPr>
                    </a:p>
                  </a:txBody>
                  <a:tcPr marT="63500" marB="63500" marR="73025" marL="7302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lnSpc>
                          <a:spcPct val="113750"/>
                        </a:lnSpc>
                        <a:spcBef>
                          <a:spcPts val="0"/>
                        </a:spcBef>
                        <a:spcAft>
                          <a:spcPts val="0"/>
                        </a:spcAft>
                        <a:buNone/>
                      </a:pPr>
                      <a:r>
                        <a:rPr b="1" lang="en-GB" sz="1600">
                          <a:latin typeface="Calibri"/>
                          <a:ea typeface="Calibri"/>
                          <a:cs typeface="Calibri"/>
                          <a:sym typeface="Calibri"/>
                        </a:rPr>
                        <a:t>SIT-41</a:t>
                      </a:r>
                      <a:endParaRPr b="1" sz="1600">
                        <a:latin typeface="Calibri"/>
                        <a:ea typeface="Calibri"/>
                        <a:cs typeface="Calibri"/>
                        <a:sym typeface="Calibri"/>
                      </a:endParaRPr>
                    </a:p>
                  </a:txBody>
                  <a:tcPr marT="63500" marB="63500" marR="73025" marL="7302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r>
            </a:tbl>
          </a:graphicData>
        </a:graphic>
      </p:graphicFrame>
      <p:sp>
        <p:nvSpPr>
          <p:cNvPr id="215" name="Google Shape;215;p28"/>
          <p:cNvSpPr txBox="1"/>
          <p:nvPr/>
        </p:nvSpPr>
        <p:spPr>
          <a:xfrm>
            <a:off x="878738" y="2368250"/>
            <a:ext cx="10155600" cy="1113300"/>
          </a:xfrm>
          <a:prstGeom prst="rect">
            <a:avLst/>
          </a:prstGeom>
          <a:noFill/>
          <a:ln>
            <a:noFill/>
          </a:ln>
        </p:spPr>
        <p:txBody>
          <a:bodyPr anchorCtr="0" anchor="t" bIns="91425" lIns="91425" spcFirstLastPara="1" rIns="91425" wrap="square" tIns="91425">
            <a:spAutoFit/>
          </a:bodyPr>
          <a:lstStyle/>
          <a:p>
            <a:pPr indent="-393700" lvl="0" marL="457200" rtl="0" algn="l">
              <a:spcBef>
                <a:spcPts val="1000"/>
              </a:spcBef>
              <a:spcAft>
                <a:spcPts val="0"/>
              </a:spcAft>
              <a:buSzPts val="2600"/>
              <a:buFont typeface="Montserrat"/>
              <a:buChar char="❖"/>
            </a:pPr>
            <a:r>
              <a:rPr lang="en-GB" sz="2600">
                <a:latin typeface="Montserrat"/>
                <a:ea typeface="Montserrat"/>
                <a:cs typeface="Montserrat"/>
                <a:sym typeface="Montserrat"/>
              </a:rPr>
              <a:t>Contributors still welcome</a:t>
            </a:r>
            <a:endParaRPr sz="2600">
              <a:latin typeface="Montserrat"/>
              <a:ea typeface="Montserrat"/>
              <a:cs typeface="Montserrat"/>
              <a:sym typeface="Montserrat"/>
            </a:endParaRPr>
          </a:p>
          <a:p>
            <a:pPr indent="-393700" lvl="0" marL="457200" rtl="0" algn="l">
              <a:spcBef>
                <a:spcPts val="1000"/>
              </a:spcBef>
              <a:spcAft>
                <a:spcPts val="0"/>
              </a:spcAft>
              <a:buSzPts val="2600"/>
              <a:buFont typeface="Montserrat"/>
              <a:buChar char="❖"/>
            </a:pPr>
            <a:r>
              <a:rPr lang="en-GB" sz="2600">
                <a:latin typeface="Montserrat"/>
                <a:ea typeface="Montserrat"/>
                <a:cs typeface="Montserrat"/>
                <a:sym typeface="Montserrat"/>
              </a:rPr>
              <a:t>Updates in sessions 2, 5, &amp; 6 </a:t>
            </a:r>
            <a:endParaRPr sz="2600">
              <a:latin typeface="Montserrat"/>
              <a:ea typeface="Montserrat"/>
              <a:cs typeface="Montserrat"/>
              <a:sym typeface="Montserrat"/>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29"/>
          <p:cNvSpPr txBox="1"/>
          <p:nvPr>
            <p:ph type="title"/>
          </p:nvPr>
        </p:nvSpPr>
        <p:spPr>
          <a:xfrm>
            <a:off x="176048" y="17593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graphicFrame>
        <p:nvGraphicFramePr>
          <p:cNvPr id="221" name="Google Shape;221;p29"/>
          <p:cNvGraphicFramePr/>
          <p:nvPr/>
        </p:nvGraphicFramePr>
        <p:xfrm>
          <a:off x="176050" y="1171125"/>
          <a:ext cx="3000000" cy="3000000"/>
        </p:xfrm>
        <a:graphic>
          <a:graphicData uri="http://schemas.openxmlformats.org/drawingml/2006/table">
            <a:tbl>
              <a:tblPr bandCol="1" bandRow="1">
                <a:noFill/>
                <a:tableStyleId>{DD71A915-A8AC-490A-8D9E-BC7F0CBBB06A}</a:tableStyleId>
              </a:tblPr>
              <a:tblGrid>
                <a:gridCol w="1184475"/>
                <a:gridCol w="8316025"/>
                <a:gridCol w="2060500"/>
              </a:tblGrid>
              <a:tr h="365750">
                <a:tc>
                  <a:txBody>
                    <a:bodyPr/>
                    <a:lstStyle/>
                    <a:p>
                      <a:pPr indent="0" lvl="0" marL="0" rtl="0" algn="ctr">
                        <a:lnSpc>
                          <a:spcPct val="113750"/>
                        </a:lnSpc>
                        <a:spcBef>
                          <a:spcPts val="0"/>
                        </a:spcBef>
                        <a:spcAft>
                          <a:spcPts val="0"/>
                        </a:spcAft>
                        <a:buNone/>
                      </a:pPr>
                      <a:r>
                        <a:rPr b="1" lang="en-GB" sz="1600">
                          <a:solidFill>
                            <a:srgbClr val="FFFFFF"/>
                          </a:solidFill>
                          <a:latin typeface="Calibri"/>
                          <a:ea typeface="Calibri"/>
                          <a:cs typeface="Calibri"/>
                          <a:sym typeface="Calibri"/>
                        </a:rPr>
                        <a:t>CEOS-39-24</a:t>
                      </a:r>
                      <a:endParaRPr b="1" sz="1600">
                        <a:solidFill>
                          <a:srgbClr val="FFFFFF"/>
                        </a:solidFill>
                        <a:latin typeface="Calibri"/>
                        <a:ea typeface="Calibri"/>
                        <a:cs typeface="Calibri"/>
                        <a:sym typeface="Calibri"/>
                      </a:endParaRPr>
                    </a:p>
                  </a:txBody>
                  <a:tcPr marT="63500" marB="63500" marR="73025" marL="7302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solidFill>
                      <a:srgbClr val="003366"/>
                    </a:solidFill>
                  </a:tcPr>
                </a:tc>
                <a:tc>
                  <a:txBody>
                    <a:bodyPr/>
                    <a:lstStyle/>
                    <a:p>
                      <a:pPr indent="0" lvl="0" marL="0" rtl="0" algn="l">
                        <a:lnSpc>
                          <a:spcPct val="115000"/>
                        </a:lnSpc>
                        <a:spcBef>
                          <a:spcPts val="0"/>
                        </a:spcBef>
                        <a:spcAft>
                          <a:spcPts val="0"/>
                        </a:spcAft>
                        <a:buNone/>
                      </a:pPr>
                      <a:r>
                        <a:rPr lang="en-GB" sz="1600">
                          <a:latin typeface="Calibri"/>
                          <a:ea typeface="Calibri"/>
                          <a:cs typeface="Calibri"/>
                          <a:sym typeface="Calibri"/>
                        </a:rPr>
                        <a:t>CEOS Agencies to consider nominations for the role of CEOS Chair for 2028. </a:t>
                      </a:r>
                      <a:endParaRPr sz="1600">
                        <a:latin typeface="Calibri"/>
                        <a:ea typeface="Calibri"/>
                        <a:cs typeface="Calibri"/>
                        <a:sym typeface="Calibri"/>
                      </a:endParaRPr>
                    </a:p>
                  </a:txBody>
                  <a:tcPr marT="63500" marB="63500" marR="73025" marL="7302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lnSpc>
                          <a:spcPct val="113750"/>
                        </a:lnSpc>
                        <a:spcBef>
                          <a:spcPts val="0"/>
                        </a:spcBef>
                        <a:spcAft>
                          <a:spcPts val="0"/>
                        </a:spcAft>
                        <a:buNone/>
                      </a:pPr>
                      <a:r>
                        <a:rPr b="1" lang="en-GB" sz="1600">
                          <a:latin typeface="Calibri"/>
                          <a:ea typeface="Calibri"/>
                          <a:cs typeface="Calibri"/>
                          <a:sym typeface="Calibri"/>
                        </a:rPr>
                        <a:t>2026 CEOS Plenary</a:t>
                      </a:r>
                      <a:endParaRPr b="1" sz="1600">
                        <a:latin typeface="Calibri"/>
                        <a:ea typeface="Calibri"/>
                        <a:cs typeface="Calibri"/>
                        <a:sym typeface="Calibri"/>
                      </a:endParaRPr>
                    </a:p>
                  </a:txBody>
                  <a:tcPr marT="63500" marB="63500" marR="73025" marL="7302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r>
            </a:tbl>
          </a:graphicData>
        </a:graphic>
      </p:graphicFrame>
      <p:sp>
        <p:nvSpPr>
          <p:cNvPr id="222" name="Google Shape;222;p29"/>
          <p:cNvSpPr txBox="1"/>
          <p:nvPr/>
        </p:nvSpPr>
        <p:spPr>
          <a:xfrm>
            <a:off x="878738" y="2210700"/>
            <a:ext cx="10155600" cy="1513500"/>
          </a:xfrm>
          <a:prstGeom prst="rect">
            <a:avLst/>
          </a:prstGeom>
          <a:noFill/>
          <a:ln>
            <a:noFill/>
          </a:ln>
        </p:spPr>
        <p:txBody>
          <a:bodyPr anchorCtr="0" anchor="t" bIns="91425" lIns="91425" spcFirstLastPara="1" rIns="91425" wrap="square" tIns="91425">
            <a:spAutoFit/>
          </a:bodyPr>
          <a:lstStyle/>
          <a:p>
            <a:pPr indent="-393700" lvl="0" marL="457200" rtl="0" algn="l">
              <a:spcBef>
                <a:spcPts val="1000"/>
              </a:spcBef>
              <a:spcAft>
                <a:spcPts val="0"/>
              </a:spcAft>
              <a:buSzPts val="2600"/>
              <a:buFont typeface="Montserrat"/>
              <a:buChar char="❖"/>
            </a:pPr>
            <a:r>
              <a:rPr lang="en-GB" sz="2600">
                <a:latin typeface="Montserrat"/>
                <a:ea typeface="Montserrat"/>
                <a:cs typeface="Montserrat"/>
                <a:sym typeface="Montserrat"/>
              </a:rPr>
              <a:t>One expression of interest has been </a:t>
            </a:r>
            <a:r>
              <a:rPr lang="en-GB" sz="2600">
                <a:latin typeface="Montserrat"/>
                <a:ea typeface="Montserrat"/>
                <a:cs typeface="Montserrat"/>
                <a:sym typeface="Montserrat"/>
              </a:rPr>
              <a:t>received</a:t>
            </a:r>
            <a:r>
              <a:rPr lang="en-GB" sz="2600">
                <a:latin typeface="Montserrat"/>
                <a:ea typeface="Montserrat"/>
                <a:cs typeface="Montserrat"/>
                <a:sym typeface="Montserrat"/>
              </a:rPr>
              <a:t> </a:t>
            </a:r>
            <a:endParaRPr sz="2600">
              <a:latin typeface="Montserrat"/>
              <a:ea typeface="Montserrat"/>
              <a:cs typeface="Montserrat"/>
              <a:sym typeface="Montserrat"/>
            </a:endParaRPr>
          </a:p>
          <a:p>
            <a:pPr indent="-393700" lvl="0" marL="457200" rtl="0" algn="l">
              <a:spcBef>
                <a:spcPts val="1000"/>
              </a:spcBef>
              <a:spcAft>
                <a:spcPts val="0"/>
              </a:spcAft>
              <a:buSzPts val="2600"/>
              <a:buFont typeface="Montserrat"/>
              <a:buChar char="❖"/>
            </a:pPr>
            <a:r>
              <a:rPr lang="en-GB" sz="2600">
                <a:latin typeface="Montserrat"/>
                <a:ea typeface="Montserrat"/>
                <a:cs typeface="Montserrat"/>
                <a:sym typeface="Montserrat"/>
              </a:rPr>
              <a:t>CEOS Chair Team is communicating with the Agency to arrange an official nomination</a:t>
            </a:r>
            <a:endParaRPr sz="2600">
              <a:latin typeface="Montserrat"/>
              <a:ea typeface="Montserrat"/>
              <a:cs typeface="Montserrat"/>
              <a:sym typeface="Montserrat"/>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78" name="Shape 78"/>
        <p:cNvGrpSpPr/>
        <p:nvPr/>
      </p:nvGrpSpPr>
      <p:grpSpPr>
        <a:xfrm>
          <a:off x="0" y="0"/>
          <a:ext cx="0" cy="0"/>
          <a:chOff x="0" y="0"/>
          <a:chExt cx="0" cy="0"/>
        </a:xfrm>
      </p:grpSpPr>
      <p:sp>
        <p:nvSpPr>
          <p:cNvPr id="79" name="Google Shape;79;p9"/>
          <p:cNvSpPr txBox="1"/>
          <p:nvPr>
            <p:ph type="title"/>
          </p:nvPr>
        </p:nvSpPr>
        <p:spPr>
          <a:xfrm>
            <a:off x="176048" y="17593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graphicFrame>
        <p:nvGraphicFramePr>
          <p:cNvPr id="80" name="Google Shape;80;p9"/>
          <p:cNvGraphicFramePr/>
          <p:nvPr/>
        </p:nvGraphicFramePr>
        <p:xfrm>
          <a:off x="257425" y="1192125"/>
          <a:ext cx="3000000" cy="3000000"/>
        </p:xfrm>
        <a:graphic>
          <a:graphicData uri="http://schemas.openxmlformats.org/drawingml/2006/table">
            <a:tbl>
              <a:tblPr bandCol="1" bandRow="1">
                <a:noFill/>
                <a:tableStyleId>{DD71A915-A8AC-490A-8D9E-BC7F0CBBB06A}</a:tableStyleId>
              </a:tblPr>
              <a:tblGrid>
                <a:gridCol w="1151100"/>
                <a:gridCol w="8081850"/>
                <a:gridCol w="2002475"/>
              </a:tblGrid>
              <a:tr h="454625">
                <a:tc>
                  <a:txBody>
                    <a:bodyPr/>
                    <a:lstStyle/>
                    <a:p>
                      <a:pPr indent="0" lvl="0" marL="0" rtl="0" algn="ctr">
                        <a:lnSpc>
                          <a:spcPct val="113750"/>
                        </a:lnSpc>
                        <a:spcBef>
                          <a:spcPts val="0"/>
                        </a:spcBef>
                        <a:spcAft>
                          <a:spcPts val="0"/>
                        </a:spcAft>
                        <a:buNone/>
                      </a:pPr>
                      <a:r>
                        <a:rPr b="1" lang="en-GB" sz="1600">
                          <a:solidFill>
                            <a:srgbClr val="FFFFFF"/>
                          </a:solidFill>
                          <a:latin typeface="Calibri"/>
                          <a:ea typeface="Calibri"/>
                          <a:cs typeface="Calibri"/>
                          <a:sym typeface="Calibri"/>
                        </a:rPr>
                        <a:t>CEOS-39-02</a:t>
                      </a:r>
                      <a:endParaRPr b="1" sz="1600">
                        <a:solidFill>
                          <a:srgbClr val="FFFFFF"/>
                        </a:solidFill>
                        <a:latin typeface="Calibri"/>
                        <a:ea typeface="Calibri"/>
                        <a:cs typeface="Calibri"/>
                        <a:sym typeface="Calibri"/>
                      </a:endParaRPr>
                    </a:p>
                  </a:txBody>
                  <a:tcPr marT="63500" marB="63500" marR="73025" marL="7302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solidFill>
                      <a:srgbClr val="003366"/>
                    </a:solidFill>
                  </a:tcPr>
                </a:tc>
                <a:tc>
                  <a:txBody>
                    <a:bodyPr/>
                    <a:lstStyle/>
                    <a:p>
                      <a:pPr indent="0" lvl="0" marL="0" rtl="0" algn="just">
                        <a:lnSpc>
                          <a:spcPct val="113750"/>
                        </a:lnSpc>
                        <a:spcBef>
                          <a:spcPts val="0"/>
                        </a:spcBef>
                        <a:spcAft>
                          <a:spcPts val="0"/>
                        </a:spcAft>
                        <a:buNone/>
                      </a:pPr>
                      <a:r>
                        <a:rPr lang="en-GB" sz="1600">
                          <a:latin typeface="Calibri"/>
                          <a:ea typeface="Calibri"/>
                          <a:cs typeface="Calibri"/>
                          <a:sym typeface="Calibri"/>
                        </a:rPr>
                        <a:t>CEOS Chair will shepherd the </a:t>
                      </a:r>
                      <a:r>
                        <a:rPr lang="en-GB" sz="1600" u="sng">
                          <a:solidFill>
                            <a:srgbClr val="1155CC"/>
                          </a:solidFill>
                          <a:latin typeface="Calibri"/>
                          <a:ea typeface="Calibri"/>
                          <a:cs typeface="Calibri"/>
                          <a:sym typeface="Calibri"/>
                          <a:hlinkClick r:id="rId3">
                            <a:extLst>
                              <a:ext uri="{A12FA001-AC4F-418D-AE19-62706E023703}">
                                <ahyp:hlinkClr val="tx"/>
                              </a:ext>
                            </a:extLst>
                          </a:hlinkClick>
                        </a:rPr>
                        <a:t>CEOS Decision Types document</a:t>
                      </a:r>
                      <a:r>
                        <a:rPr lang="en-GB" sz="1600">
                          <a:latin typeface="Calibri"/>
                          <a:ea typeface="Calibri"/>
                          <a:cs typeface="Calibri"/>
                          <a:sym typeface="Calibri"/>
                        </a:rPr>
                        <a:t> to completion and potential presentation for endorsement as an addition to the permanent CEOS Governance and Processes document at the 2026 CEOS Plenary.</a:t>
                      </a:r>
                      <a:endParaRPr sz="1600">
                        <a:latin typeface="Calibri"/>
                        <a:ea typeface="Calibri"/>
                        <a:cs typeface="Calibri"/>
                        <a:sym typeface="Calibri"/>
                      </a:endParaRPr>
                    </a:p>
                    <a:p>
                      <a:pPr indent="0" lvl="0" marL="0" rtl="0" algn="just">
                        <a:lnSpc>
                          <a:spcPct val="114000"/>
                        </a:lnSpc>
                        <a:spcBef>
                          <a:spcPts val="600"/>
                        </a:spcBef>
                        <a:spcAft>
                          <a:spcPts val="0"/>
                        </a:spcAft>
                        <a:buNone/>
                      </a:pPr>
                      <a:r>
                        <a:rPr i="1" lang="en-GB" sz="1600" u="sng">
                          <a:latin typeface="Calibri"/>
                          <a:ea typeface="Calibri"/>
                          <a:cs typeface="Calibri"/>
                          <a:sym typeface="Calibri"/>
                        </a:rPr>
                        <a:t>Notes:</a:t>
                      </a:r>
                      <a:r>
                        <a:rPr i="1" lang="en-GB" sz="1600">
                          <a:latin typeface="Calibri"/>
                          <a:ea typeface="Calibri"/>
                          <a:cs typeface="Calibri"/>
                          <a:sym typeface="Calibri"/>
                        </a:rPr>
                        <a:t> The incoming SIT Chair and CEOS Chair will test the definitions in their construction of meeting agendas throughout 2026 and engage the CEOS SEC, SEO, and Executive Officer in the process of refining the definitions. An updated draft will be submitted for SIT-41.</a:t>
                      </a:r>
                      <a:endParaRPr i="1" sz="1600">
                        <a:latin typeface="Calibri"/>
                        <a:ea typeface="Calibri"/>
                        <a:cs typeface="Calibri"/>
                        <a:sym typeface="Calibri"/>
                      </a:endParaRPr>
                    </a:p>
                  </a:txBody>
                  <a:tcPr marT="63500" marB="63500" marR="73025" marL="7302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lnSpc>
                          <a:spcPct val="113750"/>
                        </a:lnSpc>
                        <a:spcBef>
                          <a:spcPts val="0"/>
                        </a:spcBef>
                        <a:spcAft>
                          <a:spcPts val="0"/>
                        </a:spcAft>
                        <a:buNone/>
                      </a:pPr>
                      <a:r>
                        <a:rPr b="1" lang="en-GB" sz="1600">
                          <a:latin typeface="Calibri"/>
                          <a:ea typeface="Calibri"/>
                          <a:cs typeface="Calibri"/>
                          <a:sym typeface="Calibri"/>
                        </a:rPr>
                        <a:t>CEOS Plenary 2026</a:t>
                      </a:r>
                      <a:endParaRPr b="1" sz="1600">
                        <a:latin typeface="Calibri"/>
                        <a:ea typeface="Calibri"/>
                        <a:cs typeface="Calibri"/>
                        <a:sym typeface="Calibri"/>
                      </a:endParaRPr>
                    </a:p>
                  </a:txBody>
                  <a:tcPr marT="63500" marB="63500" marR="73025" marL="7302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r>
            </a:tbl>
          </a:graphicData>
        </a:graphic>
      </p:graphicFrame>
      <p:sp>
        <p:nvSpPr>
          <p:cNvPr id="81" name="Google Shape;81;p9"/>
          <p:cNvSpPr txBox="1"/>
          <p:nvPr/>
        </p:nvSpPr>
        <p:spPr>
          <a:xfrm>
            <a:off x="797338" y="3470975"/>
            <a:ext cx="10155600" cy="1113300"/>
          </a:xfrm>
          <a:prstGeom prst="rect">
            <a:avLst/>
          </a:prstGeom>
          <a:noFill/>
          <a:ln>
            <a:noFill/>
          </a:ln>
        </p:spPr>
        <p:txBody>
          <a:bodyPr anchorCtr="0" anchor="t" bIns="91425" lIns="91425" spcFirstLastPara="1" rIns="91425" wrap="square" tIns="91425">
            <a:spAutoFit/>
          </a:bodyPr>
          <a:lstStyle/>
          <a:p>
            <a:pPr indent="-393700" lvl="0" marL="457200" rtl="0" algn="l">
              <a:spcBef>
                <a:spcPts val="1000"/>
              </a:spcBef>
              <a:spcAft>
                <a:spcPts val="0"/>
              </a:spcAft>
              <a:buSzPts val="2600"/>
              <a:buFont typeface="Montserrat"/>
              <a:buChar char="❖"/>
            </a:pPr>
            <a:r>
              <a:rPr b="1" lang="en-GB" sz="2600">
                <a:latin typeface="Montserrat"/>
                <a:ea typeface="Montserrat"/>
                <a:cs typeface="Montserrat"/>
                <a:sym typeface="Montserrat"/>
              </a:rPr>
              <a:t>IN PROGRESS</a:t>
            </a:r>
            <a:endParaRPr b="1" sz="2600">
              <a:latin typeface="Montserrat"/>
              <a:ea typeface="Montserrat"/>
              <a:cs typeface="Montserrat"/>
              <a:sym typeface="Montserrat"/>
            </a:endParaRPr>
          </a:p>
          <a:p>
            <a:pPr indent="-393700" lvl="0" marL="457200" rtl="0" algn="l">
              <a:spcBef>
                <a:spcPts val="1000"/>
              </a:spcBef>
              <a:spcAft>
                <a:spcPts val="0"/>
              </a:spcAft>
              <a:buSzPts val="2600"/>
              <a:buFont typeface="Montserrat"/>
              <a:buChar char="❖"/>
            </a:pPr>
            <a:r>
              <a:rPr lang="en-GB" sz="2600">
                <a:latin typeface="Montserrat"/>
                <a:ea typeface="Montserrat"/>
                <a:cs typeface="Montserrat"/>
                <a:sym typeface="Montserrat"/>
              </a:rPr>
              <a:t>Update under item 1.5</a:t>
            </a:r>
            <a:endParaRPr sz="2600">
              <a:latin typeface="Montserrat"/>
              <a:ea typeface="Montserrat"/>
              <a:cs typeface="Montserrat"/>
              <a:sym typeface="Montserra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85" name="Shape 85"/>
        <p:cNvGrpSpPr/>
        <p:nvPr/>
      </p:nvGrpSpPr>
      <p:grpSpPr>
        <a:xfrm>
          <a:off x="0" y="0"/>
          <a:ext cx="0" cy="0"/>
          <a:chOff x="0" y="0"/>
          <a:chExt cx="0" cy="0"/>
        </a:xfrm>
      </p:grpSpPr>
      <p:sp>
        <p:nvSpPr>
          <p:cNvPr id="86" name="Google Shape;86;p10"/>
          <p:cNvSpPr txBox="1"/>
          <p:nvPr>
            <p:ph type="title"/>
          </p:nvPr>
        </p:nvSpPr>
        <p:spPr>
          <a:xfrm>
            <a:off x="176048" y="17593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graphicFrame>
        <p:nvGraphicFramePr>
          <p:cNvPr id="87" name="Google Shape;87;p10"/>
          <p:cNvGraphicFramePr/>
          <p:nvPr/>
        </p:nvGraphicFramePr>
        <p:xfrm>
          <a:off x="257425" y="1192125"/>
          <a:ext cx="3000000" cy="3000000"/>
        </p:xfrm>
        <a:graphic>
          <a:graphicData uri="http://schemas.openxmlformats.org/drawingml/2006/table">
            <a:tbl>
              <a:tblPr bandCol="1" bandRow="1">
                <a:noFill/>
                <a:tableStyleId>{DD71A915-A8AC-490A-8D9E-BC7F0CBBB06A}</a:tableStyleId>
              </a:tblPr>
              <a:tblGrid>
                <a:gridCol w="1151100"/>
                <a:gridCol w="8081850"/>
                <a:gridCol w="2002475"/>
              </a:tblGrid>
              <a:tr h="365750">
                <a:tc>
                  <a:txBody>
                    <a:bodyPr/>
                    <a:lstStyle/>
                    <a:p>
                      <a:pPr indent="0" lvl="0" marL="0" rtl="0" algn="ctr">
                        <a:lnSpc>
                          <a:spcPct val="113750"/>
                        </a:lnSpc>
                        <a:spcBef>
                          <a:spcPts val="0"/>
                        </a:spcBef>
                        <a:spcAft>
                          <a:spcPts val="0"/>
                        </a:spcAft>
                        <a:buNone/>
                      </a:pPr>
                      <a:r>
                        <a:rPr b="1" lang="en-GB" sz="1600">
                          <a:solidFill>
                            <a:srgbClr val="FFFFFF"/>
                          </a:solidFill>
                          <a:latin typeface="Calibri"/>
                          <a:ea typeface="Calibri"/>
                          <a:cs typeface="Calibri"/>
                          <a:sym typeface="Calibri"/>
                        </a:rPr>
                        <a:t>CEOS-39-03</a:t>
                      </a:r>
                      <a:endParaRPr b="1" sz="1600">
                        <a:solidFill>
                          <a:srgbClr val="FFFFFF"/>
                        </a:solidFill>
                        <a:latin typeface="Calibri"/>
                        <a:ea typeface="Calibri"/>
                        <a:cs typeface="Calibri"/>
                        <a:sym typeface="Calibri"/>
                      </a:endParaRPr>
                    </a:p>
                  </a:txBody>
                  <a:tcPr marT="63500" marB="63500" marR="73025" marL="7302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solidFill>
                      <a:srgbClr val="003366"/>
                    </a:solidFill>
                  </a:tcPr>
                </a:tc>
                <a:tc>
                  <a:txBody>
                    <a:bodyPr/>
                    <a:lstStyle/>
                    <a:p>
                      <a:pPr indent="0" lvl="0" marL="0" rtl="0" algn="just">
                        <a:lnSpc>
                          <a:spcPct val="113750"/>
                        </a:lnSpc>
                        <a:spcBef>
                          <a:spcPts val="0"/>
                        </a:spcBef>
                        <a:spcAft>
                          <a:spcPts val="0"/>
                        </a:spcAft>
                        <a:buNone/>
                      </a:pPr>
                      <a:r>
                        <a:rPr lang="en-GB" sz="1600">
                          <a:latin typeface="Calibri"/>
                          <a:ea typeface="Calibri"/>
                          <a:cs typeface="Calibri"/>
                          <a:sym typeface="Calibri"/>
                        </a:rPr>
                        <a:t>CEOS Agencies are encouraged to </a:t>
                      </a:r>
                      <a:r>
                        <a:rPr lang="en-GB" sz="1600" u="sng">
                          <a:solidFill>
                            <a:srgbClr val="1155CC"/>
                          </a:solidFill>
                          <a:latin typeface="Calibri"/>
                          <a:ea typeface="Calibri"/>
                          <a:cs typeface="Calibri"/>
                          <a:sym typeface="Calibri"/>
                          <a:hlinkClick r:id="rId3">
                            <a:extLst>
                              <a:ext uri="{A12FA001-AC4F-418D-AE19-62706E023703}">
                                <ahyp:hlinkClr val="tx"/>
                              </a:ext>
                            </a:extLst>
                          </a:hlinkClick>
                        </a:rPr>
                        <a:t>submit</a:t>
                      </a:r>
                      <a:r>
                        <a:rPr lang="en-GB" sz="1600">
                          <a:latin typeface="Calibri"/>
                          <a:ea typeface="Calibri"/>
                          <a:cs typeface="Calibri"/>
                          <a:sym typeface="Calibri"/>
                        </a:rPr>
                        <a:t> contributions to the CEOS Youth Hub (</a:t>
                      </a:r>
                      <a:r>
                        <a:rPr lang="en-GB" sz="1600" u="sng">
                          <a:solidFill>
                            <a:srgbClr val="1155CC"/>
                          </a:solidFill>
                          <a:latin typeface="Calibri"/>
                          <a:ea typeface="Calibri"/>
                          <a:cs typeface="Calibri"/>
                          <a:sym typeface="Calibri"/>
                          <a:hlinkClick r:id="rId4">
                            <a:extLst>
                              <a:ext uri="{A12FA001-AC4F-418D-AE19-62706E023703}">
                                <ahyp:hlinkClr val="tx"/>
                              </a:ext>
                            </a:extLst>
                          </a:hlinkClick>
                        </a:rPr>
                        <a:t>ceos.org/youth</a:t>
                      </a:r>
                      <a:r>
                        <a:rPr lang="en-GB" sz="1600">
                          <a:latin typeface="Calibri"/>
                          <a:ea typeface="Calibri"/>
                          <a:cs typeface="Calibri"/>
                          <a:sym typeface="Calibri"/>
                        </a:rPr>
                        <a:t>).</a:t>
                      </a:r>
                      <a:endParaRPr sz="1600">
                        <a:latin typeface="Calibri"/>
                        <a:ea typeface="Calibri"/>
                        <a:cs typeface="Calibri"/>
                        <a:sym typeface="Calibri"/>
                      </a:endParaRPr>
                    </a:p>
                    <a:p>
                      <a:pPr indent="0" lvl="0" marL="0" rtl="0" algn="just">
                        <a:lnSpc>
                          <a:spcPct val="114000"/>
                        </a:lnSpc>
                        <a:spcBef>
                          <a:spcPts val="600"/>
                        </a:spcBef>
                        <a:spcAft>
                          <a:spcPts val="0"/>
                        </a:spcAft>
                        <a:buNone/>
                      </a:pPr>
                      <a:r>
                        <a:rPr i="1" lang="en-GB" sz="1600" u="sng">
                          <a:latin typeface="Calibri"/>
                          <a:ea typeface="Calibri"/>
                          <a:cs typeface="Calibri"/>
                          <a:sym typeface="Calibri"/>
                        </a:rPr>
                        <a:t>Notes:</a:t>
                      </a:r>
                      <a:r>
                        <a:rPr i="1" lang="en-GB" sz="1600">
                          <a:latin typeface="Calibri"/>
                          <a:ea typeface="Calibri"/>
                          <a:cs typeface="Calibri"/>
                          <a:sym typeface="Calibri"/>
                        </a:rPr>
                        <a:t> The UKSA 2025 CEOS Chair Team has created the CEOS Youth Hub as a place to collate high-quality educational material designed to spark curiosity and foster understanding of our planet through EO. The 2025 CEOS Chair team requests the submission of relevant educational materials, initiatives, or outreach activities from all CEOS agencies and their partners.</a:t>
                      </a:r>
                      <a:endParaRPr i="1" sz="1600">
                        <a:latin typeface="Calibri"/>
                        <a:ea typeface="Calibri"/>
                        <a:cs typeface="Calibri"/>
                        <a:sym typeface="Calibri"/>
                      </a:endParaRPr>
                    </a:p>
                  </a:txBody>
                  <a:tcPr marT="63500" marB="63500" marR="73025" marL="7302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lnSpc>
                          <a:spcPct val="113750"/>
                        </a:lnSpc>
                        <a:spcBef>
                          <a:spcPts val="0"/>
                        </a:spcBef>
                        <a:spcAft>
                          <a:spcPts val="0"/>
                        </a:spcAft>
                        <a:buNone/>
                      </a:pPr>
                      <a:r>
                        <a:rPr b="1" lang="en-GB" sz="1600">
                          <a:latin typeface="Calibri"/>
                          <a:ea typeface="Calibri"/>
                          <a:cs typeface="Calibri"/>
                          <a:sym typeface="Calibri"/>
                        </a:rPr>
                        <a:t>SIT-41</a:t>
                      </a:r>
                      <a:endParaRPr b="1" sz="1600">
                        <a:latin typeface="Calibri"/>
                        <a:ea typeface="Calibri"/>
                        <a:cs typeface="Calibri"/>
                        <a:sym typeface="Calibri"/>
                      </a:endParaRPr>
                    </a:p>
                  </a:txBody>
                  <a:tcPr marT="63500" marB="63500" marR="73025" marL="7302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r>
            </a:tbl>
          </a:graphicData>
        </a:graphic>
      </p:graphicFrame>
      <p:sp>
        <p:nvSpPr>
          <p:cNvPr id="88" name="Google Shape;88;p10"/>
          <p:cNvSpPr txBox="1"/>
          <p:nvPr/>
        </p:nvSpPr>
        <p:spPr>
          <a:xfrm>
            <a:off x="797338" y="3470975"/>
            <a:ext cx="10155600" cy="585000"/>
          </a:xfrm>
          <a:prstGeom prst="rect">
            <a:avLst/>
          </a:prstGeom>
          <a:noFill/>
          <a:ln>
            <a:noFill/>
          </a:ln>
        </p:spPr>
        <p:txBody>
          <a:bodyPr anchorCtr="0" anchor="t" bIns="91425" lIns="91425" spcFirstLastPara="1" rIns="91425" wrap="square" tIns="91425">
            <a:spAutoFit/>
          </a:bodyPr>
          <a:lstStyle/>
          <a:p>
            <a:pPr indent="-393700" lvl="0" marL="457200" rtl="0" algn="l">
              <a:spcBef>
                <a:spcPts val="0"/>
              </a:spcBef>
              <a:spcAft>
                <a:spcPts val="0"/>
              </a:spcAft>
              <a:buSzPts val="2600"/>
              <a:buFont typeface="Montserrat"/>
              <a:buChar char="❖"/>
            </a:pPr>
            <a:r>
              <a:rPr lang="en-GB" sz="2600">
                <a:latin typeface="Montserrat"/>
                <a:ea typeface="Montserrat"/>
                <a:cs typeface="Montserrat"/>
                <a:sym typeface="Montserrat"/>
              </a:rPr>
              <a:t>Submissions still welcomed at any time</a:t>
            </a:r>
            <a:endParaRPr sz="2600">
              <a:latin typeface="Montserrat"/>
              <a:ea typeface="Montserrat"/>
              <a:cs typeface="Montserrat"/>
              <a:sym typeface="Montserra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92" name="Shape 92"/>
        <p:cNvGrpSpPr/>
        <p:nvPr/>
      </p:nvGrpSpPr>
      <p:grpSpPr>
        <a:xfrm>
          <a:off x="0" y="0"/>
          <a:ext cx="0" cy="0"/>
          <a:chOff x="0" y="0"/>
          <a:chExt cx="0" cy="0"/>
        </a:xfrm>
      </p:grpSpPr>
      <p:sp>
        <p:nvSpPr>
          <p:cNvPr id="93" name="Google Shape;93;p11"/>
          <p:cNvSpPr txBox="1"/>
          <p:nvPr>
            <p:ph type="title"/>
          </p:nvPr>
        </p:nvSpPr>
        <p:spPr>
          <a:xfrm>
            <a:off x="176048" y="17593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graphicFrame>
        <p:nvGraphicFramePr>
          <p:cNvPr id="94" name="Google Shape;94;p11"/>
          <p:cNvGraphicFramePr/>
          <p:nvPr/>
        </p:nvGraphicFramePr>
        <p:xfrm>
          <a:off x="257425" y="1192125"/>
          <a:ext cx="3000000" cy="3000000"/>
        </p:xfrm>
        <a:graphic>
          <a:graphicData uri="http://schemas.openxmlformats.org/drawingml/2006/table">
            <a:tbl>
              <a:tblPr bandCol="1" bandRow="1">
                <a:noFill/>
                <a:tableStyleId>{DD71A915-A8AC-490A-8D9E-BC7F0CBBB06A}</a:tableStyleId>
              </a:tblPr>
              <a:tblGrid>
                <a:gridCol w="1151100"/>
                <a:gridCol w="8081850"/>
                <a:gridCol w="2002475"/>
              </a:tblGrid>
              <a:tr h="365750">
                <a:tc>
                  <a:txBody>
                    <a:bodyPr/>
                    <a:lstStyle/>
                    <a:p>
                      <a:pPr indent="0" lvl="0" marL="0" rtl="0" algn="ctr">
                        <a:lnSpc>
                          <a:spcPct val="113750"/>
                        </a:lnSpc>
                        <a:spcBef>
                          <a:spcPts val="0"/>
                        </a:spcBef>
                        <a:spcAft>
                          <a:spcPts val="0"/>
                        </a:spcAft>
                        <a:buNone/>
                      </a:pPr>
                      <a:r>
                        <a:rPr b="1" lang="en-GB" sz="1600">
                          <a:solidFill>
                            <a:srgbClr val="FFFFFF"/>
                          </a:solidFill>
                          <a:latin typeface="Calibri"/>
                          <a:ea typeface="Calibri"/>
                          <a:cs typeface="Calibri"/>
                          <a:sym typeface="Calibri"/>
                        </a:rPr>
                        <a:t>CEOS-39-04</a:t>
                      </a:r>
                      <a:endParaRPr b="1" sz="1600">
                        <a:solidFill>
                          <a:srgbClr val="FFFFFF"/>
                        </a:solidFill>
                        <a:latin typeface="Calibri"/>
                        <a:ea typeface="Calibri"/>
                        <a:cs typeface="Calibri"/>
                        <a:sym typeface="Calibri"/>
                      </a:endParaRPr>
                    </a:p>
                  </a:txBody>
                  <a:tcPr marT="63500" marB="63500" marR="73025" marL="7302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solidFill>
                      <a:srgbClr val="003366"/>
                    </a:solidFill>
                  </a:tcPr>
                </a:tc>
                <a:tc>
                  <a:txBody>
                    <a:bodyPr/>
                    <a:lstStyle/>
                    <a:p>
                      <a:pPr indent="0" lvl="0" marL="0" rtl="0" algn="just">
                        <a:lnSpc>
                          <a:spcPct val="113750"/>
                        </a:lnSpc>
                        <a:spcBef>
                          <a:spcPts val="0"/>
                        </a:spcBef>
                        <a:spcAft>
                          <a:spcPts val="0"/>
                        </a:spcAft>
                        <a:buNone/>
                      </a:pPr>
                      <a:r>
                        <a:rPr lang="en-GB" sz="1600">
                          <a:latin typeface="Calibri"/>
                          <a:ea typeface="Calibri"/>
                          <a:cs typeface="Calibri"/>
                          <a:sym typeface="Calibri"/>
                        </a:rPr>
                        <a:t>CEOS Agencies to consider nominations for WGCapD Vice Chair for 2027-2028.</a:t>
                      </a:r>
                      <a:endParaRPr sz="1600">
                        <a:latin typeface="Calibri"/>
                        <a:ea typeface="Calibri"/>
                        <a:cs typeface="Calibri"/>
                        <a:sym typeface="Calibri"/>
                      </a:endParaRPr>
                    </a:p>
                    <a:p>
                      <a:pPr indent="0" lvl="0" marL="0" rtl="0" algn="just">
                        <a:lnSpc>
                          <a:spcPct val="113750"/>
                        </a:lnSpc>
                        <a:spcBef>
                          <a:spcPts val="0"/>
                        </a:spcBef>
                        <a:spcAft>
                          <a:spcPts val="0"/>
                        </a:spcAft>
                        <a:buNone/>
                      </a:pPr>
                      <a:r>
                        <a:rPr i="1" lang="en-GB" sz="1600" u="sng">
                          <a:latin typeface="Calibri"/>
                          <a:ea typeface="Calibri"/>
                          <a:cs typeface="Calibri"/>
                          <a:sym typeface="Calibri"/>
                        </a:rPr>
                        <a:t>Notes:</a:t>
                      </a:r>
                      <a:r>
                        <a:rPr i="1" lang="en-GB" sz="1600">
                          <a:latin typeface="Calibri"/>
                          <a:ea typeface="Calibri"/>
                          <a:cs typeface="Calibri"/>
                          <a:sym typeface="Calibri"/>
                        </a:rPr>
                        <a:t> Nominations should be sent to current WGCapD Chair Dan Matsapola &lt;dmatsapola@sansa.org.za&gt;</a:t>
                      </a:r>
                      <a:endParaRPr i="1" sz="1600">
                        <a:latin typeface="Calibri"/>
                        <a:ea typeface="Calibri"/>
                        <a:cs typeface="Calibri"/>
                        <a:sym typeface="Calibri"/>
                      </a:endParaRPr>
                    </a:p>
                  </a:txBody>
                  <a:tcPr marT="63500" marB="63500" marR="73025" marL="7302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lnSpc>
                          <a:spcPct val="113750"/>
                        </a:lnSpc>
                        <a:spcBef>
                          <a:spcPts val="0"/>
                        </a:spcBef>
                        <a:spcAft>
                          <a:spcPts val="0"/>
                        </a:spcAft>
                        <a:buNone/>
                      </a:pPr>
                      <a:r>
                        <a:rPr b="1" lang="en-GB" sz="1600">
                          <a:latin typeface="Calibri"/>
                          <a:ea typeface="Calibri"/>
                          <a:cs typeface="Calibri"/>
                          <a:sym typeface="Calibri"/>
                        </a:rPr>
                        <a:t>CEOS Plenary 2026</a:t>
                      </a:r>
                      <a:endParaRPr b="1" sz="1600">
                        <a:latin typeface="Calibri"/>
                        <a:ea typeface="Calibri"/>
                        <a:cs typeface="Calibri"/>
                        <a:sym typeface="Calibri"/>
                      </a:endParaRPr>
                    </a:p>
                  </a:txBody>
                  <a:tcPr marT="63500" marB="63500" marR="73025" marL="7302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r>
            </a:tbl>
          </a:graphicData>
        </a:graphic>
      </p:graphicFrame>
      <p:sp>
        <p:nvSpPr>
          <p:cNvPr id="95" name="Google Shape;95;p11"/>
          <p:cNvSpPr txBox="1"/>
          <p:nvPr/>
        </p:nvSpPr>
        <p:spPr>
          <a:xfrm>
            <a:off x="797325" y="2704325"/>
            <a:ext cx="10155600" cy="585000"/>
          </a:xfrm>
          <a:prstGeom prst="rect">
            <a:avLst/>
          </a:prstGeom>
          <a:noFill/>
          <a:ln>
            <a:noFill/>
          </a:ln>
        </p:spPr>
        <p:txBody>
          <a:bodyPr anchorCtr="0" anchor="t" bIns="91425" lIns="91425" spcFirstLastPara="1" rIns="91425" wrap="square" tIns="91425">
            <a:spAutoFit/>
          </a:bodyPr>
          <a:lstStyle/>
          <a:p>
            <a:pPr indent="-393700" lvl="0" marL="457200" rtl="0" algn="l">
              <a:spcBef>
                <a:spcPts val="0"/>
              </a:spcBef>
              <a:spcAft>
                <a:spcPts val="0"/>
              </a:spcAft>
              <a:buSzPts val="2600"/>
              <a:buFont typeface="Montserrat"/>
              <a:buChar char="❖"/>
            </a:pPr>
            <a:r>
              <a:rPr lang="en-GB" sz="2600">
                <a:latin typeface="Montserrat"/>
                <a:ea typeface="Montserrat"/>
                <a:cs typeface="Montserrat"/>
                <a:sym typeface="Montserrat"/>
              </a:rPr>
              <a:t>Nominations welcomed</a:t>
            </a:r>
            <a:endParaRPr sz="2600">
              <a:latin typeface="Montserrat"/>
              <a:ea typeface="Montserrat"/>
              <a:cs typeface="Montserrat"/>
              <a:sym typeface="Montserra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99" name="Shape 99"/>
        <p:cNvGrpSpPr/>
        <p:nvPr/>
      </p:nvGrpSpPr>
      <p:grpSpPr>
        <a:xfrm>
          <a:off x="0" y="0"/>
          <a:ext cx="0" cy="0"/>
          <a:chOff x="0" y="0"/>
          <a:chExt cx="0" cy="0"/>
        </a:xfrm>
      </p:grpSpPr>
      <p:sp>
        <p:nvSpPr>
          <p:cNvPr id="100" name="Google Shape;100;p12"/>
          <p:cNvSpPr txBox="1"/>
          <p:nvPr>
            <p:ph type="title"/>
          </p:nvPr>
        </p:nvSpPr>
        <p:spPr>
          <a:xfrm>
            <a:off x="176048" y="17593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graphicFrame>
        <p:nvGraphicFramePr>
          <p:cNvPr id="101" name="Google Shape;101;p12"/>
          <p:cNvGraphicFramePr/>
          <p:nvPr/>
        </p:nvGraphicFramePr>
        <p:xfrm>
          <a:off x="157975" y="1265650"/>
          <a:ext cx="3000000" cy="3000000"/>
        </p:xfrm>
        <a:graphic>
          <a:graphicData uri="http://schemas.openxmlformats.org/drawingml/2006/table">
            <a:tbl>
              <a:tblPr bandCol="1" bandRow="1">
                <a:noFill/>
                <a:tableStyleId>{DD71A915-A8AC-490A-8D9E-BC7F0CBBB06A}</a:tableStyleId>
              </a:tblPr>
              <a:tblGrid>
                <a:gridCol w="1216750"/>
                <a:gridCol w="8542650"/>
                <a:gridCol w="2116650"/>
              </a:tblGrid>
              <a:tr h="365750">
                <a:tc>
                  <a:txBody>
                    <a:bodyPr/>
                    <a:lstStyle/>
                    <a:p>
                      <a:pPr indent="0" lvl="0" marL="0" rtl="0" algn="ctr">
                        <a:lnSpc>
                          <a:spcPct val="113750"/>
                        </a:lnSpc>
                        <a:spcBef>
                          <a:spcPts val="0"/>
                        </a:spcBef>
                        <a:spcAft>
                          <a:spcPts val="0"/>
                        </a:spcAft>
                        <a:buNone/>
                      </a:pPr>
                      <a:r>
                        <a:rPr b="1" lang="en-GB" sz="1600">
                          <a:solidFill>
                            <a:srgbClr val="FFFFFF"/>
                          </a:solidFill>
                          <a:latin typeface="Calibri"/>
                          <a:ea typeface="Calibri"/>
                          <a:cs typeface="Calibri"/>
                          <a:sym typeface="Calibri"/>
                        </a:rPr>
                        <a:t>CEOS-39-05</a:t>
                      </a:r>
                      <a:endParaRPr b="1" sz="1600">
                        <a:solidFill>
                          <a:srgbClr val="FFFFFF"/>
                        </a:solidFill>
                        <a:latin typeface="Calibri"/>
                        <a:ea typeface="Calibri"/>
                        <a:cs typeface="Calibri"/>
                        <a:sym typeface="Calibri"/>
                      </a:endParaRPr>
                    </a:p>
                  </a:txBody>
                  <a:tcPr marT="63500" marB="63500" marR="73025" marL="7302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solidFill>
                      <a:srgbClr val="003366"/>
                    </a:solidFill>
                  </a:tcPr>
                </a:tc>
                <a:tc>
                  <a:txBody>
                    <a:bodyPr/>
                    <a:lstStyle/>
                    <a:p>
                      <a:pPr indent="0" lvl="0" marL="0" rtl="0" algn="just">
                        <a:lnSpc>
                          <a:spcPct val="113750"/>
                        </a:lnSpc>
                        <a:spcBef>
                          <a:spcPts val="0"/>
                        </a:spcBef>
                        <a:spcAft>
                          <a:spcPts val="0"/>
                        </a:spcAft>
                        <a:buNone/>
                      </a:pPr>
                      <a:r>
                        <a:rPr lang="en-GB" sz="1600">
                          <a:latin typeface="Calibri"/>
                          <a:ea typeface="Calibri"/>
                          <a:cs typeface="Calibri"/>
                          <a:sym typeface="Calibri"/>
                        </a:rPr>
                        <a:t>SIT Chair to ensure a CEOS Chair-led Plenary session features on the agenda for SIT-41 so that the new WGClimate Terms of Reference can be discussed and potentially endorsed.</a:t>
                      </a:r>
                      <a:endParaRPr sz="1600">
                        <a:latin typeface="Calibri"/>
                        <a:ea typeface="Calibri"/>
                        <a:cs typeface="Calibri"/>
                        <a:sym typeface="Calibri"/>
                      </a:endParaRPr>
                    </a:p>
                    <a:p>
                      <a:pPr indent="0" lvl="0" marL="0" rtl="0" algn="just">
                        <a:lnSpc>
                          <a:spcPct val="114000"/>
                        </a:lnSpc>
                        <a:spcBef>
                          <a:spcPts val="1200"/>
                        </a:spcBef>
                        <a:spcAft>
                          <a:spcPts val="0"/>
                        </a:spcAft>
                        <a:buNone/>
                      </a:pPr>
                      <a:r>
                        <a:rPr i="1" lang="en-GB" sz="1600" u="sng">
                          <a:latin typeface="Calibri"/>
                          <a:ea typeface="Calibri"/>
                          <a:cs typeface="Calibri"/>
                          <a:sym typeface="Calibri"/>
                        </a:rPr>
                        <a:t>Notes:</a:t>
                      </a:r>
                      <a:r>
                        <a:rPr i="1" lang="en-GB" sz="1600">
                          <a:latin typeface="Calibri"/>
                          <a:ea typeface="Calibri"/>
                          <a:cs typeface="Calibri"/>
                          <a:sym typeface="Calibri"/>
                        </a:rPr>
                        <a:t> CEOS governance documents have a provision for a Plenary session to be organised within SIT meetings. The CEOS Chair as overseer of the Working Groups will convene the session. The session should cover the cross-linkages between WGClimate work and that of other CEOS groups.</a:t>
                      </a:r>
                      <a:endParaRPr i="1" sz="1600">
                        <a:latin typeface="Calibri"/>
                        <a:ea typeface="Calibri"/>
                        <a:cs typeface="Calibri"/>
                        <a:sym typeface="Calibri"/>
                      </a:endParaRPr>
                    </a:p>
                  </a:txBody>
                  <a:tcPr marT="63500" marB="63500" marR="73025" marL="7302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lnSpc>
                          <a:spcPct val="113750"/>
                        </a:lnSpc>
                        <a:spcBef>
                          <a:spcPts val="0"/>
                        </a:spcBef>
                        <a:spcAft>
                          <a:spcPts val="0"/>
                        </a:spcAft>
                        <a:buNone/>
                      </a:pPr>
                      <a:r>
                        <a:rPr b="1" lang="en-GB" sz="1600">
                          <a:latin typeface="Calibri"/>
                          <a:ea typeface="Calibri"/>
                          <a:cs typeface="Calibri"/>
                          <a:sym typeface="Calibri"/>
                        </a:rPr>
                        <a:t>SIT-41</a:t>
                      </a:r>
                      <a:endParaRPr b="1" sz="1600">
                        <a:latin typeface="Calibri"/>
                        <a:ea typeface="Calibri"/>
                        <a:cs typeface="Calibri"/>
                        <a:sym typeface="Calibri"/>
                      </a:endParaRPr>
                    </a:p>
                  </a:txBody>
                  <a:tcPr marT="63500" marB="63500" marR="73025" marL="7302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r>
            </a:tbl>
          </a:graphicData>
        </a:graphic>
      </p:graphicFrame>
      <p:sp>
        <p:nvSpPr>
          <p:cNvPr id="102" name="Google Shape;102;p12"/>
          <p:cNvSpPr txBox="1"/>
          <p:nvPr/>
        </p:nvSpPr>
        <p:spPr>
          <a:xfrm>
            <a:off x="797338" y="3470975"/>
            <a:ext cx="10155600" cy="1385400"/>
          </a:xfrm>
          <a:prstGeom prst="rect">
            <a:avLst/>
          </a:prstGeom>
          <a:noFill/>
          <a:ln>
            <a:noFill/>
          </a:ln>
        </p:spPr>
        <p:txBody>
          <a:bodyPr anchorCtr="0" anchor="t" bIns="91425" lIns="91425" spcFirstLastPara="1" rIns="91425" wrap="square" tIns="91425">
            <a:spAutoFit/>
          </a:bodyPr>
          <a:lstStyle/>
          <a:p>
            <a:pPr indent="-393700" lvl="0" marL="457200" rtl="0" algn="l">
              <a:spcBef>
                <a:spcPts val="0"/>
              </a:spcBef>
              <a:spcAft>
                <a:spcPts val="0"/>
              </a:spcAft>
              <a:buSzPts val="2600"/>
              <a:buFont typeface="Montserrat"/>
              <a:buChar char="❖"/>
            </a:pPr>
            <a:r>
              <a:rPr b="1" lang="en-GB" sz="2600">
                <a:latin typeface="Montserrat"/>
                <a:ea typeface="Montserrat"/>
                <a:cs typeface="Montserrat"/>
                <a:sym typeface="Montserrat"/>
              </a:rPr>
              <a:t>CLOSED</a:t>
            </a:r>
            <a:endParaRPr b="1" sz="2600">
              <a:latin typeface="Montserrat"/>
              <a:ea typeface="Montserrat"/>
              <a:cs typeface="Montserrat"/>
              <a:sym typeface="Montserrat"/>
            </a:endParaRPr>
          </a:p>
          <a:p>
            <a:pPr indent="-393700" lvl="0" marL="457200" rtl="0" algn="l">
              <a:spcBef>
                <a:spcPts val="0"/>
              </a:spcBef>
              <a:spcAft>
                <a:spcPts val="0"/>
              </a:spcAft>
              <a:buSzPts val="2600"/>
              <a:buFont typeface="Montserrat"/>
              <a:buChar char="❖"/>
            </a:pPr>
            <a:r>
              <a:rPr lang="en-GB" sz="2600">
                <a:latin typeface="Montserrat"/>
                <a:ea typeface="Montserrat"/>
                <a:cs typeface="Montserrat"/>
                <a:sym typeface="Montserrat"/>
              </a:rPr>
              <a:t>WGClimate have decided not to update their Terms of Reference at this time. </a:t>
            </a:r>
            <a:endParaRPr sz="2600">
              <a:latin typeface="Montserrat"/>
              <a:ea typeface="Montserrat"/>
              <a:cs typeface="Montserrat"/>
              <a:sym typeface="Montserrat"/>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06" name="Shape 106"/>
        <p:cNvGrpSpPr/>
        <p:nvPr/>
      </p:nvGrpSpPr>
      <p:grpSpPr>
        <a:xfrm>
          <a:off x="0" y="0"/>
          <a:ext cx="0" cy="0"/>
          <a:chOff x="0" y="0"/>
          <a:chExt cx="0" cy="0"/>
        </a:xfrm>
      </p:grpSpPr>
      <p:sp>
        <p:nvSpPr>
          <p:cNvPr id="107" name="Google Shape;107;p13"/>
          <p:cNvSpPr txBox="1"/>
          <p:nvPr>
            <p:ph type="title"/>
          </p:nvPr>
        </p:nvSpPr>
        <p:spPr>
          <a:xfrm>
            <a:off x="176048" y="17593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graphicFrame>
        <p:nvGraphicFramePr>
          <p:cNvPr id="108" name="Google Shape;108;p13"/>
          <p:cNvGraphicFramePr/>
          <p:nvPr/>
        </p:nvGraphicFramePr>
        <p:xfrm>
          <a:off x="157975" y="1265650"/>
          <a:ext cx="3000000" cy="3000000"/>
        </p:xfrm>
        <a:graphic>
          <a:graphicData uri="http://schemas.openxmlformats.org/drawingml/2006/table">
            <a:tbl>
              <a:tblPr bandCol="1" bandRow="1">
                <a:noFill/>
                <a:tableStyleId>{DD71A915-A8AC-490A-8D9E-BC7F0CBBB06A}</a:tableStyleId>
              </a:tblPr>
              <a:tblGrid>
                <a:gridCol w="1216750"/>
                <a:gridCol w="8542650"/>
                <a:gridCol w="2116650"/>
              </a:tblGrid>
              <a:tr h="365750">
                <a:tc>
                  <a:txBody>
                    <a:bodyPr/>
                    <a:lstStyle/>
                    <a:p>
                      <a:pPr indent="0" lvl="0" marL="0" rtl="0" algn="ctr">
                        <a:lnSpc>
                          <a:spcPct val="113750"/>
                        </a:lnSpc>
                        <a:spcBef>
                          <a:spcPts val="0"/>
                        </a:spcBef>
                        <a:spcAft>
                          <a:spcPts val="0"/>
                        </a:spcAft>
                        <a:buNone/>
                      </a:pPr>
                      <a:r>
                        <a:rPr b="1" lang="en-GB" sz="1600">
                          <a:solidFill>
                            <a:srgbClr val="FFFFFF"/>
                          </a:solidFill>
                          <a:latin typeface="Calibri"/>
                          <a:ea typeface="Calibri"/>
                          <a:cs typeface="Calibri"/>
                          <a:sym typeface="Calibri"/>
                        </a:rPr>
                        <a:t>CEOS-39-06</a:t>
                      </a:r>
                      <a:endParaRPr b="1" sz="1600">
                        <a:solidFill>
                          <a:srgbClr val="FFFFFF"/>
                        </a:solidFill>
                        <a:latin typeface="Calibri"/>
                        <a:ea typeface="Calibri"/>
                        <a:cs typeface="Calibri"/>
                        <a:sym typeface="Calibri"/>
                      </a:endParaRPr>
                    </a:p>
                  </a:txBody>
                  <a:tcPr marT="63500" marB="63500" marR="73025" marL="7302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solidFill>
                      <a:srgbClr val="003366"/>
                    </a:solidFill>
                  </a:tcPr>
                </a:tc>
                <a:tc>
                  <a:txBody>
                    <a:bodyPr/>
                    <a:lstStyle/>
                    <a:p>
                      <a:pPr indent="0" lvl="0" marL="0" rtl="0" algn="just">
                        <a:lnSpc>
                          <a:spcPct val="113750"/>
                        </a:lnSpc>
                        <a:spcBef>
                          <a:spcPts val="0"/>
                        </a:spcBef>
                        <a:spcAft>
                          <a:spcPts val="0"/>
                        </a:spcAft>
                        <a:buNone/>
                      </a:pPr>
                      <a:r>
                        <a:rPr lang="en-GB" sz="1600">
                          <a:latin typeface="Calibri"/>
                          <a:ea typeface="Calibri"/>
                          <a:cs typeface="Calibri"/>
                          <a:sym typeface="Calibri"/>
                        </a:rPr>
                        <a:t>CEOS Agencies operating SAR calibration infrastructure are asked to review the </a:t>
                      </a:r>
                      <a:r>
                        <a:rPr lang="en-GB" sz="1600" u="sng">
                          <a:solidFill>
                            <a:srgbClr val="1155CC"/>
                          </a:solidFill>
                          <a:latin typeface="Calibri"/>
                          <a:ea typeface="Calibri"/>
                          <a:cs typeface="Calibri"/>
                          <a:sym typeface="Calibri"/>
                          <a:hlinkClick r:id="rId3">
                            <a:extLst>
                              <a:ext uri="{A12FA001-AC4F-418D-AE19-62706E023703}">
                                <ahyp:hlinkClr val="tx"/>
                              </a:ext>
                            </a:extLst>
                          </a:hlinkClick>
                        </a:rPr>
                        <a:t>SARCalNet database</a:t>
                      </a:r>
                      <a:r>
                        <a:rPr lang="en-GB" sz="1600">
                          <a:latin typeface="Calibri"/>
                          <a:ea typeface="Calibri"/>
                          <a:cs typeface="Calibri"/>
                          <a:sym typeface="Calibri"/>
                        </a:rPr>
                        <a:t> and submit site information via info@sarcalnet.org.</a:t>
                      </a:r>
                      <a:endParaRPr sz="1600">
                        <a:latin typeface="Calibri"/>
                        <a:ea typeface="Calibri"/>
                        <a:cs typeface="Calibri"/>
                        <a:sym typeface="Calibri"/>
                      </a:endParaRPr>
                    </a:p>
                    <a:p>
                      <a:pPr indent="0" lvl="0" marL="0" rtl="0" algn="just">
                        <a:lnSpc>
                          <a:spcPct val="114000"/>
                        </a:lnSpc>
                        <a:spcBef>
                          <a:spcPts val="1200"/>
                        </a:spcBef>
                        <a:spcAft>
                          <a:spcPts val="0"/>
                        </a:spcAft>
                        <a:buNone/>
                      </a:pPr>
                      <a:r>
                        <a:rPr i="1" lang="en-GB" sz="1600" u="sng">
                          <a:latin typeface="Calibri"/>
                          <a:ea typeface="Calibri"/>
                          <a:cs typeface="Calibri"/>
                          <a:sym typeface="Calibri"/>
                        </a:rPr>
                        <a:t>Notes:</a:t>
                      </a:r>
                      <a:r>
                        <a:rPr i="1" lang="en-GB" sz="1600">
                          <a:latin typeface="Calibri"/>
                          <a:ea typeface="Calibri"/>
                          <a:cs typeface="Calibri"/>
                          <a:sym typeface="Calibri"/>
                        </a:rPr>
                        <a:t> To promote standardized SAR calibration and facilitate the harmonized implementation of cal/val tasks by a broad SAR community, it is crucial to have a network of curated calibration sites for SAR and as well established cal/val procedures. </a:t>
                      </a:r>
                      <a:endParaRPr i="1" sz="1600">
                        <a:latin typeface="Calibri"/>
                        <a:ea typeface="Calibri"/>
                        <a:cs typeface="Calibri"/>
                        <a:sym typeface="Calibri"/>
                      </a:endParaRPr>
                    </a:p>
                  </a:txBody>
                  <a:tcPr marT="63500" marB="63500" marR="73025" marL="7302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lnSpc>
                          <a:spcPct val="113750"/>
                        </a:lnSpc>
                        <a:spcBef>
                          <a:spcPts val="0"/>
                        </a:spcBef>
                        <a:spcAft>
                          <a:spcPts val="0"/>
                        </a:spcAft>
                        <a:buNone/>
                      </a:pPr>
                      <a:r>
                        <a:rPr b="1" lang="en-GB" sz="1600">
                          <a:latin typeface="Calibri"/>
                          <a:ea typeface="Calibri"/>
                          <a:cs typeface="Calibri"/>
                          <a:sym typeface="Calibri"/>
                        </a:rPr>
                        <a:t>WGCV-56</a:t>
                      </a:r>
                      <a:endParaRPr b="1" sz="1600">
                        <a:latin typeface="Calibri"/>
                        <a:ea typeface="Calibri"/>
                        <a:cs typeface="Calibri"/>
                        <a:sym typeface="Calibri"/>
                      </a:endParaRPr>
                    </a:p>
                  </a:txBody>
                  <a:tcPr marT="63500" marB="63500" marR="73025" marL="7302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r>
            </a:tbl>
          </a:graphicData>
        </a:graphic>
      </p:graphicFrame>
      <p:sp>
        <p:nvSpPr>
          <p:cNvPr id="109" name="Google Shape;109;p13"/>
          <p:cNvSpPr txBox="1"/>
          <p:nvPr/>
        </p:nvSpPr>
        <p:spPr>
          <a:xfrm>
            <a:off x="797338" y="3470975"/>
            <a:ext cx="10155600" cy="585000"/>
          </a:xfrm>
          <a:prstGeom prst="rect">
            <a:avLst/>
          </a:prstGeom>
          <a:noFill/>
          <a:ln>
            <a:noFill/>
          </a:ln>
        </p:spPr>
        <p:txBody>
          <a:bodyPr anchorCtr="0" anchor="t" bIns="91425" lIns="91425" spcFirstLastPara="1" rIns="91425" wrap="square" tIns="91425">
            <a:spAutoFit/>
          </a:bodyPr>
          <a:lstStyle/>
          <a:p>
            <a:pPr indent="-393700" lvl="0" marL="457200" rtl="0" algn="l">
              <a:spcBef>
                <a:spcPts val="0"/>
              </a:spcBef>
              <a:spcAft>
                <a:spcPts val="0"/>
              </a:spcAft>
              <a:buSzPts val="2600"/>
              <a:buFont typeface="Montserrat"/>
              <a:buChar char="❖"/>
            </a:pPr>
            <a:r>
              <a:rPr lang="en-GB" sz="2600">
                <a:latin typeface="Montserrat"/>
                <a:ea typeface="Montserrat"/>
                <a:cs typeface="Montserrat"/>
                <a:sym typeface="Montserrat"/>
              </a:rPr>
              <a:t>Feedback welcome at any time.</a:t>
            </a:r>
            <a:endParaRPr sz="2600">
              <a:latin typeface="Montserrat"/>
              <a:ea typeface="Montserrat"/>
              <a:cs typeface="Montserrat"/>
              <a:sym typeface="Montserrat"/>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13" name="Shape 113"/>
        <p:cNvGrpSpPr/>
        <p:nvPr/>
      </p:nvGrpSpPr>
      <p:grpSpPr>
        <a:xfrm>
          <a:off x="0" y="0"/>
          <a:ext cx="0" cy="0"/>
          <a:chOff x="0" y="0"/>
          <a:chExt cx="0" cy="0"/>
        </a:xfrm>
      </p:grpSpPr>
      <p:sp>
        <p:nvSpPr>
          <p:cNvPr id="114" name="Google Shape;114;p14"/>
          <p:cNvSpPr txBox="1"/>
          <p:nvPr>
            <p:ph type="title"/>
          </p:nvPr>
        </p:nvSpPr>
        <p:spPr>
          <a:xfrm>
            <a:off x="176048" y="17593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graphicFrame>
        <p:nvGraphicFramePr>
          <p:cNvPr id="115" name="Google Shape;115;p14"/>
          <p:cNvGraphicFramePr/>
          <p:nvPr/>
        </p:nvGraphicFramePr>
        <p:xfrm>
          <a:off x="157975" y="1265650"/>
          <a:ext cx="3000000" cy="3000000"/>
        </p:xfrm>
        <a:graphic>
          <a:graphicData uri="http://schemas.openxmlformats.org/drawingml/2006/table">
            <a:tbl>
              <a:tblPr bandCol="1" bandRow="1">
                <a:noFill/>
                <a:tableStyleId>{DD71A915-A8AC-490A-8D9E-BC7F0CBBB06A}</a:tableStyleId>
              </a:tblPr>
              <a:tblGrid>
                <a:gridCol w="1216750"/>
                <a:gridCol w="8542650"/>
                <a:gridCol w="2116650"/>
              </a:tblGrid>
              <a:tr h="365750">
                <a:tc>
                  <a:txBody>
                    <a:bodyPr/>
                    <a:lstStyle/>
                    <a:p>
                      <a:pPr indent="0" lvl="0" marL="0" rtl="0" algn="ctr">
                        <a:lnSpc>
                          <a:spcPct val="113750"/>
                        </a:lnSpc>
                        <a:spcBef>
                          <a:spcPts val="0"/>
                        </a:spcBef>
                        <a:spcAft>
                          <a:spcPts val="0"/>
                        </a:spcAft>
                        <a:buNone/>
                      </a:pPr>
                      <a:r>
                        <a:rPr b="1" lang="en-GB" sz="1600">
                          <a:solidFill>
                            <a:srgbClr val="FFFFFF"/>
                          </a:solidFill>
                          <a:latin typeface="Calibri"/>
                          <a:ea typeface="Calibri"/>
                          <a:cs typeface="Calibri"/>
                          <a:sym typeface="Calibri"/>
                        </a:rPr>
                        <a:t>CEOS-39-07</a:t>
                      </a:r>
                      <a:endParaRPr b="1" sz="1600">
                        <a:solidFill>
                          <a:srgbClr val="FFFFFF"/>
                        </a:solidFill>
                        <a:latin typeface="Calibri"/>
                        <a:ea typeface="Calibri"/>
                        <a:cs typeface="Calibri"/>
                        <a:sym typeface="Calibri"/>
                      </a:endParaRPr>
                    </a:p>
                  </a:txBody>
                  <a:tcPr marT="63500" marB="63500" marR="73025" marL="7302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solidFill>
                      <a:srgbClr val="003366"/>
                    </a:solidFill>
                  </a:tcPr>
                </a:tc>
                <a:tc>
                  <a:txBody>
                    <a:bodyPr/>
                    <a:lstStyle/>
                    <a:p>
                      <a:pPr indent="0" lvl="0" marL="0" rtl="0" algn="just">
                        <a:lnSpc>
                          <a:spcPct val="113750"/>
                        </a:lnSpc>
                        <a:spcBef>
                          <a:spcPts val="0"/>
                        </a:spcBef>
                        <a:spcAft>
                          <a:spcPts val="0"/>
                        </a:spcAft>
                        <a:buNone/>
                      </a:pPr>
                      <a:r>
                        <a:rPr lang="en-GB" sz="1600">
                          <a:latin typeface="Calibri"/>
                          <a:ea typeface="Calibri"/>
                          <a:cs typeface="Calibri"/>
                          <a:sym typeface="Calibri"/>
                        </a:rPr>
                        <a:t>CEOS Agencies are invited to review the </a:t>
                      </a:r>
                      <a:r>
                        <a:rPr lang="en-GB" sz="1600" u="sng">
                          <a:solidFill>
                            <a:srgbClr val="1155CC"/>
                          </a:solidFill>
                          <a:latin typeface="Calibri"/>
                          <a:ea typeface="Calibri"/>
                          <a:cs typeface="Calibri"/>
                          <a:sym typeface="Calibri"/>
                          <a:hlinkClick r:id="rId3">
                            <a:extLst>
                              <a:ext uri="{A12FA001-AC4F-418D-AE19-62706E023703}">
                                <ahyp:hlinkClr val="tx"/>
                              </a:ext>
                            </a:extLst>
                          </a:hlinkClick>
                        </a:rPr>
                        <a:t>WGCV LPV Land Cover and Change Map Accuracy Assessment and Area Estimation Good Practices Protocol</a:t>
                      </a:r>
                      <a:r>
                        <a:rPr lang="en-GB" sz="1600">
                          <a:latin typeface="Calibri"/>
                          <a:ea typeface="Calibri"/>
                          <a:cs typeface="Calibri"/>
                          <a:sym typeface="Calibri"/>
                        </a:rPr>
                        <a:t> ahead of its presentation for potential endorsement at SIT-41. Feedback should be sent to WGCV LPV Subgroup Chair Fabrizio Niro &lt;fabrizio.niro@esa.int&gt;.</a:t>
                      </a:r>
                      <a:endParaRPr sz="1600">
                        <a:latin typeface="Calibri"/>
                        <a:ea typeface="Calibri"/>
                        <a:cs typeface="Calibri"/>
                        <a:sym typeface="Calibri"/>
                      </a:endParaRPr>
                    </a:p>
                    <a:p>
                      <a:pPr indent="0" lvl="0" marL="0" rtl="0" algn="just">
                        <a:lnSpc>
                          <a:spcPct val="114000"/>
                        </a:lnSpc>
                        <a:spcBef>
                          <a:spcPts val="1200"/>
                        </a:spcBef>
                        <a:spcAft>
                          <a:spcPts val="0"/>
                        </a:spcAft>
                        <a:buNone/>
                      </a:pPr>
                      <a:r>
                        <a:rPr i="1" lang="en-GB" sz="1600" u="sng">
                          <a:latin typeface="Calibri"/>
                          <a:ea typeface="Calibri"/>
                          <a:cs typeface="Calibri"/>
                          <a:sym typeface="Calibri"/>
                        </a:rPr>
                        <a:t>Notes:</a:t>
                      </a:r>
                      <a:r>
                        <a:rPr i="1" lang="en-GB" sz="1600">
                          <a:latin typeface="Calibri"/>
                          <a:ea typeface="Calibri"/>
                          <a:cs typeface="Calibri"/>
                          <a:sym typeface="Calibri"/>
                        </a:rPr>
                        <a:t> The document has already been endorsed by the WGCV and its LPV Subgroup, however consistent with past practice (e.g., the Aboveground Woody Biomass Product Validation Good Practices Protocol at SIT-36) the WGCV team sees value in a SIT-level endorsement.</a:t>
                      </a:r>
                      <a:endParaRPr i="1" sz="1600">
                        <a:latin typeface="Calibri"/>
                        <a:ea typeface="Calibri"/>
                        <a:cs typeface="Calibri"/>
                        <a:sym typeface="Calibri"/>
                      </a:endParaRPr>
                    </a:p>
                  </a:txBody>
                  <a:tcPr marT="63500" marB="63500" marR="73025" marL="7302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lnSpc>
                          <a:spcPct val="113750"/>
                        </a:lnSpc>
                        <a:spcBef>
                          <a:spcPts val="0"/>
                        </a:spcBef>
                        <a:spcAft>
                          <a:spcPts val="0"/>
                        </a:spcAft>
                        <a:buNone/>
                      </a:pPr>
                      <a:r>
                        <a:rPr b="1" lang="en-GB" sz="1600">
                          <a:latin typeface="Calibri"/>
                          <a:ea typeface="Calibri"/>
                          <a:cs typeface="Calibri"/>
                          <a:sym typeface="Calibri"/>
                        </a:rPr>
                        <a:t>SIT-41</a:t>
                      </a:r>
                      <a:endParaRPr b="1" sz="1600">
                        <a:latin typeface="Calibri"/>
                        <a:ea typeface="Calibri"/>
                        <a:cs typeface="Calibri"/>
                        <a:sym typeface="Calibri"/>
                      </a:endParaRPr>
                    </a:p>
                  </a:txBody>
                  <a:tcPr marT="63500" marB="63500" marR="73025" marL="7302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r>
            </a:tbl>
          </a:graphicData>
        </a:graphic>
      </p:graphicFrame>
      <p:sp>
        <p:nvSpPr>
          <p:cNvPr id="116" name="Google Shape;116;p14"/>
          <p:cNvSpPr txBox="1"/>
          <p:nvPr/>
        </p:nvSpPr>
        <p:spPr>
          <a:xfrm>
            <a:off x="786838" y="3712525"/>
            <a:ext cx="10155600" cy="585000"/>
          </a:xfrm>
          <a:prstGeom prst="rect">
            <a:avLst/>
          </a:prstGeom>
          <a:noFill/>
          <a:ln>
            <a:noFill/>
          </a:ln>
        </p:spPr>
        <p:txBody>
          <a:bodyPr anchorCtr="0" anchor="t" bIns="91425" lIns="91425" spcFirstLastPara="1" rIns="91425" wrap="square" tIns="91425">
            <a:spAutoFit/>
          </a:bodyPr>
          <a:lstStyle/>
          <a:p>
            <a:pPr indent="-393700" lvl="0" marL="457200" rtl="0" algn="l">
              <a:spcBef>
                <a:spcPts val="0"/>
              </a:spcBef>
              <a:spcAft>
                <a:spcPts val="0"/>
              </a:spcAft>
              <a:buSzPts val="2600"/>
              <a:buFont typeface="Montserrat"/>
              <a:buChar char="❖"/>
            </a:pPr>
            <a:r>
              <a:rPr lang="en-GB" sz="2600">
                <a:latin typeface="Montserrat"/>
                <a:ea typeface="Montserrat"/>
                <a:cs typeface="Montserrat"/>
                <a:sym typeface="Montserrat"/>
              </a:rPr>
              <a:t>Document will be presented under item 7.3</a:t>
            </a:r>
            <a:endParaRPr sz="2600">
              <a:latin typeface="Montserrat"/>
              <a:ea typeface="Montserrat"/>
              <a:cs typeface="Montserrat"/>
              <a:sym typeface="Montserrat"/>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20" name="Shape 120"/>
        <p:cNvGrpSpPr/>
        <p:nvPr/>
      </p:nvGrpSpPr>
      <p:grpSpPr>
        <a:xfrm>
          <a:off x="0" y="0"/>
          <a:ext cx="0" cy="0"/>
          <a:chOff x="0" y="0"/>
          <a:chExt cx="0" cy="0"/>
        </a:xfrm>
      </p:grpSpPr>
      <p:sp>
        <p:nvSpPr>
          <p:cNvPr id="121" name="Google Shape;121;p15"/>
          <p:cNvSpPr txBox="1"/>
          <p:nvPr>
            <p:ph type="title"/>
          </p:nvPr>
        </p:nvSpPr>
        <p:spPr>
          <a:xfrm>
            <a:off x="176048" y="17593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graphicFrame>
        <p:nvGraphicFramePr>
          <p:cNvPr id="122" name="Google Shape;122;p15"/>
          <p:cNvGraphicFramePr/>
          <p:nvPr/>
        </p:nvGraphicFramePr>
        <p:xfrm>
          <a:off x="157975" y="1265650"/>
          <a:ext cx="3000000" cy="3000000"/>
        </p:xfrm>
        <a:graphic>
          <a:graphicData uri="http://schemas.openxmlformats.org/drawingml/2006/table">
            <a:tbl>
              <a:tblPr bandCol="1" bandRow="1">
                <a:noFill/>
                <a:tableStyleId>{DD71A915-A8AC-490A-8D9E-BC7F0CBBB06A}</a:tableStyleId>
              </a:tblPr>
              <a:tblGrid>
                <a:gridCol w="1216750"/>
                <a:gridCol w="8542650"/>
                <a:gridCol w="2116650"/>
              </a:tblGrid>
              <a:tr h="365750">
                <a:tc>
                  <a:txBody>
                    <a:bodyPr/>
                    <a:lstStyle/>
                    <a:p>
                      <a:pPr indent="0" lvl="0" marL="0" rtl="0" algn="ctr">
                        <a:lnSpc>
                          <a:spcPct val="113750"/>
                        </a:lnSpc>
                        <a:spcBef>
                          <a:spcPts val="0"/>
                        </a:spcBef>
                        <a:spcAft>
                          <a:spcPts val="0"/>
                        </a:spcAft>
                        <a:buNone/>
                      </a:pPr>
                      <a:r>
                        <a:rPr b="1" lang="en-GB" sz="1600">
                          <a:solidFill>
                            <a:srgbClr val="FFFFFF"/>
                          </a:solidFill>
                          <a:latin typeface="Calibri"/>
                          <a:ea typeface="Calibri"/>
                          <a:cs typeface="Calibri"/>
                          <a:sym typeface="Calibri"/>
                        </a:rPr>
                        <a:t>CEOS-39-08</a:t>
                      </a:r>
                      <a:endParaRPr b="1" sz="1600">
                        <a:solidFill>
                          <a:srgbClr val="FFFFFF"/>
                        </a:solidFill>
                        <a:latin typeface="Calibri"/>
                        <a:ea typeface="Calibri"/>
                        <a:cs typeface="Calibri"/>
                        <a:sym typeface="Calibri"/>
                      </a:endParaRPr>
                    </a:p>
                  </a:txBody>
                  <a:tcPr marT="63500" marB="63500" marR="73025" marL="7302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solidFill>
                      <a:srgbClr val="003366"/>
                    </a:solidFill>
                  </a:tcPr>
                </a:tc>
                <a:tc>
                  <a:txBody>
                    <a:bodyPr/>
                    <a:lstStyle/>
                    <a:p>
                      <a:pPr indent="0" lvl="0" marL="0" rtl="0" algn="just">
                        <a:lnSpc>
                          <a:spcPct val="113750"/>
                        </a:lnSpc>
                        <a:spcBef>
                          <a:spcPts val="0"/>
                        </a:spcBef>
                        <a:spcAft>
                          <a:spcPts val="0"/>
                        </a:spcAft>
                        <a:buNone/>
                      </a:pPr>
                      <a:r>
                        <a:rPr lang="en-GB" sz="1600">
                          <a:latin typeface="Calibri"/>
                          <a:ea typeface="Calibri"/>
                          <a:cs typeface="Calibri"/>
                          <a:sym typeface="Calibri"/>
                        </a:rPr>
                        <a:t>CEOS Agencies are requested to identify points of contact for contributions to the </a:t>
                      </a:r>
                      <a:r>
                        <a:rPr lang="en-GB" sz="1600" u="sng">
                          <a:solidFill>
                            <a:srgbClr val="1155CC"/>
                          </a:solidFill>
                          <a:latin typeface="Calibri"/>
                          <a:ea typeface="Calibri"/>
                          <a:cs typeface="Calibri"/>
                          <a:sym typeface="Calibri"/>
                          <a:hlinkClick r:id="rId3">
                            <a:extLst>
                              <a:ext uri="{A12FA001-AC4F-418D-AE19-62706E023703}">
                                <ahyp:hlinkClr val="tx"/>
                              </a:ext>
                            </a:extLst>
                          </a:hlinkClick>
                        </a:rPr>
                        <a:t>CEOS Product Validation Platform</a:t>
                      </a:r>
                      <a:r>
                        <a:rPr lang="en-GB" sz="1600">
                          <a:latin typeface="Calibri"/>
                          <a:ea typeface="Calibri"/>
                          <a:cs typeface="Calibri"/>
                          <a:sym typeface="Calibri"/>
                        </a:rPr>
                        <a:t> (PVP) to Samantha Malone &lt;</a:t>
                      </a:r>
                      <a:r>
                        <a:rPr lang="en-GB" sz="1600" u="sng">
                          <a:solidFill>
                            <a:srgbClr val="1155CC"/>
                          </a:solidFill>
                          <a:latin typeface="Calibri"/>
                          <a:ea typeface="Calibri"/>
                          <a:cs typeface="Calibri"/>
                          <a:sym typeface="Calibri"/>
                          <a:hlinkClick r:id="rId4">
                            <a:extLst>
                              <a:ext uri="{A12FA001-AC4F-418D-AE19-62706E023703}">
                                <ahyp:hlinkClr val="tx"/>
                              </a:ext>
                            </a:extLst>
                          </a:hlinkClick>
                        </a:rPr>
                        <a:t>Samantha.Malone@npl.co.uk</a:t>
                      </a:r>
                      <a:r>
                        <a:rPr lang="en-GB" sz="1600">
                          <a:latin typeface="Calibri"/>
                          <a:ea typeface="Calibri"/>
                          <a:cs typeface="Calibri"/>
                          <a:sym typeface="Calibri"/>
                        </a:rPr>
                        <a:t>&gt;.</a:t>
                      </a:r>
                      <a:endParaRPr sz="1600">
                        <a:latin typeface="Calibri"/>
                        <a:ea typeface="Calibri"/>
                        <a:cs typeface="Calibri"/>
                        <a:sym typeface="Calibri"/>
                      </a:endParaRPr>
                    </a:p>
                    <a:p>
                      <a:pPr indent="0" lvl="0" marL="0" rtl="0" algn="just">
                        <a:lnSpc>
                          <a:spcPct val="114000"/>
                        </a:lnSpc>
                        <a:spcBef>
                          <a:spcPts val="1200"/>
                        </a:spcBef>
                        <a:spcAft>
                          <a:spcPts val="0"/>
                        </a:spcAft>
                        <a:buNone/>
                      </a:pPr>
                      <a:r>
                        <a:rPr i="1" lang="en-GB" sz="1600" u="sng">
                          <a:latin typeface="Calibri"/>
                          <a:ea typeface="Calibri"/>
                          <a:cs typeface="Calibri"/>
                          <a:sym typeface="Calibri"/>
                        </a:rPr>
                        <a:t>Notes:</a:t>
                      </a:r>
                      <a:r>
                        <a:rPr i="1" lang="en-GB" sz="1600">
                          <a:latin typeface="Calibri"/>
                          <a:ea typeface="Calibri"/>
                          <a:cs typeface="Calibri"/>
                          <a:sym typeface="Calibri"/>
                        </a:rPr>
                        <a:t> The CEOS PVP will allow satellite data providers, CEOS agencies and others, to evidence the quality of their data in a consistent manner through comparison to community agreed references.</a:t>
                      </a:r>
                      <a:endParaRPr i="1" sz="1600">
                        <a:latin typeface="Calibri"/>
                        <a:ea typeface="Calibri"/>
                        <a:cs typeface="Calibri"/>
                        <a:sym typeface="Calibri"/>
                      </a:endParaRPr>
                    </a:p>
                  </a:txBody>
                  <a:tcPr marT="63500" marB="63500" marR="73025" marL="7302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lnSpc>
                          <a:spcPct val="113750"/>
                        </a:lnSpc>
                        <a:spcBef>
                          <a:spcPts val="0"/>
                        </a:spcBef>
                        <a:spcAft>
                          <a:spcPts val="0"/>
                        </a:spcAft>
                        <a:buNone/>
                      </a:pPr>
                      <a:r>
                        <a:rPr b="1" lang="en-GB" sz="1600">
                          <a:latin typeface="Calibri"/>
                          <a:ea typeface="Calibri"/>
                          <a:cs typeface="Calibri"/>
                          <a:sym typeface="Calibri"/>
                        </a:rPr>
                        <a:t>WGCV-56</a:t>
                      </a:r>
                      <a:endParaRPr b="1" sz="1600">
                        <a:latin typeface="Calibri"/>
                        <a:ea typeface="Calibri"/>
                        <a:cs typeface="Calibri"/>
                        <a:sym typeface="Calibri"/>
                      </a:endParaRPr>
                    </a:p>
                  </a:txBody>
                  <a:tcPr marT="63500" marB="63500" marR="73025" marL="7302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r>
            </a:tbl>
          </a:graphicData>
        </a:graphic>
      </p:graphicFrame>
      <p:sp>
        <p:nvSpPr>
          <p:cNvPr id="123" name="Google Shape;123;p15"/>
          <p:cNvSpPr txBox="1"/>
          <p:nvPr/>
        </p:nvSpPr>
        <p:spPr>
          <a:xfrm>
            <a:off x="692338" y="2960550"/>
            <a:ext cx="10155600" cy="585000"/>
          </a:xfrm>
          <a:prstGeom prst="rect">
            <a:avLst/>
          </a:prstGeom>
          <a:noFill/>
          <a:ln>
            <a:noFill/>
          </a:ln>
        </p:spPr>
        <p:txBody>
          <a:bodyPr anchorCtr="0" anchor="t" bIns="91425" lIns="91425" spcFirstLastPara="1" rIns="91425" wrap="square" tIns="91425">
            <a:spAutoFit/>
          </a:bodyPr>
          <a:lstStyle/>
          <a:p>
            <a:pPr indent="-393700" lvl="0" marL="457200" rtl="0" algn="l">
              <a:spcBef>
                <a:spcPts val="0"/>
              </a:spcBef>
              <a:spcAft>
                <a:spcPts val="0"/>
              </a:spcAft>
              <a:buSzPts val="2600"/>
              <a:buFont typeface="Montserrat"/>
              <a:buChar char="❖"/>
            </a:pPr>
            <a:r>
              <a:rPr lang="en-GB" sz="2600">
                <a:latin typeface="Montserrat"/>
                <a:ea typeface="Montserrat"/>
                <a:cs typeface="Montserrat"/>
                <a:sym typeface="Montserrat"/>
              </a:rPr>
              <a:t>PVP remains in development - contributions welcomed</a:t>
            </a:r>
            <a:endParaRPr sz="2600">
              <a:latin typeface="Montserrat"/>
              <a:ea typeface="Montserrat"/>
              <a:cs typeface="Montserrat"/>
              <a:sym typeface="Montserrat"/>
            </a:endParaRPr>
          </a:p>
        </p:txBody>
      </p:sp>
    </p:spTree>
  </p:cSld>
  <p:clrMapOvr>
    <a:masterClrMapping/>
  </p:clrMapOvr>
</p:sld>
</file>

<file path=ppt/theme/theme1.xml><?xml version="1.0" encoding="utf-8"?>
<a:theme xmlns:a="http://schemas.openxmlformats.org/drawingml/2006/main" xmlns:r="http://schemas.openxmlformats.org/officeDocument/2006/relationships" name="ceos">
  <a:themeElements>
    <a:clrScheme name="Custom 2">
      <a:dk1>
        <a:srgbClr val="000000"/>
      </a:dk1>
      <a:lt1>
        <a:srgbClr val="FFFFFF"/>
      </a:lt1>
      <a:dk2>
        <a:srgbClr val="44546A"/>
      </a:dk2>
      <a:lt2>
        <a:srgbClr val="E7E6E6"/>
      </a:lt2>
      <a:accent1>
        <a:srgbClr val="33445F"/>
      </a:accent1>
      <a:accent2>
        <a:srgbClr val="A3CB34"/>
      </a:accent2>
      <a:accent3>
        <a:srgbClr val="C1666B"/>
      </a:accent3>
      <a:accent4>
        <a:srgbClr val="DDDDDD"/>
      </a:accent4>
      <a:accent5>
        <a:srgbClr val="7BC0D7"/>
      </a:accent5>
      <a:accent6>
        <a:srgbClr val="D1462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