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Montserrat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4" roundtripDataSignature="AMtx7mgHMNqgt1Dc+6DScUqcRlt3jLFP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BC10B6F-C545-4404-BE7A-E83D916AC93B}">
  <a:tblStyle styleId="{1BC10B6F-C545-4404-BE7A-E83D916AC93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regular.fntdata"/><Relationship Id="rId11" Type="http://schemas.openxmlformats.org/officeDocument/2006/relationships/slide" Target="slides/slide6.xml"/><Relationship Id="rId22" Type="http://schemas.openxmlformats.org/officeDocument/2006/relationships/font" Target="fonts/Montserrat-italic.fntdata"/><Relationship Id="rId10" Type="http://schemas.openxmlformats.org/officeDocument/2006/relationships/slide" Target="slides/slide5.xml"/><Relationship Id="rId21" Type="http://schemas.openxmlformats.org/officeDocument/2006/relationships/font" Target="fonts/Montserrat-bold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Montserrat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boldItalic.fntdata"/><Relationship Id="rId6" Type="http://schemas.openxmlformats.org/officeDocument/2006/relationships/slide" Target="slides/slide1.xml"/><Relationship Id="rId18" Type="http://schemas.openxmlformats.org/officeDocument/2006/relationships/font" Target="fonts/Raleway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" name="Google Shape;6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63b63e30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d63b63e30f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8.jpg"/><Relationship Id="rId4" Type="http://schemas.openxmlformats.org/officeDocument/2006/relationships/image" Target="../media/image5.jpg"/><Relationship Id="rId5" Type="http://schemas.openxmlformats.org/officeDocument/2006/relationships/image" Target="../media/image7.png"/><Relationship Id="rId6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1"/>
          <p:cNvPicPr preferRelativeResize="0"/>
          <p:nvPr/>
        </p:nvPicPr>
        <p:blipFill rotWithShape="1">
          <a:blip r:embed="rId3">
            <a:alphaModFix/>
          </a:blip>
          <a:srcRect b="-114" l="0" r="0" t="0"/>
          <a:stretch/>
        </p:blipFill>
        <p:spPr>
          <a:xfrm flipH="1" rot="10800000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&#10;&#10;Description automatically generated" id="14" name="Google Shape;1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1"/>
          <p:cNvSpPr/>
          <p:nvPr/>
        </p:nvSpPr>
        <p:spPr>
          <a:xfrm flipH="1">
            <a:off x="5456394" y="19684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1"/>
          <p:cNvSpPr/>
          <p:nvPr/>
        </p:nvSpPr>
        <p:spPr>
          <a:xfrm flipH="1">
            <a:off x="-4784" y="-14542"/>
            <a:ext cx="12199164" cy="6874921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431" y="5311498"/>
            <a:ext cx="2738896" cy="150851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8" name="Google Shape;18;p11"/>
          <p:cNvPicPr preferRelativeResize="0"/>
          <p:nvPr/>
        </p:nvPicPr>
        <p:blipFill rotWithShape="1">
          <a:blip r:embed="rId6">
            <a:alphaModFix amt="34000"/>
          </a:blip>
          <a:srcRect b="-8774" l="32582" r="8554" t="2399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9" name="Google Shape;19;p11"/>
          <p:cNvPicPr preferRelativeResize="0"/>
          <p:nvPr/>
        </p:nvPicPr>
        <p:blipFill rotWithShape="1">
          <a:blip r:embed="rId6">
            <a:alphaModFix amt="34000"/>
          </a:blip>
          <a:srcRect b="674" l="54017" r="11355" t="36082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20" name="Google Shape;20;p11"/>
          <p:cNvSpPr txBox="1"/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b="0" i="0" sz="8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12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5" name="Google Shape;25;p12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2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2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28;p12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12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0" name="Google Shape;30;p12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13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5" name="Google Shape;35;p13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3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3"/>
          <p:cNvSpPr txBox="1"/>
          <p:nvPr>
            <p:ph idx="1" type="body"/>
          </p:nvPr>
        </p:nvSpPr>
        <p:spPr>
          <a:xfrm>
            <a:off x="386632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8" name="Google Shape;38;p13"/>
          <p:cNvSpPr txBox="1"/>
          <p:nvPr>
            <p:ph idx="2" type="body"/>
          </p:nvPr>
        </p:nvSpPr>
        <p:spPr>
          <a:xfrm>
            <a:off x="6296361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9" name="Google Shape;39;p13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40;p13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" name="Google Shape;41;p13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14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46" name="Google Shape;46;p1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4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4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" name="Google Shape;49;p14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0" name="Google Shape;50;p1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15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55" name="Google Shape;55;p15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5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5180012" y="1373852"/>
            <a:ext cx="6172200" cy="4694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  <a:defRPr b="0" i="0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4064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▪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o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55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55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8" name="Google Shape;58;p15"/>
          <p:cNvSpPr txBox="1"/>
          <p:nvPr>
            <p:ph idx="2" type="body"/>
          </p:nvPr>
        </p:nvSpPr>
        <p:spPr>
          <a:xfrm>
            <a:off x="839788" y="1373852"/>
            <a:ext cx="3932237" cy="4630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0" i="0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9" name="Google Shape;59;p15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15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1" name="Google Shape;61;p1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10"/>
          <p:cNvPicPr preferRelativeResize="0"/>
          <p:nvPr/>
        </p:nvPicPr>
        <p:blipFill rotWithShape="1">
          <a:blip r:embed="rId1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" name="Google Shape;9;p10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0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 txBox="1"/>
          <p:nvPr>
            <p:ph type="title"/>
          </p:nvPr>
        </p:nvSpPr>
        <p:spPr>
          <a:xfrm>
            <a:off x="176050" y="175950"/>
            <a:ext cx="7793400" cy="47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7500"/>
              <a:t>CEOS SIT-41</a:t>
            </a:r>
            <a:endParaRPr sz="7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i="1" lang="en-GB" sz="4000"/>
              <a:t>Document Status and Handling</a:t>
            </a:r>
            <a:endParaRPr sz="7500"/>
          </a:p>
        </p:txBody>
      </p:sp>
      <p:sp>
        <p:nvSpPr>
          <p:cNvPr id="67" name="Google Shape;67;p1"/>
          <p:cNvSpPr/>
          <p:nvPr/>
        </p:nvSpPr>
        <p:spPr>
          <a:xfrm>
            <a:off x="7182950" y="4174895"/>
            <a:ext cx="48330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Chair and CEO</a:t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Agenda Item 1.5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SIT-41 2026</a:t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Irvine, California, USA</a:t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14-16 April 2026</a:t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"/>
          <p:cNvSpPr txBox="1"/>
          <p:nvPr>
            <p:ph type="title"/>
          </p:nvPr>
        </p:nvSpPr>
        <p:spPr>
          <a:xfrm>
            <a:off x="176050" y="175950"/>
            <a:ext cx="7793400" cy="47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-GB" sz="7000"/>
              <a:t>Thank you!</a:t>
            </a:r>
            <a:endParaRPr sz="7000"/>
          </a:p>
        </p:txBody>
      </p:sp>
      <p:sp>
        <p:nvSpPr>
          <p:cNvPr id="130" name="Google Shape;130;p9"/>
          <p:cNvSpPr/>
          <p:nvPr/>
        </p:nvSpPr>
        <p:spPr>
          <a:xfrm>
            <a:off x="7182950" y="4174895"/>
            <a:ext cx="48330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Chair and CEO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Agenda Item 1.5</a:t>
            </a:r>
            <a:endParaRPr b="0" i="0" sz="2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SIT-41 2026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Irvine, California, USA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14-16 April 2026</a:t>
            </a:r>
            <a:endParaRPr b="0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The existing CEOS governance documents do not clearly specify how </a:t>
            </a:r>
            <a:r>
              <a:rPr b="1" lang="en-GB"/>
              <a:t>documents</a:t>
            </a:r>
            <a:r>
              <a:rPr lang="en-GB"/>
              <a:t> should be presented to CEOS leadership (Principals) or how they are managed afterwards.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To address this gap, </a:t>
            </a:r>
            <a:r>
              <a:rPr b="1" lang="en-GB"/>
              <a:t>Plenary Action 39-02 </a:t>
            </a:r>
            <a:r>
              <a:rPr lang="en-GB"/>
              <a:t>was undertaken, which has led to the development of a dedicated paper.</a:t>
            </a:r>
            <a:endParaRPr/>
          </a:p>
          <a:p>
            <a:pPr indent="0" lvl="0" marL="50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br>
              <a:rPr lang="en-GB"/>
            </a:br>
            <a:endParaRPr/>
          </a:p>
        </p:txBody>
      </p:sp>
      <p:sp>
        <p:nvSpPr>
          <p:cNvPr id="73" name="Google Shape;73;p2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GB"/>
              <a:t>Raison d’être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0" i="1" lang="en-GB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CEOS Chair will </a:t>
            </a:r>
            <a:r>
              <a:rPr b="1" i="1" lang="en-GB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shepherd the CEOS Decision Types document to completion </a:t>
            </a:r>
            <a:r>
              <a:rPr b="0" i="1" lang="en-GB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b="1" i="1" lang="en-GB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potential presentation for endorsement </a:t>
            </a:r>
            <a:r>
              <a:rPr b="0" i="1" lang="en-GB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an addition to the permanent CEOS Governance and Processes document at the 2026 CEOS Plenary. 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 sz="2400"/>
              <a:t>Timeline: 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 sz="1800"/>
              <a:t>Q1-2026: </a:t>
            </a:r>
            <a:r>
              <a:rPr lang="en-GB" sz="1800"/>
              <a:t>Iterations with interested CEOS colleagues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 sz="1800"/>
              <a:t>Presentation of draft at SIT-41</a:t>
            </a:r>
            <a:endParaRPr sz="1800"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 sz="1800"/>
              <a:t>Next to final version at SIT-TW</a:t>
            </a:r>
            <a:endParaRPr sz="1800"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 sz="1800"/>
              <a:t>Update of Governing Documents brought for endorsement to</a:t>
            </a:r>
            <a:r>
              <a:rPr lang="en-GB" sz="1800"/>
              <a:t> CEOS Plenary 2026</a:t>
            </a:r>
            <a:endParaRPr/>
          </a:p>
          <a:p>
            <a: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t/>
            </a:r>
            <a:endParaRPr sz="2200"/>
          </a:p>
          <a:p>
            <a: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t/>
            </a:r>
            <a:endParaRPr sz="2400"/>
          </a:p>
        </p:txBody>
      </p:sp>
      <p:sp>
        <p:nvSpPr>
          <p:cNvPr id="79" name="Google Shape;79;p3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GB" sz="4000"/>
              <a:t>Reminder of Plenary Action 39-02</a:t>
            </a:r>
            <a:endParaRPr sz="4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"/>
          <p:cNvSpPr txBox="1"/>
          <p:nvPr>
            <p:ph idx="1" type="body"/>
          </p:nvPr>
        </p:nvSpPr>
        <p:spPr>
          <a:xfrm>
            <a:off x="176050" y="1065300"/>
            <a:ext cx="11495400" cy="54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37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Montserrat"/>
              <a:buChar char="❖"/>
            </a:pPr>
            <a:r>
              <a:rPr b="1" lang="en-GB" sz="2200"/>
              <a:t>23/02/2026</a:t>
            </a:r>
            <a:r>
              <a:rPr lang="en-GB" sz="2200"/>
              <a:t> – Working session on Decision Types</a:t>
            </a:r>
            <a:endParaRPr sz="2600"/>
          </a:p>
          <a:p>
            <a:pPr indent="-3683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en-GB" sz="1600"/>
              <a:t>Reviewed “CEOS Decision Types Paper” (SEO team draft)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en-GB" sz="1600"/>
              <a:t>Discussed open issues, terminology, processes, decision tree, alignment with DOI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en-GB" sz="1600"/>
              <a:t>Brainstorming with selected participants for feedback</a:t>
            </a:r>
            <a:endParaRPr sz="2200"/>
          </a:p>
          <a:p>
            <a:pPr indent="-3937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Montserrat"/>
              <a:buChar char="❖"/>
            </a:pPr>
            <a:r>
              <a:rPr b="1" lang="en-GB" sz="2200"/>
              <a:t>25/03/2026 </a:t>
            </a:r>
            <a:r>
              <a:rPr lang="en-GB" sz="2200"/>
              <a:t>– Decision Types Update Meeting</a:t>
            </a:r>
            <a:endParaRPr sz="2600"/>
          </a:p>
          <a:p>
            <a:pPr indent="-3683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en-GB" sz="1600"/>
              <a:t>Reviewed status, CEOS governance updates, decision tree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en-GB" sz="1600"/>
              <a:t>Shared </a:t>
            </a:r>
            <a:r>
              <a:rPr b="1" lang="en-GB" sz="1600"/>
              <a:t>new decision types paper and flowchart </a:t>
            </a:r>
            <a:r>
              <a:rPr lang="en-GB" sz="1600"/>
              <a:t>with 4 decision categories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en-GB" sz="1600"/>
              <a:t>Key updates by CEO Team: Clarified consensus rules; Standardised terminology and reduced categories; Simplified decision tree; Defined DOI policy, sequential flow, WG vs Plenary authority; Conducted terminology/documentation audit</a:t>
            </a:r>
            <a:endParaRPr sz="2200"/>
          </a:p>
          <a:p>
            <a:pPr indent="-3937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Montserrat"/>
              <a:buChar char="❖"/>
            </a:pPr>
            <a:r>
              <a:rPr b="1" lang="en-GB" sz="2200"/>
              <a:t>07/04 and 14/04/2026</a:t>
            </a:r>
            <a:r>
              <a:rPr lang="en-GB" sz="2200"/>
              <a:t> – Discussion with CEOS Chair &amp; SIT Chair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en-GB" sz="1600"/>
              <a:t>Feedback collected for </a:t>
            </a:r>
            <a:r>
              <a:rPr b="1" lang="en-GB" sz="1600"/>
              <a:t>consolidated paper and flowchart</a:t>
            </a:r>
            <a:endParaRPr b="1" sz="1600"/>
          </a:p>
        </p:txBody>
      </p:sp>
      <p:sp>
        <p:nvSpPr>
          <p:cNvPr id="85" name="Google Shape;85;p4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GB"/>
              <a:t>Progress Thus Far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GB"/>
              <a:t>Flowchart</a:t>
            </a:r>
            <a:endParaRPr/>
          </a:p>
        </p:txBody>
      </p:sp>
      <p:pic>
        <p:nvPicPr>
          <p:cNvPr id="91" name="Google Shape;91;p5"/>
          <p:cNvPicPr preferRelativeResize="0"/>
          <p:nvPr/>
        </p:nvPicPr>
        <p:blipFill rotWithShape="1">
          <a:blip r:embed="rId3">
            <a:alphaModFix/>
          </a:blip>
          <a:srcRect b="0" l="0" r="602" t="0"/>
          <a:stretch/>
        </p:blipFill>
        <p:spPr>
          <a:xfrm>
            <a:off x="6417469" y="3117522"/>
            <a:ext cx="5776912" cy="300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5"/>
          <p:cNvPicPr preferRelativeResize="0"/>
          <p:nvPr/>
        </p:nvPicPr>
        <p:blipFill rotWithShape="1">
          <a:blip r:embed="rId4">
            <a:alphaModFix/>
          </a:blip>
          <a:srcRect b="0" l="2062" r="0" t="2034"/>
          <a:stretch/>
        </p:blipFill>
        <p:spPr>
          <a:xfrm>
            <a:off x="3832860" y="0"/>
            <a:ext cx="7239002" cy="3226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5"/>
          <p:cNvPicPr preferRelativeResize="0"/>
          <p:nvPr/>
        </p:nvPicPr>
        <p:blipFill rotWithShape="1">
          <a:blip r:embed="rId5">
            <a:alphaModFix/>
          </a:blip>
          <a:srcRect b="7823" l="0" r="0" t="0"/>
          <a:stretch/>
        </p:blipFill>
        <p:spPr>
          <a:xfrm>
            <a:off x="9971567" y="5735773"/>
            <a:ext cx="1506153" cy="112222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5"/>
          <p:cNvSpPr/>
          <p:nvPr/>
        </p:nvSpPr>
        <p:spPr>
          <a:xfrm>
            <a:off x="9305925" y="0"/>
            <a:ext cx="2886075" cy="60873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10591800" y="456651"/>
            <a:ext cx="1600200" cy="60873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11173968" y="6216650"/>
            <a:ext cx="1018032" cy="6413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3851148" y="9144"/>
            <a:ext cx="1018032" cy="6413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3930395" y="6207507"/>
            <a:ext cx="6041171" cy="6413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Types of Input vs Outcome</a:t>
            </a:r>
            <a:endParaRPr/>
          </a:p>
        </p:txBody>
      </p:sp>
      <p:graphicFrame>
        <p:nvGraphicFramePr>
          <p:cNvPr id="104" name="Google Shape;104;p6"/>
          <p:cNvGraphicFramePr/>
          <p:nvPr/>
        </p:nvGraphicFramePr>
        <p:xfrm>
          <a:off x="176056" y="232075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{1BC10B6F-C545-4404-BE7A-E83D916AC93B}</a:tableStyleId>
              </a:tblPr>
              <a:tblGrid>
                <a:gridCol w="2498500"/>
                <a:gridCol w="5754625"/>
                <a:gridCol w="3296175"/>
              </a:tblGrid>
              <a:tr h="26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Type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Purpose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Outcome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65100"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For Information*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Share material for awareness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No formal status or decision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For Decision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Request internal CEOS direction or approval (incl. initiating activities, assigning actions, governance decisions)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CEOS action or mandate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5100"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For Document Status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Request formal recognition of a document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Document is Acknowledged or Endorsed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5" name="Google Shape;105;p6"/>
          <p:cNvSpPr txBox="1"/>
          <p:nvPr/>
        </p:nvSpPr>
        <p:spPr>
          <a:xfrm>
            <a:off x="176000" y="3952238"/>
            <a:ext cx="11549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*When presenting items for information, presenters should explicitly clarify whether feedback or guidance is sought, and by when.</a:t>
            </a:r>
            <a:endParaRPr b="0" i="0" sz="16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63b63e30f_0_7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GB"/>
              <a:t>Status of documents</a:t>
            </a:r>
            <a:endParaRPr/>
          </a:p>
        </p:txBody>
      </p:sp>
      <p:graphicFrame>
        <p:nvGraphicFramePr>
          <p:cNvPr id="111" name="Google Shape;111;g3d63b63e30f_0_7"/>
          <p:cNvGraphicFramePr/>
          <p:nvPr/>
        </p:nvGraphicFramePr>
        <p:xfrm>
          <a:off x="331378" y="148443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{1BC10B6F-C545-4404-BE7A-E83D916AC93B}</a:tableStyleId>
              </a:tblPr>
              <a:tblGrid>
                <a:gridCol w="2032025"/>
                <a:gridCol w="2425650"/>
                <a:gridCol w="3911250"/>
                <a:gridCol w="3362850"/>
              </a:tblGrid>
              <a:tr h="27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Status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Meaning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GB" sz="1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Implications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Examples</a:t>
                      </a:r>
                      <a:endParaRPr b="1" i="0" sz="1600" u="none" cap="none" strike="noStrike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96975"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5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For information</a:t>
                      </a:r>
                      <a:endParaRPr b="1" i="0" sz="1500" u="none" cap="none" strike="noStrike">
                        <a:solidFill>
                          <a:srgbClr val="000000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CEOS Principals have been made aware of the document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Reports, Supporting Docs (e.g., Chair Themes, SIT Chair Priorities), WG/VC products not brought to Plenary [Special cover sheet, no DOI]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9125"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5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For acknowledgement</a:t>
                      </a:r>
                      <a:r>
                        <a:rPr b="1" i="0" lang="en-GB" sz="15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**</a:t>
                      </a:r>
                      <a:endParaRPr sz="1300"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CEOS Principals acknowledge the document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Principals recognize the value of the provided input. There may not be consensus on every component of the document.</a:t>
                      </a:r>
                      <a:endParaRPr sz="16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Technical papers, White Papers, Long strategies</a:t>
                      </a:r>
                      <a:endParaRPr sz="16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[Can follow DOI Process Paper]</a:t>
                      </a:r>
                      <a:endParaRPr sz="16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9125"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5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For endorsement</a:t>
                      </a:r>
                      <a:r>
                        <a:rPr b="1" i="0" lang="en-GB" sz="15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*** </a:t>
                      </a:r>
                      <a:endParaRPr sz="1300"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CEOS Principals publicly support the document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CEOS stands behind the output and encourages uptake. Represents a consensus of CEOS agencies.</a:t>
                      </a:r>
                      <a:endParaRPr/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Work Plan, Key Findings, Concise/abbreviated Strategies, Guidelines, Public Statements, Best Practices</a:t>
                      </a:r>
                      <a:endParaRPr sz="16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720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[Will follow DOI Process Paper]</a:t>
                      </a:r>
                      <a:endParaRPr sz="16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775" marB="0" marR="4775" marL="47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2" name="Google Shape;112;g3d63b63e30f_0_7"/>
          <p:cNvSpPr txBox="1"/>
          <p:nvPr/>
        </p:nvSpPr>
        <p:spPr>
          <a:xfrm>
            <a:off x="331350" y="5438825"/>
            <a:ext cx="11731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**Allowing recognition of outputs while preserving agency independence | ***Requires sufficient review time and consensus.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CEOS Consensus Principle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Roles and Governance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Branding, Publication, and Disclaimers</a:t>
            </a:r>
            <a:endParaRPr/>
          </a:p>
        </p:txBody>
      </p:sp>
      <p:sp>
        <p:nvSpPr>
          <p:cNvPr id="118" name="Google Shape;118;p7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GB" sz="4000"/>
              <a:t>Other Key Points</a:t>
            </a:r>
            <a:endParaRPr sz="4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Open feedback period until </a:t>
            </a:r>
            <a:r>
              <a:rPr b="1" lang="en-GB"/>
              <a:t>15 May 2026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Next to final draft presented at SIT TW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Reconvene once before finalising for </a:t>
            </a:r>
            <a:r>
              <a:rPr b="1" lang="en-GB"/>
              <a:t>Plenary endorsement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Ensure alignment across agencies and entities and consistent implementation of framework</a:t>
            </a:r>
            <a:endParaRPr/>
          </a:p>
        </p:txBody>
      </p:sp>
      <p:sp>
        <p:nvSpPr>
          <p:cNvPr id="124" name="Google Shape;124;p8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GB"/>
              <a:t>Proposed Next Steps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