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B0mdQ1vtxgGXvwx1+5oY+svX8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customschemas.google.com/relationships/presentationmetadata" Target="meta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" name="Google Shape;6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0" name="Google Shape;170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7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7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SIT-41, 14-16 April 2026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22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2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2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 TW, 9-11 September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9" name="Google Shape;49;p23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2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2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2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 TW, 9-11 September 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type="title"/>
          </p:nvPr>
        </p:nvSpPr>
        <p:spPr>
          <a:xfrm>
            <a:off x="176050" y="356680"/>
            <a:ext cx="8035800" cy="3791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6600"/>
              <a:t>CEOS SIT-41</a:t>
            </a:r>
            <a:br>
              <a:rPr lang="en-US" sz="7500"/>
            </a:br>
            <a:r>
              <a:rPr lang="en-US" sz="4000"/>
              <a:t>DOI Process Paper</a:t>
            </a:r>
            <a:endParaRPr i="1"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7259939" y="4123104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David Borges, SEO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1.6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SIT-41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Irvine, CA, USA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 April 2026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77905" y="988121"/>
            <a:ext cx="7354463" cy="524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lang="en-US" sz="1600"/>
              <a:t>Demand: </a:t>
            </a:r>
            <a:r>
              <a:rPr lang="en-US" sz="1600"/>
              <a:t>SEO has received requests from multiple CEOS groups for a standardized mechanism to assign Digital Object Identifiers (DOIs) to official CEOS outputs. Currently, CEOS has no formal process for DOI registration, and important documents and papers lack persistent identifiers.</a:t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lang="en-US" sz="1600"/>
              <a:t>In Development: </a:t>
            </a:r>
            <a:r>
              <a:rPr lang="en-US" sz="1600"/>
              <a:t>A new </a:t>
            </a:r>
            <a:r>
              <a:rPr i="1" lang="en-US" sz="1600"/>
              <a:t>CEOS DOI Process Paper </a:t>
            </a:r>
            <a:r>
              <a:rPr lang="en-US" sz="1600"/>
              <a:t>(currently v0.2) is under development, modeled on the structure and scope of existing CEOS process papers. The paper defines a lightweight, governance-integrated process for DOI assignment through Zenodo</a:t>
            </a:r>
            <a:endParaRPr sz="1600"/>
          </a:p>
          <a:p>
            <a:pPr indent="-406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1" lang="en-US" sz="1600"/>
              <a:t>Plan: </a:t>
            </a:r>
            <a:r>
              <a:rPr lang="en-US" sz="1600"/>
              <a:t>Present here for discussion; target endorsement at CEOS Plenary 2026</a:t>
            </a:r>
            <a:endParaRPr b="1" sz="1600"/>
          </a:p>
        </p:txBody>
      </p:sp>
      <p:sp>
        <p:nvSpPr>
          <p:cNvPr id="65" name="Google Shape;65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CEOS DOI Process Paper</a:t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330222" y="4500151"/>
            <a:ext cx="4886153" cy="22673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6084" y="1463884"/>
            <a:ext cx="3262731" cy="376021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Graphical user interface, application, Word&#10;&#10;AI-generated content may be incorrect." id="68" name="Google Shape;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2185" y="4428900"/>
            <a:ext cx="3770527" cy="9195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9" name="Google Shape;69;p11"/>
          <p:cNvGrpSpPr/>
          <p:nvPr/>
        </p:nvGrpSpPr>
        <p:grpSpPr>
          <a:xfrm>
            <a:off x="407548" y="4553223"/>
            <a:ext cx="7478717" cy="1833691"/>
            <a:chOff x="654551" y="5536982"/>
            <a:chExt cx="10778737" cy="731520"/>
          </a:xfrm>
        </p:grpSpPr>
        <p:sp>
          <p:nvSpPr>
            <p:cNvPr id="70" name="Google Shape;70;p11"/>
            <p:cNvSpPr/>
            <p:nvPr/>
          </p:nvSpPr>
          <p:spPr>
            <a:xfrm>
              <a:off x="654551" y="5536982"/>
              <a:ext cx="10778737" cy="731520"/>
            </a:xfrm>
            <a:prstGeom prst="rect">
              <a:avLst/>
            </a:prstGeom>
            <a:solidFill>
              <a:srgbClr val="F0F2F5"/>
            </a:solidFill>
            <a:ln>
              <a:noFill/>
            </a:ln>
            <a:effectLst>
              <a:outerShdw blurRad="50800" rotWithShape="0" algn="bl" dir="8100000" dist="25400">
                <a:srgbClr val="000000">
                  <a:alpha val="12156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654552" y="5536982"/>
              <a:ext cx="54864" cy="731520"/>
            </a:xfrm>
            <a:prstGeom prst="rect">
              <a:avLst/>
            </a:prstGeom>
            <a:solidFill>
              <a:srgbClr val="A6CE3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2" name="Google Shape;72;p11"/>
          <p:cNvSpPr/>
          <p:nvPr/>
        </p:nvSpPr>
        <p:spPr>
          <a:xfrm>
            <a:off x="483185" y="4660063"/>
            <a:ext cx="3430973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395C7F"/>
                </a:solidFill>
                <a:latin typeface="Montserrat"/>
                <a:ea typeface="Montserrat"/>
                <a:cs typeface="Montserrat"/>
                <a:sym typeface="Montserrat"/>
              </a:rPr>
              <a:t>Key Governance Dependency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1"/>
          <p:cNvSpPr/>
          <p:nvPr/>
        </p:nvSpPr>
        <p:spPr>
          <a:xfrm>
            <a:off x="535502" y="4995503"/>
            <a:ext cx="714918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The DOI Process Paper has been deliberately structured to be fully subordinate to the CEOS Governance. The outcome of the Document Handling Framework, particularly the status of which decision category/s may shape the DOI Process Paper's applicability criteria. The process paper will be finalized once governance is resolved.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/>
          <p:nvPr>
            <p:ph idx="1" type="body"/>
          </p:nvPr>
        </p:nvSpPr>
        <p:spPr>
          <a:xfrm>
            <a:off x="386632" y="1255148"/>
            <a:ext cx="800742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❖"/>
            </a:pPr>
            <a:r>
              <a:rPr b="1"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Persistent access: </a:t>
            </a: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DOIs provide permanent, resolvable URLs for CEOS documentation. Unlike web links that break when sites are reorganized, DOIs guarantee long-term access through CERN-backed infrastructure.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b="1"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Discoverability: </a:t>
            </a: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Standardized metadata means CEOS outputs appear in global research indices (DataCite, OpenAIRE, Google Search), making them findable by the broader EO community.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1800"/>
              <a:t>Citation tracking</a:t>
            </a:r>
            <a:r>
              <a:rPr lang="en-US" sz="1800"/>
              <a:t>: DOIs enable formal citation of CEOS work in peer-reviewed literature, allowing measurement of the reach and impact of CEOS outputs for the first time.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1800"/>
              <a:t>Open access alignment</a:t>
            </a:r>
            <a:r>
              <a:rPr lang="en-US" sz="1800"/>
              <a:t>: DOI registration through Zenodo directly supports CEOS's commitment to open Earth observation data and aligns with FAIR data principles.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800"/>
          </a:p>
        </p:txBody>
      </p:sp>
      <p:sp>
        <p:nvSpPr>
          <p:cNvPr id="79" name="Google Shape;7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Value of DOIs for CEOS</a:t>
            </a:r>
            <a:br>
              <a:rPr lang="en-US"/>
            </a:br>
            <a:endParaRPr/>
          </a:p>
        </p:txBody>
      </p:sp>
      <p:pic>
        <p:nvPicPr>
          <p:cNvPr descr="Graphical user interface, website&#10;&#10;AI-generated content may be incorrect." id="80" name="Google Shape;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8794" y="1089034"/>
            <a:ext cx="3076574" cy="5384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7923" y="1732810"/>
            <a:ext cx="4024891" cy="225114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9"/>
          <p:cNvSpPr txBox="1"/>
          <p:nvPr>
            <p:ph idx="1" type="body"/>
          </p:nvPr>
        </p:nvSpPr>
        <p:spPr>
          <a:xfrm>
            <a:off x="90529" y="1192876"/>
            <a:ext cx="7823307" cy="5192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 eligibility defers entirely to governance.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process paper will reference the Document Handling Framework for determining which documents qualify. It does not independently define what constitutes 'endorsement' or 'publication status.'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process paper defines only the mechanism for DOI assignment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Once a document has achieved the appropriate governance status. It covers how to submit, review, and publish, not whether a document should be published.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Roles are verification and execution functions only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Neither the Documentation Lead nor the Technical Coordinator makes independent determinations about whether a document merits publication or endorsement. They confirm that documented governance processes were followed, and they execute the technical steps.</a:t>
            </a:r>
            <a:endParaRPr/>
          </a:p>
          <a:p>
            <a:pPr indent="-4064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❖"/>
            </a:pPr>
            <a:r>
              <a:rPr b="1"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Governance changes flow automatically 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Char char="▪"/>
            </a:pPr>
            <a:r>
              <a:rPr lang="en-U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the Document Handling Framework is updated (e.g., the status of a decision type changes), the DOI Process Paper's applicability criteria should update accordingly (hopefully) without requiring separate amendment.</a:t>
            </a:r>
            <a:endParaRPr/>
          </a:p>
          <a:p>
            <a:pPr indent="0" lvl="1" marL="533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794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2794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Design Principles</a:t>
            </a:r>
            <a:br>
              <a:rPr lang="en-US"/>
            </a:br>
            <a:endParaRPr/>
          </a:p>
        </p:txBody>
      </p:sp>
      <p:pic>
        <p:nvPicPr>
          <p:cNvPr id="88" name="Google Shape;8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3836" y="3927849"/>
            <a:ext cx="4173066" cy="16155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" name="Google Shape;89;p9"/>
          <p:cNvSpPr/>
          <p:nvPr/>
        </p:nvSpPr>
        <p:spPr>
          <a:xfrm>
            <a:off x="7987923" y="4678783"/>
            <a:ext cx="4066041" cy="166071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Platform for Assigning DOIs</a:t>
            </a:r>
            <a:endParaRPr/>
          </a:p>
        </p:txBody>
      </p:sp>
      <p:pic>
        <p:nvPicPr>
          <p:cNvPr descr="About | Zenodo" id="95" name="Google Shape;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7062" y="869115"/>
            <a:ext cx="3057875" cy="120946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/>
          <p:nvPr/>
        </p:nvSpPr>
        <p:spPr>
          <a:xfrm>
            <a:off x="6526900" y="1887366"/>
            <a:ext cx="5491867" cy="399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6690590" y="1940061"/>
            <a:ext cx="3831049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CEOS Implementation Approach</a:t>
            </a:r>
            <a:endParaRPr/>
          </a:p>
        </p:txBody>
      </p:sp>
      <p:sp>
        <p:nvSpPr>
          <p:cNvPr id="98" name="Google Shape;98;p12"/>
          <p:cNvSpPr/>
          <p:nvPr/>
        </p:nvSpPr>
        <p:spPr>
          <a:xfrm>
            <a:off x="6526900" y="2350351"/>
            <a:ext cx="5548879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Eligibility tied to CEOS governance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only documents that have achieved 'For Endorsement' or 'For Publication' status under the CEOS Decision Types framework qualify for a CEOS DOI.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Two distinct oversight roles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A Documentation Lead verifies governance status (endorsement/publication); a Technical Coordinator manages Zenodo, metadata standards, and publication execution.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Standardized metadata requirements: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mandatory CEOS keywords, author affiliations with CEOS agency identification, Earth observation context, and related identifier linkages.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Complements agency DOI practices: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CEOS process is for collaborative CEOS outputs only. Member agencies continue to assign DOIs through their own repositories for agency-specific work.</a:t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116219" y="1885836"/>
            <a:ext cx="6095998" cy="401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299099" y="1940061"/>
            <a:ext cx="4186269" cy="292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Why Zenodo is the Right Platform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116220" y="2341119"/>
            <a:ext cx="6095997" cy="4376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Free, open-source platform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operated by CERN and funded by the European Commission through OpenAIRE. No cost to CEOS and no vendor lock-in; data remains exportable.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Community curation model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CEOS maintains a dedicated collection space with admin/curator controls. Only approved content appears in the CEOS community.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Flexible content types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single platform handles reports, datasets, software tools, presentations, and standards documents. All receive DOIs through DataCite.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Built-in review workflow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Zenodo's 'Submit for Review' feature allows draft submissions to remain private until curator-approved. All review comments are tracked, providing a transparent audit trail.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GitHub integration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automated DOI assignment for software releases, supporting technical documentation workflows in the future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/>
          <p:nvPr/>
        </p:nvSpPr>
        <p:spPr>
          <a:xfrm>
            <a:off x="324232" y="1200912"/>
            <a:ext cx="11319128" cy="548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33" u="none" cap="none" strike="noStrike">
                <a:solidFill>
                  <a:srgbClr val="5A6878"/>
                </a:solidFill>
                <a:latin typeface="Montserrat"/>
                <a:ea typeface="Montserrat"/>
                <a:cs typeface="Montserrat"/>
                <a:sym typeface="Montserrat"/>
              </a:rPr>
              <a:t>The draft process separates strategic endorsement verification (Documentation Lead) from technical implementation (Technical Coordinator), leveraging Zenodo's draft submission and review functionality. Goal of submission-to-DOI timeline around 4 weeks.</a:t>
            </a:r>
            <a:endParaRPr b="0" i="0" sz="1333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426720" y="1950720"/>
            <a:ext cx="1402080" cy="1341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426720" y="2011680"/>
            <a:ext cx="140208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0</a:t>
            </a:r>
            <a:endParaRPr b="0" i="0" sz="10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426720" y="2316480"/>
            <a:ext cx="140208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Pre-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Submission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426720" y="3004582"/>
            <a:ext cx="1402080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6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Doc Lead</a:t>
            </a:r>
            <a:endParaRPr b="0" i="0" sz="1067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2048256" y="1950720"/>
            <a:ext cx="1402080" cy="1341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2048256" y="2011680"/>
            <a:ext cx="140208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1</a:t>
            </a:r>
            <a:endParaRPr b="0" i="0" sz="10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2048256" y="2316480"/>
            <a:ext cx="140208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Account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Setup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2048256" y="3004582"/>
            <a:ext cx="1402080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6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 Coord</a:t>
            </a:r>
            <a:endParaRPr b="0" i="0" sz="1067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3669792" y="1950720"/>
            <a:ext cx="1402080" cy="1341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3669792" y="2011680"/>
            <a:ext cx="140208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2-3</a:t>
            </a:r>
            <a:endParaRPr b="0" i="0" sz="10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3669792" y="2316480"/>
            <a:ext cx="140208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Draft &amp;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Submit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3669792" y="3004582"/>
            <a:ext cx="1402080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6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Submitter</a:t>
            </a:r>
            <a:endParaRPr b="0" i="0" sz="1067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5291328" y="1950720"/>
            <a:ext cx="1402080" cy="1341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5291328" y="2011680"/>
            <a:ext cx="140208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4</a:t>
            </a:r>
            <a:endParaRPr b="0" i="0" sz="10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5291328" y="2316480"/>
            <a:ext cx="140208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Technical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Review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5291328" y="3004582"/>
            <a:ext cx="1402080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6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 Coord</a:t>
            </a:r>
            <a:endParaRPr b="0" i="0" sz="1067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6912864" y="1950720"/>
            <a:ext cx="1402080" cy="1341120"/>
          </a:xfrm>
          <a:prstGeom prst="rect">
            <a:avLst/>
          </a:prstGeom>
          <a:solidFill>
            <a:srgbClr val="A6CE37"/>
          </a:solidFill>
          <a:ln cap="flat" cmpd="sng" w="25400">
            <a:solidFill>
              <a:srgbClr val="36445D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6912864" y="2011680"/>
            <a:ext cx="140208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7" u="none" cap="none" strike="noStrike">
                <a:solidFill>
                  <a:srgbClr val="36445D"/>
                </a:solidFill>
                <a:latin typeface="Montserrat"/>
                <a:ea typeface="Montserrat"/>
                <a:cs typeface="Montserrat"/>
                <a:sym typeface="Montserrat"/>
              </a:rPr>
              <a:t>Step 5</a:t>
            </a:r>
            <a:endParaRPr b="0" i="0" sz="10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6912864" y="2316480"/>
            <a:ext cx="140208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6445D"/>
                </a:solidFill>
                <a:latin typeface="Montserrat"/>
                <a:ea typeface="Montserrat"/>
                <a:cs typeface="Montserrat"/>
                <a:sym typeface="Montserrat"/>
              </a:rPr>
              <a:t>Endorsement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6445D"/>
                </a:solidFill>
                <a:latin typeface="Montserrat"/>
                <a:ea typeface="Montserrat"/>
                <a:cs typeface="Montserrat"/>
                <a:sym typeface="Montserrat"/>
              </a:rPr>
              <a:t>Verification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6912864" y="3004582"/>
            <a:ext cx="1402080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6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Doc Lead</a:t>
            </a:r>
            <a:endParaRPr b="0" i="0" sz="1067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8534400" y="1950720"/>
            <a:ext cx="1402080" cy="1341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8534400" y="2011680"/>
            <a:ext cx="140208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6</a:t>
            </a:r>
            <a:endParaRPr b="0" i="0" sz="10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8534400" y="2316480"/>
            <a:ext cx="140208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Publish &amp;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DOI Assign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8534400" y="3004582"/>
            <a:ext cx="1402080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6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 Coord</a:t>
            </a:r>
            <a:endParaRPr b="0" i="0" sz="1067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10155936" y="1950720"/>
            <a:ext cx="1402080" cy="1341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10155936" y="2011680"/>
            <a:ext cx="140208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Step 7</a:t>
            </a:r>
            <a:endParaRPr b="0" i="0" sz="10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10155936" y="2316480"/>
            <a:ext cx="140208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Post-Pub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Verify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10155936" y="3004582"/>
            <a:ext cx="1402080" cy="24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67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Submitter</a:t>
            </a:r>
            <a:endParaRPr b="0" i="0" sz="1067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6803136" y="1723037"/>
            <a:ext cx="1593907" cy="243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67" u="none" cap="none" strike="noStrike">
                <a:solidFill>
                  <a:srgbClr val="A6CE37"/>
                </a:solidFill>
                <a:latin typeface="Montserrat"/>
                <a:ea typeface="Montserrat"/>
                <a:cs typeface="Montserrat"/>
                <a:sym typeface="Montserrat"/>
              </a:rPr>
              <a:t>Governance Gate</a:t>
            </a:r>
            <a:endParaRPr b="0" i="0" sz="10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426720" y="3553968"/>
            <a:ext cx="11216640" cy="2621280"/>
          </a:xfrm>
          <a:prstGeom prst="rect">
            <a:avLst/>
          </a:prstGeom>
          <a:solidFill>
            <a:srgbClr val="F0F2F5"/>
          </a:solidFill>
          <a:ln>
            <a:noFill/>
          </a:ln>
          <a:effectLst>
            <a:outerShdw blurRad="50800" rotWithShape="0" algn="bl" dir="8100000" dist="25400">
              <a:srgbClr val="000000">
                <a:alpha val="1215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701040" y="3694176"/>
            <a:ext cx="5242560" cy="225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Step 0 — Pre-Submission: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Documentation Lead confirms document is appropriate for CEOS DOI and endorsement documentation is available.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Step 1 — Account Setup: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Submitter creates Zenodo account; Technical Coordinator grants CEOS community membership (1 week).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Steps 2-3 — Draft &amp; Submit: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Submitter creates draft in Zenodo (private/unpublished), completes metadata, and uses 'Submit for Review' to trigger Technical Coordinator review.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Step 4 — Technical Review: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Technical Coordinator reviews metadata completeness, keywords, quality standards. Iterative feedback via Zenodo's review interface (~2 weeks).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6217920" y="3728073"/>
            <a:ext cx="5242560" cy="2255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Step 5 — Endorsement Verification: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Documentation Lead verifies governance status by examining Plenary/SIT meeting minutes and formal communications. This is the governance decision gate. No document publishes without confirmed status.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Step 6 — Publication: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Technical Coordinator accepts the submission and publishes. Zenodo automatically assigns the DOI; the record becomes publicly accessible in the CEOS community.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Step 7 — Post-Publication: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Submitter verifies DOI resolution, metadata display, community visibility, and link functionality within one week.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DOI Assignment Process</a:t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1760775" y="2474230"/>
            <a:ext cx="359839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3388100" y="2474230"/>
            <a:ext cx="359839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4988656" y="2474230"/>
            <a:ext cx="359839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6623216" y="2474230"/>
            <a:ext cx="359839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8285802" y="2474230"/>
            <a:ext cx="359839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9893917" y="2474230"/>
            <a:ext cx="359839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609600" y="1280160"/>
            <a:ext cx="10972800" cy="670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5A6878"/>
                </a:solidFill>
                <a:latin typeface="Montserrat"/>
                <a:ea typeface="Montserrat"/>
                <a:cs typeface="Montserrat"/>
                <a:sym typeface="Montserrat"/>
              </a:rPr>
              <a:t>The DOI assignment process is managed by two key roles with distinct, non-overlapping responsibilities. Neither role has interpretive authority over governance decisions. They verify that documented processes were followed and execute the technical steps.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487680" y="2072640"/>
            <a:ext cx="5364480" cy="3169920"/>
          </a:xfrm>
          <a:prstGeom prst="rect">
            <a:avLst/>
          </a:prstGeom>
          <a:solidFill>
            <a:srgbClr val="F0F2F5"/>
          </a:solidFill>
          <a:ln>
            <a:noFill/>
          </a:ln>
          <a:effectLst>
            <a:outerShdw blurRad="50800" rotWithShape="0" algn="bl" dir="8100000" dist="25400">
              <a:srgbClr val="000000">
                <a:alpha val="1215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487680" y="2072640"/>
            <a:ext cx="5364480" cy="426720"/>
          </a:xfrm>
          <a:prstGeom prst="rect">
            <a:avLst/>
          </a:prstGeom>
          <a:solidFill>
            <a:srgbClr val="395C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731520" y="2072640"/>
            <a:ext cx="4876800" cy="426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Documentation Lead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731520" y="2560320"/>
            <a:ext cx="4876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 u="none" cap="none" strike="noStrike">
                <a:solidFill>
                  <a:srgbClr val="A6CE37"/>
                </a:solidFill>
                <a:latin typeface="Montserrat"/>
                <a:ea typeface="Montserrat"/>
                <a:cs typeface="Montserrat"/>
                <a:sym typeface="Montserrat"/>
              </a:rPr>
              <a:t>Strategic coordination &amp; governance verification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731520" y="2926080"/>
            <a:ext cx="487680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Verification: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Confirms that submitted documents have completed the governance-defined process for their claimed decision type by examining meeting minutes and formal communications.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Coordination: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Works with submitters and CEOS Secretariat to gather endorsement documentation.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Referral: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For unclear or contested governance status, refers the matter to CEOS leadership (CEOS Chair, SIT Chair, Secretariat).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Reporting: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Annual reporting to Plenary on DOI process implementation.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6339840" y="2072640"/>
            <a:ext cx="5364480" cy="3169920"/>
          </a:xfrm>
          <a:prstGeom prst="rect">
            <a:avLst/>
          </a:prstGeom>
          <a:solidFill>
            <a:srgbClr val="F0F2F5"/>
          </a:solidFill>
          <a:ln>
            <a:noFill/>
          </a:ln>
          <a:effectLst>
            <a:outerShdw blurRad="50800" rotWithShape="0" algn="bl" dir="8100000" dist="25400">
              <a:srgbClr val="000000">
                <a:alpha val="1215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6339840" y="2072640"/>
            <a:ext cx="5364480" cy="426720"/>
          </a:xfrm>
          <a:prstGeom prst="rect">
            <a:avLst/>
          </a:prstGeom>
          <a:solidFill>
            <a:srgbClr val="395C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6583680" y="2072640"/>
            <a:ext cx="4876800" cy="426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Technical Coordinator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6583680" y="2560320"/>
            <a:ext cx="4876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 u="none" cap="none" strike="noStrike">
                <a:solidFill>
                  <a:srgbClr val="A6CE37"/>
                </a:solidFill>
                <a:latin typeface="Montserrat"/>
                <a:ea typeface="Montserrat"/>
                <a:cs typeface="Montserrat"/>
                <a:sym typeface="Montserrat"/>
              </a:rPr>
              <a:t>Technical implementation &amp; platform management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6583680" y="2895601"/>
            <a:ext cx="487680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Technical Review: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Reviews submissions against CEOS metadata standards for completeness, resource type selection, mandatory keywords, related identifiers, professional presentation.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Platform Administration: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Manages CEOS Zenodo community space, user permissions, community curation, and quality oversight.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Publication Execution: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Publishes approved submissions after both technical compliance and governance verification are confirmed.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Support: </a:t>
            </a:r>
            <a:r>
              <a:rPr b="0" i="0" lang="en-US" sz="12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Assists submitters with Zenodo interface and metadata requirements.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487680" y="5425440"/>
            <a:ext cx="11216640" cy="792480"/>
          </a:xfrm>
          <a:prstGeom prst="rect">
            <a:avLst/>
          </a:prstGeom>
          <a:solidFill>
            <a:srgbClr val="F0F2F5"/>
          </a:solidFill>
          <a:ln>
            <a:noFill/>
          </a:ln>
          <a:effectLst>
            <a:outerShdw blurRad="50800" rotWithShape="0" algn="bl" dir="8100000" dist="25400">
              <a:srgbClr val="000000">
                <a:alpha val="1215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487680" y="5425440"/>
            <a:ext cx="73152" cy="792480"/>
          </a:xfrm>
          <a:prstGeom prst="rect">
            <a:avLst/>
          </a:prstGeom>
          <a:solidFill>
            <a:srgbClr val="A6CE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853440" y="5425440"/>
            <a:ext cx="10607040" cy="792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Submitter: </a:t>
            </a:r>
            <a:r>
              <a:rPr b="0" i="0" lang="en-US" sz="14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Creates Zenodo account, prepares draft submission with complete metadata, submits for review, responds to feedback, provides endorsement documentation, and performs post-publication verification. Submitters are typically Working Group or Virtual Constellation members preparing documents on behalf of their CEOS entity.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Roles and Responsibilities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/>
          <p:nvPr/>
        </p:nvSpPr>
        <p:spPr>
          <a:xfrm>
            <a:off x="468224" y="1130071"/>
            <a:ext cx="5364480" cy="390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712064" y="1130071"/>
            <a:ext cx="4876800" cy="390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Current Status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619687" y="1673508"/>
            <a:ext cx="4876800" cy="195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Process Paper v0.2 draft 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restructured with enhanced governance alignment, complete process workflow (8 steps), metadata standards, checklists, and examples.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Zenodo community space established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ready to receive submissions once the process is endorsed.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Paper scope and structure</a:t>
            </a: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modeled on existing CEOS process papers. Written to be concise, governance-integrated, and designed for practical use by WG/VC members.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6320384" y="1130071"/>
            <a:ext cx="5364480" cy="390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6564224" y="1130071"/>
            <a:ext cx="4876800" cy="390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Open Dependencies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4"/>
          <p:cNvSpPr/>
          <p:nvPr/>
        </p:nvSpPr>
        <p:spPr>
          <a:xfrm>
            <a:off x="6329827" y="1589164"/>
            <a:ext cx="4876800" cy="1950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 Types framework: </a:t>
            </a:r>
            <a:r>
              <a:rPr b="0" i="0" lang="en-US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outcome of the Clarification of CEOS Decision Types discussion (SIT-41 and Plenary 2026) will determine the DOI Process Paper's eligibility criteria. Custom cover pages and verbiage per decision type to be confirmed.</a:t>
            </a:r>
            <a:endParaRPr b="0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Submission status: </a:t>
            </a:r>
            <a:r>
              <a:rPr b="0" i="0" lang="en-US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Whether 'For Publication' remains a standalone decision category or is absorbed into another framework directly affects which documents can receive CEOS DOIs</a:t>
            </a:r>
            <a:endParaRPr b="0" i="0" sz="1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Role assignments: </a:t>
            </a:r>
            <a:r>
              <a:rPr b="0" i="0" lang="en-US" sz="1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Identification and confirmation of individuals to serve as Documentation Lead and </a:t>
            </a:r>
            <a:r>
              <a:rPr b="0" i="0" lang="en-US" sz="1300" u="none" cap="none" strike="noStrike">
                <a:solidFill>
                  <a:srgbClr val="2D3748"/>
                </a:solidFill>
                <a:latin typeface="Montserrat"/>
                <a:ea typeface="Montserrat"/>
                <a:cs typeface="Montserrat"/>
                <a:sym typeface="Montserrat"/>
              </a:rPr>
              <a:t>Technical Coordinator.</a:t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487680" y="4248605"/>
            <a:ext cx="11216640" cy="390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731520" y="4248605"/>
            <a:ext cx="10728960" cy="390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Path to Plenary 2026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853440" y="4711901"/>
            <a:ext cx="3291840" cy="1219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853440" y="4785053"/>
            <a:ext cx="3291840" cy="341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36445D"/>
                </a:solidFill>
                <a:latin typeface="Montserrat"/>
                <a:ea typeface="Montserrat"/>
                <a:cs typeface="Montserrat"/>
                <a:sym typeface="Montserrat"/>
              </a:rPr>
              <a:t>SIT-41 (Apr 2026)</a:t>
            </a:r>
            <a:endParaRPr b="0" i="0" sz="14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975360" y="5126429"/>
            <a:ext cx="30480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6445D"/>
                </a:solidFill>
                <a:latin typeface="Montserrat"/>
                <a:ea typeface="Montserrat"/>
                <a:cs typeface="Montserrat"/>
                <a:sym typeface="Montserrat"/>
              </a:rPr>
              <a:t>Update and discussion.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6445D"/>
                </a:solidFill>
                <a:latin typeface="Montserrat"/>
                <a:ea typeface="Montserrat"/>
                <a:cs typeface="Montserrat"/>
                <a:sym typeface="Montserrat"/>
              </a:rPr>
              <a:t>Solicit feedback on approach,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6445D"/>
                </a:solidFill>
                <a:latin typeface="Montserrat"/>
                <a:ea typeface="Montserrat"/>
                <a:cs typeface="Montserrat"/>
                <a:sym typeface="Montserrat"/>
              </a:rPr>
              <a:t>scope, and governance alignment.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4460167" y="4681728"/>
            <a:ext cx="3291840" cy="12192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381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4450080" y="4785053"/>
            <a:ext cx="3291840" cy="341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(Sep)</a:t>
            </a:r>
            <a:endParaRPr b="0" i="0" sz="14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4"/>
          <p:cNvSpPr/>
          <p:nvPr/>
        </p:nvSpPr>
        <p:spPr>
          <a:xfrm>
            <a:off x="4572000" y="5126429"/>
            <a:ext cx="30480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Revise process paper to near final and align</a:t>
            </a: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with Document Handling outcome.</a:t>
            </a: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Confirm role assignments.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4"/>
          <p:cNvSpPr/>
          <p:nvPr/>
        </p:nvSpPr>
        <p:spPr>
          <a:xfrm>
            <a:off x="8036633" y="4711901"/>
            <a:ext cx="329184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algn="bl" dir="8100000" dist="12700">
              <a:srgbClr val="000000">
                <a:alpha val="10196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8046720" y="4785053"/>
            <a:ext cx="3291840" cy="3413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Plenary 2026</a:t>
            </a:r>
            <a:endParaRPr b="0" i="0" sz="14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8168640" y="5126429"/>
            <a:ext cx="3048000" cy="731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Present final draft of the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DOI Process Paper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 endorsement.</a:t>
            </a:r>
            <a:endParaRPr b="0" i="0" sz="1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731520" y="6120384"/>
            <a:ext cx="10728960" cy="268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3" u="none" cap="none" strike="noStrike">
                <a:solidFill>
                  <a:srgbClr val="36445D"/>
                </a:solidFill>
                <a:latin typeface="Montserrat"/>
                <a:ea typeface="Montserrat"/>
                <a:cs typeface="Montserrat"/>
                <a:sym typeface="Montserrat"/>
              </a:rPr>
              <a:t>SIT is invited to provide feedback on the approach, scope, and governance alignment, and to flag any concerns for resolution before Plenary.</a:t>
            </a:r>
            <a:endParaRPr b="0" i="0" sz="1333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4"/>
          <p:cNvSpPr/>
          <p:nvPr/>
        </p:nvSpPr>
        <p:spPr>
          <a:xfrm>
            <a:off x="4090241" y="5175197"/>
            <a:ext cx="359839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4"/>
          <p:cNvSpPr/>
          <p:nvPr/>
        </p:nvSpPr>
        <p:spPr>
          <a:xfrm>
            <a:off x="7676794" y="5163005"/>
            <a:ext cx="359839" cy="30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Status and Next Steps</a:t>
            </a:r>
            <a:br>
              <a:rPr lang="en-US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Borges, David E. (LARC-E3)</dc:creator>
</cp:coreProperties>
</file>