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ms-office.chartcolorstyle+xml" PartName="/ppt/charts/colors2.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2.xml"/>
  <Override ContentType="application/vnd.openxmlformats-officedocument.drawingml.chart+xml" PartName="/ppt/charts/chart1.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themeOverride+xml" PartName="/ppt/theme/themeOverride2.xml"/>
  <Override ContentType="application/vnd.openxmlformats-officedocument.themeOverride+xml" PartName="/ppt/theme/themeOverride1.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ms-office.chartstyle+xml" PartName="/ppt/charts/style2.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12192000"/>
  <p:notesSz cx="6858000" cy="9144000"/>
  <p:embeddedFontLst>
    <p:embeddedFont>
      <p:font typeface="Montserrat"/>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1" roundtripDataSignature="AMtx7miyZZVeqpVaHq1t4tykEyNOkUPNl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C5E6791-D8B5-4E83-8728-C37D2D692B5B}">
  <a:tblStyle styleId="{8C5E6791-D8B5-4E83-8728-C37D2D692B5B}"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boldItalic.fntdata"/><Relationship Id="rId11" Type="http://schemas.openxmlformats.org/officeDocument/2006/relationships/slide" Target="slides/slide6.xml"/><Relationship Id="rId10" Type="http://schemas.openxmlformats.org/officeDocument/2006/relationships/slide" Target="slides/slide5.xml"/><Relationship Id="rId21"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Montserrat-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Montserrat-italic.fntdata"/><Relationship Id="rId6" Type="http://schemas.openxmlformats.org/officeDocument/2006/relationships/slide" Target="slides/slide1.xml"/><Relationship Id="rId18" Type="http://schemas.openxmlformats.org/officeDocument/2006/relationships/font" Target="fonts/Montserrat-bold.fntdata"/><Relationship Id="rId7" Type="http://schemas.openxmlformats.org/officeDocument/2006/relationships/slide" Target="slides/slide2.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themeOverride" Target="../theme/themeOverride1.xml"/><Relationship Id="rId4"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themeOverride" Target="../theme/themeOverride2.xml"/><Relationship Id="rId4"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ysClr val="windowText" lastClr="000000"/>
                </a:solidFill>
                <a:latin typeface="Montserrat" panose="00000500000000000000" pitchFamily="2" charset="0"/>
                <a:ea typeface="+mn-ea"/>
                <a:cs typeface="+mn-cs"/>
              </a:defRPr>
            </a:pPr>
            <a:r>
              <a:rPr lang="en-GB" sz="2400" dirty="0">
                <a:solidFill>
                  <a:sysClr val="windowText" lastClr="000000"/>
                </a:solidFill>
                <a:latin typeface="Montserrat" panose="00000500000000000000" pitchFamily="2" charset="0"/>
              </a:rPr>
              <a:t>Number of Open Deliverables</a:t>
            </a:r>
          </a:p>
        </c:rich>
      </c:tx>
      <c:overlay val="0"/>
      <c:spPr>
        <a:noFill/>
        <a:ln>
          <a:noFill/>
        </a:ln>
        <a:effectLst/>
      </c:spPr>
      <c:txPr>
        <a:bodyPr rot="0" spcFirstLastPara="1" vertOverflow="ellipsis" vert="horz" wrap="square" anchor="ctr" anchorCtr="1"/>
        <a:lstStyle/>
        <a:p>
          <a:pPr>
            <a:defRPr sz="2400" b="0" i="0" u="none" strike="noStrike" kern="1200" spc="0" baseline="0">
              <a:solidFill>
                <a:sysClr val="windowText" lastClr="000000"/>
              </a:solidFill>
              <a:latin typeface="Montserrat" panose="00000500000000000000" pitchFamily="2" charset="0"/>
              <a:ea typeface="+mn-ea"/>
              <a:cs typeface="+mn-cs"/>
            </a:defRPr>
          </a:pPr>
          <a:endParaRPr lang="LID4096"/>
        </a:p>
      </c:txPr>
    </c:title>
    <c:autoTitleDeleted val="0"/>
    <c:plotArea>
      <c:layout/>
      <c:pieChart>
        <c:varyColors val="1"/>
        <c:ser>
          <c:idx val="0"/>
          <c:order val="0"/>
          <c:tx>
            <c:strRef>
              <c:f>Sheet1!$B$24</c:f>
              <c:strCache>
                <c:ptCount val="1"/>
                <c:pt idx="0">
                  <c:v>Number of Deliverables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1BE-46AD-8388-E204CC5F0384}"/>
              </c:ext>
            </c:extLst>
          </c:dPt>
          <c:dPt>
            <c:idx val="1"/>
            <c:bubble3D val="0"/>
            <c:spPr>
              <a:solidFill>
                <a:srgbClr val="92D050"/>
              </a:solidFill>
              <a:ln w="19050">
                <a:solidFill>
                  <a:schemeClr val="lt1"/>
                </a:solidFill>
              </a:ln>
              <a:effectLst/>
            </c:spPr>
            <c:extLst>
              <c:ext xmlns:c16="http://schemas.microsoft.com/office/drawing/2014/chart" uri="{C3380CC4-5D6E-409C-BE32-E72D297353CC}">
                <c16:uniqueId val="{00000003-11BE-46AD-8388-E204CC5F0384}"/>
              </c:ext>
            </c:extLst>
          </c:dPt>
          <c:dPt>
            <c:idx val="2"/>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5-11BE-46AD-8388-E204CC5F0384}"/>
              </c:ext>
            </c:extLst>
          </c:dPt>
          <c:cat>
            <c:strRef>
              <c:f>Sheet1!$A$25:$A$27</c:f>
              <c:strCache>
                <c:ptCount val="3"/>
                <c:pt idx="0">
                  <c:v>Carried Over</c:v>
                </c:pt>
                <c:pt idx="1">
                  <c:v>Completed</c:v>
                </c:pt>
                <c:pt idx="2">
                  <c:v>New</c:v>
                </c:pt>
              </c:strCache>
            </c:strRef>
          </c:cat>
          <c:val>
            <c:numRef>
              <c:f>Sheet1!$B$25:$B$27</c:f>
              <c:numCache>
                <c:formatCode>General</c:formatCode>
                <c:ptCount val="3"/>
                <c:pt idx="0">
                  <c:v>112</c:v>
                </c:pt>
                <c:pt idx="1">
                  <c:v>29</c:v>
                </c:pt>
                <c:pt idx="2">
                  <c:v>31</c:v>
                </c:pt>
              </c:numCache>
            </c:numRef>
          </c:val>
          <c:extLst>
            <c:ext xmlns:c16="http://schemas.microsoft.com/office/drawing/2014/chart" uri="{C3380CC4-5D6E-409C-BE32-E72D297353CC}">
              <c16:uniqueId val="{00000006-11BE-46AD-8388-E204CC5F038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ID4096"/>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Sheet1!$B$29</c:f>
              <c:strCache>
                <c:ptCount val="1"/>
                <c:pt idx="0">
                  <c:v>Number</c:v>
                </c:pt>
              </c:strCache>
            </c:strRef>
          </c:tx>
          <c:dPt>
            <c:idx val="0"/>
            <c:bubble3D val="0"/>
            <c:spPr>
              <a:solidFill>
                <a:schemeClr val="accent6">
                  <a:lumMod val="75000"/>
                </a:schemeClr>
              </a:solidFill>
              <a:ln w="19050">
                <a:noFill/>
              </a:ln>
              <a:effectLst/>
            </c:spPr>
            <c:extLst>
              <c:ext xmlns:c16="http://schemas.microsoft.com/office/drawing/2014/chart" uri="{C3380CC4-5D6E-409C-BE32-E72D297353CC}">
                <c16:uniqueId val="{00000001-5B8E-4992-8A4A-2F502F8111E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B8E-4992-8A4A-2F502F8111E8}"/>
              </c:ext>
            </c:extLst>
          </c:dPt>
          <c:dPt>
            <c:idx val="2"/>
            <c:bubble3D val="0"/>
            <c:spPr>
              <a:solidFill>
                <a:schemeClr val="accent4">
                  <a:lumMod val="60000"/>
                  <a:lumOff val="40000"/>
                </a:schemeClr>
              </a:solidFill>
              <a:ln w="19050">
                <a:solidFill>
                  <a:schemeClr val="lt1"/>
                </a:solidFill>
              </a:ln>
              <a:effectLst/>
            </c:spPr>
            <c:extLst>
              <c:ext xmlns:c16="http://schemas.microsoft.com/office/drawing/2014/chart" uri="{C3380CC4-5D6E-409C-BE32-E72D297353CC}">
                <c16:uniqueId val="{00000005-5B8E-4992-8A4A-2F502F8111E8}"/>
              </c:ext>
            </c:extLst>
          </c:dPt>
          <c:dPt>
            <c:idx val="3"/>
            <c:bubble3D val="0"/>
            <c:spPr>
              <a:solidFill>
                <a:srgbClr val="FFFF00"/>
              </a:solidFill>
              <a:ln w="19050">
                <a:solidFill>
                  <a:schemeClr val="lt1"/>
                </a:solidFill>
              </a:ln>
              <a:effectLst/>
            </c:spPr>
            <c:extLst>
              <c:ext xmlns:c16="http://schemas.microsoft.com/office/drawing/2014/chart" uri="{C3380CC4-5D6E-409C-BE32-E72D297353CC}">
                <c16:uniqueId val="{00000007-5B8E-4992-8A4A-2F502F8111E8}"/>
              </c:ext>
            </c:extLst>
          </c:dPt>
          <c:cat>
            <c:strRef>
              <c:f>Sheet1!$A$30:$A$33</c:f>
              <c:strCache>
                <c:ptCount val="4"/>
                <c:pt idx="0">
                  <c:v>Completed on time (2025 deadline)</c:v>
                </c:pt>
                <c:pt idx="1">
                  <c:v>Delayed (deadline extended)</c:v>
                </c:pt>
                <c:pt idx="2">
                  <c:v>Other completed / removed</c:v>
                </c:pt>
                <c:pt idx="3">
                  <c:v>Meant to carry over (on track)</c:v>
                </c:pt>
              </c:strCache>
            </c:strRef>
          </c:cat>
          <c:val>
            <c:numRef>
              <c:f>Sheet1!$B$30:$B$33</c:f>
              <c:numCache>
                <c:formatCode>General</c:formatCode>
                <c:ptCount val="4"/>
                <c:pt idx="0">
                  <c:v>22</c:v>
                </c:pt>
                <c:pt idx="1">
                  <c:v>27</c:v>
                </c:pt>
                <c:pt idx="2">
                  <c:v>7</c:v>
                </c:pt>
                <c:pt idx="3">
                  <c:v>85</c:v>
                </c:pt>
              </c:numCache>
            </c:numRef>
          </c:val>
          <c:extLst>
            <c:ext xmlns:c16="http://schemas.microsoft.com/office/drawing/2014/chart" uri="{C3380CC4-5D6E-409C-BE32-E72D297353CC}">
              <c16:uniqueId val="{00000008-5B8E-4992-8A4A-2F502F8111E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ID4096"/>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 name="Google Shape;6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1" name="Google Shape;131;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0" name="Google Shape;7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0" i="0" lang="en-GB">
                <a:solidFill>
                  <a:srgbClr val="000000"/>
                </a:solidFill>
                <a:highlight>
                  <a:srgbClr val="FFFFFF"/>
                </a:highlight>
                <a:latin typeface="arial"/>
                <a:ea typeface="arial"/>
                <a:cs typeface="arial"/>
                <a:sym typeface="arial"/>
              </a:rPr>
              <a:t>We propose that virtual endorsement of the CEOS 2024-2026 Work Plan officially occur on </a:t>
            </a:r>
            <a:r>
              <a:rPr b="1" i="0" lang="en-GB" u="sng">
                <a:solidFill>
                  <a:srgbClr val="000000"/>
                </a:solidFill>
                <a:highlight>
                  <a:srgbClr val="FFFFFF"/>
                </a:highlight>
                <a:latin typeface="arial"/>
                <a:ea typeface="arial"/>
                <a:cs typeface="arial"/>
                <a:sym typeface="arial"/>
              </a:rPr>
              <a:t>Thursday 18th April 2024</a:t>
            </a:r>
            <a:r>
              <a:rPr b="0" i="0" lang="en-GB">
                <a:solidFill>
                  <a:srgbClr val="000000"/>
                </a:solidFill>
                <a:highlight>
                  <a:srgbClr val="FFFFFF"/>
                </a:highlight>
                <a:latin typeface="arial"/>
                <a:ea typeface="arial"/>
                <a:cs typeface="arial"/>
                <a:sym typeface="arial"/>
              </a:rPr>
              <a:t> subject to agreement and feedback.</a:t>
            </a:r>
            <a:endParaRPr/>
          </a:p>
        </p:txBody>
      </p:sp>
      <p:sp>
        <p:nvSpPr>
          <p:cNvPr id="76" name="Google Shape;7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2.jpg"/><Relationship Id="rId4" Type="http://schemas.openxmlformats.org/officeDocument/2006/relationships/image" Target="../media/image5.jpg"/><Relationship Id="rId5" Type="http://schemas.openxmlformats.org/officeDocument/2006/relationships/image" Target="../media/image6.png"/><Relationship Id="rId6"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13"/>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13"/>
          <p:cNvPicPr preferRelativeResize="0"/>
          <p:nvPr/>
        </p:nvPicPr>
        <p:blipFill rotWithShape="1">
          <a:blip r:embed="rId3">
            <a:alphaModFix/>
          </a:blip>
          <a:srcRect b="-114"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13"/>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13"/>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13"/>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13"/>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13"/>
          <p:cNvPicPr preferRelativeResize="0"/>
          <p:nvPr/>
        </p:nvPicPr>
        <p:blipFill rotWithShape="1">
          <a:blip r:embed="rId6">
            <a:alphaModFix amt="34000"/>
          </a:blip>
          <a:srcRect b="-8774" l="32582" r="8554" t="2399"/>
          <a:stretch/>
        </p:blipFill>
        <p:spPr>
          <a:xfrm rot="5400000">
            <a:off x="5734286" y="-1016167"/>
            <a:ext cx="5455273" cy="7480884"/>
          </a:xfrm>
          <a:prstGeom prst="rtTriangle">
            <a:avLst/>
          </a:prstGeom>
          <a:noFill/>
          <a:ln>
            <a:noFill/>
          </a:ln>
        </p:spPr>
      </p:pic>
      <p:pic>
        <p:nvPicPr>
          <p:cNvPr id="19" name="Google Shape;19;p13"/>
          <p:cNvPicPr preferRelativeResize="0"/>
          <p:nvPr/>
        </p:nvPicPr>
        <p:blipFill rotWithShape="1">
          <a:blip r:embed="rId6">
            <a:alphaModFix amt="34000"/>
          </a:blip>
          <a:srcRect b="674" l="54017" r="11355" t="36082"/>
          <a:stretch/>
        </p:blipFill>
        <p:spPr>
          <a:xfrm rot="-5400000">
            <a:off x="5792642" y="4819952"/>
            <a:ext cx="1719709" cy="2366806"/>
          </a:xfrm>
          <a:prstGeom prst="rtTriangle">
            <a:avLst/>
          </a:prstGeom>
          <a:noFill/>
          <a:ln>
            <a:noFill/>
          </a:ln>
        </p:spPr>
      </p:pic>
      <p:sp>
        <p:nvSpPr>
          <p:cNvPr id="20" name="Google Shape;20;p13"/>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b="0" i="0" sz="80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1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3" name="Google Shape;23;p14"/>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14"/>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1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6" name="Google Shape;26;p1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27" name="Google Shape;27;p14"/>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14"/>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SIT-41, 14-16 April 2026</a:t>
            </a:r>
            <a:endParaRPr b="1" i="0" sz="1400" u="none" cap="none" strike="noStrike">
              <a:solidFill>
                <a:schemeClr val="accent1"/>
              </a:solidFill>
              <a:latin typeface="Montserrat"/>
              <a:ea typeface="Montserrat"/>
              <a:cs typeface="Montserrat"/>
              <a:sym typeface="Montserrat"/>
            </a:endParaRPr>
          </a:p>
        </p:txBody>
      </p:sp>
      <p:sp>
        <p:nvSpPr>
          <p:cNvPr id="29" name="Google Shape;29;p14"/>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0" name="Google Shape;30;p1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1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3" name="Google Shape;33;p15"/>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15"/>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1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6" name="Google Shape;36;p1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7" name="Google Shape;37;p15"/>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8" name="Google Shape;38;p15"/>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39" name="Google Shape;39;p15"/>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0" name="Google Shape;40;p1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41" name="Google Shape;41;p15"/>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GB" sz="1400" u="none" cap="none" strike="noStrike">
                <a:solidFill>
                  <a:schemeClr val="accent1"/>
                </a:solidFill>
                <a:latin typeface="Montserrat"/>
                <a:ea typeface="Montserrat"/>
                <a:cs typeface="Montserrat"/>
                <a:sym typeface="Montserrat"/>
              </a:rPr>
              <a:t>SIT-41, 14-16 April 2026</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1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4" name="Google Shape;44;p1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1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1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7" name="Google Shape;47;p1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8" name="Google Shape;48;p1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49" name="Google Shape;49;p1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50" name="Google Shape;50;p16"/>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GB" sz="1400" u="none" cap="none" strike="noStrike">
                <a:solidFill>
                  <a:schemeClr val="accent1"/>
                </a:solidFill>
                <a:latin typeface="Montserrat"/>
                <a:ea typeface="Montserrat"/>
                <a:cs typeface="Montserrat"/>
                <a:sym typeface="Montserrat"/>
              </a:rPr>
              <a:t>SIT-41, 14-16 April 2026</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17"/>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53" name="Google Shape;53;p17"/>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17"/>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17"/>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6" name="Google Shape;56;p17"/>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7" name="Google Shape;57;p17"/>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b="0"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b="0"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58" name="Google Shape;58;p17"/>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b="0"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b="0"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b="0"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9pPr>
          </a:lstStyle>
          <a:p/>
        </p:txBody>
      </p:sp>
      <p:sp>
        <p:nvSpPr>
          <p:cNvPr id="59" name="Google Shape;59;p17"/>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60" name="Google Shape;60;p1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61" name="Google Shape;61;p17"/>
          <p:cNvSpPr txBox="1"/>
          <p:nvPr/>
        </p:nvSpPr>
        <p:spPr>
          <a:xfrm>
            <a:off x="-24375" y="6562800"/>
            <a:ext cx="5875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GB" sz="1400" u="none" cap="none" strike="noStrike">
                <a:solidFill>
                  <a:schemeClr val="accent1"/>
                </a:solidFill>
                <a:latin typeface="Montserrat"/>
                <a:ea typeface="Montserrat"/>
                <a:cs typeface="Montserrat"/>
                <a:sym typeface="Montserrat"/>
              </a:rPr>
              <a:t>SIT-41, 14-16 April 2026</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7.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2"/>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12"/>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2"/>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2"/>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12"/>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ceos.org/document_management/Publications/Governing_Docs/CEOS_Terms-of-Reference_Nov2013.pdf" TargetMode="External"/><Relationship Id="rId4" Type="http://schemas.openxmlformats.org/officeDocument/2006/relationships/hyperlink" Target="http://ceos.org/document_management/Publications/Governing_Docs/CEOS_Strategic-Guidance_Nov2013.pdf" TargetMode="External"/><Relationship Id="rId5" Type="http://schemas.openxmlformats.org/officeDocument/2006/relationships/hyperlink" Target="http://ceos.org/document_management/Publications/Governing_Docs/CEOS_Governance_and_Processes_rev1.1-2019.pdf" TargetMode="External"/><Relationship Id="rId6" Type="http://schemas.openxmlformats.org/officeDocument/2006/relationships/hyperlink" Target="https://ceos.org/document_management/Publications/CEOS_Work-Plans/CEOS%20Work%20Plan%202023-2025_v1.1.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deliverables.ceos.org/"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hart" Target="../charts/chart1.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1"/>
          <p:cNvSpPr txBox="1"/>
          <p:nvPr>
            <p:ph type="title"/>
          </p:nvPr>
        </p:nvSpPr>
        <p:spPr>
          <a:xfrm>
            <a:off x="176050" y="175950"/>
            <a:ext cx="7793400" cy="47736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en-GB" sz="7500"/>
              <a:t>CEOS SIT-41</a:t>
            </a:r>
            <a:endParaRPr sz="7500"/>
          </a:p>
          <a:p>
            <a:pPr indent="0" lvl="0" marL="0" rtl="0" algn="l">
              <a:lnSpc>
                <a:spcPct val="115000"/>
              </a:lnSpc>
              <a:spcBef>
                <a:spcPts val="0"/>
              </a:spcBef>
              <a:spcAft>
                <a:spcPts val="0"/>
              </a:spcAft>
              <a:buSzPts val="8000"/>
              <a:buNone/>
            </a:pPr>
            <a:r>
              <a:rPr i="1" lang="en-GB" sz="4000"/>
              <a:t>CEOS 2026-2028 Work Plan</a:t>
            </a:r>
            <a:endParaRPr sz="7500"/>
          </a:p>
        </p:txBody>
      </p:sp>
      <p:sp>
        <p:nvSpPr>
          <p:cNvPr id="67" name="Google Shape;67;p1"/>
          <p:cNvSpPr/>
          <p:nvPr/>
        </p:nvSpPr>
        <p:spPr>
          <a:xfrm>
            <a:off x="7182950" y="4174895"/>
            <a:ext cx="4833000" cy="2185800"/>
          </a:xfrm>
          <a:prstGeom prst="rect">
            <a:avLst/>
          </a:prstGeom>
          <a:noFill/>
          <a:ln>
            <a:noFill/>
          </a:ln>
        </p:spPr>
        <p:txBody>
          <a:bodyPr anchorCtr="0" anchor="t" bIns="0" lIns="0" spcFirstLastPara="1" rIns="0" wrap="square" tIns="0">
            <a:noAutofit/>
          </a:bodyPr>
          <a:lstStyle/>
          <a:p>
            <a:pPr indent="0" lvl="0" marL="0" marR="0" rtl="0" algn="r">
              <a:lnSpc>
                <a:spcPct val="130000"/>
              </a:lnSpc>
              <a:spcBef>
                <a:spcPts val="0"/>
              </a:spcBef>
              <a:spcAft>
                <a:spcPts val="0"/>
              </a:spcAft>
              <a:buClr>
                <a:schemeClr val="dk1"/>
              </a:buClr>
              <a:buSzPts val="2200"/>
              <a:buFont typeface="Arial"/>
              <a:buNone/>
            </a:pPr>
            <a:r>
              <a:rPr b="1" i="0" lang="en-GB" sz="2200" u="none" cap="none" strike="noStrike">
                <a:solidFill>
                  <a:schemeClr val="accent1"/>
                </a:solidFill>
                <a:latin typeface="Montserrat"/>
                <a:ea typeface="Montserrat"/>
                <a:cs typeface="Montserrat"/>
                <a:sym typeface="Montserrat"/>
              </a:rPr>
              <a:t>Lefteris Mamais</a:t>
            </a:r>
            <a:endParaRPr b="1" i="0" sz="2200" u="none" cap="none" strike="noStrike">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None/>
            </a:pPr>
            <a:r>
              <a:rPr b="1" i="0" lang="en-GB" sz="2200" u="none" cap="none" strike="noStrike">
                <a:solidFill>
                  <a:schemeClr val="accent1"/>
                </a:solidFill>
                <a:latin typeface="Montserrat"/>
                <a:ea typeface="Montserrat"/>
                <a:cs typeface="Montserrat"/>
                <a:sym typeface="Montserrat"/>
              </a:rPr>
              <a:t>CEOS Executive Office</a:t>
            </a:r>
            <a:endParaRPr b="1" i="0" sz="2200" u="none" cap="none" strike="noStrike">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Clr>
                <a:schemeClr val="dk1"/>
              </a:buClr>
              <a:buSzPts val="2200"/>
              <a:buFont typeface="Arial"/>
              <a:buNone/>
            </a:pPr>
            <a:r>
              <a:rPr b="1" i="0" lang="en-GB" sz="2200" u="none" cap="none" strike="noStrike">
                <a:solidFill>
                  <a:schemeClr val="accent1"/>
                </a:solidFill>
                <a:latin typeface="Montserrat"/>
                <a:ea typeface="Montserrat"/>
                <a:cs typeface="Montserrat"/>
                <a:sym typeface="Montserrat"/>
              </a:rPr>
              <a:t>Agenda Item 1.7</a:t>
            </a:r>
            <a:endParaRPr b="0" i="0" sz="1400" u="none" cap="none" strike="noStrike">
              <a:solidFill>
                <a:schemeClr val="dk1"/>
              </a:solidFill>
              <a:latin typeface="Montserrat"/>
              <a:ea typeface="Montserrat"/>
              <a:cs typeface="Montserrat"/>
              <a:sym typeface="Montserrat"/>
            </a:endParaRPr>
          </a:p>
          <a:p>
            <a:pPr indent="0" lvl="0" marL="0" marR="0" rtl="0" algn="r">
              <a:lnSpc>
                <a:spcPct val="130000"/>
              </a:lnSpc>
              <a:spcBef>
                <a:spcPts val="0"/>
              </a:spcBef>
              <a:spcAft>
                <a:spcPts val="0"/>
              </a:spcAft>
              <a:buClr>
                <a:schemeClr val="dk1"/>
              </a:buClr>
              <a:buSzPts val="2200"/>
              <a:buFont typeface="Arial"/>
              <a:buNone/>
            </a:pPr>
            <a:r>
              <a:rPr b="1" i="0" lang="en-GB" sz="2200" u="none" cap="none" strike="noStrike">
                <a:solidFill>
                  <a:schemeClr val="accent1"/>
                </a:solidFill>
                <a:latin typeface="Montserrat"/>
                <a:ea typeface="Montserrat"/>
                <a:cs typeface="Montserrat"/>
                <a:sym typeface="Montserrat"/>
              </a:rPr>
              <a:t>CEOS SIT-41 2026</a:t>
            </a:r>
            <a:endParaRPr b="1" i="0" sz="2200" u="none" cap="none" strike="noStrike">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Clr>
                <a:schemeClr val="dk1"/>
              </a:buClr>
              <a:buSzPts val="2200"/>
              <a:buFont typeface="Arial"/>
              <a:buNone/>
            </a:pPr>
            <a:r>
              <a:rPr b="1" i="0" lang="en-GB" sz="2200" u="none" cap="none" strike="noStrike">
                <a:solidFill>
                  <a:schemeClr val="accent1"/>
                </a:solidFill>
                <a:latin typeface="Montserrat"/>
                <a:ea typeface="Montserrat"/>
                <a:cs typeface="Montserrat"/>
                <a:sym typeface="Montserrat"/>
              </a:rPr>
              <a:t>Irvine, California, USA</a:t>
            </a:r>
            <a:endParaRPr b="1" i="0" sz="2200" u="none" cap="none" strike="noStrike">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Clr>
                <a:schemeClr val="dk1"/>
              </a:buClr>
              <a:buSzPts val="2200"/>
              <a:buFont typeface="Arial"/>
              <a:buNone/>
            </a:pPr>
            <a:r>
              <a:rPr b="1" i="0" lang="en-GB" sz="2200" u="none" cap="none" strike="noStrike">
                <a:solidFill>
                  <a:schemeClr val="accent1"/>
                </a:solidFill>
                <a:latin typeface="Montserrat"/>
                <a:ea typeface="Montserrat"/>
                <a:cs typeface="Montserrat"/>
                <a:sym typeface="Montserrat"/>
              </a:rPr>
              <a:t>14-16 April 2026</a:t>
            </a:r>
            <a:endParaRPr b="1" i="0" sz="22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0"/>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p>
            <a:pPr indent="0" lvl="0" marL="50800" rtl="0" algn="ctr">
              <a:lnSpc>
                <a:spcPct val="115000"/>
              </a:lnSpc>
              <a:spcBef>
                <a:spcPts val="1000"/>
              </a:spcBef>
              <a:spcAft>
                <a:spcPts val="0"/>
              </a:spcAft>
              <a:buSzPts val="2800"/>
              <a:buNone/>
            </a:pPr>
            <a:r>
              <a:rPr b="1" lang="en-GB" sz="3200"/>
              <a:t>Thank You!</a:t>
            </a:r>
            <a:endParaRPr/>
          </a:p>
          <a:p>
            <a:pPr indent="0" lvl="0" marL="50800" rtl="0" algn="ctr">
              <a:lnSpc>
                <a:spcPct val="115000"/>
              </a:lnSpc>
              <a:spcBef>
                <a:spcPts val="1000"/>
              </a:spcBef>
              <a:spcAft>
                <a:spcPts val="0"/>
              </a:spcAft>
              <a:buSzPts val="2800"/>
              <a:buNone/>
            </a:pPr>
            <a:r>
              <a:t/>
            </a:r>
            <a:endParaRPr sz="3200"/>
          </a:p>
          <a:p>
            <a:pPr indent="0" lvl="0" marL="50800" rtl="0" algn="ctr">
              <a:lnSpc>
                <a:spcPct val="115000"/>
              </a:lnSpc>
              <a:spcBef>
                <a:spcPts val="1000"/>
              </a:spcBef>
              <a:spcAft>
                <a:spcPts val="0"/>
              </a:spcAft>
              <a:buSzPts val="2800"/>
              <a:buNone/>
            </a:pPr>
            <a:r>
              <a:rPr lang="en-GB"/>
              <a:t>Great work on timelines and results – we should all be proud. </a:t>
            </a:r>
            <a:endParaRPr/>
          </a:p>
          <a:p>
            <a:pPr indent="0" lvl="0" marL="50800" rtl="0" algn="ctr">
              <a:lnSpc>
                <a:spcPct val="115000"/>
              </a:lnSpc>
              <a:spcBef>
                <a:spcPts val="1000"/>
              </a:spcBef>
              <a:spcAft>
                <a:spcPts val="0"/>
              </a:spcAft>
              <a:buSzPts val="2800"/>
              <a:buNone/>
            </a:pPr>
            <a:r>
              <a:rPr b="1" lang="en-GB"/>
              <a:t>Please keep the deliverable tracker updated. </a:t>
            </a:r>
            <a:endParaRPr/>
          </a:p>
          <a:p>
            <a:pPr indent="0" lvl="0" marL="50800" rtl="0" algn="ctr">
              <a:lnSpc>
                <a:spcPct val="115000"/>
              </a:lnSpc>
              <a:spcBef>
                <a:spcPts val="1000"/>
              </a:spcBef>
              <a:spcAft>
                <a:spcPts val="0"/>
              </a:spcAft>
              <a:buSzPts val="2800"/>
              <a:buNone/>
            </a:pPr>
            <a:r>
              <a:rPr lang="en-GB"/>
              <a:t>Let’s continue collaborating on upcoming tasks.</a:t>
            </a:r>
            <a:endParaRPr/>
          </a:p>
          <a:p>
            <a:pPr indent="-228600" lvl="0" marL="457200" marR="0" rtl="0" algn="l">
              <a:lnSpc>
                <a:spcPct val="115000"/>
              </a:lnSpc>
              <a:spcBef>
                <a:spcPts val="1000"/>
              </a:spcBef>
              <a:spcAft>
                <a:spcPts val="0"/>
              </a:spcAft>
              <a:buClr>
                <a:schemeClr val="dk1"/>
              </a:buClr>
              <a:buSzPts val="2800"/>
              <a:buFont typeface="Montserrat"/>
              <a:buNone/>
            </a:pPr>
            <a:r>
              <a:t/>
            </a:r>
            <a:endParaRPr/>
          </a:p>
        </p:txBody>
      </p:sp>
      <p:sp>
        <p:nvSpPr>
          <p:cNvPr id="128" name="Google Shape;128;p10"/>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a:t>Closing Remarks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1"/>
          <p:cNvSpPr txBox="1"/>
          <p:nvPr>
            <p:ph type="title"/>
          </p:nvPr>
        </p:nvSpPr>
        <p:spPr>
          <a:xfrm>
            <a:off x="176050" y="175950"/>
            <a:ext cx="7793400" cy="4773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8000"/>
              <a:buNone/>
            </a:pPr>
            <a:r>
              <a:rPr lang="en-GB" sz="7000"/>
              <a:t>Looking forward to continued collaboration.</a:t>
            </a:r>
            <a:endParaRPr sz="7000"/>
          </a:p>
        </p:txBody>
      </p:sp>
      <p:sp>
        <p:nvSpPr>
          <p:cNvPr id="134" name="Google Shape;134;p11"/>
          <p:cNvSpPr/>
          <p:nvPr/>
        </p:nvSpPr>
        <p:spPr>
          <a:xfrm>
            <a:off x="7182950" y="4174895"/>
            <a:ext cx="4833000" cy="2185800"/>
          </a:xfrm>
          <a:prstGeom prst="rect">
            <a:avLst/>
          </a:prstGeom>
          <a:noFill/>
          <a:ln>
            <a:noFill/>
          </a:ln>
        </p:spPr>
        <p:txBody>
          <a:bodyPr anchorCtr="0" anchor="t" bIns="0" lIns="0" spcFirstLastPara="1" rIns="0" wrap="square" tIns="0">
            <a:noAutofit/>
          </a:bodyPr>
          <a:lstStyle/>
          <a:p>
            <a:pPr indent="0" lvl="0" marL="0" marR="0" rtl="0" algn="r">
              <a:lnSpc>
                <a:spcPct val="130000"/>
              </a:lnSpc>
              <a:spcBef>
                <a:spcPts val="0"/>
              </a:spcBef>
              <a:spcAft>
                <a:spcPts val="0"/>
              </a:spcAft>
              <a:buClr>
                <a:schemeClr val="dk1"/>
              </a:buClr>
              <a:buSzPts val="2200"/>
              <a:buFont typeface="Arial"/>
              <a:buNone/>
            </a:pPr>
            <a:r>
              <a:rPr b="1" i="0" lang="en-GB" sz="2200" u="none" cap="none" strike="noStrike">
                <a:solidFill>
                  <a:schemeClr val="accent1"/>
                </a:solidFill>
                <a:latin typeface="Montserrat"/>
                <a:ea typeface="Montserrat"/>
                <a:cs typeface="Montserrat"/>
                <a:sym typeface="Montserrat"/>
              </a:rPr>
              <a:t>Lefteris Mamais</a:t>
            </a:r>
            <a:endParaRPr b="1" i="0" sz="2200" u="none" cap="none" strike="noStrike">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None/>
            </a:pPr>
            <a:r>
              <a:rPr b="1" i="0" lang="en-GB" sz="2200" u="none" cap="none" strike="noStrike">
                <a:solidFill>
                  <a:schemeClr val="accent1"/>
                </a:solidFill>
                <a:latin typeface="Montserrat"/>
                <a:ea typeface="Montserrat"/>
                <a:cs typeface="Montserrat"/>
                <a:sym typeface="Montserrat"/>
              </a:rPr>
              <a:t>CEOS Executive Office</a:t>
            </a:r>
            <a:endParaRPr b="1" i="0" sz="2200" u="none" cap="none" strike="noStrike">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Clr>
                <a:schemeClr val="dk1"/>
              </a:buClr>
              <a:buSzPts val="2200"/>
              <a:buFont typeface="Arial"/>
              <a:buNone/>
            </a:pPr>
            <a:r>
              <a:rPr b="1" i="0" lang="en-GB" sz="2200" u="none" cap="none" strike="noStrike">
                <a:solidFill>
                  <a:schemeClr val="accent1"/>
                </a:solidFill>
                <a:latin typeface="Montserrat"/>
                <a:ea typeface="Montserrat"/>
                <a:cs typeface="Montserrat"/>
                <a:sym typeface="Montserrat"/>
              </a:rPr>
              <a:t>Agenda Item 1.7</a:t>
            </a:r>
            <a:endParaRPr b="0" i="0" sz="1400" u="none" cap="none" strike="noStrike">
              <a:solidFill>
                <a:schemeClr val="dk1"/>
              </a:solidFill>
              <a:latin typeface="Montserrat"/>
              <a:ea typeface="Montserrat"/>
              <a:cs typeface="Montserrat"/>
              <a:sym typeface="Montserrat"/>
            </a:endParaRPr>
          </a:p>
          <a:p>
            <a:pPr indent="0" lvl="0" marL="0" marR="0" rtl="0" algn="r">
              <a:lnSpc>
                <a:spcPct val="130000"/>
              </a:lnSpc>
              <a:spcBef>
                <a:spcPts val="0"/>
              </a:spcBef>
              <a:spcAft>
                <a:spcPts val="0"/>
              </a:spcAft>
              <a:buClr>
                <a:schemeClr val="dk1"/>
              </a:buClr>
              <a:buSzPts val="2200"/>
              <a:buFont typeface="Arial"/>
              <a:buNone/>
            </a:pPr>
            <a:r>
              <a:rPr b="1" i="0" lang="en-GB" sz="2200" u="none" cap="none" strike="noStrike">
                <a:solidFill>
                  <a:schemeClr val="accent1"/>
                </a:solidFill>
                <a:latin typeface="Montserrat"/>
                <a:ea typeface="Montserrat"/>
                <a:cs typeface="Montserrat"/>
                <a:sym typeface="Montserrat"/>
              </a:rPr>
              <a:t>CEOS SIT-41 2026</a:t>
            </a:r>
            <a:endParaRPr b="1" i="0" sz="2200" u="none" cap="none" strike="noStrike">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Clr>
                <a:schemeClr val="dk1"/>
              </a:buClr>
              <a:buSzPts val="2200"/>
              <a:buFont typeface="Arial"/>
              <a:buNone/>
            </a:pPr>
            <a:r>
              <a:rPr b="1" i="0" lang="en-GB" sz="2200" u="none" cap="none" strike="noStrike">
                <a:solidFill>
                  <a:schemeClr val="accent1"/>
                </a:solidFill>
                <a:latin typeface="Montserrat"/>
                <a:ea typeface="Montserrat"/>
                <a:cs typeface="Montserrat"/>
                <a:sym typeface="Montserrat"/>
              </a:rPr>
              <a:t>Irvine, California, USA</a:t>
            </a:r>
            <a:endParaRPr b="1" i="0" sz="2200" u="none" cap="none" strike="noStrike">
              <a:solidFill>
                <a:schemeClr val="accent1"/>
              </a:solidFill>
              <a:latin typeface="Montserrat"/>
              <a:ea typeface="Montserrat"/>
              <a:cs typeface="Montserrat"/>
              <a:sym typeface="Montserrat"/>
            </a:endParaRPr>
          </a:p>
          <a:p>
            <a:pPr indent="0" lvl="0" marL="0" marR="0" rtl="0" algn="r">
              <a:lnSpc>
                <a:spcPct val="130000"/>
              </a:lnSpc>
              <a:spcBef>
                <a:spcPts val="0"/>
              </a:spcBef>
              <a:spcAft>
                <a:spcPts val="0"/>
              </a:spcAft>
              <a:buClr>
                <a:schemeClr val="dk1"/>
              </a:buClr>
              <a:buSzPts val="2200"/>
              <a:buFont typeface="Arial"/>
              <a:buNone/>
            </a:pPr>
            <a:r>
              <a:rPr b="1" i="0" lang="en-GB" sz="2200" u="none" cap="none" strike="noStrike">
                <a:solidFill>
                  <a:schemeClr val="accent1"/>
                </a:solidFill>
                <a:latin typeface="Montserrat"/>
                <a:ea typeface="Montserrat"/>
                <a:cs typeface="Montserrat"/>
                <a:sym typeface="Montserrat"/>
              </a:rPr>
              <a:t>14-16 April 2026</a:t>
            </a:r>
            <a:endParaRPr b="1" i="0" sz="22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2"/>
          <p:cNvSpPr txBox="1"/>
          <p:nvPr>
            <p:ph type="title"/>
          </p:nvPr>
        </p:nvSpPr>
        <p:spPr>
          <a:xfrm>
            <a:off x="182297" y="156377"/>
            <a:ext cx="9892145"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a:t>Governance &amp; Work Planning</a:t>
            </a:r>
            <a:br>
              <a:rPr lang="en-GB"/>
            </a:br>
            <a:endParaRPr/>
          </a:p>
        </p:txBody>
      </p:sp>
      <p:sp>
        <p:nvSpPr>
          <p:cNvPr id="73" name="Google Shape;73;p2"/>
          <p:cNvSpPr txBox="1"/>
          <p:nvPr>
            <p:ph idx="1" type="body"/>
          </p:nvPr>
        </p:nvSpPr>
        <p:spPr>
          <a:xfrm>
            <a:off x="348300" y="1259750"/>
            <a:ext cx="11495400" cy="4662871"/>
          </a:xfrm>
          <a:prstGeom prst="rect">
            <a:avLst/>
          </a:prstGeom>
          <a:noFill/>
          <a:ln>
            <a:noFill/>
          </a:ln>
        </p:spPr>
        <p:txBody>
          <a:bodyPr anchorCtr="0" anchor="t" bIns="45700" lIns="91425" spcFirstLastPara="1" rIns="91425" wrap="square" tIns="45700">
            <a:noAutofit/>
          </a:bodyPr>
          <a:lstStyle/>
          <a:p>
            <a:pPr indent="-457200" lvl="0" marL="558800" rtl="0" algn="l">
              <a:lnSpc>
                <a:spcPct val="115000"/>
              </a:lnSpc>
              <a:spcBef>
                <a:spcPts val="1000"/>
              </a:spcBef>
              <a:spcAft>
                <a:spcPts val="0"/>
              </a:spcAft>
              <a:buSzPts val="2800"/>
              <a:buChar char="❖"/>
            </a:pPr>
            <a:r>
              <a:rPr lang="en-GB" sz="2200"/>
              <a:t>Four key governing documents primarily guide the work of CEOS:</a:t>
            </a:r>
            <a:endParaRPr/>
          </a:p>
          <a:p>
            <a:pPr indent="-450850" lvl="1" marL="1016000" rtl="0" algn="l">
              <a:lnSpc>
                <a:spcPct val="115000"/>
              </a:lnSpc>
              <a:spcBef>
                <a:spcPts val="500"/>
              </a:spcBef>
              <a:spcAft>
                <a:spcPts val="0"/>
              </a:spcAft>
              <a:buSzPts val="2300"/>
              <a:buAutoNum type="arabicPeriod"/>
            </a:pPr>
            <a:r>
              <a:rPr lang="en-GB" sz="1900" u="sng">
                <a:solidFill>
                  <a:schemeClr val="hlink"/>
                </a:solidFill>
                <a:hlinkClick r:id="rId3"/>
              </a:rPr>
              <a:t>CEOS Terms of Reference</a:t>
            </a:r>
            <a:r>
              <a:rPr lang="en-GB" sz="1900"/>
              <a:t> defines the mission and scope of CEOS activities</a:t>
            </a:r>
            <a:endParaRPr sz="2300"/>
          </a:p>
          <a:p>
            <a:pPr indent="-450850" lvl="1" marL="1016000" rtl="0" algn="l">
              <a:lnSpc>
                <a:spcPct val="115000"/>
              </a:lnSpc>
              <a:spcBef>
                <a:spcPts val="500"/>
              </a:spcBef>
              <a:spcAft>
                <a:spcPts val="0"/>
              </a:spcAft>
              <a:buSzPts val="2300"/>
              <a:buAutoNum type="arabicPeriod"/>
            </a:pPr>
            <a:r>
              <a:rPr lang="en-GB" sz="1900" u="sng">
                <a:solidFill>
                  <a:schemeClr val="hlink"/>
                </a:solidFill>
                <a:hlinkClick r:id="rId4"/>
              </a:rPr>
              <a:t>CEOS Strategic Guidance document</a:t>
            </a:r>
            <a:r>
              <a:rPr lang="en-GB" sz="1900"/>
              <a:t> articulates the overarching long-term purpose and goals of CEOS</a:t>
            </a:r>
            <a:endParaRPr sz="2300"/>
          </a:p>
          <a:p>
            <a:pPr indent="-450850" lvl="1" marL="1016000" rtl="0" algn="l">
              <a:lnSpc>
                <a:spcPct val="115000"/>
              </a:lnSpc>
              <a:spcBef>
                <a:spcPts val="500"/>
              </a:spcBef>
              <a:spcAft>
                <a:spcPts val="0"/>
              </a:spcAft>
              <a:buSzPts val="2300"/>
              <a:buAutoNum type="arabicPeriod"/>
            </a:pPr>
            <a:r>
              <a:rPr lang="en-GB" sz="1900" u="sng">
                <a:solidFill>
                  <a:schemeClr val="hlink"/>
                </a:solidFill>
                <a:hlinkClick r:id="rId5"/>
              </a:rPr>
              <a:t>CEOS Governance and Processes</a:t>
            </a:r>
            <a:r>
              <a:rPr lang="en-GB" sz="1900"/>
              <a:t> document provides guidelines on the structure, operations, and processes CEOS employs to achieve its goals</a:t>
            </a:r>
            <a:endParaRPr sz="2300"/>
          </a:p>
          <a:p>
            <a:pPr indent="-450850" lvl="1" marL="1016000" rtl="0" algn="l">
              <a:lnSpc>
                <a:spcPct val="115000"/>
              </a:lnSpc>
              <a:spcBef>
                <a:spcPts val="500"/>
              </a:spcBef>
              <a:spcAft>
                <a:spcPts val="0"/>
              </a:spcAft>
              <a:buSzPts val="2300"/>
              <a:buAutoNum type="arabicPeriod"/>
            </a:pPr>
            <a:r>
              <a:rPr lang="en-GB" sz="1900" u="sng">
                <a:solidFill>
                  <a:schemeClr val="hlink"/>
                </a:solidFill>
                <a:hlinkClick r:id="rId6"/>
              </a:rPr>
              <a:t>CEOS Work Plan</a:t>
            </a:r>
            <a:r>
              <a:rPr lang="en-GB" sz="1900"/>
              <a:t> (3-year rolling) sets forth near-term actions to achieve the goals outlined in the CEOS Strategic Guidance document</a:t>
            </a:r>
            <a:endParaRPr sz="2300"/>
          </a:p>
          <a:p>
            <a:pPr indent="0" lvl="1" marL="558800" rtl="0" algn="l">
              <a:lnSpc>
                <a:spcPct val="115000"/>
              </a:lnSpc>
              <a:spcBef>
                <a:spcPts val="500"/>
              </a:spcBef>
              <a:spcAft>
                <a:spcPts val="0"/>
              </a:spcAft>
              <a:buSzPts val="2400"/>
              <a:buNone/>
            </a:pPr>
            <a:r>
              <a:t/>
            </a:r>
            <a:endParaRPr sz="1200"/>
          </a:p>
          <a:p>
            <a:pPr indent="-533400" lvl="0" marL="635000" rtl="0" algn="l">
              <a:lnSpc>
                <a:spcPct val="115000"/>
              </a:lnSpc>
              <a:spcBef>
                <a:spcPts val="1000"/>
              </a:spcBef>
              <a:spcAft>
                <a:spcPts val="0"/>
              </a:spcAft>
              <a:buSzPts val="2800"/>
              <a:buChar char="❖"/>
            </a:pPr>
            <a:r>
              <a:rPr lang="en-GB" sz="2200"/>
              <a:t>The CEOS Executive Office is the custodian of all CEOS Governing Documents, including the annual update of the 3-year CEOS Work Plan and the definition and monitoring of the deliverables it informs.</a:t>
            </a:r>
            <a:endParaRPr/>
          </a:p>
          <a:p>
            <a:pPr indent="0" lvl="1" marL="558800" rtl="0" algn="l">
              <a:lnSpc>
                <a:spcPct val="115000"/>
              </a:lnSpc>
              <a:spcBef>
                <a:spcPts val="500"/>
              </a:spcBef>
              <a:spcAft>
                <a:spcPts val="0"/>
              </a:spcAft>
              <a:buSzPts val="2400"/>
              <a:buNone/>
            </a:pPr>
            <a:r>
              <a:t/>
            </a:r>
            <a:endParaRPr sz="2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3"/>
          <p:cNvSpPr txBox="1"/>
          <p:nvPr>
            <p:ph idx="1" type="body"/>
          </p:nvPr>
        </p:nvSpPr>
        <p:spPr>
          <a:xfrm>
            <a:off x="258842" y="1275421"/>
            <a:ext cx="2356021" cy="1851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000"/>
              </a:spcBef>
              <a:spcAft>
                <a:spcPts val="0"/>
              </a:spcAft>
              <a:buSzPts val="2800"/>
              <a:buNone/>
            </a:pPr>
            <a:r>
              <a:rPr lang="en-GB" sz="1850"/>
              <a:t>The 3-year work plan is updated by all CEOS entities every year and put forward for formal endorsement at the SIT in April. Rigorous work planning, execution, and monitoring are critical to the credibility of CEOS.</a:t>
            </a:r>
            <a:endParaRPr sz="1850"/>
          </a:p>
        </p:txBody>
      </p:sp>
      <p:sp>
        <p:nvSpPr>
          <p:cNvPr id="79" name="Google Shape;79;p3"/>
          <p:cNvSpPr txBox="1"/>
          <p:nvPr>
            <p:ph type="title"/>
          </p:nvPr>
        </p:nvSpPr>
        <p:spPr>
          <a:xfrm>
            <a:off x="258842" y="157098"/>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a:t>CEOS Work Plan</a:t>
            </a:r>
            <a:endParaRPr/>
          </a:p>
        </p:txBody>
      </p:sp>
      <p:pic>
        <p:nvPicPr>
          <p:cNvPr id="80" name="Google Shape;80;p3"/>
          <p:cNvPicPr preferRelativeResize="0"/>
          <p:nvPr/>
        </p:nvPicPr>
        <p:blipFill rotWithShape="1">
          <a:blip r:embed="rId3">
            <a:alphaModFix/>
          </a:blip>
          <a:srcRect b="0" l="0" r="0" t="0"/>
          <a:stretch/>
        </p:blipFill>
        <p:spPr>
          <a:xfrm>
            <a:off x="2891556" y="1275421"/>
            <a:ext cx="9214233" cy="499704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4"/>
          <p:cNvSpPr txBox="1"/>
          <p:nvPr>
            <p:ph idx="1" type="body"/>
          </p:nvPr>
        </p:nvSpPr>
        <p:spPr>
          <a:xfrm>
            <a:off x="348300" y="1349986"/>
            <a:ext cx="11495400" cy="4662900"/>
          </a:xfrm>
          <a:prstGeom prst="rect">
            <a:avLst/>
          </a:prstGeom>
          <a:noFill/>
          <a:ln>
            <a:noFill/>
          </a:ln>
        </p:spPr>
        <p:txBody>
          <a:bodyPr anchorCtr="0" anchor="t" bIns="45700" lIns="91425" spcFirstLastPara="1" rIns="91425" wrap="square" tIns="45700">
            <a:noAutofit/>
          </a:bodyPr>
          <a:lstStyle/>
          <a:p>
            <a:pPr indent="0" lvl="0" marL="50800" rtl="0" algn="l">
              <a:lnSpc>
                <a:spcPct val="115000"/>
              </a:lnSpc>
              <a:spcBef>
                <a:spcPts val="1000"/>
              </a:spcBef>
              <a:spcAft>
                <a:spcPts val="0"/>
              </a:spcAft>
              <a:buSzPts val="2800"/>
              <a:buNone/>
            </a:pPr>
            <a:r>
              <a:rPr lang="en-GB" sz="2400">
                <a:solidFill>
                  <a:srgbClr val="000000"/>
                </a:solidFill>
              </a:rPr>
              <a:t>Detailed work defined as </a:t>
            </a:r>
            <a:r>
              <a:rPr i="1" lang="en-GB" sz="2400">
                <a:solidFill>
                  <a:srgbClr val="000000"/>
                </a:solidFill>
              </a:rPr>
              <a:t>deliverables:</a:t>
            </a:r>
            <a:r>
              <a:rPr lang="en-GB" sz="2400">
                <a:solidFill>
                  <a:srgbClr val="000000"/>
                </a:solidFill>
              </a:rPr>
              <a:t> outlined in the WP, reconciled and tracked in the </a:t>
            </a:r>
            <a:r>
              <a:rPr lang="en-GB" sz="2400" u="sng">
                <a:solidFill>
                  <a:srgbClr val="000000"/>
                </a:solidFill>
                <a:hlinkClick r:id="rId3">
                  <a:extLst>
                    <a:ext uri="{A12FA001-AC4F-418D-AE19-62706E023703}">
                      <ahyp:hlinkClr val="tx"/>
                    </a:ext>
                  </a:extLst>
                </a:hlinkClick>
              </a:rPr>
              <a:t>CEOS deliverable tracking tool</a:t>
            </a:r>
            <a:endParaRPr sz="2400">
              <a:solidFill>
                <a:srgbClr val="000000"/>
              </a:solidFill>
            </a:endParaRPr>
          </a:p>
          <a:p>
            <a:pPr indent="-228600" lvl="0" marL="457200" marR="0" rtl="0" algn="l">
              <a:lnSpc>
                <a:spcPct val="115000"/>
              </a:lnSpc>
              <a:spcBef>
                <a:spcPts val="1000"/>
              </a:spcBef>
              <a:spcAft>
                <a:spcPts val="0"/>
              </a:spcAft>
              <a:buClr>
                <a:schemeClr val="dk1"/>
              </a:buClr>
              <a:buSzPts val="2800"/>
              <a:buFont typeface="Montserrat"/>
              <a:buNone/>
            </a:pPr>
            <a:r>
              <a:t/>
            </a:r>
            <a:endParaRPr sz="2400"/>
          </a:p>
        </p:txBody>
      </p:sp>
      <p:sp>
        <p:nvSpPr>
          <p:cNvPr id="86" name="Google Shape;86;p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a:t>CEOS Work Plan</a:t>
            </a:r>
            <a:endParaRPr/>
          </a:p>
        </p:txBody>
      </p:sp>
      <p:pic>
        <p:nvPicPr>
          <p:cNvPr id="87" name="Google Shape;87;p4"/>
          <p:cNvPicPr preferRelativeResize="0"/>
          <p:nvPr/>
        </p:nvPicPr>
        <p:blipFill rotWithShape="1">
          <a:blip r:embed="rId4">
            <a:alphaModFix/>
          </a:blip>
          <a:srcRect b="0" l="0" r="0" t="0"/>
          <a:stretch/>
        </p:blipFill>
        <p:spPr>
          <a:xfrm>
            <a:off x="2751918" y="2758874"/>
            <a:ext cx="6688164" cy="325401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5"/>
          <p:cNvSpPr txBox="1"/>
          <p:nvPr>
            <p:ph type="title"/>
          </p:nvPr>
        </p:nvSpPr>
        <p:spPr>
          <a:xfrm>
            <a:off x="176048" y="175939"/>
            <a:ext cx="10251320"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a:latin typeface="Montserrat"/>
                <a:ea typeface="Montserrat"/>
                <a:cs typeface="Montserrat"/>
                <a:sym typeface="Montserrat"/>
              </a:rPr>
              <a:t>New Structure</a:t>
            </a:r>
            <a:endParaRPr>
              <a:latin typeface="Montserrat"/>
              <a:ea typeface="Montserrat"/>
              <a:cs typeface="Montserrat"/>
              <a:sym typeface="Montserrat"/>
            </a:endParaRPr>
          </a:p>
        </p:txBody>
      </p:sp>
      <p:pic>
        <p:nvPicPr>
          <p:cNvPr id="93" name="Google Shape;93;p5"/>
          <p:cNvPicPr preferRelativeResize="0"/>
          <p:nvPr/>
        </p:nvPicPr>
        <p:blipFill rotWithShape="1">
          <a:blip r:embed="rId3">
            <a:alphaModFix/>
          </a:blip>
          <a:srcRect b="0" l="0" r="0" t="0"/>
          <a:stretch/>
        </p:blipFill>
        <p:spPr>
          <a:xfrm>
            <a:off x="1536875" y="1123450"/>
            <a:ext cx="9410173" cy="5310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6"/>
          <p:cNvSpPr txBox="1"/>
          <p:nvPr>
            <p:ph idx="1" type="body"/>
          </p:nvPr>
        </p:nvSpPr>
        <p:spPr>
          <a:xfrm>
            <a:off x="324233" y="1349987"/>
            <a:ext cx="11495400" cy="46629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115000"/>
              </a:lnSpc>
              <a:spcBef>
                <a:spcPts val="1000"/>
              </a:spcBef>
              <a:spcAft>
                <a:spcPts val="0"/>
              </a:spcAft>
              <a:buClr>
                <a:schemeClr val="dk1"/>
              </a:buClr>
              <a:buSzPts val="2800"/>
              <a:buFont typeface="Montserrat"/>
              <a:buChar char="❖"/>
            </a:pPr>
            <a:r>
              <a:rPr b="1" lang="en-GB" sz="2500"/>
              <a:t>Harmonised: </a:t>
            </a:r>
            <a:r>
              <a:rPr lang="en-GB" sz="2500"/>
              <a:t>Leadership sections (3.1, 3.2)</a:t>
            </a:r>
            <a:endParaRPr/>
          </a:p>
          <a:p>
            <a:pPr indent="-406400" lvl="0" marL="457200" marR="0" rtl="0" algn="l">
              <a:lnSpc>
                <a:spcPct val="115000"/>
              </a:lnSpc>
              <a:spcBef>
                <a:spcPts val="1000"/>
              </a:spcBef>
              <a:spcAft>
                <a:spcPts val="0"/>
              </a:spcAft>
              <a:buClr>
                <a:schemeClr val="dk1"/>
              </a:buClr>
              <a:buSzPts val="2800"/>
              <a:buFont typeface="Montserrat"/>
              <a:buChar char="❖"/>
            </a:pPr>
            <a:r>
              <a:rPr b="1" lang="en-GB" sz="2500"/>
              <a:t>Moved: </a:t>
            </a:r>
            <a:r>
              <a:rPr lang="en-GB" sz="2500"/>
              <a:t>Carbon → under Climate</a:t>
            </a:r>
            <a:endParaRPr/>
          </a:p>
          <a:p>
            <a:pPr indent="-406400" lvl="0" marL="457200" marR="0" rtl="0" algn="l">
              <a:lnSpc>
                <a:spcPct val="115000"/>
              </a:lnSpc>
              <a:spcBef>
                <a:spcPts val="1000"/>
              </a:spcBef>
              <a:spcAft>
                <a:spcPts val="0"/>
              </a:spcAft>
              <a:buClr>
                <a:schemeClr val="dk1"/>
              </a:buClr>
              <a:buSzPts val="2800"/>
              <a:buFont typeface="Montserrat"/>
              <a:buChar char="❖"/>
            </a:pPr>
            <a:r>
              <a:rPr b="1" lang="en-GB" sz="2500"/>
              <a:t>Removed as standalone: </a:t>
            </a:r>
            <a:r>
              <a:rPr lang="en-GB" sz="2500"/>
              <a:t>Global Stocktake</a:t>
            </a:r>
            <a:endParaRPr/>
          </a:p>
          <a:p>
            <a:pPr indent="-406400" lvl="0" marL="457200" marR="0" rtl="0" algn="l">
              <a:lnSpc>
                <a:spcPct val="115000"/>
              </a:lnSpc>
              <a:spcBef>
                <a:spcPts val="1000"/>
              </a:spcBef>
              <a:spcAft>
                <a:spcPts val="0"/>
              </a:spcAft>
              <a:buClr>
                <a:schemeClr val="dk1"/>
              </a:buClr>
              <a:buSzPts val="2800"/>
              <a:buFont typeface="Montserrat"/>
              <a:buChar char="❖"/>
            </a:pPr>
            <a:r>
              <a:rPr b="1" lang="en-GB" sz="2500"/>
              <a:t>Expanded: </a:t>
            </a:r>
            <a:r>
              <a:rPr lang="en-GB" sz="2500"/>
              <a:t>Water and CEOS Services subsections</a:t>
            </a:r>
            <a:endParaRPr/>
          </a:p>
          <a:p>
            <a:pPr indent="-406400" lvl="0" marL="457200" marR="0" rtl="0" algn="l">
              <a:lnSpc>
                <a:spcPct val="115000"/>
              </a:lnSpc>
              <a:spcBef>
                <a:spcPts val="1000"/>
              </a:spcBef>
              <a:spcAft>
                <a:spcPts val="0"/>
              </a:spcAft>
              <a:buClr>
                <a:schemeClr val="dk1"/>
              </a:buClr>
              <a:buSzPts val="2800"/>
              <a:buFont typeface="Montserrat"/>
              <a:buChar char="❖"/>
            </a:pPr>
            <a:r>
              <a:rPr b="1" lang="en-GB" sz="2500"/>
              <a:t>Organised: </a:t>
            </a:r>
            <a:r>
              <a:rPr lang="en-GB" sz="2500"/>
              <a:t>Presented the open deliverables separately for each VC</a:t>
            </a:r>
            <a:endParaRPr/>
          </a:p>
          <a:p>
            <a:pPr indent="-406400" lvl="0" marL="457200" marR="0" rtl="0" algn="l">
              <a:lnSpc>
                <a:spcPct val="115000"/>
              </a:lnSpc>
              <a:spcBef>
                <a:spcPts val="1000"/>
              </a:spcBef>
              <a:spcAft>
                <a:spcPts val="0"/>
              </a:spcAft>
              <a:buClr>
                <a:schemeClr val="dk1"/>
              </a:buClr>
              <a:buSzPts val="2800"/>
              <a:buFont typeface="Montserrat"/>
              <a:buChar char="❖"/>
            </a:pPr>
            <a:r>
              <a:rPr b="1" lang="en-GB" sz="2500"/>
              <a:t>Cleaned: </a:t>
            </a:r>
            <a:r>
              <a:rPr lang="en-GB" sz="2500"/>
              <a:t>consistent numeric hierarchy across entire document</a:t>
            </a:r>
            <a:endParaRPr/>
          </a:p>
          <a:p>
            <a:pPr indent="-406400" lvl="0" marL="457200" marR="0" rtl="0" algn="l">
              <a:lnSpc>
                <a:spcPct val="115000"/>
              </a:lnSpc>
              <a:spcBef>
                <a:spcPts val="1000"/>
              </a:spcBef>
              <a:spcAft>
                <a:spcPts val="0"/>
              </a:spcAft>
              <a:buClr>
                <a:schemeClr val="dk1"/>
              </a:buClr>
              <a:buSzPts val="2800"/>
              <a:buFont typeface="Montserrat"/>
              <a:buChar char="❖"/>
            </a:pPr>
            <a:r>
              <a:rPr b="1" lang="en-GB" sz="2500"/>
              <a:t>Reorganised:</a:t>
            </a:r>
            <a:r>
              <a:rPr lang="en-GB" sz="2500"/>
              <a:t> Acronyms → Annex</a:t>
            </a:r>
            <a:endParaRPr sz="2500"/>
          </a:p>
        </p:txBody>
      </p:sp>
      <p:sp>
        <p:nvSpPr>
          <p:cNvPr id="99" name="Google Shape;99;p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a:latin typeface="Montserrat"/>
                <a:ea typeface="Montserrat"/>
                <a:cs typeface="Montserrat"/>
                <a:sym typeface="Montserrat"/>
              </a:rPr>
              <a:t>New Structure Overview</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a:t>New Structure Breakdown</a:t>
            </a:r>
            <a:endParaRPr/>
          </a:p>
        </p:txBody>
      </p:sp>
      <p:graphicFrame>
        <p:nvGraphicFramePr>
          <p:cNvPr id="105" name="Google Shape;105;p7"/>
          <p:cNvGraphicFramePr/>
          <p:nvPr/>
        </p:nvGraphicFramePr>
        <p:xfrm>
          <a:off x="577516" y="1233157"/>
          <a:ext cx="3000000" cy="3000000"/>
        </p:xfrm>
        <a:graphic>
          <a:graphicData uri="http://schemas.openxmlformats.org/drawingml/2006/table">
            <a:tbl>
              <a:tblPr>
                <a:noFill/>
                <a:tableStyleId>{8C5E6791-D8B5-4E83-8728-C37D2D692B5B}</a:tableStyleId>
              </a:tblPr>
              <a:tblGrid>
                <a:gridCol w="3864475"/>
                <a:gridCol w="3725375"/>
                <a:gridCol w="3447125"/>
              </a:tblGrid>
              <a:tr h="279800">
                <a:tc>
                  <a:txBody>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Montserrat"/>
                          <a:ea typeface="Montserrat"/>
                          <a:cs typeface="Montserrat"/>
                          <a:sym typeface="Montserrat"/>
                        </a:rPr>
                        <a:t>2025–2027</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Montserrat"/>
                          <a:ea typeface="Montserrat"/>
                          <a:cs typeface="Montserrat"/>
                          <a:sym typeface="Montserrat"/>
                        </a:rPr>
                        <a:t>2026–2028</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chemeClr val="lt1"/>
                          </a:solidFill>
                          <a:latin typeface="Montserrat"/>
                          <a:ea typeface="Montserrat"/>
                          <a:cs typeface="Montserrat"/>
                          <a:sym typeface="Montserrat"/>
                        </a:rPr>
                        <a:t>Change</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1"/>
                    </a:solidFill>
                  </a:tcPr>
                </a:tc>
              </a:tr>
              <a:tr h="559575">
                <a:tc>
                  <a:txBody>
                    <a:bodyPr/>
                    <a:lstStyle/>
                    <a:p>
                      <a:pPr indent="0" lvl="0" marL="7200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Montserrat"/>
                          <a:ea typeface="Montserrat"/>
                          <a:cs typeface="Montserrat"/>
                          <a:sym typeface="Montserrat"/>
                        </a:rPr>
                        <a:t>iii. CEOS Recent Developments</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7200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Montserrat"/>
                          <a:ea typeface="Montserrat"/>
                          <a:cs typeface="Montserrat"/>
                          <a:sym typeface="Montserrat"/>
                        </a:rPr>
                        <a:t>2 2025 Plenary Highlights</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7200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Montserrat"/>
                          <a:ea typeface="Montserrat"/>
                          <a:cs typeface="Montserrat"/>
                          <a:sym typeface="Montserrat"/>
                        </a:rPr>
                        <a:t>Renamed, refocused, harmonised (Plenary-specific)</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6E5"/>
                    </a:solidFill>
                  </a:tcPr>
                </a:tc>
              </a:tr>
              <a:tr h="462475">
                <a:tc>
                  <a:txBody>
                    <a:bodyPr/>
                    <a:lstStyle/>
                    <a:p>
                      <a:pPr indent="0" lvl="0" marL="72000" marR="0" rtl="0" algn="l">
                        <a:lnSpc>
                          <a:spcPct val="100000"/>
                        </a:lnSpc>
                        <a:spcBef>
                          <a:spcPts val="0"/>
                        </a:spcBef>
                        <a:spcAft>
                          <a:spcPts val="0"/>
                        </a:spcAft>
                        <a:buClr>
                          <a:srgbClr val="000000"/>
                        </a:buClr>
                        <a:buSzPts val="1600"/>
                        <a:buFont typeface="Arial"/>
                        <a:buNone/>
                      </a:pPr>
                      <a:r>
                        <a:rPr b="0" i="1" lang="en-GB" sz="1600" u="none" cap="none" strike="noStrike">
                          <a:solidFill>
                            <a:srgbClr val="000000"/>
                          </a:solidFill>
                          <a:latin typeface="Montserrat"/>
                          <a:ea typeface="Montserrat"/>
                          <a:cs typeface="Montserrat"/>
                          <a:sym typeface="Montserrat"/>
                        </a:rPr>
                        <a:t>No equivalent section</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7200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Montserrat"/>
                          <a:ea typeface="Montserrat"/>
                          <a:cs typeface="Montserrat"/>
                          <a:sym typeface="Montserrat"/>
                        </a:rPr>
                        <a:t>3 CEOS Leadership Themes and Priorities</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7200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Montserrat"/>
                          <a:ea typeface="Montserrat"/>
                          <a:cs typeface="Montserrat"/>
                          <a:sym typeface="Montserrat"/>
                        </a:rPr>
                        <a:t>New section introduced</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6E5"/>
                    </a:solidFill>
                  </a:tcPr>
                </a:tc>
              </a:tr>
              <a:tr h="559575">
                <a:tc>
                  <a:txBody>
                    <a:bodyPr/>
                    <a:lstStyle/>
                    <a:p>
                      <a:pPr indent="0" lvl="0" marL="7200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Montserrat"/>
                          <a:ea typeface="Montserrat"/>
                          <a:cs typeface="Montserrat"/>
                          <a:sym typeface="Montserrat"/>
                        </a:rPr>
                        <a:t>3.2 Carbon Observations in support of Climate Science and Decision Making</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7200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Montserrat"/>
                          <a:ea typeface="Montserrat"/>
                          <a:cs typeface="Montserrat"/>
                          <a:sym typeface="Montserrat"/>
                        </a:rPr>
                        <a:t>4.1.2 Observations for Carbon</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7200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Montserrat"/>
                          <a:ea typeface="Montserrat"/>
                          <a:cs typeface="Montserrat"/>
                          <a:sym typeface="Montserrat"/>
                        </a:rPr>
                        <a:t>Moved under Climate (no longer standalone section)</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6E5"/>
                    </a:solidFill>
                  </a:tcPr>
                </a:tc>
              </a:tr>
              <a:tr h="559575">
                <a:tc>
                  <a:txBody>
                    <a:bodyPr/>
                    <a:lstStyle/>
                    <a:p>
                      <a:pPr indent="0" lvl="0" marL="7200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Montserrat"/>
                          <a:ea typeface="Montserrat"/>
                          <a:cs typeface="Montserrat"/>
                          <a:sym typeface="Montserrat"/>
                        </a:rPr>
                        <a:t>3.3 Observations in Support of the Global Stocktake process of the UNFCCC</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72000" marR="0" rtl="0" algn="l">
                        <a:lnSpc>
                          <a:spcPct val="100000"/>
                        </a:lnSpc>
                        <a:spcBef>
                          <a:spcPts val="0"/>
                        </a:spcBef>
                        <a:spcAft>
                          <a:spcPts val="0"/>
                        </a:spcAft>
                        <a:buClr>
                          <a:srgbClr val="000000"/>
                        </a:buClr>
                        <a:buSzPts val="1600"/>
                        <a:buFont typeface="Arial"/>
                        <a:buNone/>
                      </a:pPr>
                      <a:r>
                        <a:rPr b="0" i="1" lang="en-GB" sz="1600" u="none" cap="none" strike="noStrike">
                          <a:solidFill>
                            <a:srgbClr val="000000"/>
                          </a:solidFill>
                          <a:latin typeface="Montserrat"/>
                          <a:ea typeface="Montserrat"/>
                          <a:cs typeface="Montserrat"/>
                          <a:sym typeface="Montserrat"/>
                        </a:rPr>
                        <a:t>No standalone equivalent</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7200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Montserrat"/>
                          <a:ea typeface="Montserrat"/>
                          <a:cs typeface="Montserrat"/>
                          <a:sym typeface="Montserrat"/>
                        </a:rPr>
                        <a:t>Removed as standalone (content redistributed)</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6E5"/>
                    </a:solidFill>
                  </a:tcPr>
                </a:tc>
              </a:tr>
              <a:tr h="279800">
                <a:tc>
                  <a:txBody>
                    <a:bodyPr/>
                    <a:lstStyle/>
                    <a:p>
                      <a:pPr indent="0" lvl="0" marL="7200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Montserrat"/>
                          <a:ea typeface="Montserrat"/>
                          <a:cs typeface="Montserrat"/>
                          <a:sym typeface="Montserrat"/>
                        </a:rPr>
                        <a:t>3.6 Observations for Water</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7200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Montserrat"/>
                          <a:ea typeface="Montserrat"/>
                          <a:cs typeface="Montserrat"/>
                          <a:sym typeface="Montserrat"/>
                        </a:rPr>
                        <a:t>4.4 Observations for Water</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7200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Montserrat"/>
                          <a:ea typeface="Montserrat"/>
                          <a:cs typeface="Montserrat"/>
                          <a:sym typeface="Montserrat"/>
                        </a:rPr>
                        <a:t>Significantly expanded</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6E5"/>
                    </a:solidFill>
                  </a:tcPr>
                </a:tc>
              </a:tr>
              <a:tr h="559575">
                <a:tc>
                  <a:txBody>
                    <a:bodyPr/>
                    <a:lstStyle/>
                    <a:p>
                      <a:pPr indent="0" lvl="0" marL="72000" marR="0" rtl="0" algn="l">
                        <a:lnSpc>
                          <a:spcPct val="100000"/>
                        </a:lnSpc>
                        <a:spcBef>
                          <a:spcPts val="0"/>
                        </a:spcBef>
                        <a:spcAft>
                          <a:spcPts val="0"/>
                        </a:spcAft>
                        <a:buClr>
                          <a:srgbClr val="000000"/>
                        </a:buClr>
                        <a:buSzPts val="1600"/>
                        <a:buFont typeface="Arial"/>
                        <a:buNone/>
                      </a:pPr>
                      <a:r>
                        <a:rPr b="0" i="1" lang="en-GB" sz="1600" u="none" cap="none" strike="noStrike">
                          <a:solidFill>
                            <a:srgbClr val="000000"/>
                          </a:solidFill>
                          <a:latin typeface="Montserrat"/>
                          <a:ea typeface="Montserrat"/>
                          <a:cs typeface="Montserrat"/>
                          <a:sym typeface="Montserrat"/>
                        </a:rPr>
                        <a:t>(no equivalent subsections)</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7200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Montserrat"/>
                          <a:ea typeface="Montserrat"/>
                          <a:cs typeface="Montserrat"/>
                          <a:sym typeface="Montserrat"/>
                        </a:rPr>
                        <a:t>4.4.1–4.4.7 (Water substructure)</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7200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Montserrat"/>
                          <a:ea typeface="Montserrat"/>
                          <a:cs typeface="Montserrat"/>
                          <a:sym typeface="Montserrat"/>
                        </a:rPr>
                        <a:t>New detailed breakdown (priorities + VCs)</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6E5"/>
                    </a:solidFill>
                  </a:tcPr>
                </a:tc>
              </a:tr>
              <a:tr h="559575">
                <a:tc>
                  <a:txBody>
                    <a:bodyPr/>
                    <a:lstStyle/>
                    <a:p>
                      <a:pPr indent="0" lvl="0" marL="7200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Montserrat"/>
                          <a:ea typeface="Montserrat"/>
                          <a:cs typeface="Montserrat"/>
                          <a:sym typeface="Montserrat"/>
                        </a:rPr>
                        <a:t>3.10 Observations in support of the United Nations Sustainable Development Goals</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7200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Montserrat"/>
                          <a:ea typeface="Montserrat"/>
                          <a:cs typeface="Montserrat"/>
                          <a:sym typeface="Montserrat"/>
                        </a:rPr>
                        <a:t>4.5 Observations in Support of Sustainable Development</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7200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Montserrat"/>
                          <a:ea typeface="Montserrat"/>
                          <a:cs typeface="Montserrat"/>
                          <a:sym typeface="Montserrat"/>
                        </a:rPr>
                        <a:t>Renamed</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6E5"/>
                    </a:solidFill>
                  </a:tcPr>
                </a:tc>
              </a:tr>
              <a:tr h="279800">
                <a:tc>
                  <a:txBody>
                    <a:bodyPr/>
                    <a:lstStyle/>
                    <a:p>
                      <a:pPr indent="0" lvl="0" marL="72000" marR="0" rtl="0" algn="l">
                        <a:lnSpc>
                          <a:spcPct val="100000"/>
                        </a:lnSpc>
                        <a:spcBef>
                          <a:spcPts val="0"/>
                        </a:spcBef>
                        <a:spcAft>
                          <a:spcPts val="0"/>
                        </a:spcAft>
                        <a:buClr>
                          <a:srgbClr val="000000"/>
                        </a:buClr>
                        <a:buSzPts val="1600"/>
                        <a:buFont typeface="Arial"/>
                        <a:buNone/>
                      </a:pPr>
                      <a:r>
                        <a:rPr b="0" i="1" lang="en-GB" sz="1600" u="none" cap="none" strike="noStrike">
                          <a:solidFill>
                            <a:srgbClr val="000000"/>
                          </a:solidFill>
                          <a:latin typeface="Montserrat"/>
                          <a:ea typeface="Montserrat"/>
                          <a:cs typeface="Montserrat"/>
                          <a:sym typeface="Montserrat"/>
                        </a:rPr>
                        <a:t>(no equivalent subsections)</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7200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Montserrat"/>
                          <a:ea typeface="Montserrat"/>
                          <a:cs typeface="Montserrat"/>
                          <a:sym typeface="Montserrat"/>
                        </a:rPr>
                        <a:t>4.11.1–4.11.8 (service-level subsections)</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7200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Montserrat"/>
                          <a:ea typeface="Montserrat"/>
                          <a:cs typeface="Montserrat"/>
                          <a:sym typeface="Montserrat"/>
                        </a:rPr>
                        <a:t>New structured breakdown</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6E5"/>
                    </a:solidFill>
                  </a:tcPr>
                </a:tc>
              </a:tr>
              <a:tr h="279800">
                <a:tc>
                  <a:txBody>
                    <a:bodyPr/>
                    <a:lstStyle/>
                    <a:p>
                      <a:pPr indent="0" lvl="0" marL="7200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Montserrat"/>
                          <a:ea typeface="Montserrat"/>
                          <a:cs typeface="Montserrat"/>
                          <a:sym typeface="Montserrat"/>
                        </a:rPr>
                        <a:t>i. Acronyms</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7200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Montserrat"/>
                          <a:ea typeface="Montserrat"/>
                          <a:cs typeface="Montserrat"/>
                          <a:sym typeface="Montserrat"/>
                        </a:rPr>
                        <a:t>5.1 Acronym List (Annex)</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7200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Montserrat"/>
                          <a:ea typeface="Montserrat"/>
                          <a:cs typeface="Montserrat"/>
                          <a:sym typeface="Montserrat"/>
                        </a:rPr>
                        <a:t>Moved to annex</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D6E5"/>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a:t>2026 Progress</a:t>
            </a:r>
            <a:endParaRPr/>
          </a:p>
        </p:txBody>
      </p:sp>
      <p:graphicFrame>
        <p:nvGraphicFramePr>
          <p:cNvPr id="111" name="Google Shape;111;p8"/>
          <p:cNvGraphicFramePr/>
          <p:nvPr/>
        </p:nvGraphicFramePr>
        <p:xfrm>
          <a:off x="-762000" y="1191124"/>
          <a:ext cx="6537158" cy="3797969"/>
        </p:xfrm>
        <a:graphic>
          <a:graphicData uri="http://schemas.openxmlformats.org/drawingml/2006/chart">
            <c:chart r:id="rId3"/>
          </a:graphicData>
        </a:graphic>
      </p:graphicFrame>
      <p:graphicFrame>
        <p:nvGraphicFramePr>
          <p:cNvPr id="112" name="Google Shape;112;p8"/>
          <p:cNvGraphicFramePr/>
          <p:nvPr/>
        </p:nvGraphicFramePr>
        <p:xfrm>
          <a:off x="226053" y="5057276"/>
          <a:ext cx="3000000" cy="3000000"/>
        </p:xfrm>
        <a:graphic>
          <a:graphicData uri="http://schemas.openxmlformats.org/drawingml/2006/table">
            <a:tbl>
              <a:tblPr>
                <a:noFill/>
                <a:tableStyleId>{8C5E6791-D8B5-4E83-8728-C37D2D692B5B}</a:tableStyleId>
              </a:tblPr>
              <a:tblGrid>
                <a:gridCol w="2744950"/>
                <a:gridCol w="1816100"/>
              </a:tblGrid>
              <a:tr h="473250">
                <a:tc>
                  <a:txBody>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Montserrat"/>
                          <a:ea typeface="Montserrat"/>
                          <a:cs typeface="Montserrat"/>
                          <a:sym typeface="Montserrat"/>
                        </a:rPr>
                        <a:t>Category</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Montserrat"/>
                          <a:ea typeface="Montserrat"/>
                          <a:cs typeface="Montserrat"/>
                          <a:sym typeface="Montserrat"/>
                        </a:rPr>
                        <a:t>Open Deliverables</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1"/>
                    </a:solidFill>
                  </a:tcPr>
                </a:tc>
              </a:tr>
              <a:tr h="236625">
                <a:tc>
                  <a:txBody>
                    <a:bodyPr/>
                    <a:lstStyle/>
                    <a:p>
                      <a:pPr indent="0" lvl="0" marL="72000" marR="0" rtl="0" algn="l">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Montserrat"/>
                          <a:ea typeface="Montserrat"/>
                          <a:cs typeface="Montserrat"/>
                          <a:sym typeface="Montserrat"/>
                        </a:rPr>
                        <a:t>Carried Over</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156082"/>
                    </a:solidFill>
                  </a:tcPr>
                </a:tc>
                <a:tc>
                  <a:txBody>
                    <a:bodyPr/>
                    <a:lstStyle/>
                    <a:p>
                      <a:pPr indent="0" lvl="0" marL="72000" marR="0" rtl="0" algn="l">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Montserrat"/>
                          <a:ea typeface="Montserrat"/>
                          <a:cs typeface="Montserrat"/>
                          <a:sym typeface="Montserrat"/>
                        </a:rPr>
                        <a:t>112</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156082"/>
                    </a:solidFill>
                  </a:tcPr>
                </a:tc>
              </a:tr>
              <a:tr h="174625">
                <a:tc>
                  <a:txBody>
                    <a:bodyPr/>
                    <a:lstStyle/>
                    <a:p>
                      <a:pPr indent="0" lvl="0" marL="72000" marR="0" rtl="0" algn="l">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Montserrat"/>
                          <a:ea typeface="Montserrat"/>
                          <a:cs typeface="Montserrat"/>
                          <a:sym typeface="Montserrat"/>
                        </a:rPr>
                        <a:t>Completed</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2D050"/>
                    </a:solidFill>
                  </a:tcPr>
                </a:tc>
                <a:tc>
                  <a:txBody>
                    <a:bodyPr/>
                    <a:lstStyle/>
                    <a:p>
                      <a:pPr indent="0" lvl="0" marL="72000" marR="0" rtl="0" algn="l">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Montserrat"/>
                          <a:ea typeface="Montserrat"/>
                          <a:cs typeface="Montserrat"/>
                          <a:sym typeface="Montserrat"/>
                        </a:rPr>
                        <a:t>29</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92D050"/>
                    </a:solidFill>
                  </a:tcPr>
                </a:tc>
              </a:tr>
              <a:tr h="236625">
                <a:tc>
                  <a:txBody>
                    <a:bodyPr/>
                    <a:lstStyle/>
                    <a:p>
                      <a:pPr indent="0" lvl="0" marL="72000" marR="0" rtl="0" algn="l">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Montserrat"/>
                          <a:ea typeface="Montserrat"/>
                          <a:cs typeface="Montserrat"/>
                          <a:sym typeface="Montserrat"/>
                        </a:rPr>
                        <a:t>New</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AEAEAE"/>
                    </a:solidFill>
                  </a:tcPr>
                </a:tc>
                <a:tc>
                  <a:txBody>
                    <a:bodyPr/>
                    <a:lstStyle/>
                    <a:p>
                      <a:pPr indent="0" lvl="0" marL="72000" marR="0" rtl="0" algn="l">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Montserrat"/>
                          <a:ea typeface="Montserrat"/>
                          <a:cs typeface="Montserrat"/>
                          <a:sym typeface="Montserrat"/>
                        </a:rPr>
                        <a:t>31</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AEAEAE"/>
                    </a:solidFill>
                  </a:tcPr>
                </a:tc>
              </a:tr>
            </a:tbl>
          </a:graphicData>
        </a:graphic>
      </p:graphicFrame>
      <p:graphicFrame>
        <p:nvGraphicFramePr>
          <p:cNvPr id="113" name="Google Shape;113;p8"/>
          <p:cNvGraphicFramePr/>
          <p:nvPr/>
        </p:nvGraphicFramePr>
        <p:xfrm>
          <a:off x="6416844" y="1358719"/>
          <a:ext cx="3000000" cy="3000000"/>
        </p:xfrm>
        <a:graphic>
          <a:graphicData uri="http://schemas.openxmlformats.org/drawingml/2006/table">
            <a:tbl>
              <a:tblPr>
                <a:noFill/>
                <a:tableStyleId>{8C5E6791-D8B5-4E83-8728-C37D2D692B5B}</a:tableStyleId>
              </a:tblPr>
              <a:tblGrid>
                <a:gridCol w="3746225"/>
                <a:gridCol w="1378850"/>
              </a:tblGrid>
              <a:tr h="377250">
                <a:tc>
                  <a:txBody>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Montserrat"/>
                          <a:ea typeface="Montserrat"/>
                          <a:cs typeface="Montserrat"/>
                          <a:sym typeface="Montserrat"/>
                        </a:rPr>
                        <a:t>Category</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chemeClr val="lt1"/>
                          </a:solidFill>
                          <a:latin typeface="Montserrat"/>
                          <a:ea typeface="Montserrat"/>
                          <a:cs typeface="Montserrat"/>
                          <a:sym typeface="Montserrat"/>
                        </a:rPr>
                        <a:t>Number</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1"/>
                    </a:solidFill>
                  </a:tcPr>
                </a:tc>
              </a:tr>
              <a:tr h="266700">
                <a:tc>
                  <a:txBody>
                    <a:bodyPr/>
                    <a:lstStyle/>
                    <a:p>
                      <a:pPr indent="0" lvl="0" marL="72000" marR="0" rtl="0" algn="l">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Montserrat"/>
                          <a:ea typeface="Montserrat"/>
                          <a:cs typeface="Montserrat"/>
                          <a:sym typeface="Montserrat"/>
                        </a:rPr>
                        <a:t>Completed on time (2025 deadline)</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3B7D23"/>
                    </a:solidFill>
                  </a:tcPr>
                </a:tc>
                <a:tc>
                  <a:txBody>
                    <a:bodyPr/>
                    <a:lstStyle/>
                    <a:p>
                      <a:pPr indent="0" lvl="0" marL="72000" marR="0" rtl="0" algn="l">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Montserrat"/>
                          <a:ea typeface="Montserrat"/>
                          <a:cs typeface="Montserrat"/>
                          <a:sym typeface="Montserrat"/>
                        </a:rPr>
                        <a:t>22</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3B7D23"/>
                    </a:solidFill>
                  </a:tcPr>
                </a:tc>
              </a:tr>
              <a:tr h="209550">
                <a:tc>
                  <a:txBody>
                    <a:bodyPr/>
                    <a:lstStyle/>
                    <a:p>
                      <a:pPr indent="0" lvl="0" marL="72000" marR="0" rtl="0" algn="l">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Montserrat"/>
                          <a:ea typeface="Montserrat"/>
                          <a:cs typeface="Montserrat"/>
                          <a:sym typeface="Montserrat"/>
                        </a:rPr>
                        <a:t>Delayed (deadline extended)</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97132"/>
                    </a:solidFill>
                  </a:tcPr>
                </a:tc>
                <a:tc>
                  <a:txBody>
                    <a:bodyPr/>
                    <a:lstStyle/>
                    <a:p>
                      <a:pPr indent="0" lvl="0" marL="72000" marR="0" rtl="0" algn="l">
                        <a:lnSpc>
                          <a:spcPct val="100000"/>
                        </a:lnSpc>
                        <a:spcBef>
                          <a:spcPts val="0"/>
                        </a:spcBef>
                        <a:spcAft>
                          <a:spcPts val="0"/>
                        </a:spcAft>
                        <a:buClr>
                          <a:srgbClr val="000000"/>
                        </a:buClr>
                        <a:buSzPts val="1600"/>
                        <a:buFont typeface="Arial"/>
                        <a:buNone/>
                      </a:pPr>
                      <a:r>
                        <a:rPr b="0" i="0" lang="en-GB" sz="1600" u="none" cap="none" strike="noStrike">
                          <a:solidFill>
                            <a:schemeClr val="lt1"/>
                          </a:solidFill>
                          <a:latin typeface="Montserrat"/>
                          <a:ea typeface="Montserrat"/>
                          <a:cs typeface="Montserrat"/>
                          <a:sym typeface="Montserrat"/>
                        </a:rPr>
                        <a:t>27</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97132"/>
                    </a:solidFill>
                  </a:tcPr>
                </a:tc>
              </a:tr>
              <a:tr h="86300">
                <a:tc>
                  <a:txBody>
                    <a:bodyPr/>
                    <a:lstStyle/>
                    <a:p>
                      <a:pPr indent="0" lvl="0" marL="7200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Montserrat"/>
                          <a:ea typeface="Montserrat"/>
                          <a:cs typeface="Montserrat"/>
                          <a:sym typeface="Montserrat"/>
                        </a:rPr>
                        <a:t>Other completed / removed</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61CBF4"/>
                    </a:solidFill>
                  </a:tcPr>
                </a:tc>
                <a:tc>
                  <a:txBody>
                    <a:bodyPr/>
                    <a:lstStyle/>
                    <a:p>
                      <a:pPr indent="0" lvl="0" marL="7200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Montserrat"/>
                          <a:ea typeface="Montserrat"/>
                          <a:cs typeface="Montserrat"/>
                          <a:sym typeface="Montserrat"/>
                        </a:rPr>
                        <a:t>7</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61CBF4"/>
                    </a:solidFill>
                  </a:tcPr>
                </a:tc>
              </a:tr>
            </a:tbl>
          </a:graphicData>
        </a:graphic>
      </p:graphicFrame>
      <p:graphicFrame>
        <p:nvGraphicFramePr>
          <p:cNvPr id="114" name="Google Shape;114;p8"/>
          <p:cNvGraphicFramePr/>
          <p:nvPr/>
        </p:nvGraphicFramePr>
        <p:xfrm>
          <a:off x="6416844" y="2490344"/>
          <a:ext cx="3000000" cy="3000000"/>
        </p:xfrm>
        <a:graphic>
          <a:graphicData uri="http://schemas.openxmlformats.org/drawingml/2006/table">
            <a:tbl>
              <a:tblPr>
                <a:noFill/>
                <a:tableStyleId>{8C5E6791-D8B5-4E83-8728-C37D2D692B5B}</a:tableStyleId>
              </a:tblPr>
              <a:tblGrid>
                <a:gridCol w="3747850"/>
                <a:gridCol w="1377225"/>
              </a:tblGrid>
              <a:tr h="209550">
                <a:tc>
                  <a:txBody>
                    <a:bodyPr/>
                    <a:lstStyle/>
                    <a:p>
                      <a:pPr indent="0" lvl="0" marL="7200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Montserrat"/>
                          <a:ea typeface="Montserrat"/>
                          <a:cs typeface="Montserrat"/>
                          <a:sym typeface="Montserrat"/>
                        </a:rPr>
                        <a:t>Meant to carry over (on track)</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7200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Montserrat"/>
                          <a:ea typeface="Montserrat"/>
                          <a:cs typeface="Montserrat"/>
                          <a:sym typeface="Montserrat"/>
                        </a:rPr>
                        <a:t>85</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r>
            </a:tbl>
          </a:graphicData>
        </a:graphic>
      </p:graphicFrame>
      <p:cxnSp>
        <p:nvCxnSpPr>
          <p:cNvPr id="115" name="Google Shape;115;p8"/>
          <p:cNvCxnSpPr/>
          <p:nvPr/>
        </p:nvCxnSpPr>
        <p:spPr>
          <a:xfrm>
            <a:off x="4391194" y="3685176"/>
            <a:ext cx="2538995" cy="533898"/>
          </a:xfrm>
          <a:prstGeom prst="straightConnector1">
            <a:avLst/>
          </a:prstGeom>
          <a:noFill/>
          <a:ln cap="flat" cmpd="sng" w="76200">
            <a:solidFill>
              <a:srgbClr val="156082"/>
            </a:solidFill>
            <a:prstDash val="solid"/>
            <a:round/>
            <a:headEnd len="sm" w="sm" type="none"/>
            <a:tailEnd len="med" w="med" type="triangle"/>
          </a:ln>
        </p:spPr>
      </p:cxnSp>
      <p:graphicFrame>
        <p:nvGraphicFramePr>
          <p:cNvPr id="116" name="Google Shape;116;p8"/>
          <p:cNvGraphicFramePr/>
          <p:nvPr/>
        </p:nvGraphicFramePr>
        <p:xfrm>
          <a:off x="6416844" y="3112168"/>
          <a:ext cx="4854049" cy="3164308"/>
        </p:xfrm>
        <a:graphic>
          <a:graphicData uri="http://schemas.openxmlformats.org/drawingml/2006/chart">
            <c:chart r:id="rId4"/>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9"/>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a:t>Open Deliverable Deadlines</a:t>
            </a:r>
            <a:endParaRPr/>
          </a:p>
        </p:txBody>
      </p:sp>
      <p:graphicFrame>
        <p:nvGraphicFramePr>
          <p:cNvPr id="122" name="Google Shape;122;p9"/>
          <p:cNvGraphicFramePr/>
          <p:nvPr/>
        </p:nvGraphicFramePr>
        <p:xfrm>
          <a:off x="882315" y="1459831"/>
          <a:ext cx="3000000" cy="3000000"/>
        </p:xfrm>
        <a:graphic>
          <a:graphicData uri="http://schemas.openxmlformats.org/drawingml/2006/table">
            <a:tbl>
              <a:tblPr>
                <a:noFill/>
                <a:tableStyleId>{8C5E6791-D8B5-4E83-8728-C37D2D692B5B}</a:tableStyleId>
              </a:tblPr>
              <a:tblGrid>
                <a:gridCol w="920750"/>
                <a:gridCol w="4695775"/>
                <a:gridCol w="1173950"/>
                <a:gridCol w="1173950"/>
                <a:gridCol w="2462975"/>
              </a:tblGrid>
              <a:tr h="333450">
                <a:tc>
                  <a:txBody>
                    <a:bodyPr/>
                    <a:lstStyle/>
                    <a:p>
                      <a:pPr indent="0" lvl="0" marL="0" marR="0" rtl="0" algn="ctr">
                        <a:lnSpc>
                          <a:spcPct val="100000"/>
                        </a:lnSpc>
                        <a:spcBef>
                          <a:spcPts val="0"/>
                        </a:spcBef>
                        <a:spcAft>
                          <a:spcPts val="0"/>
                        </a:spcAft>
                        <a:buClr>
                          <a:srgbClr val="000000"/>
                        </a:buClr>
                        <a:buSzPts val="2000"/>
                        <a:buFont typeface="Arial"/>
                        <a:buNone/>
                      </a:pPr>
                      <a:r>
                        <a:rPr b="1" i="0" lang="en-GB" sz="2000" u="none" cap="none" strike="noStrike">
                          <a:solidFill>
                            <a:schemeClr val="lt1"/>
                          </a:solidFill>
                          <a:latin typeface="Montserrat"/>
                          <a:ea typeface="Montserrat"/>
                          <a:cs typeface="Montserrat"/>
                          <a:sym typeface="Montserrat"/>
                        </a:rPr>
                        <a:t>#</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1" i="0" lang="en-GB" sz="2000" u="none" cap="none" strike="noStrike">
                          <a:solidFill>
                            <a:schemeClr val="lt1"/>
                          </a:solidFill>
                          <a:latin typeface="Montserrat"/>
                          <a:ea typeface="Montserrat"/>
                          <a:cs typeface="Montserrat"/>
                          <a:sym typeface="Montserrat"/>
                        </a:rPr>
                        <a:t>Section Title</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1" i="0" lang="en-GB" sz="2000" u="none" cap="none" strike="noStrike">
                          <a:solidFill>
                            <a:schemeClr val="lt1"/>
                          </a:solidFill>
                          <a:latin typeface="Montserrat"/>
                          <a:ea typeface="Montserrat"/>
                          <a:cs typeface="Montserrat"/>
                          <a:sym typeface="Montserrat"/>
                        </a:rPr>
                        <a:t>2026</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1" i="0" lang="en-GB" sz="2000" u="none" cap="none" strike="noStrike">
                          <a:solidFill>
                            <a:schemeClr val="lt1"/>
                          </a:solidFill>
                          <a:latin typeface="Montserrat"/>
                          <a:ea typeface="Montserrat"/>
                          <a:cs typeface="Montserrat"/>
                          <a:sym typeface="Montserrat"/>
                        </a:rPr>
                        <a:t>2027</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1"/>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1" i="0" lang="en-GB" sz="2000" u="none" cap="none" strike="noStrike">
                          <a:solidFill>
                            <a:schemeClr val="lt1"/>
                          </a:solidFill>
                          <a:latin typeface="Montserrat"/>
                          <a:ea typeface="Montserrat"/>
                          <a:cs typeface="Montserrat"/>
                          <a:sym typeface="Montserrat"/>
                        </a:rPr>
                        <a:t>2028 &amp; beyond</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accent1"/>
                    </a:solidFill>
                  </a:tcPr>
                </a:tc>
              </a:tr>
              <a:tr h="333450">
                <a:tc>
                  <a:txBody>
                    <a:bodyPr/>
                    <a:lstStyle/>
                    <a:p>
                      <a:pPr indent="0" lvl="0" marL="7200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Montserrat"/>
                          <a:ea typeface="Montserrat"/>
                          <a:cs typeface="Montserrat"/>
                          <a:sym typeface="Montserrat"/>
                        </a:rPr>
                        <a:t>1</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7200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Montserrat"/>
                          <a:ea typeface="Montserrat"/>
                          <a:cs typeface="Montserrat"/>
                          <a:sym typeface="Montserrat"/>
                        </a:rPr>
                        <a:t>Climate Research &amp; Services</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7200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Montserrat"/>
                          <a:ea typeface="Montserrat"/>
                          <a:cs typeface="Montserrat"/>
                          <a:sym typeface="Montserrat"/>
                        </a:rPr>
                        <a:t>6</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7200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Montserrat"/>
                          <a:ea typeface="Montserrat"/>
                          <a:cs typeface="Montserrat"/>
                          <a:sym typeface="Montserrat"/>
                        </a:rPr>
                        <a:t>4</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7200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Montserrat"/>
                          <a:ea typeface="Montserrat"/>
                          <a:cs typeface="Montserrat"/>
                          <a:sym typeface="Montserrat"/>
                        </a:rPr>
                        <a:t>3</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33450">
                <a:tc>
                  <a:txBody>
                    <a:bodyPr/>
                    <a:lstStyle/>
                    <a:p>
                      <a:pPr indent="0" lvl="0" marL="7200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Montserrat"/>
                          <a:ea typeface="Montserrat"/>
                          <a:cs typeface="Montserrat"/>
                          <a:sym typeface="Montserrat"/>
                        </a:rPr>
                        <a:t>2</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7200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Montserrat"/>
                          <a:ea typeface="Montserrat"/>
                          <a:cs typeface="Montserrat"/>
                          <a:sym typeface="Montserrat"/>
                        </a:rPr>
                        <a:t>Carbon Observations</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7200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Montserrat"/>
                          <a:ea typeface="Montserrat"/>
                          <a:cs typeface="Montserrat"/>
                          <a:sym typeface="Montserrat"/>
                        </a:rPr>
                        <a:t>12</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7200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Montserrat"/>
                          <a:ea typeface="Montserrat"/>
                          <a:cs typeface="Montserrat"/>
                          <a:sym typeface="Montserrat"/>
                        </a:rPr>
                        <a:t>11</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7200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Montserrat"/>
                          <a:ea typeface="Montserrat"/>
                          <a:cs typeface="Montserrat"/>
                          <a:sym typeface="Montserrat"/>
                        </a:rPr>
                        <a:t>7</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33450">
                <a:tc>
                  <a:txBody>
                    <a:bodyPr/>
                    <a:lstStyle/>
                    <a:p>
                      <a:pPr indent="0" lvl="0" marL="7200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Montserrat"/>
                          <a:ea typeface="Montserrat"/>
                          <a:cs typeface="Montserrat"/>
                          <a:sym typeface="Montserrat"/>
                        </a:rPr>
                        <a:t>3</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7200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Montserrat"/>
                          <a:ea typeface="Montserrat"/>
                          <a:cs typeface="Montserrat"/>
                          <a:sym typeface="Montserrat"/>
                        </a:rPr>
                        <a:t>Agriculture</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7200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Montserrat"/>
                          <a:ea typeface="Montserrat"/>
                          <a:cs typeface="Montserrat"/>
                          <a:sym typeface="Montserrat"/>
                        </a:rPr>
                        <a:t>3</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7200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Montserrat"/>
                          <a:ea typeface="Montserrat"/>
                          <a:cs typeface="Montserrat"/>
                          <a:sym typeface="Montserrat"/>
                        </a:rPr>
                        <a:t>5</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7200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Montserrat"/>
                          <a:ea typeface="Montserrat"/>
                          <a:cs typeface="Montserrat"/>
                          <a:sym typeface="Montserrat"/>
                        </a:rPr>
                        <a:t>2</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33450">
                <a:tc>
                  <a:txBody>
                    <a:bodyPr/>
                    <a:lstStyle/>
                    <a:p>
                      <a:pPr indent="0" lvl="0" marL="7200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Montserrat"/>
                          <a:ea typeface="Montserrat"/>
                          <a:cs typeface="Montserrat"/>
                          <a:sym typeface="Montserrat"/>
                        </a:rPr>
                        <a:t>4</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7200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Montserrat"/>
                          <a:ea typeface="Montserrat"/>
                          <a:cs typeface="Montserrat"/>
                          <a:sym typeface="Montserrat"/>
                        </a:rPr>
                        <a:t>Disasters</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7200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Montserrat"/>
                          <a:ea typeface="Montserrat"/>
                          <a:cs typeface="Montserrat"/>
                          <a:sym typeface="Montserrat"/>
                        </a:rPr>
                        <a:t>4</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7200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Montserrat"/>
                          <a:ea typeface="Montserrat"/>
                          <a:cs typeface="Montserrat"/>
                          <a:sym typeface="Montserrat"/>
                        </a:rPr>
                        <a:t>3</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7200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Montserrat"/>
                          <a:ea typeface="Montserrat"/>
                          <a:cs typeface="Montserrat"/>
                          <a:sym typeface="Montserrat"/>
                        </a:rPr>
                        <a:t>1</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33450">
                <a:tc>
                  <a:txBody>
                    <a:bodyPr/>
                    <a:lstStyle/>
                    <a:p>
                      <a:pPr indent="0" lvl="0" marL="7200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Montserrat"/>
                          <a:ea typeface="Montserrat"/>
                          <a:cs typeface="Montserrat"/>
                          <a:sym typeface="Montserrat"/>
                        </a:rPr>
                        <a:t>5</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7200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Montserrat"/>
                          <a:ea typeface="Montserrat"/>
                          <a:cs typeface="Montserrat"/>
                          <a:sym typeface="Montserrat"/>
                        </a:rPr>
                        <a:t>Water</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7200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Montserrat"/>
                          <a:ea typeface="Montserrat"/>
                          <a:cs typeface="Montserrat"/>
                          <a:sym typeface="Montserrat"/>
                        </a:rPr>
                        <a:t>5</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7200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Montserrat"/>
                          <a:ea typeface="Montserrat"/>
                          <a:cs typeface="Montserrat"/>
                          <a:sym typeface="Montserrat"/>
                        </a:rPr>
                        <a:t>4</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7200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Montserrat"/>
                          <a:ea typeface="Montserrat"/>
                          <a:cs typeface="Montserrat"/>
                          <a:sym typeface="Montserrat"/>
                        </a:rPr>
                        <a:t>2</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33450">
                <a:tc>
                  <a:txBody>
                    <a:bodyPr/>
                    <a:lstStyle/>
                    <a:p>
                      <a:pPr indent="0" lvl="0" marL="7200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Montserrat"/>
                          <a:ea typeface="Montserrat"/>
                          <a:cs typeface="Montserrat"/>
                          <a:sym typeface="Montserrat"/>
                        </a:rPr>
                        <a:t>6</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7200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Montserrat"/>
                          <a:ea typeface="Montserrat"/>
                          <a:cs typeface="Montserrat"/>
                          <a:sym typeface="Montserrat"/>
                        </a:rPr>
                        <a:t>Sustainable Development</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7200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Montserrat"/>
                          <a:ea typeface="Montserrat"/>
                          <a:cs typeface="Montserrat"/>
                          <a:sym typeface="Montserrat"/>
                        </a:rPr>
                        <a:t>4</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7200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Montserrat"/>
                          <a:ea typeface="Montserrat"/>
                          <a:cs typeface="Montserrat"/>
                          <a:sym typeface="Montserrat"/>
                        </a:rPr>
                        <a:t>1</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7200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Montserrat"/>
                          <a:ea typeface="Montserrat"/>
                          <a:cs typeface="Montserrat"/>
                          <a:sym typeface="Montserrat"/>
                        </a:rPr>
                        <a:t>0</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33450">
                <a:tc>
                  <a:txBody>
                    <a:bodyPr/>
                    <a:lstStyle/>
                    <a:p>
                      <a:pPr indent="0" lvl="0" marL="7200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Montserrat"/>
                          <a:ea typeface="Montserrat"/>
                          <a:cs typeface="Montserrat"/>
                          <a:sym typeface="Montserrat"/>
                        </a:rPr>
                        <a:t>7</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7200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Montserrat"/>
                          <a:ea typeface="Montserrat"/>
                          <a:cs typeface="Montserrat"/>
                          <a:sym typeface="Montserrat"/>
                        </a:rPr>
                        <a:t>Data Quality</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7200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Montserrat"/>
                          <a:ea typeface="Montserrat"/>
                          <a:cs typeface="Montserrat"/>
                          <a:sym typeface="Montserrat"/>
                        </a:rPr>
                        <a:t>3</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7200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Montserrat"/>
                          <a:ea typeface="Montserrat"/>
                          <a:cs typeface="Montserrat"/>
                          <a:sym typeface="Montserrat"/>
                        </a:rPr>
                        <a:t>2</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7200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Montserrat"/>
                          <a:ea typeface="Montserrat"/>
                          <a:cs typeface="Montserrat"/>
                          <a:sym typeface="Montserrat"/>
                        </a:rPr>
                        <a:t>1</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33450">
                <a:tc>
                  <a:txBody>
                    <a:bodyPr/>
                    <a:lstStyle/>
                    <a:p>
                      <a:pPr indent="0" lvl="0" marL="7200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Montserrat"/>
                          <a:ea typeface="Montserrat"/>
                          <a:cs typeface="Montserrat"/>
                          <a:sym typeface="Montserrat"/>
                        </a:rPr>
                        <a:t>8</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7200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Montserrat"/>
                          <a:ea typeface="Montserrat"/>
                          <a:cs typeface="Montserrat"/>
                          <a:sym typeface="Montserrat"/>
                        </a:rPr>
                        <a:t>Data Discovery &amp; Exploitation</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7200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Montserrat"/>
                          <a:ea typeface="Montserrat"/>
                          <a:cs typeface="Montserrat"/>
                          <a:sym typeface="Montserrat"/>
                        </a:rPr>
                        <a:t>6</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7200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Montserrat"/>
                          <a:ea typeface="Montserrat"/>
                          <a:cs typeface="Montserrat"/>
                          <a:sym typeface="Montserrat"/>
                        </a:rPr>
                        <a:t>3</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7200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Montserrat"/>
                          <a:ea typeface="Montserrat"/>
                          <a:cs typeface="Montserrat"/>
                          <a:sym typeface="Montserrat"/>
                        </a:rPr>
                        <a:t>1</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66900">
                <a:tc>
                  <a:txBody>
                    <a:bodyPr/>
                    <a:lstStyle/>
                    <a:p>
                      <a:pPr indent="0" lvl="0" marL="7200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Montserrat"/>
                          <a:ea typeface="Montserrat"/>
                          <a:cs typeface="Montserrat"/>
                          <a:sym typeface="Montserrat"/>
                        </a:rPr>
                        <a:t>9</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7200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Montserrat"/>
                          <a:ea typeface="Montserrat"/>
                          <a:cs typeface="Montserrat"/>
                          <a:sym typeface="Montserrat"/>
                        </a:rPr>
                        <a:t>Capacity Building &amp; Data Democracy</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7200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Montserrat"/>
                          <a:ea typeface="Montserrat"/>
                          <a:cs typeface="Montserrat"/>
                          <a:sym typeface="Montserrat"/>
                        </a:rPr>
                        <a:t>8</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7200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Montserrat"/>
                          <a:ea typeface="Montserrat"/>
                          <a:cs typeface="Montserrat"/>
                          <a:sym typeface="Montserrat"/>
                        </a:rPr>
                        <a:t>2</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7200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Montserrat"/>
                          <a:ea typeface="Montserrat"/>
                          <a:cs typeface="Montserrat"/>
                          <a:sym typeface="Montserrat"/>
                        </a:rPr>
                        <a:t>0</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33450">
                <a:tc>
                  <a:txBody>
                    <a:bodyPr/>
                    <a:lstStyle/>
                    <a:p>
                      <a:pPr indent="0" lvl="0" marL="7200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Montserrat"/>
                          <a:ea typeface="Montserrat"/>
                          <a:cs typeface="Montserrat"/>
                          <a:sym typeface="Montserrat"/>
                        </a:rPr>
                        <a:t>10</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7200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Montserrat"/>
                          <a:ea typeface="Montserrat"/>
                          <a:cs typeface="Montserrat"/>
                          <a:sym typeface="Montserrat"/>
                        </a:rPr>
                        <a:t>Virtual Constellations</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7200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Montserrat"/>
                          <a:ea typeface="Montserrat"/>
                          <a:cs typeface="Montserrat"/>
                          <a:sym typeface="Montserrat"/>
                        </a:rPr>
                        <a:t>7</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7200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Montserrat"/>
                          <a:ea typeface="Montserrat"/>
                          <a:cs typeface="Montserrat"/>
                          <a:sym typeface="Montserrat"/>
                        </a:rPr>
                        <a:t>6</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7200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Montserrat"/>
                          <a:ea typeface="Montserrat"/>
                          <a:cs typeface="Montserrat"/>
                          <a:sym typeface="Montserrat"/>
                        </a:rPr>
                        <a:t>3</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33450">
                <a:tc>
                  <a:txBody>
                    <a:bodyPr/>
                    <a:lstStyle/>
                    <a:p>
                      <a:pPr indent="0" lvl="0" marL="7200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Montserrat"/>
                          <a:ea typeface="Montserrat"/>
                          <a:cs typeface="Montserrat"/>
                          <a:sym typeface="Montserrat"/>
                        </a:rPr>
                        <a:t>11</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7200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Montserrat"/>
                          <a:ea typeface="Montserrat"/>
                          <a:cs typeface="Montserrat"/>
                          <a:sym typeface="Montserrat"/>
                        </a:rPr>
                        <a:t>Stakeholder Initiatives</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7200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Montserrat"/>
                          <a:ea typeface="Montserrat"/>
                          <a:cs typeface="Montserrat"/>
                          <a:sym typeface="Montserrat"/>
                        </a:rPr>
                        <a:t>5</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7200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Montserrat"/>
                          <a:ea typeface="Montserrat"/>
                          <a:cs typeface="Montserrat"/>
                          <a:sym typeface="Montserrat"/>
                        </a:rPr>
                        <a:t>2</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7200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Montserrat"/>
                          <a:ea typeface="Montserrat"/>
                          <a:cs typeface="Montserrat"/>
                          <a:sym typeface="Montserrat"/>
                        </a:rPr>
                        <a:t>1</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33450">
                <a:tc>
                  <a:txBody>
                    <a:bodyPr/>
                    <a:lstStyle/>
                    <a:p>
                      <a:pPr indent="0" lvl="0" marL="7200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Montserrat"/>
                          <a:ea typeface="Montserrat"/>
                          <a:cs typeface="Montserrat"/>
                          <a:sym typeface="Montserrat"/>
                        </a:rPr>
                        <a:t>12</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7200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Montserrat"/>
                          <a:ea typeface="Montserrat"/>
                          <a:cs typeface="Montserrat"/>
                          <a:sym typeface="Montserrat"/>
                        </a:rPr>
                        <a:t>CEOS Services</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7200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Montserrat"/>
                          <a:ea typeface="Montserrat"/>
                          <a:cs typeface="Montserrat"/>
                          <a:sym typeface="Montserrat"/>
                        </a:rPr>
                        <a:t>5</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7200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Montserrat"/>
                          <a:ea typeface="Montserrat"/>
                          <a:cs typeface="Montserrat"/>
                          <a:sym typeface="Montserrat"/>
                        </a:rPr>
                        <a:t>1</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72000" marR="0" rtl="0" algn="l">
                        <a:lnSpc>
                          <a:spcPct val="100000"/>
                        </a:lnSpc>
                        <a:spcBef>
                          <a:spcPts val="0"/>
                        </a:spcBef>
                        <a:spcAft>
                          <a:spcPts val="0"/>
                        </a:spcAft>
                        <a:buClr>
                          <a:srgbClr val="000000"/>
                        </a:buClr>
                        <a:buSzPts val="2000"/>
                        <a:buFont typeface="Arial"/>
                        <a:buNone/>
                      </a:pPr>
                      <a:r>
                        <a:rPr b="0" i="0" lang="en-GB" sz="2000" u="none" cap="none" strike="noStrike">
                          <a:solidFill>
                            <a:srgbClr val="000000"/>
                          </a:solidFill>
                          <a:latin typeface="Montserrat"/>
                          <a:ea typeface="Montserrat"/>
                          <a:cs typeface="Montserrat"/>
                          <a:sym typeface="Montserrat"/>
                        </a:rPr>
                        <a:t>1</a:t>
                      </a:r>
                      <a:endParaRPr/>
                    </a:p>
                  </a:txBody>
                  <a:tcPr marT="0" marB="0" marR="0" marL="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