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Roboto"/>
      <p:regular r:id="rId30"/>
      <p:bold r:id="rId31"/>
      <p:italic r:id="rId32"/>
      <p:boldItalic r:id="rId33"/>
    </p:embeddedFont>
    <p:embeddedFont>
      <p:font typeface="Barlow SemiBold"/>
      <p:regular r:id="rId34"/>
      <p:bold r:id="rId35"/>
      <p:italic r:id="rId36"/>
      <p:boldItalic r:id="rId37"/>
    </p:embeddedFont>
    <p:embeddedFont>
      <p:font typeface="Barlow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-italic.fntdata"/><Relationship Id="rId20" Type="http://schemas.openxmlformats.org/officeDocument/2006/relationships/slide" Target="slides/slide15.xml"/><Relationship Id="rId41" Type="http://schemas.openxmlformats.org/officeDocument/2006/relationships/font" Target="fonts/Barlow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6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-italic.fntdata"/><Relationship Id="rId13" Type="http://schemas.openxmlformats.org/officeDocument/2006/relationships/slide" Target="slides/slide8.xml"/><Relationship Id="rId35" Type="http://schemas.openxmlformats.org/officeDocument/2006/relationships/font" Target="fonts/BarlowSemiBold-bold.fntdata"/><Relationship Id="rId12" Type="http://schemas.openxmlformats.org/officeDocument/2006/relationships/slide" Target="slides/slide7.xml"/><Relationship Id="rId34" Type="http://schemas.openxmlformats.org/officeDocument/2006/relationships/font" Target="fonts/BarlowSemiBold-regular.fntdata"/><Relationship Id="rId15" Type="http://schemas.openxmlformats.org/officeDocument/2006/relationships/slide" Target="slides/slide10.xml"/><Relationship Id="rId37" Type="http://schemas.openxmlformats.org/officeDocument/2006/relationships/font" Target="fonts/BarlowSemiBold-boldItalic.fntdata"/><Relationship Id="rId14" Type="http://schemas.openxmlformats.org/officeDocument/2006/relationships/slide" Target="slides/slide9.xml"/><Relationship Id="rId36" Type="http://schemas.openxmlformats.org/officeDocument/2006/relationships/font" Target="fonts/BarlowSemiBold-italic.fntdata"/><Relationship Id="rId17" Type="http://schemas.openxmlformats.org/officeDocument/2006/relationships/slide" Target="slides/slide12.xml"/><Relationship Id="rId39" Type="http://schemas.openxmlformats.org/officeDocument/2006/relationships/font" Target="fonts/Barlow-bold.fntdata"/><Relationship Id="rId16" Type="http://schemas.openxmlformats.org/officeDocument/2006/relationships/slide" Target="slides/slide11.xml"/><Relationship Id="rId38" Type="http://schemas.openxmlformats.org/officeDocument/2006/relationships/font" Target="fonts/Barlow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aa518a1a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aa518a1a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dc7bb39394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dc7bb39394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d44777f378_0_6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d44777f378_0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d44777f378_0_6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d44777f378_0_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a0d8458b3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a0d8458b3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6721fe23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6721fe23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d44777f378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d44777f378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d44777f378_0_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d44777f378_0_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44777f378_0_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44777f378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d44777f378_0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d44777f378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d44777f378_0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d44777f378_0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d44777f37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d44777f37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d44777f378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d44777f378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d44777f378_0_6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d44777f378_0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d44777f378_0_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d44777f378_0_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d44777f378_0_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d44777f378_0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d44777f378_0_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d44777f378_0_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9367705a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9367705a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7c3f1278f7_2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7c3f1278f7_2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d44777f37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d44777f37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d44777f37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d44777f37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44777f378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44777f378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c7bb39394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dc7bb3939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d44777f378_0_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d44777f378_0_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20.jp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0.jp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26.png"/><Relationship Id="rId5" Type="http://schemas.openxmlformats.org/officeDocument/2006/relationships/image" Target="../media/image20.jpg"/><Relationship Id="rId6" Type="http://schemas.openxmlformats.org/officeDocument/2006/relationships/hyperlink" Target="https://ceos.org/ard/" TargetMode="External"/><Relationship Id="rId7" Type="http://schemas.openxmlformats.org/officeDocument/2006/relationships/image" Target="../media/image16.png"/><Relationship Id="rId8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18.png"/><Relationship Id="rId7" Type="http://schemas.openxmlformats.org/officeDocument/2006/relationships/image" Target="../media/image21.png"/><Relationship Id="rId8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20.jpg"/><Relationship Id="rId5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20.jpg"/><Relationship Id="rId5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20.jpg"/><Relationship Id="rId5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20.jpg"/><Relationship Id="rId5" Type="http://schemas.openxmlformats.org/officeDocument/2006/relationships/image" Target="../media/image14.png"/><Relationship Id="rId6" Type="http://schemas.openxmlformats.org/officeDocument/2006/relationships/image" Target="../media/image2.jpg"/><Relationship Id="rId7" Type="http://schemas.openxmlformats.org/officeDocument/2006/relationships/hyperlink" Target="http://ceos.org/ard/survey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0.jpg"/><Relationship Id="rId5" Type="http://schemas.openxmlformats.org/officeDocument/2006/relationships/image" Target="../media/image14.png"/><Relationship Id="rId6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0.jp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455B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oogle Shape;54;p13"/>
          <p:cNvCxnSpPr/>
          <p:nvPr/>
        </p:nvCxnSpPr>
        <p:spPr>
          <a:xfrm>
            <a:off x="172950" y="4757875"/>
            <a:ext cx="8798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5" name="Google Shape;55;p13"/>
          <p:cNvSpPr txBox="1"/>
          <p:nvPr/>
        </p:nvSpPr>
        <p:spPr>
          <a:xfrm>
            <a:off x="385850" y="444100"/>
            <a:ext cx="4703100" cy="3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2026 CEOS-ARD Strategy Progress</a:t>
            </a:r>
            <a:endParaRPr sz="3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6" name="Google Shape;56;p13" title="CEOS_ARD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075" y="990600"/>
            <a:ext cx="3939725" cy="315744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85850" y="3097975"/>
            <a:ext cx="4703100" cy="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Ferran Gascon, ESA</a:t>
            </a:r>
            <a:endParaRPr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On behalf of the </a:t>
            </a:r>
            <a:r>
              <a:rPr lang="en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CEOS-ARD Oversight Group</a:t>
            </a:r>
            <a:endParaRPr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4698" y="196600"/>
            <a:ext cx="2502723" cy="57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/>
          <p:nvPr/>
        </p:nvSpPr>
        <p:spPr>
          <a:xfrm>
            <a:off x="5126275" y="4063450"/>
            <a:ext cx="503400" cy="503400"/>
          </a:xfrm>
          <a:prstGeom prst="ellipse">
            <a:avLst/>
          </a:prstGeom>
          <a:solidFill>
            <a:srgbClr val="0271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-83050" y="4063450"/>
            <a:ext cx="5444400" cy="503400"/>
          </a:xfrm>
          <a:prstGeom prst="rect">
            <a:avLst/>
          </a:prstGeom>
          <a:solidFill>
            <a:srgbClr val="0271B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         Earth Observation for Everyone</a:t>
            </a:r>
            <a:endParaRPr sz="18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" name="Google Shape;204;p22"/>
          <p:cNvCxnSpPr/>
          <p:nvPr/>
        </p:nvCxnSpPr>
        <p:spPr>
          <a:xfrm>
            <a:off x="172950" y="4757875"/>
            <a:ext cx="8798100" cy="0"/>
          </a:xfrm>
          <a:prstGeom prst="straightConnector1">
            <a:avLst/>
          </a:prstGeom>
          <a:noFill/>
          <a:ln cap="flat" cmpd="sng" w="9525">
            <a:solidFill>
              <a:srgbClr val="21455B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205" name="Google Shape;205;p22" title="CEOS_ARD_Logo_blue_corrected.png"/>
          <p:cNvPicPr preferRelativeResize="0"/>
          <p:nvPr/>
        </p:nvPicPr>
        <p:blipFill rotWithShape="1">
          <a:blip r:embed="rId3">
            <a:alphaModFix/>
          </a:blip>
          <a:srcRect b="229" l="0" r="0" t="239"/>
          <a:stretch/>
        </p:blipFill>
        <p:spPr>
          <a:xfrm>
            <a:off x="81739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 title="CARD4L-SAR_Background-ALOS2.jpg"/>
          <p:cNvPicPr preferRelativeResize="0"/>
          <p:nvPr/>
        </p:nvPicPr>
        <p:blipFill rotWithShape="1">
          <a:blip r:embed="rId4">
            <a:alphaModFix/>
          </a:blip>
          <a:srcRect b="2915" l="5347" r="518" t="866"/>
          <a:stretch/>
        </p:blipFill>
        <p:spPr>
          <a:xfrm flipH="1">
            <a:off x="-439102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sp>
        <p:nvSpPr>
          <p:cNvPr id="207" name="Google Shape;207;p22"/>
          <p:cNvSpPr txBox="1"/>
          <p:nvPr/>
        </p:nvSpPr>
        <p:spPr>
          <a:xfrm>
            <a:off x="1013150" y="193363"/>
            <a:ext cx="4703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CEOS-ARD Strategy Pillars</a:t>
            </a:r>
            <a:endParaRPr sz="30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08" name="Google Shape;208;p22" title="CEOS_logo_ard_blue.png"/>
          <p:cNvPicPr preferRelativeResize="0"/>
          <p:nvPr/>
        </p:nvPicPr>
        <p:blipFill rotWithShape="1">
          <a:blip r:embed="rId5">
            <a:alphaModFix/>
          </a:blip>
          <a:srcRect b="0" l="10" r="0" t="0"/>
          <a:stretch/>
        </p:blipFill>
        <p:spPr>
          <a:xfrm>
            <a:off x="5992452" y="231433"/>
            <a:ext cx="2179997" cy="5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/>
          <p:cNvSpPr/>
          <p:nvPr/>
        </p:nvSpPr>
        <p:spPr>
          <a:xfrm>
            <a:off x="2296957" y="3109720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2"/>
          <p:cNvSpPr/>
          <p:nvPr/>
        </p:nvSpPr>
        <p:spPr>
          <a:xfrm>
            <a:off x="6366632" y="1860295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2"/>
          <p:cNvSpPr txBox="1"/>
          <p:nvPr/>
        </p:nvSpPr>
        <p:spPr>
          <a:xfrm>
            <a:off x="1182050" y="999475"/>
            <a:ext cx="7668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3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1: Standards and Interoperability:</a:t>
            </a:r>
            <a:r>
              <a:rPr lang="en" sz="13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 Focus on ensuring CEOS-ARD metadata and data structures are interoperable across existing global standards.</a:t>
            </a:r>
            <a:endParaRPr sz="136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b="1" lang="en" sz="13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2: Quality, Authenticity &amp; Provenance:</a:t>
            </a:r>
            <a:r>
              <a:rPr lang="en" sz="13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 Addresses the need for measurable, transparent, and continuously verifiable data quality.</a:t>
            </a:r>
            <a:endParaRPr sz="136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b="1" lang="en" sz="13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3: Fitness for Purpose:</a:t>
            </a:r>
            <a:r>
              <a:rPr lang="en" sz="13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 CEOS-ARD products are clearly classified for their suitability across different applications, supporting both non-expert users and scientific communities.</a:t>
            </a:r>
            <a:endParaRPr sz="136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b="1" lang="en" sz="13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4: Compliance Automation &amp; Scalable Peer Review:</a:t>
            </a:r>
            <a:r>
              <a:rPr lang="en" sz="13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 Reducing the burden of compliance assessments for data providers and assessors, enabling CEOS-ARD to scale across a growing number of providers.</a:t>
            </a:r>
            <a:endParaRPr sz="136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b="1" lang="en" sz="13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5: AI Enablement &amp; Trustworthy GFM:</a:t>
            </a:r>
            <a:r>
              <a:rPr lang="en" sz="13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 Position CEOS-ARD as the gold standard for AI applications, including Geospatial Foundation Models (GFMs).</a:t>
            </a:r>
            <a:endParaRPr sz="136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b="1" lang="en" sz="13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6: Adoption, Enablement &amp; Impact:</a:t>
            </a:r>
            <a:r>
              <a:rPr lang="en" sz="13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 Maximize CEOS-ARD adoption across public procurement, commercial markets, and end-user communities</a:t>
            </a:r>
            <a:endParaRPr sz="136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2" name="Google Shape;212;p22"/>
          <p:cNvSpPr/>
          <p:nvPr/>
        </p:nvSpPr>
        <p:spPr>
          <a:xfrm>
            <a:off x="906650" y="1025800"/>
            <a:ext cx="141300" cy="499500"/>
          </a:xfrm>
          <a:prstGeom prst="rect">
            <a:avLst/>
          </a:prstGeom>
          <a:solidFill>
            <a:srgbClr val="C940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13" name="Google Shape;213;p22"/>
          <p:cNvSpPr/>
          <p:nvPr/>
        </p:nvSpPr>
        <p:spPr>
          <a:xfrm>
            <a:off x="906650" y="1657116"/>
            <a:ext cx="141300" cy="499500"/>
          </a:xfrm>
          <a:prstGeom prst="rect">
            <a:avLst/>
          </a:prstGeom>
          <a:solidFill>
            <a:srgbClr val="EB7F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2"/>
          <p:cNvSpPr/>
          <p:nvPr/>
        </p:nvSpPr>
        <p:spPr>
          <a:xfrm>
            <a:off x="906650" y="2288431"/>
            <a:ext cx="141300" cy="499500"/>
          </a:xfrm>
          <a:prstGeom prst="rect">
            <a:avLst/>
          </a:prstGeom>
          <a:solidFill>
            <a:srgbClr val="05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"/>
          <p:cNvSpPr/>
          <p:nvPr/>
        </p:nvSpPr>
        <p:spPr>
          <a:xfrm>
            <a:off x="906650" y="2919747"/>
            <a:ext cx="141300" cy="499500"/>
          </a:xfrm>
          <a:prstGeom prst="rect">
            <a:avLst/>
          </a:prstGeom>
          <a:solidFill>
            <a:srgbClr val="00B1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2"/>
          <p:cNvSpPr/>
          <p:nvPr/>
        </p:nvSpPr>
        <p:spPr>
          <a:xfrm>
            <a:off x="906650" y="3551063"/>
            <a:ext cx="141300" cy="4995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2"/>
          <p:cNvSpPr/>
          <p:nvPr/>
        </p:nvSpPr>
        <p:spPr>
          <a:xfrm>
            <a:off x="906650" y="4182379"/>
            <a:ext cx="141300" cy="499500"/>
          </a:xfrm>
          <a:prstGeom prst="rect">
            <a:avLst/>
          </a:prstGeom>
          <a:solidFill>
            <a:srgbClr val="0071C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2" name="Google Shape;222;p23"/>
          <p:cNvCxnSpPr/>
          <p:nvPr/>
        </p:nvCxnSpPr>
        <p:spPr>
          <a:xfrm>
            <a:off x="172950" y="4757875"/>
            <a:ext cx="8798100" cy="0"/>
          </a:xfrm>
          <a:prstGeom prst="straightConnector1">
            <a:avLst/>
          </a:prstGeom>
          <a:noFill/>
          <a:ln cap="flat" cmpd="sng" w="9525">
            <a:solidFill>
              <a:srgbClr val="21455B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223" name="Google Shape;223;p23" title="CEOS_ARD_Logo_blue_corrected.png"/>
          <p:cNvPicPr preferRelativeResize="0"/>
          <p:nvPr/>
        </p:nvPicPr>
        <p:blipFill rotWithShape="1">
          <a:blip r:embed="rId3">
            <a:alphaModFix/>
          </a:blip>
          <a:srcRect b="229" l="0" r="0" t="239"/>
          <a:stretch/>
        </p:blipFill>
        <p:spPr>
          <a:xfrm>
            <a:off x="81739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3" title="CARD4L-SAR_Background-ALOS2.jpg"/>
          <p:cNvPicPr preferRelativeResize="0"/>
          <p:nvPr/>
        </p:nvPicPr>
        <p:blipFill rotWithShape="1">
          <a:blip r:embed="rId4">
            <a:alphaModFix/>
          </a:blip>
          <a:srcRect b="2915" l="5347" r="518" t="866"/>
          <a:stretch/>
        </p:blipFill>
        <p:spPr>
          <a:xfrm flipH="1">
            <a:off x="-439102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sp>
        <p:nvSpPr>
          <p:cNvPr id="225" name="Google Shape;225;p23"/>
          <p:cNvSpPr txBox="1"/>
          <p:nvPr/>
        </p:nvSpPr>
        <p:spPr>
          <a:xfrm>
            <a:off x="1013150" y="193363"/>
            <a:ext cx="4703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Questions for Principals</a:t>
            </a:r>
            <a:endParaRPr sz="30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26" name="Google Shape;226;p23" title="CEOS_logo_ard_blue.png"/>
          <p:cNvPicPr preferRelativeResize="0"/>
          <p:nvPr/>
        </p:nvPicPr>
        <p:blipFill rotWithShape="1">
          <a:blip r:embed="rId5">
            <a:alphaModFix/>
          </a:blip>
          <a:srcRect b="0" l="10" r="0" t="0"/>
          <a:stretch/>
        </p:blipFill>
        <p:spPr>
          <a:xfrm>
            <a:off x="5992452" y="231433"/>
            <a:ext cx="2179997" cy="5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3"/>
          <p:cNvSpPr txBox="1"/>
          <p:nvPr/>
        </p:nvSpPr>
        <p:spPr>
          <a:xfrm>
            <a:off x="1182050" y="999475"/>
            <a:ext cx="7668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576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2160"/>
              <a:buFont typeface="Barlow"/>
              <a:buChar char="●"/>
            </a:pPr>
            <a:r>
              <a:rPr lang="en" sz="21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Are these the correct strategic directions?</a:t>
            </a:r>
            <a:endParaRPr sz="216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576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21455B"/>
              </a:buClr>
              <a:buSzPts val="2160"/>
              <a:buFont typeface="Barlow"/>
              <a:buChar char="●"/>
            </a:pPr>
            <a:r>
              <a:rPr lang="en" sz="21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Are they actionable enough?</a:t>
            </a:r>
            <a:endParaRPr sz="216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576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21455B"/>
              </a:buClr>
              <a:buSzPts val="2160"/>
              <a:buFont typeface="Barlow"/>
              <a:buChar char="●"/>
            </a:pPr>
            <a:r>
              <a:rPr lang="en" sz="21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How do the pillars align with national / space agency priorities?</a:t>
            </a:r>
            <a:endParaRPr sz="216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5760" lvl="0" marL="45720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rgbClr val="21455B"/>
              </a:buClr>
              <a:buSzPts val="2160"/>
              <a:buFont typeface="Barlow"/>
              <a:buChar char="●"/>
            </a:pPr>
            <a:r>
              <a:rPr lang="en" sz="21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What can agencies and CEOS entities offer to develop and </a:t>
            </a:r>
            <a:r>
              <a:rPr lang="en" sz="21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implement</a:t>
            </a:r>
            <a:r>
              <a:rPr lang="en" sz="216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 them?</a:t>
            </a:r>
            <a:endParaRPr sz="216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LSI-VC-19 / WGCV-56</a:t>
            </a:r>
            <a:endParaRPr/>
          </a:p>
        </p:txBody>
      </p:sp>
      <p:sp>
        <p:nvSpPr>
          <p:cNvPr id="233" name="Google Shape;23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24"/>
          <p:cNvPicPr preferRelativeResize="0"/>
          <p:nvPr/>
        </p:nvPicPr>
        <p:blipFill rotWithShape="1">
          <a:blip r:embed="rId3">
            <a:alphaModFix/>
          </a:blip>
          <a:srcRect b="0" l="0" r="0" t="5500"/>
          <a:stretch/>
        </p:blipFill>
        <p:spPr>
          <a:xfrm>
            <a:off x="159475" y="1097275"/>
            <a:ext cx="8825052" cy="383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9" name="Google Shape;239;p25"/>
          <p:cNvCxnSpPr/>
          <p:nvPr/>
        </p:nvCxnSpPr>
        <p:spPr>
          <a:xfrm>
            <a:off x="172950" y="4757875"/>
            <a:ext cx="8798100" cy="0"/>
          </a:xfrm>
          <a:prstGeom prst="straightConnector1">
            <a:avLst/>
          </a:prstGeom>
          <a:noFill/>
          <a:ln cap="flat" cmpd="sng" w="9525">
            <a:solidFill>
              <a:srgbClr val="21455B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240" name="Google Shape;240;p25" title="CEOS_logo_ard_blue.png"/>
          <p:cNvPicPr preferRelativeResize="0"/>
          <p:nvPr/>
        </p:nvPicPr>
        <p:blipFill rotWithShape="1">
          <a:blip r:embed="rId3">
            <a:alphaModFix/>
          </a:blip>
          <a:srcRect b="0" l="10" r="0" t="0"/>
          <a:stretch/>
        </p:blipFill>
        <p:spPr>
          <a:xfrm>
            <a:off x="5992452" y="231433"/>
            <a:ext cx="2179997" cy="5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 title="CEOS_ARD_Logo_blue_corrected.png"/>
          <p:cNvPicPr preferRelativeResize="0"/>
          <p:nvPr/>
        </p:nvPicPr>
        <p:blipFill rotWithShape="1">
          <a:blip r:embed="rId4">
            <a:alphaModFix/>
          </a:blip>
          <a:srcRect b="229" l="0" r="0" t="239"/>
          <a:stretch/>
        </p:blipFill>
        <p:spPr>
          <a:xfrm>
            <a:off x="81739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5" title="CARD4L-SAR_Background-ALOS2.jpg"/>
          <p:cNvPicPr preferRelativeResize="0"/>
          <p:nvPr/>
        </p:nvPicPr>
        <p:blipFill rotWithShape="1">
          <a:blip r:embed="rId5">
            <a:alphaModFix/>
          </a:blip>
          <a:srcRect b="2915" l="5347" r="518" t="866"/>
          <a:stretch/>
        </p:blipFill>
        <p:spPr>
          <a:xfrm flipH="1">
            <a:off x="-439102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sp>
        <p:nvSpPr>
          <p:cNvPr id="243" name="Google Shape;243;p25"/>
          <p:cNvSpPr txBox="1"/>
          <p:nvPr/>
        </p:nvSpPr>
        <p:spPr>
          <a:xfrm>
            <a:off x="1013150" y="193363"/>
            <a:ext cx="4703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Closing</a:t>
            </a:r>
            <a:endParaRPr sz="31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4" name="Google Shape;244;p25"/>
          <p:cNvSpPr txBox="1"/>
          <p:nvPr/>
        </p:nvSpPr>
        <p:spPr>
          <a:xfrm>
            <a:off x="976525" y="976532"/>
            <a:ext cx="7710000" cy="49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21455B"/>
                </a:solidFill>
                <a:uFill>
                  <a:noFill/>
                </a:uFill>
                <a:latin typeface="Barlow SemiBold"/>
                <a:ea typeface="Barlow SemiBold"/>
                <a:cs typeface="Barlow SemiBold"/>
                <a:sym typeface="Barlow SemiBol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ceos.org/ard</a:t>
            </a:r>
            <a:endParaRPr sz="4400">
              <a:solidFill>
                <a:srgbClr val="21455B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Ferran.Gascon@esa.int</a:t>
            </a:r>
            <a:endParaRPr sz="23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matthew@symbioscomms.com</a:t>
            </a:r>
            <a:endParaRPr sz="23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Matthew.Adams@ga.gov.au</a:t>
            </a:r>
            <a:endParaRPr sz="23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Thank you to everyone for supporting this effort!</a:t>
            </a:r>
            <a:endParaRPr sz="23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" sz="23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Reception has been very positive and encouraging</a:t>
            </a:r>
            <a:endParaRPr sz="23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45" name="Google Shape;245;p25" title="Screenshot 2025-05-20 at 2.45.43 PM.png"/>
          <p:cNvPicPr preferRelativeResize="0"/>
          <p:nvPr/>
        </p:nvPicPr>
        <p:blipFill rotWithShape="1">
          <a:blip r:embed="rId7">
            <a:alphaModFix/>
          </a:blip>
          <a:srcRect b="0" l="10919" r="10919" t="0"/>
          <a:stretch/>
        </p:blipFill>
        <p:spPr>
          <a:xfrm>
            <a:off x="7781550" y="2397099"/>
            <a:ext cx="1233362" cy="14785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6" name="Google Shape;24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82088" y="1717245"/>
            <a:ext cx="1227203" cy="147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12934" y="1125828"/>
            <a:ext cx="1227203" cy="147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455B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"/>
          <p:cNvSpPr txBox="1"/>
          <p:nvPr/>
        </p:nvSpPr>
        <p:spPr>
          <a:xfrm>
            <a:off x="-1774150" y="629525"/>
            <a:ext cx="6602400" cy="1140900"/>
          </a:xfrm>
          <a:prstGeom prst="rect">
            <a:avLst/>
          </a:prstGeom>
          <a:solidFill>
            <a:srgbClr val="0271B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253" name="Google Shape;253;p26"/>
          <p:cNvSpPr/>
          <p:nvPr/>
        </p:nvSpPr>
        <p:spPr>
          <a:xfrm>
            <a:off x="4215425" y="629525"/>
            <a:ext cx="1140900" cy="1140900"/>
          </a:xfrm>
          <a:prstGeom prst="ellipse">
            <a:avLst/>
          </a:prstGeom>
          <a:solidFill>
            <a:srgbClr val="0271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6"/>
          <p:cNvSpPr txBox="1"/>
          <p:nvPr/>
        </p:nvSpPr>
        <p:spPr>
          <a:xfrm>
            <a:off x="251100" y="672700"/>
            <a:ext cx="4249200" cy="4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</a:t>
            </a:r>
            <a:r>
              <a:rPr lang="en" sz="2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haping the future of CEOS Analysis Ready Data</a:t>
            </a:r>
            <a:endParaRPr sz="2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55" name="Google Shape;255;p26" title="CEOS_ARD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600" y="33775"/>
            <a:ext cx="2671425" cy="214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 title="CEOS-ARD PFS cover pag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500" y="2528026"/>
            <a:ext cx="1294614" cy="182879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257" name="Google Shape;257;p26" title="CEOS-ARD PFS cover pages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7233" y="2528026"/>
            <a:ext cx="1294614" cy="1828799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258" name="Google Shape;258;p26" title="CEOS-ARD PFS cover pages (2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3965" y="2528026"/>
            <a:ext cx="1292828" cy="1828799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259" name="Google Shape;259;p26" title="CEOS-ARD PFS cover pages (3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88912" y="2528026"/>
            <a:ext cx="1292828" cy="1828799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260" name="Google Shape;260;p26" title="CEOS-ARD PFS cover pages (4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3858" y="2528026"/>
            <a:ext cx="1292828" cy="1828799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Supplementary Slides for SIT-41 Side Meeting</a:t>
            </a:r>
            <a:endParaRPr/>
          </a:p>
        </p:txBody>
      </p:sp>
      <p:sp>
        <p:nvSpPr>
          <p:cNvPr id="266" name="Google Shape;266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2026 CEOS-ARD Strategy Pillar Descriptions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Standards &amp; Interoperability</a:t>
            </a:r>
            <a:endParaRPr/>
          </a:p>
        </p:txBody>
      </p:sp>
      <p:sp>
        <p:nvSpPr>
          <p:cNvPr id="272" name="Google Shape;272;p28"/>
          <p:cNvSpPr txBox="1"/>
          <p:nvPr>
            <p:ph idx="1" type="body"/>
          </p:nvPr>
        </p:nvSpPr>
        <p:spPr>
          <a:xfrm>
            <a:off x="311700" y="1152475"/>
            <a:ext cx="8520600" cy="3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Success Criteria:</a:t>
            </a:r>
            <a:endParaRPr b="1"/>
          </a:p>
          <a:p>
            <a:pPr indent="-30861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CEOS-ARD metadata is consistently implemented across all Product Family Specifications, with a STAC-first, machine-readable and human-interpretable specification supported by OGC/ISO crosswalks.</a:t>
            </a:r>
            <a:endParaRPr/>
          </a:p>
          <a:p>
            <a:pPr indent="-30861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CEOS-ARD data and metadata are natively understood by mainstream software tools (e.g., GDAL, QGIS, ArcGIS, cloud catalogues) without custom adapters.</a:t>
            </a:r>
            <a:endParaRPr/>
          </a:p>
          <a:p>
            <a:pPr indent="-30861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CEOS-ARD is recognised as the de facto global community standard for satellite Analysis Ready Data, with a clear, endorsed roadmap toward formal standardisation.</a:t>
            </a:r>
            <a:endParaRPr/>
          </a:p>
          <a:p>
            <a:pPr indent="-30861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Agencies, commercial providers, and distributors treat CEOS-ARD requirements as default interoperability baselines, not bespoke CEOS artifacts.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Outcome Signal: CEOS ARD datasets work seamlessly across mainstream geospatial tools and cloud-based processing environments. This means:</a:t>
            </a:r>
            <a:endParaRPr b="1"/>
          </a:p>
          <a:p>
            <a:pPr indent="-30861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CEOS-ARD metadata and data work out-of-the-box in mainstream tools and cloud workflows.</a:t>
            </a:r>
            <a:endParaRPr/>
          </a:p>
          <a:p>
            <a:pPr indent="-30861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Users don’t need custom scripts or manual schema mappings to use CEOS-ARD.</a:t>
            </a:r>
            <a:endParaRPr/>
          </a:p>
          <a:p>
            <a:pPr indent="-30861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00000"/>
              <a:buChar char="●"/>
            </a:pPr>
            <a:r>
              <a:rPr lang="en"/>
              <a:t>CEOS-ARD is seen as ready-to-use.</a:t>
            </a:r>
            <a:endParaRPr/>
          </a:p>
        </p:txBody>
      </p:sp>
      <p:sp>
        <p:nvSpPr>
          <p:cNvPr id="273" name="Google Shape;273;p28"/>
          <p:cNvSpPr/>
          <p:nvPr/>
        </p:nvSpPr>
        <p:spPr>
          <a:xfrm>
            <a:off x="0" y="0"/>
            <a:ext cx="311700" cy="5143500"/>
          </a:xfrm>
          <a:prstGeom prst="rect">
            <a:avLst/>
          </a:prstGeom>
          <a:solidFill>
            <a:srgbClr val="C940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Quality, Authenticity &amp; Provenance</a:t>
            </a:r>
            <a:endParaRPr/>
          </a:p>
        </p:txBody>
      </p:sp>
      <p:sp>
        <p:nvSpPr>
          <p:cNvPr id="279" name="Google Shape;279;p29"/>
          <p:cNvSpPr txBox="1"/>
          <p:nvPr>
            <p:ph idx="1" type="body"/>
          </p:nvPr>
        </p:nvSpPr>
        <p:spPr>
          <a:xfrm>
            <a:off x="311700" y="1152475"/>
            <a:ext cx="8520600" cy="3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Success Criteria:</a:t>
            </a:r>
            <a:endParaRPr b="1"/>
          </a:p>
          <a:p>
            <a:pPr indent="-317183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CEOS-ARD products are accompanied by quantitative, consistent, and comparable quality and uncertainty information, not just descriptive compliance statements.</a:t>
            </a:r>
            <a:endParaRPr/>
          </a:p>
          <a:p>
            <a:pPr indent="-317183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Ongoing integrity monitoring and reporting is routine, enabling early detection of degradation or loss of compliance. Note: Integrity means continuous, verifiable confidence that CEOS‑ARD data remains accurate, consistent, authentic, and traceable across its entire lifecycle.</a:t>
            </a:r>
            <a:endParaRPr/>
          </a:p>
          <a:p>
            <a:pPr indent="-317183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Provenance, authenticity, versioning, and lineage of data are machine-readable and human-interpretable, and traceable across all mirrors, cloud platforms, and reprocessing cycles.</a:t>
            </a:r>
            <a:endParaRPr/>
          </a:p>
          <a:p>
            <a:pPr indent="-317183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If a user is building a time series or multi-mission analysis, they can swap or mix CEOS-ARD products with no hidden biases or artifacts being introduced.</a:t>
            </a:r>
            <a:endParaRPr/>
          </a:p>
          <a:p>
            <a:pPr indent="-317183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CEOS-ARD label guarantees harmonized measurands, within specified uncertainties (note: not homogenised).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Outcome Signal: Trust in the CEOS-ARD label is based on evidence.</a:t>
            </a: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0" y="0"/>
            <a:ext cx="311700" cy="5143500"/>
          </a:xfrm>
          <a:prstGeom prst="rect">
            <a:avLst/>
          </a:prstGeom>
          <a:solidFill>
            <a:srgbClr val="EB7F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Fitness for Purpose</a:t>
            </a:r>
            <a:endParaRPr/>
          </a:p>
        </p:txBody>
      </p:sp>
      <p:sp>
        <p:nvSpPr>
          <p:cNvPr id="286" name="Google Shape;286;p30"/>
          <p:cNvSpPr/>
          <p:nvPr/>
        </p:nvSpPr>
        <p:spPr>
          <a:xfrm>
            <a:off x="0" y="0"/>
            <a:ext cx="311700" cy="5143500"/>
          </a:xfrm>
          <a:prstGeom prst="rect">
            <a:avLst/>
          </a:prstGeom>
          <a:solidFill>
            <a:srgbClr val="05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0"/>
          <p:cNvSpPr txBox="1"/>
          <p:nvPr>
            <p:ph idx="1" type="body"/>
          </p:nvPr>
        </p:nvSpPr>
        <p:spPr>
          <a:xfrm>
            <a:off x="311700" y="1152475"/>
            <a:ext cx="8520600" cy="3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Success Criteria:</a:t>
            </a:r>
            <a:endParaRPr b="1"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Users can clearly identify what each CEOS-ARD product is fit for, including limitations, uncertainty bounds, and appropriate application types.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CEOS-ARD supports long-term, stable, bias-aware data records suitable for long-term scientific applications.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Fitness-for-purpose distinctions help non-expert users avoid misuse, while giving providers clear pathways to improve product maturity.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CEOS-ARD products are increasingly cited as authoritative inputs to global frameworks, indicators, and assessments.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Outcome Signal: Users can select CEOS-ARD products with confidence.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Compliance Automation &amp; Scalable Peer Review</a:t>
            </a:r>
            <a:endParaRPr/>
          </a:p>
        </p:txBody>
      </p:sp>
      <p:sp>
        <p:nvSpPr>
          <p:cNvPr id="293" name="Google Shape;293;p31"/>
          <p:cNvSpPr/>
          <p:nvPr/>
        </p:nvSpPr>
        <p:spPr>
          <a:xfrm>
            <a:off x="0" y="0"/>
            <a:ext cx="311700" cy="5143500"/>
          </a:xfrm>
          <a:prstGeom prst="rect">
            <a:avLst/>
          </a:prstGeom>
          <a:solidFill>
            <a:srgbClr val="00B1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1"/>
          <p:cNvSpPr txBox="1"/>
          <p:nvPr>
            <p:ph idx="1" type="body"/>
          </p:nvPr>
        </p:nvSpPr>
        <p:spPr>
          <a:xfrm>
            <a:off x="311700" y="1152475"/>
            <a:ext cx="8520600" cy="3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Success Criteria:</a:t>
            </a:r>
            <a:endParaRPr b="1"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CEOS-ARD assessments are largely automated, repeatable, continuous, and embedded in provider pipelines.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Peer review scales sustainably without relying on manual document checks.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Providers experience lower effort and faster turnaround for CEOS-ARD endorsement.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CEOS-ARD governance shifts from gatekeeping to continuous assurance.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Contribute to commercial ecosystem enhancement by enabling independent third parties to undertake compliance assessments.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Outcome Signal: CEOS-ARD can scale to many more providers without slowing down and third parties emerge to provide commercial compliance services.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455B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 title="CEOS_logo_white_text_right.png"/>
          <p:cNvPicPr preferRelativeResize="0"/>
          <p:nvPr/>
        </p:nvPicPr>
        <p:blipFill rotWithShape="1">
          <a:blip r:embed="rId3">
            <a:alphaModFix/>
          </a:blip>
          <a:srcRect b="0" l="-420" r="420" t="0"/>
          <a:stretch/>
        </p:blipFill>
        <p:spPr>
          <a:xfrm>
            <a:off x="5897725" y="231425"/>
            <a:ext cx="2198523" cy="5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 title="CEOS_ARD_Logo_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39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title="slide6.jpg"/>
          <p:cNvPicPr preferRelativeResize="0"/>
          <p:nvPr/>
        </p:nvPicPr>
        <p:blipFill rotWithShape="1">
          <a:blip r:embed="rId5">
            <a:alphaModFix/>
          </a:blip>
          <a:srcRect b="0" l="56751" r="-25183" t="0"/>
          <a:stretch/>
        </p:blipFill>
        <p:spPr>
          <a:xfrm flipH="1">
            <a:off x="-439102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1013150" y="193363"/>
            <a:ext cx="4703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Headlines for Today</a:t>
            </a:r>
            <a:endParaRPr sz="2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69" name="Google Shape;69;p14"/>
          <p:cNvCxnSpPr/>
          <p:nvPr/>
        </p:nvCxnSpPr>
        <p:spPr>
          <a:xfrm>
            <a:off x="172950" y="4757875"/>
            <a:ext cx="8798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0" name="Google Shape;70;p14"/>
          <p:cNvSpPr txBox="1"/>
          <p:nvPr/>
        </p:nvSpPr>
        <p:spPr>
          <a:xfrm>
            <a:off x="907150" y="950050"/>
            <a:ext cx="7482600" cy="3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arlow"/>
              <a:buChar char="●"/>
            </a:pPr>
            <a:r>
              <a:rPr lang="en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Present an update on 2026 CEOS-ARD Strategy development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873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arlow"/>
              <a:buChar char="●"/>
            </a:pPr>
            <a:r>
              <a:rPr lang="en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Ask CEOS Principals to </a:t>
            </a:r>
            <a:r>
              <a:rPr lang="en" sz="2500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confirm overarching strategic directions</a:t>
            </a:r>
            <a:r>
              <a:rPr lang="en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to enable subsequent technical decisions to take place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87350" lvl="1" marL="914400" rtl="0" algn="l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2500"/>
              <a:buFont typeface="Barlow"/>
              <a:buChar char="○"/>
            </a:pPr>
            <a:r>
              <a:rPr lang="en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In particular at the joint WGCV-56 and LSI-VC-19 meeting at USGS EROS next week!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Enablement &amp; Trustworthy GFM</a:t>
            </a: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0" y="0"/>
            <a:ext cx="311700" cy="51435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2"/>
          <p:cNvSpPr txBox="1"/>
          <p:nvPr>
            <p:ph idx="1" type="body"/>
          </p:nvPr>
        </p:nvSpPr>
        <p:spPr>
          <a:xfrm>
            <a:off x="311700" y="1152475"/>
            <a:ext cx="8520600" cy="3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Success Criteria:</a:t>
            </a:r>
            <a:endParaRPr b="1"/>
          </a:p>
          <a:p>
            <a:pPr indent="-334328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CEOS-ARD products are widely used as trusted training and benchmarking data for geospatial AI and foundation models.</a:t>
            </a:r>
            <a:endParaRPr/>
          </a:p>
          <a:p>
            <a:pPr indent="-334328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CEOS-ARD defines product specifications for GFM-derived products, including embeddings, ensuring they carry the same quality and provenance guarantees as the source data.</a:t>
            </a:r>
            <a:endParaRPr/>
          </a:p>
          <a:p>
            <a:pPr indent="-334328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AI users understand dataset limitations through clear provenance, uncertainty information, and data cards.</a:t>
            </a:r>
            <a:endParaRPr/>
          </a:p>
          <a:p>
            <a:pPr indent="-334328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CEOS-ARD helps reduce AI risk, by discouraging use of poorly characterised data in high-impact applications.</a:t>
            </a:r>
            <a:endParaRPr/>
          </a:p>
          <a:p>
            <a:pPr indent="-334328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CEOS agencies are recognised as stewards of high-quality training data.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Outcome Signal: CEOS-ARD is referenced as a quality baseline in AI research and operational deployment.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Adoption, Enablement &amp; Impact</a:t>
            </a:r>
            <a:endParaRPr/>
          </a:p>
        </p:txBody>
      </p:sp>
      <p:sp>
        <p:nvSpPr>
          <p:cNvPr id="307" name="Google Shape;307;p33"/>
          <p:cNvSpPr/>
          <p:nvPr/>
        </p:nvSpPr>
        <p:spPr>
          <a:xfrm>
            <a:off x="0" y="0"/>
            <a:ext cx="311700" cy="5143500"/>
          </a:xfrm>
          <a:prstGeom prst="rect">
            <a:avLst/>
          </a:prstGeom>
          <a:solidFill>
            <a:srgbClr val="0071C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3"/>
          <p:cNvSpPr txBox="1"/>
          <p:nvPr>
            <p:ph idx="1" type="body"/>
          </p:nvPr>
        </p:nvSpPr>
        <p:spPr>
          <a:xfrm>
            <a:off x="311700" y="1152475"/>
            <a:ext cx="8520600" cy="3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Success Criteria:</a:t>
            </a:r>
            <a:endParaRPr b="1"/>
          </a:p>
          <a:p>
            <a:pPr indent="-317183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CEOS-ARD is routinely referenced in procurement, funding calls, and operational requirements as a baseline expectation.</a:t>
            </a:r>
            <a:endParaRPr/>
          </a:p>
          <a:p>
            <a:pPr indent="-317183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CEOS-ARD is recognised as community-driven, being co-developed by CEOS and the broader community.</a:t>
            </a:r>
            <a:endParaRPr/>
          </a:p>
          <a:p>
            <a:pPr indent="-317183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Derivative and thematic CEOS-ARD products directly support priority user communities (e.g. agriculture, biodiversity, disasters).</a:t>
            </a:r>
            <a:endParaRPr/>
          </a:p>
          <a:p>
            <a:pPr indent="-317183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Commercial providers see CEOS-ARD endorsement as a market differentiator, not a compliance burden.</a:t>
            </a:r>
            <a:endParaRPr/>
          </a:p>
          <a:p>
            <a:pPr indent="-317183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Training, outreach, and documented case studies clearly demonstrate real-world impact and return on investment.</a:t>
            </a:r>
            <a:endParaRPr/>
          </a:p>
          <a:p>
            <a:pPr indent="-317183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Growing number of CEOS-ARD compliant datasets and a growing annual volume of CEOS-ARD compliant datasets across common ’data distributor’ platforms based on a 2026 baseline.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Outcome Signal: CEOS-ARD success is measured by use and impact including through increased citations in the scientific and general literature.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3" name="Google Shape;313;p34"/>
          <p:cNvCxnSpPr/>
          <p:nvPr/>
        </p:nvCxnSpPr>
        <p:spPr>
          <a:xfrm>
            <a:off x="172950" y="4757875"/>
            <a:ext cx="8798100" cy="0"/>
          </a:xfrm>
          <a:prstGeom prst="straightConnector1">
            <a:avLst/>
          </a:prstGeom>
          <a:noFill/>
          <a:ln cap="flat" cmpd="sng" w="9525">
            <a:solidFill>
              <a:srgbClr val="21455B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14" name="Google Shape;314;p34" title="CEOS_ARD_Logo_blue_corrected.png"/>
          <p:cNvPicPr preferRelativeResize="0"/>
          <p:nvPr/>
        </p:nvPicPr>
        <p:blipFill rotWithShape="1">
          <a:blip r:embed="rId3">
            <a:alphaModFix/>
          </a:blip>
          <a:srcRect b="229" l="0" r="0" t="239"/>
          <a:stretch/>
        </p:blipFill>
        <p:spPr>
          <a:xfrm>
            <a:off x="81739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 title="CARD4L-SAR_Background-ALOS2.jpg"/>
          <p:cNvPicPr preferRelativeResize="0"/>
          <p:nvPr/>
        </p:nvPicPr>
        <p:blipFill rotWithShape="1">
          <a:blip r:embed="rId4">
            <a:alphaModFix/>
          </a:blip>
          <a:srcRect b="2915" l="5347" r="518" t="866"/>
          <a:stretch/>
        </p:blipFill>
        <p:spPr>
          <a:xfrm flipH="1">
            <a:off x="-439102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sp>
        <p:nvSpPr>
          <p:cNvPr id="316" name="Google Shape;316;p34"/>
          <p:cNvSpPr txBox="1"/>
          <p:nvPr/>
        </p:nvSpPr>
        <p:spPr>
          <a:xfrm>
            <a:off x="1013150" y="193363"/>
            <a:ext cx="4703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What do we need from Agencies and CEOS to help develop these areas?</a:t>
            </a:r>
            <a:endParaRPr sz="25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17" name="Google Shape;317;p34" title="CEOS_logo_ard_blue.png"/>
          <p:cNvPicPr preferRelativeResize="0"/>
          <p:nvPr/>
        </p:nvPicPr>
        <p:blipFill rotWithShape="1">
          <a:blip r:embed="rId5">
            <a:alphaModFix/>
          </a:blip>
          <a:srcRect b="0" l="10" r="0" t="0"/>
          <a:stretch/>
        </p:blipFill>
        <p:spPr>
          <a:xfrm>
            <a:off x="5992452" y="231433"/>
            <a:ext cx="2179997" cy="5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4"/>
          <p:cNvSpPr/>
          <p:nvPr/>
        </p:nvSpPr>
        <p:spPr>
          <a:xfrm>
            <a:off x="2296957" y="3109720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4"/>
          <p:cNvSpPr/>
          <p:nvPr/>
        </p:nvSpPr>
        <p:spPr>
          <a:xfrm>
            <a:off x="6366632" y="1860295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4"/>
          <p:cNvSpPr txBox="1"/>
          <p:nvPr/>
        </p:nvSpPr>
        <p:spPr>
          <a:xfrm>
            <a:off x="1379200" y="1929880"/>
            <a:ext cx="7246500" cy="32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1455B"/>
                </a:solidFill>
              </a:rPr>
              <a:t>Standards and Interoperability</a:t>
            </a:r>
            <a:endParaRPr b="1"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Expertise in geospatial standards development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Engagement with national standards bodies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Experience with STAC implementation and discoverability and accessibility standards (WGISS)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Connection to </a:t>
            </a:r>
            <a:r>
              <a:rPr lang="en" sz="1100">
                <a:solidFill>
                  <a:srgbClr val="21455B"/>
                </a:solidFill>
              </a:rPr>
              <a:t>agency</a:t>
            </a:r>
            <a:r>
              <a:rPr lang="en" sz="1100">
                <a:solidFill>
                  <a:srgbClr val="21455B"/>
                </a:solidFill>
              </a:rPr>
              <a:t> staff responsible for archives, data processing, metadata definition, etc.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Connections to software and tool developers including in private sector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Adoption of CEOS-ARD as an interoperability baseline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Pilot studies to demonstrate CEOS-ARD facilitation of interoperability</a:t>
            </a:r>
            <a:endParaRPr sz="1100">
              <a:solidFill>
                <a:srgbClr val="21455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1455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1455B"/>
                </a:solidFill>
              </a:rPr>
              <a:t>Quality, Authenticity &amp; Provenance</a:t>
            </a:r>
            <a:endParaRPr b="1"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Close engagement of WGCV experts and resourcing of agency experts to engage with CEOS-ARD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Implementation of the CEOS Interoperability Handbook Quality Chapter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Alignment of agency quality assessment frameworks with CEOS-ARD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Support to WGCV cal/val networks and Product Validation Platform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Connection to agency experts working on issues of data provenance and quality assurance</a:t>
            </a:r>
            <a:endParaRPr sz="1100">
              <a:solidFill>
                <a:srgbClr val="21455B"/>
              </a:solidFill>
            </a:endParaRPr>
          </a:p>
        </p:txBody>
      </p:sp>
      <p:sp>
        <p:nvSpPr>
          <p:cNvPr id="321" name="Google Shape;321;p34"/>
          <p:cNvSpPr/>
          <p:nvPr/>
        </p:nvSpPr>
        <p:spPr>
          <a:xfrm>
            <a:off x="1066675" y="2006085"/>
            <a:ext cx="167700" cy="1369500"/>
          </a:xfrm>
          <a:prstGeom prst="rect">
            <a:avLst/>
          </a:prstGeom>
          <a:solidFill>
            <a:srgbClr val="C940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22" name="Google Shape;322;p34"/>
          <p:cNvSpPr txBox="1"/>
          <p:nvPr/>
        </p:nvSpPr>
        <p:spPr>
          <a:xfrm>
            <a:off x="1013150" y="1502677"/>
            <a:ext cx="74832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21455B"/>
                </a:solidFill>
              </a:rPr>
              <a:t>Headline:</a:t>
            </a:r>
            <a:r>
              <a:rPr lang="en" sz="1200">
                <a:solidFill>
                  <a:srgbClr val="21455B"/>
                </a:solidFill>
              </a:rPr>
              <a:t> </a:t>
            </a:r>
            <a:r>
              <a:rPr lang="en" sz="1200">
                <a:solidFill>
                  <a:srgbClr val="21455B"/>
                </a:solidFill>
              </a:rPr>
              <a:t>Engagement of agency and CEOS experts</a:t>
            </a:r>
            <a:endParaRPr sz="1200">
              <a:solidFill>
                <a:srgbClr val="21455B"/>
              </a:solidFill>
            </a:endParaRPr>
          </a:p>
        </p:txBody>
      </p:sp>
      <p:sp>
        <p:nvSpPr>
          <p:cNvPr id="323" name="Google Shape;323;p34"/>
          <p:cNvSpPr/>
          <p:nvPr/>
        </p:nvSpPr>
        <p:spPr>
          <a:xfrm>
            <a:off x="1079875" y="3505189"/>
            <a:ext cx="167700" cy="1087200"/>
          </a:xfrm>
          <a:prstGeom prst="rect">
            <a:avLst/>
          </a:prstGeom>
          <a:solidFill>
            <a:srgbClr val="EB7F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8" name="Google Shape;328;p35"/>
          <p:cNvCxnSpPr/>
          <p:nvPr/>
        </p:nvCxnSpPr>
        <p:spPr>
          <a:xfrm>
            <a:off x="172950" y="4757875"/>
            <a:ext cx="8798100" cy="0"/>
          </a:xfrm>
          <a:prstGeom prst="straightConnector1">
            <a:avLst/>
          </a:prstGeom>
          <a:noFill/>
          <a:ln cap="flat" cmpd="sng" w="9525">
            <a:solidFill>
              <a:srgbClr val="21455B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29" name="Google Shape;329;p35" title="CEOS_ARD_Logo_blue_corrected.png"/>
          <p:cNvPicPr preferRelativeResize="0"/>
          <p:nvPr/>
        </p:nvPicPr>
        <p:blipFill rotWithShape="1">
          <a:blip r:embed="rId3">
            <a:alphaModFix/>
          </a:blip>
          <a:srcRect b="229" l="0" r="0" t="239"/>
          <a:stretch/>
        </p:blipFill>
        <p:spPr>
          <a:xfrm>
            <a:off x="81739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5" title="CARD4L-SAR_Background-ALOS2.jpg"/>
          <p:cNvPicPr preferRelativeResize="0"/>
          <p:nvPr/>
        </p:nvPicPr>
        <p:blipFill rotWithShape="1">
          <a:blip r:embed="rId4">
            <a:alphaModFix/>
          </a:blip>
          <a:srcRect b="2915" l="5347" r="518" t="866"/>
          <a:stretch/>
        </p:blipFill>
        <p:spPr>
          <a:xfrm flipH="1">
            <a:off x="-439102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sp>
        <p:nvSpPr>
          <p:cNvPr id="331" name="Google Shape;331;p35"/>
          <p:cNvSpPr txBox="1"/>
          <p:nvPr/>
        </p:nvSpPr>
        <p:spPr>
          <a:xfrm>
            <a:off x="1013150" y="193363"/>
            <a:ext cx="4703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What do we need from Agencies and CEOS to help develop these areas?</a:t>
            </a:r>
            <a:endParaRPr sz="25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32" name="Google Shape;332;p35" title="CEOS_logo_ard_blue.png"/>
          <p:cNvPicPr preferRelativeResize="0"/>
          <p:nvPr/>
        </p:nvPicPr>
        <p:blipFill rotWithShape="1">
          <a:blip r:embed="rId5">
            <a:alphaModFix/>
          </a:blip>
          <a:srcRect b="0" l="10" r="0" t="0"/>
          <a:stretch/>
        </p:blipFill>
        <p:spPr>
          <a:xfrm>
            <a:off x="5992452" y="231433"/>
            <a:ext cx="2179997" cy="5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5"/>
          <p:cNvSpPr/>
          <p:nvPr/>
        </p:nvSpPr>
        <p:spPr>
          <a:xfrm>
            <a:off x="2296957" y="3109720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5"/>
          <p:cNvSpPr/>
          <p:nvPr/>
        </p:nvSpPr>
        <p:spPr>
          <a:xfrm>
            <a:off x="6366632" y="1860295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5"/>
          <p:cNvSpPr txBox="1"/>
          <p:nvPr/>
        </p:nvSpPr>
        <p:spPr>
          <a:xfrm>
            <a:off x="1379200" y="1929880"/>
            <a:ext cx="7246500" cy="32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1455B"/>
                </a:solidFill>
              </a:rPr>
              <a:t>Fitness for Purpose</a:t>
            </a:r>
            <a:endParaRPr b="1"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Application area experts to assess suitability of CEOS-ARD specifications and products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Engagement of thematic CEOS groups in areas such as biodiversity, forests and biomass, agriculture, disasters, etc.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Alignment with WGCV LPV protocols</a:t>
            </a:r>
            <a:endParaRPr sz="1100">
              <a:solidFill>
                <a:srgbClr val="21455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1455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1455B"/>
                </a:solidFill>
              </a:rPr>
              <a:t>Compliance Automation &amp; Scalable Peer Review</a:t>
            </a:r>
            <a:endParaRPr b="1"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Software and tool developers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Integration of CEOS-ARD assessments directly into production pipelines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Guidance, templates, and examples that support new providers in meeting requirements</a:t>
            </a:r>
            <a:endParaRPr sz="1100">
              <a:solidFill>
                <a:srgbClr val="21455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21455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1455B"/>
                </a:solidFill>
              </a:rPr>
              <a:t>AI Enablement &amp; Trustworthy GFM</a:t>
            </a:r>
            <a:endParaRPr b="1"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Advocacy for CEOS-ARD to be the gold standard for AI applications, including Geospatial Foundation Models (GFMs)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Engagement with AI research communities and platform providers to promote adoption and best practices</a:t>
            </a:r>
            <a:endParaRPr sz="1100">
              <a:solidFill>
                <a:srgbClr val="21455B"/>
              </a:solidFill>
            </a:endParaRPr>
          </a:p>
        </p:txBody>
      </p:sp>
      <p:sp>
        <p:nvSpPr>
          <p:cNvPr id="336" name="Google Shape;336;p35"/>
          <p:cNvSpPr/>
          <p:nvPr/>
        </p:nvSpPr>
        <p:spPr>
          <a:xfrm>
            <a:off x="1066675" y="1998472"/>
            <a:ext cx="167700" cy="950400"/>
          </a:xfrm>
          <a:prstGeom prst="rect">
            <a:avLst/>
          </a:prstGeom>
          <a:solidFill>
            <a:srgbClr val="05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37" name="Google Shape;337;p35"/>
          <p:cNvSpPr txBox="1"/>
          <p:nvPr/>
        </p:nvSpPr>
        <p:spPr>
          <a:xfrm>
            <a:off x="1013150" y="1502677"/>
            <a:ext cx="74832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21455B"/>
                </a:solidFill>
              </a:rPr>
              <a:t>Headline:</a:t>
            </a:r>
            <a:r>
              <a:rPr lang="en" sz="1200">
                <a:solidFill>
                  <a:srgbClr val="21455B"/>
                </a:solidFill>
              </a:rPr>
              <a:t> Engagement of agency and CEOS experts</a:t>
            </a:r>
            <a:endParaRPr sz="1200">
              <a:solidFill>
                <a:srgbClr val="21455B"/>
              </a:solidFill>
            </a:endParaRPr>
          </a:p>
        </p:txBody>
      </p:sp>
      <p:sp>
        <p:nvSpPr>
          <p:cNvPr id="338" name="Google Shape;338;p35"/>
          <p:cNvSpPr/>
          <p:nvPr/>
        </p:nvSpPr>
        <p:spPr>
          <a:xfrm>
            <a:off x="1066675" y="3021046"/>
            <a:ext cx="167700" cy="758400"/>
          </a:xfrm>
          <a:prstGeom prst="rect">
            <a:avLst/>
          </a:prstGeom>
          <a:solidFill>
            <a:srgbClr val="5BB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5"/>
          <p:cNvSpPr/>
          <p:nvPr/>
        </p:nvSpPr>
        <p:spPr>
          <a:xfrm>
            <a:off x="1066675" y="3851620"/>
            <a:ext cx="167700" cy="758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4" name="Google Shape;344;p36"/>
          <p:cNvCxnSpPr/>
          <p:nvPr/>
        </p:nvCxnSpPr>
        <p:spPr>
          <a:xfrm>
            <a:off x="172950" y="4757875"/>
            <a:ext cx="8798100" cy="0"/>
          </a:xfrm>
          <a:prstGeom prst="straightConnector1">
            <a:avLst/>
          </a:prstGeom>
          <a:noFill/>
          <a:ln cap="flat" cmpd="sng" w="9525">
            <a:solidFill>
              <a:srgbClr val="21455B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45" name="Google Shape;345;p36" title="CEOS_ARD_Logo_blue_corrected.png"/>
          <p:cNvPicPr preferRelativeResize="0"/>
          <p:nvPr/>
        </p:nvPicPr>
        <p:blipFill rotWithShape="1">
          <a:blip r:embed="rId3">
            <a:alphaModFix/>
          </a:blip>
          <a:srcRect b="229" l="0" r="0" t="239"/>
          <a:stretch/>
        </p:blipFill>
        <p:spPr>
          <a:xfrm>
            <a:off x="81739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6" title="CARD4L-SAR_Background-ALOS2.jpg"/>
          <p:cNvPicPr preferRelativeResize="0"/>
          <p:nvPr/>
        </p:nvPicPr>
        <p:blipFill rotWithShape="1">
          <a:blip r:embed="rId4">
            <a:alphaModFix/>
          </a:blip>
          <a:srcRect b="2915" l="5347" r="518" t="866"/>
          <a:stretch/>
        </p:blipFill>
        <p:spPr>
          <a:xfrm flipH="1">
            <a:off x="-439102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sp>
        <p:nvSpPr>
          <p:cNvPr id="347" name="Google Shape;347;p36"/>
          <p:cNvSpPr txBox="1"/>
          <p:nvPr/>
        </p:nvSpPr>
        <p:spPr>
          <a:xfrm>
            <a:off x="1013150" y="193363"/>
            <a:ext cx="4703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What do we need from Agencies and CEOS to help develop these areas?</a:t>
            </a:r>
            <a:endParaRPr sz="25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48" name="Google Shape;348;p36" title="CEOS_logo_ard_blue.png"/>
          <p:cNvPicPr preferRelativeResize="0"/>
          <p:nvPr/>
        </p:nvPicPr>
        <p:blipFill rotWithShape="1">
          <a:blip r:embed="rId5">
            <a:alphaModFix/>
          </a:blip>
          <a:srcRect b="0" l="10" r="0" t="0"/>
          <a:stretch/>
        </p:blipFill>
        <p:spPr>
          <a:xfrm>
            <a:off x="5992452" y="231433"/>
            <a:ext cx="2179997" cy="5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6"/>
          <p:cNvSpPr/>
          <p:nvPr/>
        </p:nvSpPr>
        <p:spPr>
          <a:xfrm>
            <a:off x="2296957" y="3109720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6"/>
          <p:cNvSpPr/>
          <p:nvPr/>
        </p:nvSpPr>
        <p:spPr>
          <a:xfrm>
            <a:off x="6366632" y="1860295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6"/>
          <p:cNvSpPr txBox="1"/>
          <p:nvPr/>
        </p:nvSpPr>
        <p:spPr>
          <a:xfrm>
            <a:off x="1379200" y="1929880"/>
            <a:ext cx="7246500" cy="32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1455B"/>
                </a:solidFill>
              </a:rPr>
              <a:t>Adoption, Enablement &amp; Impact</a:t>
            </a:r>
            <a:endParaRPr b="1"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Capturing and documenting case studies and impact metrics that demonstrate CEOS-ARD’s value to funders and policymakers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Connections to end users (LSI-VC Forests and Biomass, GFOI, GEOGLAM)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conducting and developing training and outreach programs, supported by multilingual documentation to build capacity and awareness globally (WGCapD?)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Pilot projects that utilise CEOS-ARD and help refine specifications through feedback (WGDisasters?)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Positioning CEOS-ARD as a procurement baseline to reduce duplication and risk for agencies and vendors. 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Expanding CEOS-ARD to thematic and higher-level products to meet evolving user needs in areas like agriculture, biodiversity, and atmospheric monitoring</a:t>
            </a:r>
            <a:endParaRPr sz="1100">
              <a:solidFill>
                <a:srgbClr val="21455B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1455B"/>
              </a:buClr>
              <a:buSzPts val="1100"/>
              <a:buChar char="●"/>
            </a:pPr>
            <a:r>
              <a:rPr lang="en" sz="1100">
                <a:solidFill>
                  <a:srgbClr val="21455B"/>
                </a:solidFill>
              </a:rPr>
              <a:t>Commercial sector engagement</a:t>
            </a:r>
            <a:endParaRPr sz="1100">
              <a:solidFill>
                <a:srgbClr val="21455B"/>
              </a:solidFill>
            </a:endParaRPr>
          </a:p>
        </p:txBody>
      </p:sp>
      <p:sp>
        <p:nvSpPr>
          <p:cNvPr id="352" name="Google Shape;352;p36"/>
          <p:cNvSpPr txBox="1"/>
          <p:nvPr/>
        </p:nvSpPr>
        <p:spPr>
          <a:xfrm>
            <a:off x="1013150" y="1502677"/>
            <a:ext cx="74832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21455B"/>
                </a:solidFill>
              </a:rPr>
              <a:t>Headline:</a:t>
            </a:r>
            <a:r>
              <a:rPr lang="en" sz="1200">
                <a:solidFill>
                  <a:srgbClr val="21455B"/>
                </a:solidFill>
              </a:rPr>
              <a:t> Engagement of agency and CEOS experts</a:t>
            </a:r>
            <a:endParaRPr sz="1200">
              <a:solidFill>
                <a:srgbClr val="21455B"/>
              </a:solidFill>
            </a:endParaRPr>
          </a:p>
        </p:txBody>
      </p:sp>
      <p:sp>
        <p:nvSpPr>
          <p:cNvPr id="353" name="Google Shape;353;p36"/>
          <p:cNvSpPr/>
          <p:nvPr/>
        </p:nvSpPr>
        <p:spPr>
          <a:xfrm>
            <a:off x="1079875" y="2042144"/>
            <a:ext cx="177300" cy="2064900"/>
          </a:xfrm>
          <a:prstGeom prst="rect">
            <a:avLst/>
          </a:prstGeom>
          <a:solidFill>
            <a:srgbClr val="0071C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oogle Shape;75;p15"/>
          <p:cNvCxnSpPr/>
          <p:nvPr/>
        </p:nvCxnSpPr>
        <p:spPr>
          <a:xfrm>
            <a:off x="172950" y="4757875"/>
            <a:ext cx="8798100" cy="0"/>
          </a:xfrm>
          <a:prstGeom prst="straightConnector1">
            <a:avLst/>
          </a:prstGeom>
          <a:noFill/>
          <a:ln cap="flat" cmpd="sng" w="9525">
            <a:solidFill>
              <a:srgbClr val="21455B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76" name="Google Shape;76;p15" title="CEOS_logo_ard_blue.png"/>
          <p:cNvPicPr preferRelativeResize="0"/>
          <p:nvPr/>
        </p:nvPicPr>
        <p:blipFill rotWithShape="1">
          <a:blip r:embed="rId3">
            <a:alphaModFix/>
          </a:blip>
          <a:srcRect b="0" l="10" r="0" t="0"/>
          <a:stretch/>
        </p:blipFill>
        <p:spPr>
          <a:xfrm>
            <a:off x="963252" y="231433"/>
            <a:ext cx="2179997" cy="5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 title="CEOS_ARD_Logo_blue_corrected.png"/>
          <p:cNvPicPr preferRelativeResize="0"/>
          <p:nvPr/>
        </p:nvPicPr>
        <p:blipFill rotWithShape="1">
          <a:blip r:embed="rId4">
            <a:alphaModFix/>
          </a:blip>
          <a:srcRect b="229" l="0" r="0" t="239"/>
          <a:stretch/>
        </p:blipFill>
        <p:spPr>
          <a:xfrm>
            <a:off x="967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817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3732300" y="155225"/>
            <a:ext cx="4703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In 2025 we asked: Can we </a:t>
            </a:r>
            <a:r>
              <a:rPr lang="en" sz="23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do</a:t>
            </a:r>
            <a:r>
              <a:rPr lang="en" sz="23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 more?</a:t>
            </a:r>
            <a:endParaRPr sz="23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96750" y="964175"/>
            <a:ext cx="6789000" cy="29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The Earth observation sector has come a long way since CEOS-ARD was first conceptualised:</a:t>
            </a:r>
            <a:endParaRPr sz="17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Clr>
                <a:srgbClr val="21455B"/>
              </a:buClr>
              <a:buSzPts val="1700"/>
              <a:buFont typeface="Barlow"/>
              <a:buChar char="●"/>
            </a:pPr>
            <a:r>
              <a:rPr lang="en" sz="17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Changing technology</a:t>
            </a:r>
            <a:endParaRPr sz="17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Clr>
                <a:srgbClr val="21455B"/>
              </a:buClr>
              <a:buSzPts val="1700"/>
              <a:buFont typeface="Barlow"/>
              <a:buChar char="●"/>
            </a:pPr>
            <a:r>
              <a:rPr lang="en" sz="17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Evolving user base and expectations</a:t>
            </a:r>
            <a:endParaRPr sz="17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Clr>
                <a:srgbClr val="21455B"/>
              </a:buClr>
              <a:buSzPts val="1700"/>
              <a:buFont typeface="Barlow"/>
              <a:buChar char="●"/>
            </a:pPr>
            <a:r>
              <a:rPr lang="en" sz="17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Increasing demands for interoperability</a:t>
            </a:r>
            <a:endParaRPr sz="17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Need CEOS-ARD to continue evolving</a:t>
            </a:r>
            <a:endParaRPr sz="17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Ensure CEOS-ARD remains consistent with and relevant to the evolving user base and their expectations</a:t>
            </a:r>
            <a:endParaRPr sz="17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-42950" y="4063450"/>
            <a:ext cx="8397300" cy="503400"/>
          </a:xfrm>
          <a:prstGeom prst="rect">
            <a:avLst/>
          </a:prstGeom>
          <a:solidFill>
            <a:srgbClr val="0271B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   Where are the opportunities to make CEOS-ARD better?</a:t>
            </a:r>
            <a:endParaRPr sz="18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8085300" y="4063450"/>
            <a:ext cx="503400" cy="503400"/>
          </a:xfrm>
          <a:prstGeom prst="ellipse">
            <a:avLst/>
          </a:prstGeom>
          <a:solidFill>
            <a:srgbClr val="0271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Google Shape;87;p16"/>
          <p:cNvCxnSpPr/>
          <p:nvPr/>
        </p:nvCxnSpPr>
        <p:spPr>
          <a:xfrm>
            <a:off x="172950" y="4757875"/>
            <a:ext cx="8798100" cy="0"/>
          </a:xfrm>
          <a:prstGeom prst="straightConnector1">
            <a:avLst/>
          </a:prstGeom>
          <a:noFill/>
          <a:ln cap="flat" cmpd="sng" w="9525">
            <a:solidFill>
              <a:srgbClr val="21455B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88" name="Google Shape;88;p16" title="CEOS_ARD_Logo_blue_corrected.png"/>
          <p:cNvPicPr preferRelativeResize="0"/>
          <p:nvPr/>
        </p:nvPicPr>
        <p:blipFill rotWithShape="1">
          <a:blip r:embed="rId3">
            <a:alphaModFix/>
          </a:blip>
          <a:srcRect b="229" l="0" r="0" t="239"/>
          <a:stretch/>
        </p:blipFill>
        <p:spPr>
          <a:xfrm>
            <a:off x="81739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 title="CARD4L-SAR_Background-ALOS2.jpg"/>
          <p:cNvPicPr preferRelativeResize="0"/>
          <p:nvPr/>
        </p:nvPicPr>
        <p:blipFill rotWithShape="1">
          <a:blip r:embed="rId4">
            <a:alphaModFix/>
          </a:blip>
          <a:srcRect b="2915" l="5347" r="518" t="866"/>
          <a:stretch/>
        </p:blipFill>
        <p:spPr>
          <a:xfrm flipH="1">
            <a:off x="-439102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pic>
        <p:nvPicPr>
          <p:cNvPr id="90" name="Google Shape;90;p16" title="CEOS_logo_ard_blue.png"/>
          <p:cNvPicPr preferRelativeResize="0"/>
          <p:nvPr/>
        </p:nvPicPr>
        <p:blipFill rotWithShape="1">
          <a:blip r:embed="rId5">
            <a:alphaModFix/>
          </a:blip>
          <a:srcRect b="0" l="10" r="0" t="0"/>
          <a:stretch/>
        </p:blipFill>
        <p:spPr>
          <a:xfrm>
            <a:off x="5992452" y="231433"/>
            <a:ext cx="2179997" cy="5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>
            <a:off x="2296957" y="3109720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6366632" y="1860295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8925" y="345626"/>
            <a:ext cx="2911000" cy="41109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40000" stPos="0" sy="-100000" ky="0"/>
          </a:effectLst>
        </p:spPr>
      </p:pic>
      <p:sp>
        <p:nvSpPr>
          <p:cNvPr id="94" name="Google Shape;94;p16"/>
          <p:cNvSpPr txBox="1"/>
          <p:nvPr/>
        </p:nvSpPr>
        <p:spPr>
          <a:xfrm>
            <a:off x="4913478" y="966823"/>
            <a:ext cx="4048200" cy="3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In 2025 we undertook a community engagement campaign and survey to understand needs</a:t>
            </a:r>
            <a:endParaRPr sz="15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111 respondents</a:t>
            </a:r>
            <a:endParaRPr sz="15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Findings are summarised in the paper available on ceos.org/ard</a:t>
            </a:r>
            <a:endParaRPr sz="15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Identifies areas to develop further in CEOS-ARD Strategy 2026 and the dependencies / expertise needed</a:t>
            </a:r>
            <a:endParaRPr sz="15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500">
                <a:solidFill>
                  <a:srgbClr val="990000"/>
                </a:solidFill>
                <a:latin typeface="Barlow"/>
                <a:ea typeface="Barlow"/>
                <a:cs typeface="Barlow"/>
                <a:sym typeface="Barlow"/>
              </a:rPr>
              <a:t>Survey remains open at:  </a:t>
            </a:r>
            <a:r>
              <a:rPr b="1" lang="en" sz="1500" u="sng">
                <a:solidFill>
                  <a:srgbClr val="990000"/>
                </a:solidFill>
                <a:latin typeface="Barlow"/>
                <a:ea typeface="Barlow"/>
                <a:cs typeface="Barlow"/>
                <a:sym typeface="Barlow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ceos.org/ard/survey</a:t>
            </a:r>
            <a:r>
              <a:rPr b="1" lang="en" sz="1500">
                <a:solidFill>
                  <a:srgbClr val="990000"/>
                </a:solidFill>
                <a:latin typeface="Barlow"/>
                <a:ea typeface="Barlow"/>
                <a:cs typeface="Barlow"/>
                <a:sym typeface="Barlow"/>
              </a:rPr>
              <a:t>   </a:t>
            </a:r>
            <a:endParaRPr b="1" sz="1500">
              <a:solidFill>
                <a:srgbClr val="99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455B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 title="CEOS_logo_white_text_right.png"/>
          <p:cNvPicPr preferRelativeResize="0"/>
          <p:nvPr/>
        </p:nvPicPr>
        <p:blipFill rotWithShape="1">
          <a:blip r:embed="rId3">
            <a:alphaModFix/>
          </a:blip>
          <a:srcRect b="0" l="-420" r="420" t="0"/>
          <a:stretch/>
        </p:blipFill>
        <p:spPr>
          <a:xfrm>
            <a:off x="5897725" y="231425"/>
            <a:ext cx="2198523" cy="5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 title="CEOS_ARD_Logo_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39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 title="slide6.jpg"/>
          <p:cNvPicPr preferRelativeResize="0"/>
          <p:nvPr/>
        </p:nvPicPr>
        <p:blipFill rotWithShape="1">
          <a:blip r:embed="rId5">
            <a:alphaModFix/>
          </a:blip>
          <a:srcRect b="0" l="56751" r="-25183" t="0"/>
          <a:stretch/>
        </p:blipFill>
        <p:spPr>
          <a:xfrm flipH="1">
            <a:off x="-439102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1013150" y="193363"/>
            <a:ext cx="4703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Progress</a:t>
            </a:r>
            <a:endParaRPr sz="2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772575" y="950050"/>
            <a:ext cx="8198400" cy="3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●"/>
            </a:pPr>
            <a:r>
              <a:rPr lang="en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At the 2025 CEOS Plenary, Principals tasked the CEOS-ARD Oversight Group to develop the 2026 CEOS-ARD Strategy for delivery by the 2026 CEOS Plenary</a:t>
            </a:r>
            <a:endParaRPr sz="1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23850" lvl="2" marL="85725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■"/>
            </a:pPr>
            <a:r>
              <a:rPr lang="en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In collaboration with CEOS entities and external stakeholders</a:t>
            </a:r>
            <a:endParaRPr sz="1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23850" lvl="2" marL="85725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■"/>
            </a:pPr>
            <a:r>
              <a:rPr lang="en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Supported by the 2026 CEOS Chair team</a:t>
            </a:r>
            <a:endParaRPr sz="1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2385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●"/>
            </a:pPr>
            <a:r>
              <a:rPr lang="en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Strategy will define the actions, resources, and commitments required to deliver the next level of ambition for CEOS-ARD and meet community expectations</a:t>
            </a:r>
            <a:endParaRPr sz="1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2385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●"/>
            </a:pPr>
            <a:r>
              <a:rPr b="1" lang="en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Proposed vision statement: “Earth Observation for Everyone” </a:t>
            </a:r>
            <a:endParaRPr b="1" sz="1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2385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●"/>
            </a:pPr>
            <a:r>
              <a:rPr lang="en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Decided on a two-part structure – following example of other CEOS Roadmaps</a:t>
            </a:r>
            <a:endParaRPr sz="1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23850" lvl="1" marL="9144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AutoNum type="arabicPeriod"/>
            </a:pPr>
            <a:r>
              <a:rPr lang="en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High-level, five-year Strategy, which will set the overall vision and direction</a:t>
            </a:r>
            <a:endParaRPr sz="1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23850" lvl="1" marL="9144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AutoNum type="arabicPeriod"/>
            </a:pPr>
            <a:r>
              <a:rPr lang="en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 more frequently updated annex of initiatives/tasks that achieve the Success Criteria and Outcome Signals of the Strategy</a:t>
            </a:r>
            <a:endParaRPr sz="1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23850" lvl="0" marL="45720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500"/>
              <a:buFont typeface="Barlow"/>
              <a:buChar char="●"/>
            </a:pPr>
            <a:r>
              <a:rPr lang="en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Potentially supplemented by a CEOS-ARD  for water annex, supported by the NASA SIT Chair team.</a:t>
            </a:r>
            <a:endParaRPr sz="1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04" name="Google Shape;104;p17"/>
          <p:cNvCxnSpPr/>
          <p:nvPr/>
        </p:nvCxnSpPr>
        <p:spPr>
          <a:xfrm>
            <a:off x="172950" y="4757875"/>
            <a:ext cx="8798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455B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title="CEOS_logo_white_text_right.png"/>
          <p:cNvPicPr preferRelativeResize="0"/>
          <p:nvPr/>
        </p:nvPicPr>
        <p:blipFill rotWithShape="1">
          <a:blip r:embed="rId3">
            <a:alphaModFix/>
          </a:blip>
          <a:srcRect b="0" l="-420" r="420" t="0"/>
          <a:stretch/>
        </p:blipFill>
        <p:spPr>
          <a:xfrm>
            <a:off x="5897725" y="231425"/>
            <a:ext cx="2198523" cy="5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title="CEOS_ARD_Logo_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39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 title="slide6.jpg"/>
          <p:cNvPicPr preferRelativeResize="0"/>
          <p:nvPr/>
        </p:nvPicPr>
        <p:blipFill rotWithShape="1">
          <a:blip r:embed="rId5">
            <a:alphaModFix/>
          </a:blip>
          <a:srcRect b="0" l="56751" r="-25183" t="0"/>
          <a:stretch/>
        </p:blipFill>
        <p:spPr>
          <a:xfrm flipH="1">
            <a:off x="-439102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1013150" y="193363"/>
            <a:ext cx="4703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2026 Timeline (</a:t>
            </a:r>
            <a:r>
              <a:rPr lang="en" sz="2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1/2</a:t>
            </a:r>
            <a:r>
              <a:rPr lang="en" sz="2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)</a:t>
            </a:r>
            <a:endParaRPr sz="2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13" name="Google Shape;113;p18"/>
          <p:cNvCxnSpPr/>
          <p:nvPr/>
        </p:nvCxnSpPr>
        <p:spPr>
          <a:xfrm>
            <a:off x="771289" y="4757875"/>
            <a:ext cx="8211300" cy="0"/>
          </a:xfrm>
          <a:prstGeom prst="straightConnector1">
            <a:avLst/>
          </a:prstGeom>
          <a:noFill/>
          <a:ln cap="flat" cmpd="sng" w="8900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114" name="Google Shape;114;p18"/>
          <p:cNvGrpSpPr/>
          <p:nvPr/>
        </p:nvGrpSpPr>
        <p:grpSpPr>
          <a:xfrm>
            <a:off x="5270654" y="1424520"/>
            <a:ext cx="3090980" cy="1873449"/>
            <a:chOff x="4753229" y="1483584"/>
            <a:chExt cx="2853300" cy="1729391"/>
          </a:xfrm>
        </p:grpSpPr>
        <p:sp>
          <p:nvSpPr>
            <p:cNvPr id="115" name="Google Shape;115;p18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9025" lIns="99025" spcFirstLastPara="1" rIns="99025" wrap="square" tIns="99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5"/>
            </a:p>
          </p:txBody>
        </p:sp>
        <p:grpSp>
          <p:nvGrpSpPr>
            <p:cNvPr id="116" name="Google Shape;116;p18"/>
            <p:cNvGrpSpPr/>
            <p:nvPr/>
          </p:nvGrpSpPr>
          <p:grpSpPr>
            <a:xfrm>
              <a:off x="4753229" y="1483584"/>
              <a:ext cx="2853300" cy="1728306"/>
              <a:chOff x="4753229" y="1483584"/>
              <a:chExt cx="2853300" cy="1728306"/>
            </a:xfrm>
          </p:grpSpPr>
          <p:grpSp>
            <p:nvGrpSpPr>
              <p:cNvPr id="117" name="Google Shape;117;p18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18" name="Google Shape;118;p18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19" name="Google Shape;119;p18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9025" lIns="99025" spcFirstLastPara="1" rIns="99025" wrap="square" tIns="990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625"/>
                </a:p>
              </p:txBody>
            </p:sp>
          </p:grpSp>
          <p:sp>
            <p:nvSpPr>
              <p:cNvPr id="120" name="Google Shape;120;p18"/>
              <p:cNvSpPr txBox="1"/>
              <p:nvPr/>
            </p:nvSpPr>
            <p:spPr>
              <a:xfrm>
                <a:off x="4753229" y="1483584"/>
                <a:ext cx="28533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9025" lIns="99025" spcFirstLastPara="1" rIns="99025" wrap="square" tIns="990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33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March</a:t>
                </a:r>
                <a:endParaRPr b="1" sz="133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33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733"/>
                  </a:spcAft>
                  <a:buNone/>
                </a:pPr>
                <a:r>
                  <a:rPr lang="en" sz="133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Revised Strategy shared with an extended 100 member stakeholder list and engagement with Working Groups and Virtual Constellations has begun</a:t>
                </a:r>
                <a:endParaRPr b="1" sz="133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21" name="Google Shape;121;p18"/>
          <p:cNvGrpSpPr/>
          <p:nvPr/>
        </p:nvGrpSpPr>
        <p:grpSpPr>
          <a:xfrm>
            <a:off x="1013161" y="960822"/>
            <a:ext cx="4093249" cy="2337147"/>
            <a:chOff x="823114" y="1055542"/>
            <a:chExt cx="3778500" cy="2157433"/>
          </a:xfrm>
        </p:grpSpPr>
        <p:sp>
          <p:nvSpPr>
            <p:cNvPr id="122" name="Google Shape;122;p18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9025" lIns="99025" spcFirstLastPara="1" rIns="99025" wrap="square" tIns="99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5"/>
            </a:p>
          </p:txBody>
        </p:sp>
        <p:grpSp>
          <p:nvGrpSpPr>
            <p:cNvPr id="123" name="Google Shape;123;p18"/>
            <p:cNvGrpSpPr/>
            <p:nvPr/>
          </p:nvGrpSpPr>
          <p:grpSpPr>
            <a:xfrm>
              <a:off x="823114" y="1055542"/>
              <a:ext cx="3778500" cy="2156348"/>
              <a:chOff x="823114" y="1055542"/>
              <a:chExt cx="3778500" cy="2156348"/>
            </a:xfrm>
          </p:grpSpPr>
          <p:grpSp>
            <p:nvGrpSpPr>
              <p:cNvPr id="124" name="Google Shape;124;p18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25" name="Google Shape;125;p18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26" name="Google Shape;126;p18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chemeClr val="lt1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9025" lIns="99025" spcFirstLastPara="1" rIns="99025" wrap="square" tIns="990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7" name="Google Shape;127;p18"/>
              <p:cNvSpPr txBox="1"/>
              <p:nvPr/>
            </p:nvSpPr>
            <p:spPr>
              <a:xfrm>
                <a:off x="823114" y="1055542"/>
                <a:ext cx="3778500" cy="154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9025" lIns="99025" spcFirstLastPara="1" rIns="99025" wrap="square" tIns="990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33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January</a:t>
                </a:r>
                <a:endParaRPr b="1" sz="133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33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3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Initial conversations with CEOS-ARD Oversight Group in collaboration with various CEOS entities and in consultation with external stakeholders.</a:t>
                </a:r>
                <a:endParaRPr sz="133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1733"/>
                  </a:spcBef>
                  <a:spcAft>
                    <a:spcPts val="0"/>
                  </a:spcAft>
                  <a:buNone/>
                </a:pPr>
                <a:r>
                  <a:rPr lang="en" sz="133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Agreed to develop a longer term strategy document separate to specific initiatives </a:t>
                </a:r>
                <a:endParaRPr sz="133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1733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3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1733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3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1733"/>
                  </a:spcBef>
                  <a:spcAft>
                    <a:spcPts val="1733"/>
                  </a:spcAft>
                  <a:buNone/>
                </a:pPr>
                <a:r>
                  <a:t/>
                </a:r>
                <a:endParaRPr sz="133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28" name="Google Shape;128;p18"/>
          <p:cNvGrpSpPr/>
          <p:nvPr/>
        </p:nvGrpSpPr>
        <p:grpSpPr>
          <a:xfrm>
            <a:off x="2821563" y="3153340"/>
            <a:ext cx="3267449" cy="1471980"/>
            <a:chOff x="2492460" y="3079467"/>
            <a:chExt cx="3016200" cy="1358792"/>
          </a:xfrm>
        </p:grpSpPr>
        <p:sp>
          <p:nvSpPr>
            <p:cNvPr id="129" name="Google Shape;129;p18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9025" lIns="99025" spcFirstLastPara="1" rIns="99025" wrap="square" tIns="99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5"/>
            </a:p>
          </p:txBody>
        </p:sp>
        <p:grpSp>
          <p:nvGrpSpPr>
            <p:cNvPr id="130" name="Google Shape;130;p18"/>
            <p:cNvGrpSpPr/>
            <p:nvPr/>
          </p:nvGrpSpPr>
          <p:grpSpPr>
            <a:xfrm>
              <a:off x="2492460" y="3079467"/>
              <a:ext cx="3016200" cy="1358792"/>
              <a:chOff x="2492460" y="3079467"/>
              <a:chExt cx="3016200" cy="1358792"/>
            </a:xfrm>
          </p:grpSpPr>
          <p:grpSp>
            <p:nvGrpSpPr>
              <p:cNvPr id="131" name="Google Shape;131;p18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32" name="Google Shape;132;p18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33" name="Google Shape;133;p18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chemeClr val="lt1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9025" lIns="99025" spcFirstLastPara="1" rIns="99025" wrap="square" tIns="990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625"/>
                </a:p>
              </p:txBody>
            </p:sp>
          </p:grpSp>
          <p:sp>
            <p:nvSpPr>
              <p:cNvPr id="134" name="Google Shape;134;p18"/>
              <p:cNvSpPr txBox="1"/>
              <p:nvPr/>
            </p:nvSpPr>
            <p:spPr>
              <a:xfrm>
                <a:off x="2492460" y="3494460"/>
                <a:ext cx="30162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9025" lIns="99025" spcFirstLastPara="1" rIns="99025" wrap="square" tIns="990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33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February</a:t>
                </a:r>
                <a:endParaRPr b="1" sz="133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33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733"/>
                  </a:spcAft>
                  <a:buNone/>
                </a:pPr>
                <a:r>
                  <a:rPr lang="en" sz="133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Initial Strategy drafted and circulated to a core writing team of 53</a:t>
                </a:r>
                <a:endParaRPr sz="133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cxnSp>
        <p:nvCxnSpPr>
          <p:cNvPr id="135" name="Google Shape;135;p18"/>
          <p:cNvCxnSpPr/>
          <p:nvPr/>
        </p:nvCxnSpPr>
        <p:spPr>
          <a:xfrm>
            <a:off x="7808782" y="3236114"/>
            <a:ext cx="651000" cy="0"/>
          </a:xfrm>
          <a:prstGeom prst="straightConnector1">
            <a:avLst/>
          </a:prstGeom>
          <a:noFill/>
          <a:ln cap="flat" cmpd="sng" w="11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455B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9" title="CEOS_logo_white_text_right.png"/>
          <p:cNvPicPr preferRelativeResize="0"/>
          <p:nvPr/>
        </p:nvPicPr>
        <p:blipFill rotWithShape="1">
          <a:blip r:embed="rId3">
            <a:alphaModFix/>
          </a:blip>
          <a:srcRect b="0" l="-420" r="420" t="0"/>
          <a:stretch/>
        </p:blipFill>
        <p:spPr>
          <a:xfrm>
            <a:off x="5897725" y="231425"/>
            <a:ext cx="2198523" cy="5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 title="CEOS_ARD_Logo_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39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 title="slide6.jpg"/>
          <p:cNvPicPr preferRelativeResize="0"/>
          <p:nvPr/>
        </p:nvPicPr>
        <p:blipFill rotWithShape="1">
          <a:blip r:embed="rId5">
            <a:alphaModFix/>
          </a:blip>
          <a:srcRect b="0" l="56751" r="-25183" t="0"/>
          <a:stretch/>
        </p:blipFill>
        <p:spPr>
          <a:xfrm flipH="1">
            <a:off x="-439102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/>
        </p:nvSpPr>
        <p:spPr>
          <a:xfrm>
            <a:off x="1013150" y="193363"/>
            <a:ext cx="4703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2026 Timeline (2/2)</a:t>
            </a:r>
            <a:endParaRPr sz="2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44" name="Google Shape;144;p19"/>
          <p:cNvCxnSpPr/>
          <p:nvPr/>
        </p:nvCxnSpPr>
        <p:spPr>
          <a:xfrm>
            <a:off x="771289" y="4757875"/>
            <a:ext cx="8211300" cy="0"/>
          </a:xfrm>
          <a:prstGeom prst="straightConnector1">
            <a:avLst/>
          </a:prstGeom>
          <a:noFill/>
          <a:ln cap="flat" cmpd="sng" w="8900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145" name="Google Shape;145;p19"/>
          <p:cNvGrpSpPr/>
          <p:nvPr/>
        </p:nvGrpSpPr>
        <p:grpSpPr>
          <a:xfrm>
            <a:off x="4875312" y="1062885"/>
            <a:ext cx="3048784" cy="2069958"/>
            <a:chOff x="4526638" y="1483584"/>
            <a:chExt cx="3079891" cy="2091078"/>
          </a:xfrm>
        </p:grpSpPr>
        <p:sp>
          <p:nvSpPr>
            <p:cNvPr id="146" name="Google Shape;146;p19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0500" lIns="90500" spcFirstLastPara="1" rIns="90500" wrap="square" tIns="905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7" name="Google Shape;147;p19"/>
            <p:cNvGrpSpPr/>
            <p:nvPr/>
          </p:nvGrpSpPr>
          <p:grpSpPr>
            <a:xfrm>
              <a:off x="4526638" y="1483584"/>
              <a:ext cx="3079891" cy="2091078"/>
              <a:chOff x="4526638" y="1483584"/>
              <a:chExt cx="3079891" cy="2091078"/>
            </a:xfrm>
          </p:grpSpPr>
          <p:grpSp>
            <p:nvGrpSpPr>
              <p:cNvPr id="148" name="Google Shape;148;p19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49" name="Google Shape;149;p19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50" name="Google Shape;150;p19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0500" lIns="90500" spcFirstLastPara="1" rIns="90500" wrap="square" tIns="905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1" name="Google Shape;151;p19"/>
              <p:cNvSpPr txBox="1"/>
              <p:nvPr/>
            </p:nvSpPr>
            <p:spPr>
              <a:xfrm>
                <a:off x="4526638" y="3215262"/>
                <a:ext cx="1074300" cy="35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0500" lIns="90500" spcFirstLastPara="1" rIns="90500" wrap="square" tIns="90500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584"/>
                  </a:spcAft>
                  <a:buNone/>
                </a:pPr>
                <a:r>
                  <a:rPr b="1" lang="en" sz="1188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September</a:t>
                </a:r>
                <a:endParaRPr b="1" sz="1188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52" name="Google Shape;152;p19"/>
              <p:cNvSpPr txBox="1"/>
              <p:nvPr/>
            </p:nvSpPr>
            <p:spPr>
              <a:xfrm>
                <a:off x="4753229" y="1483584"/>
                <a:ext cx="28533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0500" lIns="90500" spcFirstLastPara="1" rIns="90500" wrap="square" tIns="905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216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2026 </a:t>
                </a:r>
                <a:r>
                  <a:rPr b="1" lang="en" sz="1216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SIT Technical Workshop</a:t>
                </a:r>
                <a:endParaRPr b="1"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584"/>
                  </a:spcAft>
                  <a:buNone/>
                </a:pPr>
                <a:r>
                  <a:rPr lang="en" sz="1216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Near complete draft of high-level strategy and initiatives/tasks annex prepared for discussion</a:t>
                </a:r>
                <a:endParaRPr b="1"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53" name="Google Shape;153;p19"/>
          <p:cNvGrpSpPr/>
          <p:nvPr/>
        </p:nvGrpSpPr>
        <p:grpSpPr>
          <a:xfrm>
            <a:off x="6765196" y="2269581"/>
            <a:ext cx="2469372" cy="1718128"/>
            <a:chOff x="6435806" y="2702592"/>
            <a:chExt cx="2494567" cy="1735658"/>
          </a:xfrm>
        </p:grpSpPr>
        <p:grpSp>
          <p:nvGrpSpPr>
            <p:cNvPr id="154" name="Google Shape;154;p19"/>
            <p:cNvGrpSpPr/>
            <p:nvPr/>
          </p:nvGrpSpPr>
          <p:grpSpPr>
            <a:xfrm rot="10800000">
              <a:off x="6760035" y="3079467"/>
              <a:ext cx="92400" cy="411825"/>
              <a:chOff x="2070100" y="2563700"/>
              <a:chExt cx="92400" cy="411825"/>
            </a:xfrm>
          </p:grpSpPr>
          <p:cxnSp>
            <p:nvCxnSpPr>
              <p:cNvPr id="155" name="Google Shape;155;p19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56" name="Google Shape;156;p19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0500" lIns="90500" spcFirstLastPara="1" rIns="90500" wrap="square" tIns="905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7" name="Google Shape;157;p19"/>
            <p:cNvSpPr txBox="1"/>
            <p:nvPr/>
          </p:nvSpPr>
          <p:spPr>
            <a:xfrm>
              <a:off x="6435806" y="2702592"/>
              <a:ext cx="9228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0500" lIns="90500" spcFirstLastPara="1" rIns="90500" wrap="square" tIns="905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584"/>
                </a:spcAft>
                <a:buNone/>
              </a:pPr>
              <a:r>
                <a:rPr b="1" lang="en" sz="1188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November</a:t>
              </a:r>
              <a:endParaRPr b="1" sz="1188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" name="Google Shape;158;p19"/>
            <p:cNvSpPr txBox="1"/>
            <p:nvPr/>
          </p:nvSpPr>
          <p:spPr>
            <a:xfrm>
              <a:off x="6676773" y="3494450"/>
              <a:ext cx="22536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0500" lIns="90500" spcFirstLastPara="1" rIns="90500" wrap="square" tIns="905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2026 CEOS Plenary</a:t>
              </a:r>
              <a:endParaRPr b="1" sz="1216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16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584"/>
                </a:spcAft>
                <a:buNone/>
              </a:pPr>
              <a:r>
                <a:rPr lang="en"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Presentation for endorsement</a:t>
              </a:r>
              <a:endParaRPr b="1" sz="1216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9" name="Google Shape;159;p19"/>
          <p:cNvGrpSpPr/>
          <p:nvPr/>
        </p:nvGrpSpPr>
        <p:grpSpPr>
          <a:xfrm>
            <a:off x="885373" y="762634"/>
            <a:ext cx="2878356" cy="2382089"/>
            <a:chOff x="495991" y="1180270"/>
            <a:chExt cx="2907724" cy="2406394"/>
          </a:xfrm>
        </p:grpSpPr>
        <p:sp>
          <p:nvSpPr>
            <p:cNvPr id="160" name="Google Shape;160;p19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0500" lIns="90500" spcFirstLastPara="1" rIns="90500" wrap="square" tIns="905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1" name="Google Shape;161;p19"/>
            <p:cNvGrpSpPr/>
            <p:nvPr/>
          </p:nvGrpSpPr>
          <p:grpSpPr>
            <a:xfrm>
              <a:off x="495991" y="1180270"/>
              <a:ext cx="2907724" cy="2406394"/>
              <a:chOff x="495991" y="1180270"/>
              <a:chExt cx="2907724" cy="2406394"/>
            </a:xfrm>
          </p:grpSpPr>
          <p:sp>
            <p:nvSpPr>
              <p:cNvPr id="162" name="Google Shape;162;p19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0500" lIns="90500" spcFirstLastPara="1" rIns="90500" wrap="square" tIns="90500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584"/>
                  </a:spcAft>
                  <a:buNone/>
                </a:pPr>
                <a:r>
                  <a:rPr b="1" lang="en" sz="1188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April</a:t>
                </a:r>
                <a:endParaRPr b="1" sz="1188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63" name="Google Shape;163;p19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64" name="Google Shape;164;p19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5" name="Google Shape;165;p19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chemeClr val="lt1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0500" lIns="90500" spcFirstLastPara="1" rIns="90500" wrap="square" tIns="905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6" name="Google Shape;166;p19"/>
              <p:cNvSpPr txBox="1"/>
              <p:nvPr/>
            </p:nvSpPr>
            <p:spPr>
              <a:xfrm>
                <a:off x="823114" y="1180270"/>
                <a:ext cx="2580600" cy="154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0500" lIns="90500" spcFirstLastPara="1" rIns="90500" wrap="square" tIns="905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216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CEOS SIT-41</a:t>
                </a:r>
                <a:endParaRPr b="1"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16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Submitted high-level, five-year strategy, which will set the overall vision and direction</a:t>
                </a:r>
                <a:endParaRPr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1584"/>
                  </a:spcBef>
                  <a:spcAft>
                    <a:spcPts val="0"/>
                  </a:spcAft>
                  <a:buNone/>
                </a:pPr>
                <a:r>
                  <a:rPr lang="en" sz="1216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Ask CEOS Principals to confirm overarching strategic directions</a:t>
                </a:r>
                <a:endParaRPr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1584"/>
                  </a:spcBef>
                  <a:spcAft>
                    <a:spcPts val="1584"/>
                  </a:spcAft>
                  <a:buNone/>
                </a:pPr>
                <a:r>
                  <a:t/>
                </a:r>
                <a:endParaRPr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67" name="Google Shape;167;p19"/>
          <p:cNvGrpSpPr/>
          <p:nvPr/>
        </p:nvGrpSpPr>
        <p:grpSpPr>
          <a:xfrm>
            <a:off x="1979075" y="2642650"/>
            <a:ext cx="3990089" cy="1345068"/>
            <a:chOff x="1600851" y="3079467"/>
            <a:chExt cx="4030800" cy="1358792"/>
          </a:xfrm>
        </p:grpSpPr>
        <p:sp>
          <p:nvSpPr>
            <p:cNvPr id="168" name="Google Shape;168;p19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0500" lIns="90500" spcFirstLastPara="1" rIns="90500" wrap="square" tIns="905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9" name="Google Shape;169;p19"/>
            <p:cNvGrpSpPr/>
            <p:nvPr/>
          </p:nvGrpSpPr>
          <p:grpSpPr>
            <a:xfrm>
              <a:off x="1600851" y="3079467"/>
              <a:ext cx="4030800" cy="1358792"/>
              <a:chOff x="1600851" y="3079467"/>
              <a:chExt cx="4030800" cy="1358792"/>
            </a:xfrm>
          </p:grpSpPr>
          <p:grpSp>
            <p:nvGrpSpPr>
              <p:cNvPr id="170" name="Google Shape;170;p19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71" name="Google Shape;171;p19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72" name="Google Shape;172;p19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chemeClr val="lt1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0500" lIns="90500" spcFirstLastPara="1" rIns="90500" wrap="square" tIns="905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73" name="Google Shape;173;p19"/>
              <p:cNvSpPr txBox="1"/>
              <p:nvPr/>
            </p:nvSpPr>
            <p:spPr>
              <a:xfrm>
                <a:off x="1600851" y="3494459"/>
                <a:ext cx="40308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0500" lIns="90500" spcFirstLastPara="1" rIns="90500" wrap="square" tIns="905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216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LSI-VC-19 / WGCV-56 Joint Meeting</a:t>
                </a:r>
                <a:endParaRPr b="1"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16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Discuss each of the Strategic Pillars identified in the high-level Strategy and confirm initiatives and activities needed to realise the Success Criteria and Outcome Signals identified therein.</a:t>
                </a:r>
                <a:endParaRPr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1584"/>
                  </a:spcBef>
                  <a:spcAft>
                    <a:spcPts val="1584"/>
                  </a:spcAft>
                  <a:buNone/>
                </a:pPr>
                <a:r>
                  <a:rPr lang="en" sz="1216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Critical milestone for data quality topics</a:t>
                </a:r>
                <a:endParaRPr sz="1216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" name="Google Shape;178;p20"/>
          <p:cNvCxnSpPr/>
          <p:nvPr/>
        </p:nvCxnSpPr>
        <p:spPr>
          <a:xfrm>
            <a:off x="172950" y="4757875"/>
            <a:ext cx="8798100" cy="0"/>
          </a:xfrm>
          <a:prstGeom prst="straightConnector1">
            <a:avLst/>
          </a:prstGeom>
          <a:noFill/>
          <a:ln cap="flat" cmpd="sng" w="9525">
            <a:solidFill>
              <a:srgbClr val="21455B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79" name="Google Shape;179;p20" title="CEOS_ARD_Logo_blue_corrected.png"/>
          <p:cNvPicPr preferRelativeResize="0"/>
          <p:nvPr/>
        </p:nvPicPr>
        <p:blipFill rotWithShape="1">
          <a:blip r:embed="rId3">
            <a:alphaModFix/>
          </a:blip>
          <a:srcRect b="229" l="0" r="0" t="239"/>
          <a:stretch/>
        </p:blipFill>
        <p:spPr>
          <a:xfrm>
            <a:off x="81739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 title="CARD4L-SAR_Background-ALOS2.jpg"/>
          <p:cNvPicPr preferRelativeResize="0"/>
          <p:nvPr/>
        </p:nvPicPr>
        <p:blipFill rotWithShape="1">
          <a:blip r:embed="rId4">
            <a:alphaModFix/>
          </a:blip>
          <a:srcRect b="2915" l="5347" r="518" t="866"/>
          <a:stretch/>
        </p:blipFill>
        <p:spPr>
          <a:xfrm flipH="1">
            <a:off x="-439102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sp>
        <p:nvSpPr>
          <p:cNvPr id="181" name="Google Shape;181;p20"/>
          <p:cNvSpPr txBox="1"/>
          <p:nvPr/>
        </p:nvSpPr>
        <p:spPr>
          <a:xfrm>
            <a:off x="1013150" y="193363"/>
            <a:ext cx="4703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Provided at SIT-41</a:t>
            </a:r>
            <a:endParaRPr sz="30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82" name="Google Shape;182;p20" title="CEOS_logo_ard_blue.png"/>
          <p:cNvPicPr preferRelativeResize="0"/>
          <p:nvPr/>
        </p:nvPicPr>
        <p:blipFill rotWithShape="1">
          <a:blip r:embed="rId5">
            <a:alphaModFix/>
          </a:blip>
          <a:srcRect b="0" l="10" r="0" t="0"/>
          <a:stretch/>
        </p:blipFill>
        <p:spPr>
          <a:xfrm>
            <a:off x="5992452" y="231433"/>
            <a:ext cx="2179997" cy="5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0"/>
          <p:cNvSpPr/>
          <p:nvPr/>
        </p:nvSpPr>
        <p:spPr>
          <a:xfrm>
            <a:off x="2296957" y="3109720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0"/>
          <p:cNvSpPr/>
          <p:nvPr/>
        </p:nvSpPr>
        <p:spPr>
          <a:xfrm>
            <a:off x="6366632" y="1860295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0" title="CEOS-ARD PFS cover page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3170" y="1000059"/>
            <a:ext cx="2497661" cy="353072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p21"/>
          <p:cNvCxnSpPr/>
          <p:nvPr/>
        </p:nvCxnSpPr>
        <p:spPr>
          <a:xfrm>
            <a:off x="172950" y="4757875"/>
            <a:ext cx="8798100" cy="0"/>
          </a:xfrm>
          <a:prstGeom prst="straightConnector1">
            <a:avLst/>
          </a:prstGeom>
          <a:noFill/>
          <a:ln cap="flat" cmpd="sng" w="9525">
            <a:solidFill>
              <a:srgbClr val="21455B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91" name="Google Shape;191;p21" title="CEOS_ARD_Logo_blue_corrected.png"/>
          <p:cNvPicPr preferRelativeResize="0"/>
          <p:nvPr/>
        </p:nvPicPr>
        <p:blipFill rotWithShape="1">
          <a:blip r:embed="rId3">
            <a:alphaModFix/>
          </a:blip>
          <a:srcRect b="229" l="0" r="0" t="239"/>
          <a:stretch/>
        </p:blipFill>
        <p:spPr>
          <a:xfrm>
            <a:off x="8173950" y="138054"/>
            <a:ext cx="861200" cy="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 title="CARD4L-SAR_Background-ALOS2.jpg"/>
          <p:cNvPicPr preferRelativeResize="0"/>
          <p:nvPr/>
        </p:nvPicPr>
        <p:blipFill rotWithShape="1">
          <a:blip r:embed="rId4">
            <a:alphaModFix/>
          </a:blip>
          <a:srcRect b="2915" l="5347" r="518" t="866"/>
          <a:stretch/>
        </p:blipFill>
        <p:spPr>
          <a:xfrm flipH="1">
            <a:off x="-4391025" y="-45225"/>
            <a:ext cx="5222700" cy="5004600"/>
          </a:xfrm>
          <a:prstGeom prst="donut">
            <a:avLst>
              <a:gd fmla="val 10848" name="adj"/>
            </a:avLst>
          </a:prstGeom>
          <a:noFill/>
          <a:ln>
            <a:noFill/>
          </a:ln>
        </p:spPr>
      </p:pic>
      <p:sp>
        <p:nvSpPr>
          <p:cNvPr id="193" name="Google Shape;193;p21"/>
          <p:cNvSpPr txBox="1"/>
          <p:nvPr/>
        </p:nvSpPr>
        <p:spPr>
          <a:xfrm>
            <a:off x="1013150" y="193363"/>
            <a:ext cx="4703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455B"/>
                </a:solidFill>
                <a:latin typeface="Barlow"/>
                <a:ea typeface="Barlow"/>
                <a:cs typeface="Barlow"/>
                <a:sym typeface="Barlow"/>
              </a:rPr>
              <a:t>CEOS-ARD Strategy Pillars</a:t>
            </a:r>
            <a:endParaRPr sz="3000">
              <a:solidFill>
                <a:srgbClr val="21455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94" name="Google Shape;194;p21" title="CEOS_logo_ard_blue.png"/>
          <p:cNvPicPr preferRelativeResize="0"/>
          <p:nvPr/>
        </p:nvPicPr>
        <p:blipFill rotWithShape="1">
          <a:blip r:embed="rId5">
            <a:alphaModFix/>
          </a:blip>
          <a:srcRect b="0" l="10" r="0" t="0"/>
          <a:stretch/>
        </p:blipFill>
        <p:spPr>
          <a:xfrm>
            <a:off x="5992452" y="231433"/>
            <a:ext cx="2179997" cy="5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/>
          <p:cNvSpPr/>
          <p:nvPr/>
        </p:nvSpPr>
        <p:spPr>
          <a:xfrm>
            <a:off x="2296957" y="3109720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1"/>
          <p:cNvSpPr/>
          <p:nvPr/>
        </p:nvSpPr>
        <p:spPr>
          <a:xfrm>
            <a:off x="6366632" y="1860295"/>
            <a:ext cx="950400" cy="950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4066" y="882594"/>
            <a:ext cx="7452723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 txBox="1"/>
          <p:nvPr/>
        </p:nvSpPr>
        <p:spPr>
          <a:xfrm>
            <a:off x="7764775" y="3543300"/>
            <a:ext cx="12705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455B"/>
                </a:solidFill>
              </a:rPr>
              <a:t>Underpinned by CEOS Interoperability Handbook  conventions</a:t>
            </a:r>
            <a:endParaRPr sz="1200">
              <a:solidFill>
                <a:srgbClr val="21455B"/>
              </a:solidFill>
            </a:endParaRPr>
          </a:p>
        </p:txBody>
      </p:sp>
      <p:cxnSp>
        <p:nvCxnSpPr>
          <p:cNvPr id="199" name="Google Shape;199;p21"/>
          <p:cNvCxnSpPr>
            <a:stCxn id="198" idx="1"/>
          </p:cNvCxnSpPr>
          <p:nvPr/>
        </p:nvCxnSpPr>
        <p:spPr>
          <a:xfrm flipH="1">
            <a:off x="7604875" y="3973800"/>
            <a:ext cx="159900" cy="148500"/>
          </a:xfrm>
          <a:prstGeom prst="straightConnector1">
            <a:avLst/>
          </a:prstGeom>
          <a:noFill/>
          <a:ln cap="flat" cmpd="sng" w="9525">
            <a:solidFill>
              <a:srgbClr val="21455B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