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iX3yfRKyPq+eUZ5ZUt44G87wVr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4D078A-7854-4FCE-A32D-EBD7136BE921}">
  <a:tblStyle styleId="{524D078A-7854-4FCE-A32D-EBD7136BE92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2C49439-099E-48E5-BD54-D6B21E865677}"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7" Type="http://customschemas.google.com/relationships/presentationmetadata" Target="metadata"/><Relationship Id="rId16"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4.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9"/>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9"/>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9"/>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9"/>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9"/>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9"/>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9"/>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9"/>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9"/>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0"/>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 name="Google Shape;28;p10"/>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0" name="Google Shape;30;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 name="Google Shape;31;p10"/>
          <p:cNvSpPr txBox="1"/>
          <p:nvPr/>
        </p:nvSpPr>
        <p:spPr>
          <a:xfrm>
            <a:off x="-24384" y="6562799"/>
            <a:ext cx="4925568" cy="3400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SIT-41 15 April 2026</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2" name="Shape 32"/>
        <p:cNvGrpSpPr/>
        <p:nvPr/>
      </p:nvGrpSpPr>
      <p:grpSpPr>
        <a:xfrm>
          <a:off x="0" y="0"/>
          <a:ext cx="0" cy="0"/>
          <a:chOff x="0" y="0"/>
          <a:chExt cx="0" cy="0"/>
        </a:xfrm>
      </p:grpSpPr>
      <p:sp>
        <p:nvSpPr>
          <p:cNvPr id="33" name="Google Shape;33;p11"/>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11"/>
          <p:cNvSpPr txBox="1"/>
          <p:nvPr/>
        </p:nvSpPr>
        <p:spPr>
          <a:xfrm>
            <a:off x="44824" y="6550223"/>
            <a:ext cx="6149788" cy="32252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SIT-41 15 April 2026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7" name="Google Shape;37;p1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8" name="Google Shape;38;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9" name="Google Shape;39;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 name="Google Shape;40;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 name="Google Shape;41;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2" name="Google Shape;42;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12"/>
          <p:cNvSpPr txBox="1"/>
          <p:nvPr/>
        </p:nvSpPr>
        <p:spPr>
          <a:xfrm>
            <a:off x="-24384" y="6562799"/>
            <a:ext cx="4925568" cy="3400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SIT-41 15 April 2026</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4" name="Shape 44"/>
        <p:cNvGrpSpPr/>
        <p:nvPr/>
      </p:nvGrpSpPr>
      <p:grpSpPr>
        <a:xfrm>
          <a:off x="0" y="0"/>
          <a:ext cx="0" cy="0"/>
          <a:chOff x="0" y="0"/>
          <a:chExt cx="0" cy="0"/>
        </a:xfrm>
      </p:grpSpPr>
      <p:sp>
        <p:nvSpPr>
          <p:cNvPr id="45" name="Google Shape;45;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6" name="Google Shape;46;p1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7" name="Google Shape;47;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8" name="Google Shape;48;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9" name="Google Shape;49;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13"/>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 name="Google Shape;51;p13"/>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2" name="Google Shape;52;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3" name="Google Shape;53;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13"/>
          <p:cNvSpPr txBox="1"/>
          <p:nvPr/>
        </p:nvSpPr>
        <p:spPr>
          <a:xfrm>
            <a:off x="-24384" y="6562799"/>
            <a:ext cx="4925568" cy="3400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SIT-41 15 April 2026</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8"/>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8"/>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
          <p:cNvSpPr txBox="1"/>
          <p:nvPr>
            <p:ph type="title"/>
          </p:nvPr>
        </p:nvSpPr>
        <p:spPr>
          <a:xfrm>
            <a:off x="176047" y="175938"/>
            <a:ext cx="7779233"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8000"/>
              <a:buNone/>
            </a:pPr>
            <a:r>
              <a:rPr lang="en-US"/>
              <a:t>WGISS Interoperability Maturity Matrix</a:t>
            </a:r>
            <a:br>
              <a:rPr lang="en-US" sz="5400">
                <a:latin typeface="Montserrat"/>
                <a:ea typeface="Montserrat"/>
                <a:cs typeface="Montserrat"/>
                <a:sym typeface="Montserrat"/>
              </a:rPr>
            </a:br>
            <a:endParaRPr sz="5400">
              <a:latin typeface="Montserrat"/>
              <a:ea typeface="Montserrat"/>
              <a:cs typeface="Montserrat"/>
              <a:sym typeface="Montserrat"/>
            </a:endParaRPr>
          </a:p>
        </p:txBody>
      </p:sp>
      <p:sp>
        <p:nvSpPr>
          <p:cNvPr id="60" name="Google Shape;60;p1"/>
          <p:cNvSpPr txBox="1"/>
          <p:nvPr/>
        </p:nvSpPr>
        <p:spPr>
          <a:xfrm>
            <a:off x="8105125" y="4919300"/>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Mirko Albani, ESA</a:t>
            </a:r>
            <a:endParaRPr b="1" i="0" sz="20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Agenda Item 2.2</a:t>
            </a:r>
            <a:endParaRPr b="1" i="0" sz="20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CEOS SIT-41 2026</a:t>
            </a:r>
            <a:endParaRPr/>
          </a:p>
          <a:p>
            <a:pPr indent="0" lvl="0" marL="0" marR="0" rtl="0" algn="r">
              <a:lnSpc>
                <a:spcPct val="115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Irvine, California, USA </a:t>
            </a:r>
            <a:endParaRPr/>
          </a:p>
          <a:p>
            <a:pPr indent="0" lvl="0" marL="0" marR="0" rtl="0" algn="r">
              <a:lnSpc>
                <a:spcPct val="115000"/>
              </a:lnSpc>
              <a:spcBef>
                <a:spcPts val="0"/>
              </a:spcBef>
              <a:spcAft>
                <a:spcPts val="0"/>
              </a:spcAft>
              <a:buClr>
                <a:srgbClr val="000000"/>
              </a:buClr>
              <a:buSzPts val="2000"/>
              <a:buFont typeface="Arial"/>
              <a:buNone/>
            </a:pPr>
            <a:r>
              <a:rPr b="1" i="0" lang="en-US" sz="2000" u="none" cap="none" strike="noStrike">
                <a:solidFill>
                  <a:schemeClr val="accent1"/>
                </a:solidFill>
                <a:latin typeface="Montserrat"/>
                <a:ea typeface="Montserrat"/>
                <a:cs typeface="Montserrat"/>
                <a:sym typeface="Montserrat"/>
              </a:rPr>
              <a:t>14-16 April 2026</a:t>
            </a:r>
            <a:endParaRPr/>
          </a:p>
          <a:p>
            <a:pPr indent="0" lvl="0" marL="0" marR="0" rtl="0" algn="r">
              <a:lnSpc>
                <a:spcPct val="115000"/>
              </a:lnSpc>
              <a:spcBef>
                <a:spcPts val="0"/>
              </a:spcBef>
              <a:spcAft>
                <a:spcPts val="0"/>
              </a:spcAft>
              <a:buClr>
                <a:srgbClr val="000000"/>
              </a:buClr>
              <a:buSzPts val="2000"/>
              <a:buFont typeface="Arial"/>
              <a:buNone/>
            </a:pPr>
            <a:r>
              <a:t/>
            </a:r>
            <a:endParaRPr b="1" i="0" sz="20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ph idx="2" type="body"/>
          </p:nvPr>
        </p:nvSpPr>
        <p:spPr>
          <a:xfrm>
            <a:off x="176048" y="1597021"/>
            <a:ext cx="7415196" cy="4595435"/>
          </a:xfrm>
          <a:prstGeom prst="rect">
            <a:avLst/>
          </a:prstGeom>
          <a:noFill/>
          <a:ln>
            <a:noFill/>
          </a:ln>
        </p:spPr>
        <p:txBody>
          <a:bodyPr anchorCtr="0" anchor="t" bIns="45700" lIns="91425" spcFirstLastPara="1" rIns="91425" wrap="square" tIns="45700">
            <a:noAutofit/>
          </a:bodyPr>
          <a:lstStyle/>
          <a:p>
            <a:pPr indent="-406400" lvl="0" marL="457200" rtl="0" algn="just">
              <a:lnSpc>
                <a:spcPct val="90000"/>
              </a:lnSpc>
              <a:spcBef>
                <a:spcPts val="1000"/>
              </a:spcBef>
              <a:spcAft>
                <a:spcPts val="0"/>
              </a:spcAft>
              <a:buSzPts val="2800"/>
              <a:buChar char="❖"/>
            </a:pPr>
            <a:r>
              <a:rPr lang="en-US" sz="2000">
                <a:latin typeface="Arial"/>
                <a:ea typeface="Arial"/>
                <a:cs typeface="Arial"/>
                <a:sym typeface="Arial"/>
              </a:rPr>
              <a:t>Provide guidance to organizations for the development of </a:t>
            </a:r>
            <a:r>
              <a:rPr b="1" lang="en-US" sz="2000">
                <a:latin typeface="Arial"/>
                <a:ea typeface="Arial"/>
                <a:cs typeface="Arial"/>
                <a:sym typeface="Arial"/>
              </a:rPr>
              <a:t>Interoperable Data and Services</a:t>
            </a:r>
            <a:r>
              <a:rPr lang="en-US" sz="2000">
                <a:latin typeface="Arial"/>
                <a:ea typeface="Arial"/>
                <a:cs typeface="Arial"/>
                <a:sym typeface="Arial"/>
              </a:rPr>
              <a:t>.</a:t>
            </a:r>
            <a:endParaRPr/>
          </a:p>
          <a:p>
            <a:pPr indent="-406400" lvl="0" marL="457200" rtl="0" algn="just">
              <a:lnSpc>
                <a:spcPct val="90000"/>
              </a:lnSpc>
              <a:spcBef>
                <a:spcPts val="1600"/>
              </a:spcBef>
              <a:spcAft>
                <a:spcPts val="0"/>
              </a:spcAft>
              <a:buSzPts val="2800"/>
              <a:buChar char="❖"/>
            </a:pPr>
            <a:r>
              <a:rPr lang="en-US" sz="2000">
                <a:latin typeface="Arial"/>
                <a:ea typeface="Arial"/>
                <a:cs typeface="Arial"/>
                <a:sym typeface="Arial"/>
              </a:rPr>
              <a:t>Facilitate the integration of global EO data with other data sources.</a:t>
            </a:r>
            <a:endParaRPr/>
          </a:p>
          <a:p>
            <a:pPr indent="-406400" lvl="0" marL="457200" rtl="0" algn="just">
              <a:lnSpc>
                <a:spcPct val="90000"/>
              </a:lnSpc>
              <a:spcBef>
                <a:spcPts val="1600"/>
              </a:spcBef>
              <a:spcAft>
                <a:spcPts val="0"/>
              </a:spcAft>
              <a:buSzPts val="2800"/>
              <a:buChar char="❖"/>
            </a:pPr>
            <a:r>
              <a:rPr lang="en-US" sz="2000">
                <a:latin typeface="Arial"/>
                <a:ea typeface="Arial"/>
                <a:cs typeface="Arial"/>
                <a:sym typeface="Arial"/>
              </a:rPr>
              <a:t>Assist in creating a common understanding among stakeholders and users with different backgrounds, interests, and needs. </a:t>
            </a:r>
            <a:endParaRPr/>
          </a:p>
          <a:p>
            <a:pPr indent="-406400" lvl="0" marL="457200" rtl="0" algn="just">
              <a:lnSpc>
                <a:spcPct val="90000"/>
              </a:lnSpc>
              <a:spcBef>
                <a:spcPts val="1600"/>
              </a:spcBef>
              <a:spcAft>
                <a:spcPts val="600"/>
              </a:spcAft>
              <a:buSzPts val="2800"/>
              <a:buChar char="❖"/>
            </a:pPr>
            <a:r>
              <a:rPr lang="en-US" sz="2000">
                <a:latin typeface="Arial"/>
                <a:ea typeface="Arial"/>
                <a:cs typeface="Arial"/>
                <a:sym typeface="Arial"/>
              </a:rPr>
              <a:t>Foster collaboration and innovation by enabling the development of new applications, tools, and services that leverage EO data.</a:t>
            </a:r>
            <a:endParaRPr/>
          </a:p>
        </p:txBody>
      </p:sp>
      <p:sp>
        <p:nvSpPr>
          <p:cNvPr id="66" name="Google Shape;66;p2"/>
          <p:cNvSpPr txBox="1"/>
          <p:nvPr>
            <p:ph type="title"/>
          </p:nvPr>
        </p:nvSpPr>
        <p:spPr>
          <a:xfrm>
            <a:off x="176048" y="352595"/>
            <a:ext cx="9386864" cy="52708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200"/>
              <a:t>Interoperability Framework - Scope</a:t>
            </a:r>
            <a:endParaRPr/>
          </a:p>
        </p:txBody>
      </p:sp>
      <p:pic>
        <p:nvPicPr>
          <p:cNvPr id="67" name="Google Shape;67;p2"/>
          <p:cNvPicPr preferRelativeResize="0"/>
          <p:nvPr/>
        </p:nvPicPr>
        <p:blipFill rotWithShape="1">
          <a:blip r:embed="rId3">
            <a:alphaModFix/>
          </a:blip>
          <a:srcRect b="0" l="0" r="0" t="0"/>
          <a:stretch/>
        </p:blipFill>
        <p:spPr>
          <a:xfrm>
            <a:off x="8031891" y="1289046"/>
            <a:ext cx="3768812" cy="49034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3"/>
          <p:cNvSpPr txBox="1"/>
          <p:nvPr>
            <p:ph type="title"/>
          </p:nvPr>
        </p:nvSpPr>
        <p:spPr>
          <a:xfrm>
            <a:off x="78891" y="314612"/>
            <a:ext cx="10373047" cy="58821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200"/>
              <a:t>Interoperability Framework – Factors and Principles</a:t>
            </a:r>
            <a:endParaRPr/>
          </a:p>
        </p:txBody>
      </p:sp>
      <p:graphicFrame>
        <p:nvGraphicFramePr>
          <p:cNvPr id="73" name="Google Shape;73;p3"/>
          <p:cNvGraphicFramePr/>
          <p:nvPr/>
        </p:nvGraphicFramePr>
        <p:xfrm>
          <a:off x="230484" y="1366105"/>
          <a:ext cx="3000000" cy="3000000"/>
        </p:xfrm>
        <a:graphic>
          <a:graphicData uri="http://schemas.openxmlformats.org/drawingml/2006/table">
            <a:tbl>
              <a:tblPr>
                <a:noFill/>
                <a:tableStyleId>{524D078A-7854-4FCE-A32D-EBD7136BE921}</a:tableStyleId>
              </a:tblPr>
              <a:tblGrid>
                <a:gridCol w="1838375"/>
                <a:gridCol w="6982450"/>
                <a:gridCol w="2801175"/>
              </a:tblGrid>
              <a:tr h="397900">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Factors</a:t>
                      </a:r>
                      <a:endParaRPr sz="18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Description</a:t>
                      </a:r>
                      <a:endParaRPr sz="18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Principles</a:t>
                      </a:r>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r>
              <a:tr h="1152200">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Vocabulary (Semantics)</a:t>
                      </a:r>
                      <a:endParaRPr sz="18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(narrow) semantic aspect refers to the naming and defining terms and expressions. It includes developing, harmonizing, and maintaining vocabularies, concepts, and schemata supporting provision, exchange, and analysis of data, information, and knowledge regarding Earth observation. It ensures that words and language are understood in the same way by all communicating parties.</a:t>
                      </a:r>
                      <a:endParaRPr sz="14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c>
                  <a:txBody>
                    <a:bodyPr/>
                    <a:lstStyle/>
                    <a:p>
                      <a:pPr indent="-171450" lvl="0" marL="1714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Semantic</a:t>
                      </a:r>
                      <a:endParaRPr/>
                    </a:p>
                    <a:p>
                      <a:pPr indent="-171450" lvl="0" marL="1714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Thesaurus</a:t>
                      </a:r>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r>
              <a:tr h="799625">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Architecture</a:t>
                      </a:r>
                      <a:endParaRPr sz="18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6F8FA"/>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Architecture describes the organizational structure of concepts, processes, and assets, including data. It comprises of the structural aspects of models and standards that govern the collection, storage, archiving, documentation and publication of data.</a:t>
                      </a:r>
                      <a:endParaRPr sz="14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6F8FA"/>
                    </a:solidFill>
                  </a:tcPr>
                </a:tc>
                <a:tc>
                  <a:txBody>
                    <a:bodyPr/>
                    <a:lstStyle/>
                    <a:p>
                      <a:pPr indent="-171450" lvl="0" marL="1714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Preservation Architecture</a:t>
                      </a:r>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Data and Metadata Architecture</a:t>
                      </a:r>
                      <a:endParaRPr/>
                    </a:p>
                    <a:p>
                      <a:pPr indent="-171450" lvl="0" marL="1714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Publishing Architecture</a:t>
                      </a:r>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6F8FA"/>
                    </a:solidFill>
                  </a:tcPr>
                </a:tc>
              </a:tr>
              <a:tr h="747375">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Interface (Accessibility)</a:t>
                      </a:r>
                      <a:endParaRPr sz="18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Data exchange protocols and application interfaces from a consumption or user perspective. These provide the means necessary to search for collections, find and access data and information contained in those collections.</a:t>
                      </a:r>
                      <a:endParaRPr sz="14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c>
                  <a:txBody>
                    <a:bodyPr/>
                    <a:lstStyle/>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Data Discovery</a:t>
                      </a:r>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Data Access</a:t>
                      </a:r>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Authentication and Authorization</a:t>
                      </a:r>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r>
              <a:tr h="740750">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Quality</a:t>
                      </a:r>
                      <a:endParaRPr sz="18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6F8FA"/>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Indicators (parameters, metrics, etc.) for informing users of the trustworthiness (accuracy, uncertainty, consistency, etc.) of the data provided (measurands, measurements, observations, etc.).</a:t>
                      </a:r>
                      <a:endParaRPr sz="14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6F8FA"/>
                    </a:solidFill>
                  </a:tcPr>
                </a:tc>
                <a:tc>
                  <a:txBody>
                    <a:bodyPr/>
                    <a:lstStyle/>
                    <a:p>
                      <a:pPr indent="-171450" lvl="0" marL="1714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Calibration and Validation</a:t>
                      </a:r>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6F8FA"/>
                    </a:solidFill>
                  </a:tcPr>
                </a:tc>
              </a:tr>
              <a:tr h="535025">
                <a:tc>
                  <a:txBody>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Policy</a:t>
                      </a:r>
                      <a:endParaRPr sz="18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c>
                  <a:txBody>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Legal frameworks, policies, rules, and strategies regulating the relation between the different stakeholders.</a:t>
                      </a:r>
                      <a:endParaRPr sz="1400" u="none" cap="none" strike="noStrike">
                        <a:latin typeface="Arial"/>
                        <a:ea typeface="Arial"/>
                        <a:cs typeface="Arial"/>
                        <a:sym typeface="Arial"/>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c>
                  <a:txBody>
                    <a:bodyPr/>
                    <a:lstStyle/>
                    <a:p>
                      <a:pPr indent="-171450" lvl="0" marL="17145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Policy</a:t>
                      </a:r>
                      <a:endParaRPr/>
                    </a:p>
                  </a:txBody>
                  <a:tcPr marT="54950" marB="54950" marR="119050" marL="119050" anchor="ctr">
                    <a:lnL cap="flat" cmpd="sng" w="9525">
                      <a:solidFill>
                        <a:srgbClr val="D1D9E0"/>
                      </a:solidFill>
                      <a:prstDash val="solid"/>
                      <a:round/>
                      <a:headEnd len="sm" w="sm" type="none"/>
                      <a:tailEnd len="sm" w="sm" type="none"/>
                    </a:lnL>
                    <a:lnR cap="flat" cmpd="sng" w="9525">
                      <a:solidFill>
                        <a:srgbClr val="D1D9E0"/>
                      </a:solidFill>
                      <a:prstDash val="solid"/>
                      <a:round/>
                      <a:headEnd len="sm" w="sm" type="none"/>
                      <a:tailEnd len="sm" w="sm" type="none"/>
                    </a:lnR>
                    <a:lnT cap="flat" cmpd="sng" w="9525">
                      <a:solidFill>
                        <a:srgbClr val="D1D9E0"/>
                      </a:solidFill>
                      <a:prstDash val="solid"/>
                      <a:round/>
                      <a:headEnd len="sm" w="sm" type="none"/>
                      <a:tailEnd len="sm" w="sm" type="none"/>
                    </a:lnT>
                    <a:lnB cap="flat" cmpd="sng" w="9525">
                      <a:solidFill>
                        <a:srgbClr val="D1D9E0"/>
                      </a:solidFill>
                      <a:prstDash val="solid"/>
                      <a:round/>
                      <a:headEnd len="sm" w="sm" type="none"/>
                      <a:tailEnd len="sm" w="sm" type="none"/>
                    </a:lnB>
                    <a:solidFill>
                      <a:srgbClr val="FFFFFF"/>
                    </a:solidFill>
                  </a:tcPr>
                </a:tc>
              </a:tr>
            </a:tbl>
          </a:graphicData>
        </a:graphic>
      </p:graphicFrame>
      <p:sp>
        <p:nvSpPr>
          <p:cNvPr id="74" name="Google Shape;74;p3"/>
          <p:cNvSpPr/>
          <p:nvPr/>
        </p:nvSpPr>
        <p:spPr>
          <a:xfrm>
            <a:off x="78892" y="1403073"/>
            <a:ext cx="12243313"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189785" y="262800"/>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US" sz="3200"/>
              <a:t>Interoperability Framework</a:t>
            </a:r>
            <a:endParaRPr/>
          </a:p>
        </p:txBody>
      </p:sp>
      <p:sp>
        <p:nvSpPr>
          <p:cNvPr id="80" name="Google Shape;80;p4"/>
          <p:cNvSpPr/>
          <p:nvPr/>
        </p:nvSpPr>
        <p:spPr>
          <a:xfrm>
            <a:off x="78892" y="1403073"/>
            <a:ext cx="12243313"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1" name="Google Shape;81;p4"/>
          <p:cNvGrpSpPr/>
          <p:nvPr/>
        </p:nvGrpSpPr>
        <p:grpSpPr>
          <a:xfrm>
            <a:off x="324091" y="1224948"/>
            <a:ext cx="11539960" cy="5034410"/>
            <a:chOff x="51761" y="1224948"/>
            <a:chExt cx="11973469" cy="5099816"/>
          </a:xfrm>
        </p:grpSpPr>
        <p:sp>
          <p:nvSpPr>
            <p:cNvPr id="82" name="Google Shape;82;p4"/>
            <p:cNvSpPr/>
            <p:nvPr/>
          </p:nvSpPr>
          <p:spPr>
            <a:xfrm>
              <a:off x="51761" y="3433704"/>
              <a:ext cx="3361427" cy="914400"/>
            </a:xfrm>
            <a:prstGeom prst="rightArrowCallout">
              <a:avLst>
                <a:gd fmla="val 25000" name="adj1"/>
                <a:gd fmla="val 25000" name="adj2"/>
                <a:gd fmla="val 25000" name="adj3"/>
                <a:gd fmla="val 64977" name="adj4"/>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Policy (12)</a:t>
              </a:r>
              <a:endParaRPr/>
            </a:p>
          </p:txBody>
        </p:sp>
        <p:grpSp>
          <p:nvGrpSpPr>
            <p:cNvPr id="83" name="Google Shape;83;p4"/>
            <p:cNvGrpSpPr/>
            <p:nvPr/>
          </p:nvGrpSpPr>
          <p:grpSpPr>
            <a:xfrm>
              <a:off x="189785" y="1224948"/>
              <a:ext cx="11835445" cy="5099816"/>
              <a:chOff x="189785" y="1224948"/>
              <a:chExt cx="11835445" cy="5099816"/>
            </a:xfrm>
          </p:grpSpPr>
          <p:grpSp>
            <p:nvGrpSpPr>
              <p:cNvPr id="84" name="Google Shape;84;p4"/>
              <p:cNvGrpSpPr/>
              <p:nvPr/>
            </p:nvGrpSpPr>
            <p:grpSpPr>
              <a:xfrm>
                <a:off x="3329111" y="2144570"/>
                <a:ext cx="4337895" cy="4180194"/>
                <a:chOff x="684632" y="1552"/>
                <a:chExt cx="4337895" cy="4180194"/>
              </a:xfrm>
            </p:grpSpPr>
            <p:sp>
              <p:nvSpPr>
                <p:cNvPr id="85" name="Google Shape;85;p4"/>
                <p:cNvSpPr/>
                <p:nvPr/>
              </p:nvSpPr>
              <p:spPr>
                <a:xfrm>
                  <a:off x="1119452" y="519281"/>
                  <a:ext cx="3468254" cy="3468254"/>
                </a:xfrm>
                <a:prstGeom prst="blockArc">
                  <a:avLst>
                    <a:gd fmla="val 11880000" name="adj1"/>
                    <a:gd fmla="val 16200000" name="adj2"/>
                    <a:gd fmla="val 4633" name="adj3"/>
                  </a:avLst>
                </a:prstGeom>
                <a:solidFill>
                  <a:srgbClr val="ABA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1119452" y="519281"/>
                  <a:ext cx="3468254" cy="3468254"/>
                </a:xfrm>
                <a:prstGeom prst="blockArc">
                  <a:avLst>
                    <a:gd fmla="val 7560000" name="adj1"/>
                    <a:gd fmla="val 11880000" name="adj2"/>
                    <a:gd fmla="val 4633" name="adj3"/>
                  </a:avLst>
                </a:prstGeom>
                <a:solidFill>
                  <a:srgbClr val="ABA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1119452" y="519281"/>
                  <a:ext cx="3468254" cy="3468254"/>
                </a:xfrm>
                <a:prstGeom prst="blockArc">
                  <a:avLst>
                    <a:gd fmla="val 3240000" name="adj1"/>
                    <a:gd fmla="val 7560000" name="adj2"/>
                    <a:gd fmla="val 4633" name="adj3"/>
                  </a:avLst>
                </a:prstGeom>
                <a:solidFill>
                  <a:srgbClr val="ABA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1119452" y="519281"/>
                  <a:ext cx="3468254" cy="3468254"/>
                </a:xfrm>
                <a:prstGeom prst="blockArc">
                  <a:avLst>
                    <a:gd fmla="val 20520000" name="adj1"/>
                    <a:gd fmla="val 3240000" name="adj2"/>
                    <a:gd fmla="val 4633" name="adj3"/>
                  </a:avLst>
                </a:prstGeom>
                <a:solidFill>
                  <a:srgbClr val="ABA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1119452" y="519281"/>
                  <a:ext cx="3468254" cy="3468254"/>
                </a:xfrm>
                <a:prstGeom prst="blockArc">
                  <a:avLst>
                    <a:gd fmla="val 16200000" name="adj1"/>
                    <a:gd fmla="val 20520000" name="adj2"/>
                    <a:gd fmla="val 4633" name="adj3"/>
                  </a:avLst>
                </a:prstGeom>
                <a:solidFill>
                  <a:srgbClr val="ABAE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2056584" y="1456412"/>
                  <a:ext cx="1593991" cy="1593991"/>
                </a:xfrm>
                <a:prstGeom prst="ellipse">
                  <a:avLst/>
                </a:prstGeom>
                <a:solidFill>
                  <a:srgbClr val="9D3F44"/>
                </a:solidFill>
                <a:ln>
                  <a:noFill/>
                </a:ln>
                <a:effectLst>
                  <a:outerShdw blurRad="40000" rotWithShape="0" dir="5400000" dist="20000">
                    <a:srgbClr val="000000">
                      <a:alpha val="38039"/>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txBox="1"/>
                <p:nvPr/>
              </p:nvSpPr>
              <p:spPr>
                <a:xfrm>
                  <a:off x="2290019" y="1689847"/>
                  <a:ext cx="1127121" cy="112712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rgbClr val="000000"/>
                    </a:buClr>
                    <a:buSzPts val="1300"/>
                    <a:buFont typeface="Arial"/>
                    <a:buNone/>
                  </a:pPr>
                  <a:r>
                    <a:rPr b="0" i="0" lang="en-US" sz="1300" u="none" cap="none" strike="noStrike">
                      <a:solidFill>
                        <a:schemeClr val="lt1"/>
                      </a:solidFill>
                      <a:latin typeface="Arial"/>
                      <a:ea typeface="Arial"/>
                      <a:cs typeface="Arial"/>
                      <a:sym typeface="Arial"/>
                    </a:rPr>
                    <a:t>CEOS Interoperability Framework</a:t>
                  </a:r>
                  <a:endParaRPr/>
                </a:p>
              </p:txBody>
            </p:sp>
            <p:sp>
              <p:nvSpPr>
                <p:cNvPr id="92" name="Google Shape;92;p4"/>
                <p:cNvSpPr/>
                <p:nvPr/>
              </p:nvSpPr>
              <p:spPr>
                <a:xfrm>
                  <a:off x="2295682" y="1552"/>
                  <a:ext cx="1115794" cy="1115794"/>
                </a:xfrm>
                <a:prstGeom prst="ellipse">
                  <a:avLst/>
                </a:prstGeom>
                <a:solidFill>
                  <a:srgbClr val="ACB8CA"/>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txBox="1"/>
                <p:nvPr/>
              </p:nvSpPr>
              <p:spPr>
                <a:xfrm>
                  <a:off x="2459086" y="164956"/>
                  <a:ext cx="788986" cy="788986"/>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Vocabulary</a:t>
                  </a:r>
                  <a:endParaRPr/>
                </a:p>
              </p:txBody>
            </p:sp>
            <p:sp>
              <p:nvSpPr>
                <p:cNvPr id="94" name="Google Shape;94;p4"/>
                <p:cNvSpPr/>
                <p:nvPr/>
              </p:nvSpPr>
              <p:spPr>
                <a:xfrm>
                  <a:off x="3906733" y="1172049"/>
                  <a:ext cx="1115794" cy="1115794"/>
                </a:xfrm>
                <a:prstGeom prst="ellipse">
                  <a:avLst/>
                </a:prstGeom>
                <a:solidFill>
                  <a:srgbClr val="D0CEC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txBox="1"/>
                <p:nvPr/>
              </p:nvSpPr>
              <p:spPr>
                <a:xfrm>
                  <a:off x="4070137" y="1335453"/>
                  <a:ext cx="788986" cy="788986"/>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Architecture</a:t>
                  </a:r>
                  <a:endParaRPr/>
                </a:p>
              </p:txBody>
            </p:sp>
            <p:sp>
              <p:nvSpPr>
                <p:cNvPr id="96" name="Google Shape;96;p4"/>
                <p:cNvSpPr/>
                <p:nvPr/>
              </p:nvSpPr>
              <p:spPr>
                <a:xfrm>
                  <a:off x="3291366" y="3065952"/>
                  <a:ext cx="1115794" cy="1115794"/>
                </a:xfrm>
                <a:prstGeom prst="ellipse">
                  <a:avLst/>
                </a:prstGeom>
                <a:solidFill>
                  <a:srgbClr val="CFD6E5"/>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txBox="1"/>
                <p:nvPr/>
              </p:nvSpPr>
              <p:spPr>
                <a:xfrm>
                  <a:off x="3454770" y="3229356"/>
                  <a:ext cx="788986" cy="788986"/>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Interfaces</a:t>
                  </a:r>
                  <a:endParaRPr/>
                </a:p>
              </p:txBody>
            </p:sp>
            <p:sp>
              <p:nvSpPr>
                <p:cNvPr id="98" name="Google Shape;98;p4"/>
                <p:cNvSpPr/>
                <p:nvPr/>
              </p:nvSpPr>
              <p:spPr>
                <a:xfrm>
                  <a:off x="1299998" y="3065952"/>
                  <a:ext cx="1115794" cy="1115794"/>
                </a:xfrm>
                <a:prstGeom prst="ellipse">
                  <a:avLst/>
                </a:prstGeom>
                <a:solidFill>
                  <a:srgbClr val="C9E5EE"/>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txBox="1"/>
                <p:nvPr/>
              </p:nvSpPr>
              <p:spPr>
                <a:xfrm>
                  <a:off x="1463402" y="3229356"/>
                  <a:ext cx="788986" cy="788986"/>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Quality</a:t>
                  </a:r>
                  <a:endParaRPr/>
                </a:p>
              </p:txBody>
            </p:sp>
            <p:sp>
              <p:nvSpPr>
                <p:cNvPr id="100" name="Google Shape;100;p4"/>
                <p:cNvSpPr/>
                <p:nvPr/>
              </p:nvSpPr>
              <p:spPr>
                <a:xfrm>
                  <a:off x="684632" y="1172049"/>
                  <a:ext cx="1115794" cy="1115794"/>
                </a:xfrm>
                <a:prstGeom prst="ellipse">
                  <a:avLst/>
                </a:prstGeom>
                <a:solidFill>
                  <a:srgbClr val="32445F"/>
                </a:soli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txBox="1"/>
                <p:nvPr/>
              </p:nvSpPr>
              <p:spPr>
                <a:xfrm>
                  <a:off x="848036" y="1335453"/>
                  <a:ext cx="788986" cy="788986"/>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Policy</a:t>
                  </a:r>
                  <a:endParaRPr/>
                </a:p>
              </p:txBody>
            </p:sp>
          </p:grpSp>
          <p:sp>
            <p:nvSpPr>
              <p:cNvPr id="102" name="Google Shape;102;p4"/>
              <p:cNvSpPr/>
              <p:nvPr/>
            </p:nvSpPr>
            <p:spPr>
              <a:xfrm>
                <a:off x="7798284" y="3361818"/>
                <a:ext cx="3709359" cy="914400"/>
              </a:xfrm>
              <a:prstGeom prst="leftArrowCallout">
                <a:avLst>
                  <a:gd fmla="val 25000" name="adj1"/>
                  <a:gd fmla="val 25000" name="adj2"/>
                  <a:gd fmla="val 25000" name="adj3"/>
                  <a:gd fmla="val 64977" name="adj4"/>
                </a:avLst>
              </a:prstGeom>
              <a:solidFill>
                <a:srgbClr val="AEABAB"/>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Preservation (9)</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Data and Metadata (11)</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Publishing (5)</a:t>
                </a:r>
                <a:endParaRPr/>
              </a:p>
            </p:txBody>
          </p:sp>
          <p:sp>
            <p:nvSpPr>
              <p:cNvPr id="103" name="Google Shape;103;p4"/>
              <p:cNvSpPr/>
              <p:nvPr/>
            </p:nvSpPr>
            <p:spPr>
              <a:xfrm>
                <a:off x="7165682" y="5351644"/>
                <a:ext cx="4859548" cy="914400"/>
              </a:xfrm>
              <a:prstGeom prst="leftArrowCallout">
                <a:avLst>
                  <a:gd fmla="val 25000" name="adj1"/>
                  <a:gd fmla="val 25000" name="adj2"/>
                  <a:gd fmla="val 25000" name="adj3"/>
                  <a:gd fmla="val 64977" name="adj4"/>
                </a:avLst>
              </a:prstGeom>
              <a:solidFill>
                <a:srgbClr val="9FB0CC"/>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Data Discovery (10)</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Data Access (3)</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Authentication &amp; Authorization (3)</a:t>
                </a:r>
                <a:endParaRPr/>
              </a:p>
            </p:txBody>
          </p:sp>
          <p:sp>
            <p:nvSpPr>
              <p:cNvPr id="104" name="Google Shape;104;p4"/>
              <p:cNvSpPr/>
              <p:nvPr/>
            </p:nvSpPr>
            <p:spPr>
              <a:xfrm>
                <a:off x="189785" y="5351644"/>
                <a:ext cx="3864634" cy="914400"/>
              </a:xfrm>
              <a:prstGeom prst="rightArrowCallout">
                <a:avLst>
                  <a:gd fmla="val 25000" name="adj1"/>
                  <a:gd fmla="val 25000" name="adj2"/>
                  <a:gd fmla="val 25000" name="adj3"/>
                  <a:gd fmla="val 64977" name="adj4"/>
                </a:avLst>
              </a:prstGeom>
              <a:solidFill>
                <a:srgbClr val="AFD8E6"/>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Calibration &amp; Validation (9)</a:t>
                </a:r>
                <a:endParaRPr/>
              </a:p>
            </p:txBody>
          </p:sp>
          <p:sp>
            <p:nvSpPr>
              <p:cNvPr id="105" name="Google Shape;105;p4"/>
              <p:cNvSpPr/>
              <p:nvPr/>
            </p:nvSpPr>
            <p:spPr>
              <a:xfrm>
                <a:off x="4243717" y="1224948"/>
                <a:ext cx="2723077" cy="914400"/>
              </a:xfrm>
              <a:prstGeom prst="downArrowCallout">
                <a:avLst>
                  <a:gd fmla="val 25000" name="adj1"/>
                  <a:gd fmla="val 25000" name="adj2"/>
                  <a:gd fmla="val 25000" name="adj3"/>
                  <a:gd fmla="val 64977" name="adj4"/>
                </a:avLst>
              </a:prstGeom>
              <a:solidFill>
                <a:srgbClr val="8296B0"/>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Semantic (6)</a:t>
                </a:r>
                <a:endParaRPr/>
              </a:p>
              <a:p>
                <a:pPr indent="0" lvl="0" marL="0" marR="0" rtl="0" algn="ctr">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Thesaurus (8)</a:t>
                </a:r>
                <a:endParaRPr/>
              </a:p>
            </p:txBody>
          </p:sp>
        </p:grpSp>
      </p:grpSp>
      <p:sp>
        <p:nvSpPr>
          <p:cNvPr id="106" name="Google Shape;106;p4"/>
          <p:cNvSpPr txBox="1"/>
          <p:nvPr/>
        </p:nvSpPr>
        <p:spPr>
          <a:xfrm>
            <a:off x="324091" y="1432306"/>
            <a:ext cx="3128210" cy="1477328"/>
          </a:xfrm>
          <a:prstGeom prst="rect">
            <a:avLst/>
          </a:prstGeom>
          <a:solidFill>
            <a:srgbClr val="ECF4D5"/>
          </a:solidFill>
          <a:ln cap="flat" cmpd="sng" w="127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Interoperability Handbook</a:t>
            </a:r>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5 Factors</a:t>
            </a:r>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10 Principles</a:t>
            </a:r>
            <a:endParaRPr/>
          </a:p>
          <a:p>
            <a:pPr indent="-285750" lvl="0" marL="285750" marR="0" rtl="0" algn="l">
              <a:lnSpc>
                <a:spcPct val="100000"/>
              </a:lnSpc>
              <a:spcBef>
                <a:spcPts val="0"/>
              </a:spcBef>
              <a:spcAft>
                <a:spcPts val="0"/>
              </a:spcAft>
              <a:buClr>
                <a:srgbClr val="000000"/>
              </a:buClr>
              <a:buSzPts val="1800"/>
              <a:buFont typeface="Arial"/>
              <a:buChar char="•"/>
            </a:pPr>
            <a:r>
              <a:rPr b="1" i="0" lang="en-US" sz="1800" u="none" cap="none" strike="noStrike">
                <a:solidFill>
                  <a:srgbClr val="000000"/>
                </a:solidFill>
                <a:latin typeface="Arial"/>
                <a:ea typeface="Arial"/>
                <a:cs typeface="Arial"/>
                <a:sym typeface="Arial"/>
              </a:rPr>
              <a:t>76 Recommendations</a:t>
            </a:r>
            <a:endParaRPr/>
          </a:p>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idx="1" type="body"/>
          </p:nvPr>
        </p:nvSpPr>
        <p:spPr>
          <a:xfrm>
            <a:off x="138267" y="1064373"/>
            <a:ext cx="11529014" cy="2454331"/>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SzPts val="2000"/>
              <a:buFont typeface="Noto Sans Symbols"/>
              <a:buChar char="❖"/>
            </a:pPr>
            <a:r>
              <a:rPr lang="en-US" sz="2000">
                <a:latin typeface="Arial"/>
                <a:ea typeface="Arial"/>
                <a:cs typeface="Arial"/>
                <a:sym typeface="Arial"/>
              </a:rPr>
              <a:t>The </a:t>
            </a:r>
            <a:r>
              <a:rPr b="1" lang="en-US" sz="2000">
                <a:latin typeface="Arial"/>
                <a:ea typeface="Arial"/>
                <a:cs typeface="Arial"/>
                <a:sym typeface="Arial"/>
              </a:rPr>
              <a:t>WGISS</a:t>
            </a:r>
            <a:r>
              <a:rPr lang="en-US" sz="2000">
                <a:latin typeface="Arial"/>
                <a:ea typeface="Arial"/>
                <a:cs typeface="Arial"/>
                <a:sym typeface="Arial"/>
              </a:rPr>
              <a:t> </a:t>
            </a:r>
            <a:r>
              <a:rPr b="1" lang="en-US" sz="2000">
                <a:latin typeface="Arial"/>
                <a:ea typeface="Arial"/>
                <a:cs typeface="Arial"/>
                <a:sym typeface="Arial"/>
              </a:rPr>
              <a:t>Interoperability Maturity Matrix (IMM)</a:t>
            </a:r>
            <a:r>
              <a:rPr lang="en-US" sz="2000">
                <a:latin typeface="Arial"/>
                <a:ea typeface="Arial"/>
                <a:cs typeface="Arial"/>
                <a:sym typeface="Arial"/>
              </a:rPr>
              <a:t> is an </a:t>
            </a:r>
            <a:r>
              <a:rPr b="1" i="1" lang="en-US" sz="2000">
                <a:latin typeface="Arial"/>
                <a:ea typeface="Arial"/>
                <a:cs typeface="Arial"/>
                <a:sym typeface="Arial"/>
              </a:rPr>
              <a:t>Assessment and Planning Tool.</a:t>
            </a:r>
            <a:endParaRPr/>
          </a:p>
          <a:p>
            <a:pPr indent="-285750" lvl="0" marL="285750" rtl="0" algn="just">
              <a:lnSpc>
                <a:spcPct val="100000"/>
              </a:lnSpc>
              <a:spcBef>
                <a:spcPts val="600"/>
              </a:spcBef>
              <a:spcAft>
                <a:spcPts val="0"/>
              </a:spcAft>
              <a:buSzPts val="2000"/>
              <a:buFont typeface="Noto Sans Symbols"/>
              <a:buChar char="❖"/>
            </a:pPr>
            <a:r>
              <a:rPr lang="en-US" sz="2000">
                <a:latin typeface="Arial"/>
                <a:ea typeface="Arial"/>
                <a:cs typeface="Arial"/>
                <a:sym typeface="Arial"/>
              </a:rPr>
              <a:t>It will help users in measuring how well interoperability factors and recommendations are implemented in their organizations and in monitoring progress with time.</a:t>
            </a:r>
            <a:endParaRPr/>
          </a:p>
          <a:p>
            <a:pPr indent="-285750" lvl="0" marL="285750" rtl="0" algn="just">
              <a:lnSpc>
                <a:spcPct val="100000"/>
              </a:lnSpc>
              <a:spcBef>
                <a:spcPts val="600"/>
              </a:spcBef>
              <a:spcAft>
                <a:spcPts val="0"/>
              </a:spcAft>
              <a:buSzPts val="2000"/>
              <a:buFont typeface="Noto Sans Symbols"/>
              <a:buChar char="❖"/>
            </a:pPr>
            <a:r>
              <a:rPr lang="en-US" sz="2000">
                <a:latin typeface="Arial"/>
                <a:ea typeface="Arial"/>
                <a:cs typeface="Arial"/>
                <a:sym typeface="Arial"/>
              </a:rPr>
              <a:t>It can be used at every level of the organization (e.g. data managers and curators, IT managers, organization managers).</a:t>
            </a:r>
            <a:endParaRPr/>
          </a:p>
          <a:p>
            <a:pPr indent="-285750" lvl="0" marL="285750" rtl="0" algn="just">
              <a:lnSpc>
                <a:spcPct val="100000"/>
              </a:lnSpc>
              <a:spcBef>
                <a:spcPts val="600"/>
              </a:spcBef>
              <a:spcAft>
                <a:spcPts val="0"/>
              </a:spcAft>
              <a:buSzPts val="2000"/>
              <a:buFont typeface="Noto Sans Symbols"/>
              <a:buChar char="❖"/>
            </a:pPr>
            <a:r>
              <a:rPr lang="en-US" sz="2000">
                <a:latin typeface="Arial"/>
                <a:ea typeface="Arial"/>
                <a:cs typeface="Arial"/>
                <a:sym typeface="Arial"/>
              </a:rPr>
              <a:t>It can be applied to all data and services made available by organizations that have the potential to be integrated, exchanged or shared.</a:t>
            </a:r>
            <a:endParaRPr/>
          </a:p>
          <a:p>
            <a:pPr indent="0" lvl="0" marL="0" rtl="0" algn="just">
              <a:lnSpc>
                <a:spcPct val="100000"/>
              </a:lnSpc>
              <a:spcBef>
                <a:spcPts val="600"/>
              </a:spcBef>
              <a:spcAft>
                <a:spcPts val="0"/>
              </a:spcAft>
              <a:buNone/>
            </a:pPr>
            <a:r>
              <a:t/>
            </a:r>
            <a:endParaRPr sz="3600">
              <a:latin typeface="Arial"/>
              <a:ea typeface="Arial"/>
              <a:cs typeface="Arial"/>
              <a:sym typeface="Arial"/>
            </a:endParaRPr>
          </a:p>
        </p:txBody>
      </p:sp>
      <p:sp>
        <p:nvSpPr>
          <p:cNvPr id="112" name="Google Shape;112;p5"/>
          <p:cNvSpPr txBox="1"/>
          <p:nvPr/>
        </p:nvSpPr>
        <p:spPr>
          <a:xfrm>
            <a:off x="357156" y="253727"/>
            <a:ext cx="9386864" cy="5565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0" i="0" lang="en-US" sz="3200" u="none" cap="none" strike="noStrike">
                <a:solidFill>
                  <a:schemeClr val="lt1"/>
                </a:solidFill>
                <a:latin typeface="Arial"/>
                <a:ea typeface="Arial"/>
                <a:cs typeface="Arial"/>
                <a:sym typeface="Arial"/>
              </a:rPr>
              <a:t>WGISS Interoperability Maturity Matrix</a:t>
            </a:r>
            <a:endParaRPr/>
          </a:p>
        </p:txBody>
      </p:sp>
      <p:grpSp>
        <p:nvGrpSpPr>
          <p:cNvPr id="113" name="Google Shape;113;p5"/>
          <p:cNvGrpSpPr/>
          <p:nvPr/>
        </p:nvGrpSpPr>
        <p:grpSpPr>
          <a:xfrm>
            <a:off x="1981420" y="3411473"/>
            <a:ext cx="9993628" cy="3281132"/>
            <a:chOff x="78683" y="1068766"/>
            <a:chExt cx="9993628" cy="3281132"/>
          </a:xfrm>
        </p:grpSpPr>
        <p:sp>
          <p:nvSpPr>
            <p:cNvPr id="114" name="Google Shape;114;p5"/>
            <p:cNvSpPr/>
            <p:nvPr/>
          </p:nvSpPr>
          <p:spPr>
            <a:xfrm>
              <a:off x="7752238" y="1549440"/>
              <a:ext cx="2320073" cy="2320192"/>
            </a:xfrm>
            <a:prstGeom prst="ellipse">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7829839" y="1626794"/>
              <a:ext cx="2165866" cy="2165485"/>
            </a:xfrm>
            <a:prstGeom prst="ellipse">
              <a:avLst/>
            </a:prstGeom>
            <a:solidFill>
              <a:schemeClr val="lt1">
                <a:alpha val="90196"/>
              </a:schemeClr>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txBox="1"/>
            <p:nvPr/>
          </p:nvSpPr>
          <p:spPr>
            <a:xfrm>
              <a:off x="8139248" y="1936207"/>
              <a:ext cx="1547047" cy="1546659"/>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Progress Monitoring and Self-assessment update</a:t>
              </a:r>
              <a:endParaRPr/>
            </a:p>
          </p:txBody>
        </p:sp>
        <p:sp>
          <p:nvSpPr>
            <p:cNvPr id="117" name="Google Shape;117;p5"/>
            <p:cNvSpPr/>
            <p:nvPr/>
          </p:nvSpPr>
          <p:spPr>
            <a:xfrm rot="2700000">
              <a:off x="5344595" y="1549277"/>
              <a:ext cx="2320111" cy="2320111"/>
            </a:xfrm>
            <a:prstGeom prst="teardrop">
              <a:avLst>
                <a:gd fmla="val 10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5432164" y="1626794"/>
              <a:ext cx="2165866" cy="2165485"/>
            </a:xfrm>
            <a:prstGeom prst="ellipse">
              <a:avLst/>
            </a:prstGeom>
            <a:solidFill>
              <a:schemeClr val="lt1">
                <a:alpha val="90196"/>
              </a:schemeClr>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txBox="1"/>
            <p:nvPr/>
          </p:nvSpPr>
          <p:spPr>
            <a:xfrm>
              <a:off x="5741574" y="1936207"/>
              <a:ext cx="1547047" cy="1546659"/>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Improvement Planning and Implementation</a:t>
              </a:r>
              <a:endParaRPr/>
            </a:p>
          </p:txBody>
        </p:sp>
        <p:sp>
          <p:nvSpPr>
            <p:cNvPr id="120" name="Google Shape;120;p5"/>
            <p:cNvSpPr/>
            <p:nvPr/>
          </p:nvSpPr>
          <p:spPr>
            <a:xfrm rot="2700000">
              <a:off x="2956869" y="1549277"/>
              <a:ext cx="2320111" cy="2320111"/>
            </a:xfrm>
            <a:prstGeom prst="teardrop">
              <a:avLst>
                <a:gd fmla="val 10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3034489" y="1603645"/>
              <a:ext cx="2165866" cy="2165485"/>
            </a:xfrm>
            <a:prstGeom prst="ellipse">
              <a:avLst/>
            </a:prstGeom>
            <a:solidFill>
              <a:schemeClr val="lt1">
                <a:alpha val="90196"/>
              </a:schemeClr>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txBox="1"/>
            <p:nvPr/>
          </p:nvSpPr>
          <p:spPr>
            <a:xfrm>
              <a:off x="3343899" y="1913058"/>
              <a:ext cx="1547047" cy="1546659"/>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Define Organization Targets and Perform Gap Analysis</a:t>
              </a:r>
              <a:endParaRPr/>
            </a:p>
          </p:txBody>
        </p:sp>
        <p:sp>
          <p:nvSpPr>
            <p:cNvPr id="123" name="Google Shape;123;p5"/>
            <p:cNvSpPr/>
            <p:nvPr/>
          </p:nvSpPr>
          <p:spPr>
            <a:xfrm rot="2700000">
              <a:off x="559194" y="1549277"/>
              <a:ext cx="2320111" cy="2320111"/>
            </a:xfrm>
            <a:prstGeom prst="teardrop">
              <a:avLst>
                <a:gd fmla="val 100000"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636814" y="1626794"/>
              <a:ext cx="2165866" cy="2165485"/>
            </a:xfrm>
            <a:prstGeom prst="ellipse">
              <a:avLst/>
            </a:prstGeom>
            <a:solidFill>
              <a:schemeClr val="lt1">
                <a:alpha val="90196"/>
              </a:schemeClr>
            </a:solidFill>
            <a:ln cap="flat" cmpd="sng" w="25400">
              <a:solidFill>
                <a:srgbClr val="3244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txBox="1"/>
            <p:nvPr/>
          </p:nvSpPr>
          <p:spPr>
            <a:xfrm>
              <a:off x="946224" y="1936207"/>
              <a:ext cx="1547047" cy="1546659"/>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Montserrat"/>
                  <a:ea typeface="Montserrat"/>
                  <a:cs typeface="Montserrat"/>
                  <a:sym typeface="Montserrat"/>
                </a:rPr>
                <a:t>Self-assess current level of interoperability maturity</a:t>
              </a:r>
              <a:endParaRPr/>
            </a:p>
          </p:txBody>
        </p:sp>
      </p:grpSp>
      <p:sp>
        <p:nvSpPr>
          <p:cNvPr id="126" name="Google Shape;126;p5"/>
          <p:cNvSpPr/>
          <p:nvPr/>
        </p:nvSpPr>
        <p:spPr>
          <a:xfrm>
            <a:off x="138267" y="4594841"/>
            <a:ext cx="1300887" cy="914400"/>
          </a:xfrm>
          <a:prstGeom prst="roundRect">
            <a:avLst>
              <a:gd fmla="val 16667" name="adj"/>
            </a:avLst>
          </a:prstGeom>
          <a:solidFill>
            <a:schemeClr val="accent2"/>
          </a:solidFill>
          <a:ln cap="flat" cmpd="sng" w="25400">
            <a:solidFill>
              <a:srgbClr val="44551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How to use it</a:t>
            </a:r>
            <a:endParaRPr/>
          </a:p>
        </p:txBody>
      </p:sp>
      <p:sp>
        <p:nvSpPr>
          <p:cNvPr id="127" name="Google Shape;127;p5"/>
          <p:cNvSpPr/>
          <p:nvPr/>
        </p:nvSpPr>
        <p:spPr>
          <a:xfrm>
            <a:off x="1626661" y="4031022"/>
            <a:ext cx="648402" cy="2042036"/>
          </a:xfrm>
          <a:prstGeom prst="stripedRightArrow">
            <a:avLst>
              <a:gd fmla="val 50000" name="adj1"/>
              <a:gd fmla="val 50000" name="adj2"/>
            </a:avLst>
          </a:prstGeom>
          <a:solidFill>
            <a:schemeClr val="accent4"/>
          </a:solidFill>
          <a:ln cap="flat" cmpd="sng" w="25400">
            <a:solidFill>
              <a:srgbClr val="5D5D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nvSpPr>
        <p:spPr>
          <a:xfrm>
            <a:off x="170013" y="222644"/>
            <a:ext cx="9979036" cy="50739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0" i="0" lang="en-US" sz="3200" u="none" cap="none" strike="noStrike">
                <a:solidFill>
                  <a:schemeClr val="lt1"/>
                </a:solidFill>
                <a:latin typeface="Arial"/>
                <a:ea typeface="Arial"/>
                <a:cs typeface="Arial"/>
                <a:sym typeface="Arial"/>
              </a:rPr>
              <a:t>WGISS Interoperability Maturity Matrix</a:t>
            </a:r>
            <a:endParaRPr/>
          </a:p>
        </p:txBody>
      </p:sp>
      <p:graphicFrame>
        <p:nvGraphicFramePr>
          <p:cNvPr id="133" name="Google Shape;133;p6"/>
          <p:cNvGraphicFramePr/>
          <p:nvPr/>
        </p:nvGraphicFramePr>
        <p:xfrm>
          <a:off x="0" y="0"/>
          <a:ext cx="3000000" cy="3000000"/>
        </p:xfrm>
        <a:graphic>
          <a:graphicData uri="http://schemas.openxmlformats.org/drawingml/2006/table">
            <a:tbl>
              <a:tblPr>
                <a:noFill/>
                <a:tableStyleId>{02C49439-099E-48E5-BD54-D6B21E865677}</a:tableStyleId>
              </a:tblPr>
              <a:tblGrid>
                <a:gridCol w="25400"/>
                <a:gridCol w="25400"/>
                <a:gridCol w="25400"/>
              </a:tblGrid>
              <a:tr h="12700">
                <a:tc gridSpan="3">
                  <a:txBody>
                    <a:bodyPr/>
                    <a:lstStyle/>
                    <a:p>
                      <a:pPr indent="0" lvl="0" marL="0" marR="0" rtl="0" algn="ctr">
                        <a:lnSpc>
                          <a:spcPct val="100000"/>
                        </a:lnSpc>
                        <a:spcBef>
                          <a:spcPts val="0"/>
                        </a:spcBef>
                        <a:spcAft>
                          <a:spcPts val="0"/>
                        </a:spcAft>
                        <a:buClr>
                          <a:srgbClr val="000000"/>
                        </a:buClr>
                        <a:buSzPts val="100"/>
                        <a:buFont typeface="Arial"/>
                        <a:buNone/>
                      </a:pPr>
                      <a:r>
                        <a:rPr lang="en-US" sz="100" u="none" cap="none" strike="noStrike"/>
                        <a:t>Maturity Scale</a:t>
                      </a:r>
                      <a:endParaRPr b="1" i="0" sz="100" u="none" cap="none" strike="noStrike">
                        <a:solidFill>
                          <a:srgbClr val="FFFFFF"/>
                        </a:solidFill>
                        <a:latin typeface="Arial"/>
                        <a:ea typeface="Arial"/>
                        <a:cs typeface="Arial"/>
                        <a:sym typeface="Arial"/>
                      </a:endParaRPr>
                    </a:p>
                  </a:txBody>
                  <a:tcPr marT="0" marB="0" marR="0" marL="0" anchor="b"/>
                </a:tc>
                <a:tc hMerge="1"/>
                <a:tc hMerge="1"/>
              </a:tr>
              <a:tr h="12700">
                <a:tc>
                  <a:txBody>
                    <a:bodyPr/>
                    <a:lstStyle/>
                    <a:p>
                      <a:pPr indent="0" lvl="0" marL="0" marR="0" rtl="0" algn="ctr">
                        <a:lnSpc>
                          <a:spcPct val="100000"/>
                        </a:lnSpc>
                        <a:spcBef>
                          <a:spcPts val="0"/>
                        </a:spcBef>
                        <a:spcAft>
                          <a:spcPts val="0"/>
                        </a:spcAft>
                        <a:buClr>
                          <a:srgbClr val="000000"/>
                        </a:buClr>
                        <a:buSzPts val="100"/>
                        <a:buFont typeface="Arial"/>
                        <a:buNone/>
                      </a:pPr>
                      <a:r>
                        <a:rPr lang="en-US" sz="100" u="none" cap="none" strike="noStrike"/>
                        <a:t>1</a:t>
                      </a:r>
                      <a:endParaRPr b="0" i="0" sz="100" u="none" cap="none" strike="noStrike">
                        <a:solidFill>
                          <a:srgbClr val="FFFFFF"/>
                        </a:solidFill>
                        <a:latin typeface="Arial"/>
                        <a:ea typeface="Arial"/>
                        <a:cs typeface="Arial"/>
                        <a:sym typeface="Arial"/>
                      </a:endParaRPr>
                    </a:p>
                  </a:txBody>
                  <a:tcPr marT="0" marB="0" marR="0" marL="0" anchor="b"/>
                </a:tc>
                <a:tc>
                  <a:txBody>
                    <a:bodyPr/>
                    <a:lstStyle/>
                    <a:p>
                      <a:pPr indent="0" lvl="0" marL="0" marR="0" rtl="0" algn="l">
                        <a:lnSpc>
                          <a:spcPct val="100000"/>
                        </a:lnSpc>
                        <a:spcBef>
                          <a:spcPts val="0"/>
                        </a:spcBef>
                        <a:spcAft>
                          <a:spcPts val="0"/>
                        </a:spcAft>
                        <a:buClr>
                          <a:srgbClr val="000000"/>
                        </a:buClr>
                        <a:buSzPts val="100"/>
                        <a:buFont typeface="Arial"/>
                        <a:buNone/>
                      </a:pPr>
                      <a:r>
                        <a:rPr lang="en-US" sz="100" u="none" cap="none" strike="noStrike"/>
                        <a:t>Level 1 - Ad Hoc </a:t>
                      </a:r>
                      <a:endParaRPr b="1" i="0" sz="100" u="none" cap="none" strike="noStrike">
                        <a:solidFill>
                          <a:srgbClr val="808080"/>
                        </a:solidFill>
                        <a:latin typeface="Arial"/>
                        <a:ea typeface="Arial"/>
                        <a:cs typeface="Arial"/>
                        <a:sym typeface="Arial"/>
                      </a:endParaRPr>
                    </a:p>
                  </a:txBody>
                  <a:tcPr marT="0" marB="0" marR="0" marL="0" anchor="b"/>
                </a:tc>
                <a:tc>
                  <a:txBody>
                    <a:bodyPr/>
                    <a:lstStyle/>
                    <a:p>
                      <a:pPr indent="0" lvl="0" marL="0" marR="0" rtl="0" algn="l">
                        <a:lnSpc>
                          <a:spcPct val="100000"/>
                        </a:lnSpc>
                        <a:spcBef>
                          <a:spcPts val="0"/>
                        </a:spcBef>
                        <a:spcAft>
                          <a:spcPts val="0"/>
                        </a:spcAft>
                        <a:buClr>
                          <a:srgbClr val="000000"/>
                        </a:buClr>
                        <a:buSzPts val="100"/>
                        <a:buFont typeface="Arial"/>
                        <a:buNone/>
                      </a:pPr>
                      <a:r>
                        <a:rPr lang="en-US" sz="100" u="none" cap="none" strike="noStrike"/>
                        <a:t>Not Managed</a:t>
                      </a:r>
                      <a:endParaRPr b="1" i="0" sz="100" u="none" cap="none" strike="noStrike">
                        <a:solidFill>
                          <a:srgbClr val="808080"/>
                        </a:solidFill>
                        <a:latin typeface="Arial"/>
                        <a:ea typeface="Arial"/>
                        <a:cs typeface="Arial"/>
                        <a:sym typeface="Arial"/>
                      </a:endParaRPr>
                    </a:p>
                  </a:txBody>
                  <a:tcPr marT="0" marB="0" marR="0" marL="0" anchor="ctr"/>
                </a:tc>
              </a:tr>
              <a:tr h="12700">
                <a:tc>
                  <a:txBody>
                    <a:bodyPr/>
                    <a:lstStyle/>
                    <a:p>
                      <a:pPr indent="0" lvl="0" marL="0" marR="0" rtl="0" algn="ctr">
                        <a:lnSpc>
                          <a:spcPct val="100000"/>
                        </a:lnSpc>
                        <a:spcBef>
                          <a:spcPts val="0"/>
                        </a:spcBef>
                        <a:spcAft>
                          <a:spcPts val="0"/>
                        </a:spcAft>
                        <a:buClr>
                          <a:srgbClr val="000000"/>
                        </a:buClr>
                        <a:buSzPts val="100"/>
                        <a:buFont typeface="Arial"/>
                        <a:buNone/>
                      </a:pPr>
                      <a:r>
                        <a:rPr lang="en-US" sz="100" u="none" cap="none" strike="noStrike"/>
                        <a:t>2</a:t>
                      </a:r>
                      <a:endParaRPr b="0" i="0" sz="100" u="none" cap="none" strike="noStrike">
                        <a:solidFill>
                          <a:srgbClr val="FFFFFF"/>
                        </a:solidFill>
                        <a:latin typeface="Arial"/>
                        <a:ea typeface="Arial"/>
                        <a:cs typeface="Arial"/>
                        <a:sym typeface="Arial"/>
                      </a:endParaRPr>
                    </a:p>
                  </a:txBody>
                  <a:tcPr marT="0" marB="0" marR="0" marL="0" anchor="b"/>
                </a:tc>
                <a:tc>
                  <a:txBody>
                    <a:bodyPr/>
                    <a:lstStyle/>
                    <a:p>
                      <a:pPr indent="0" lvl="0" marL="0" marR="0" rtl="0" algn="l">
                        <a:lnSpc>
                          <a:spcPct val="100000"/>
                        </a:lnSpc>
                        <a:spcBef>
                          <a:spcPts val="0"/>
                        </a:spcBef>
                        <a:spcAft>
                          <a:spcPts val="0"/>
                        </a:spcAft>
                        <a:buClr>
                          <a:srgbClr val="000000"/>
                        </a:buClr>
                        <a:buSzPts val="100"/>
                        <a:buFont typeface="Arial"/>
                        <a:buNone/>
                      </a:pPr>
                      <a:r>
                        <a:rPr lang="en-US" sz="100" u="none" cap="none" strike="noStrike"/>
                        <a:t>Level 2 - Minimal </a:t>
                      </a:r>
                      <a:endParaRPr b="1" i="0" sz="100" u="none" cap="none" strike="noStrike">
                        <a:solidFill>
                          <a:srgbClr val="808080"/>
                        </a:solidFill>
                        <a:latin typeface="Arial"/>
                        <a:ea typeface="Arial"/>
                        <a:cs typeface="Arial"/>
                        <a:sym typeface="Arial"/>
                      </a:endParaRPr>
                    </a:p>
                  </a:txBody>
                  <a:tcPr marT="0" marB="0" marR="0" marL="0" anchor="b"/>
                </a:tc>
                <a:tc>
                  <a:txBody>
                    <a:bodyPr/>
                    <a:lstStyle/>
                    <a:p>
                      <a:pPr indent="0" lvl="0" marL="0" marR="0" rtl="0" algn="l">
                        <a:lnSpc>
                          <a:spcPct val="100000"/>
                        </a:lnSpc>
                        <a:spcBef>
                          <a:spcPts val="0"/>
                        </a:spcBef>
                        <a:spcAft>
                          <a:spcPts val="0"/>
                        </a:spcAft>
                        <a:buClr>
                          <a:srgbClr val="000000"/>
                        </a:buClr>
                        <a:buSzPts val="100"/>
                        <a:buFont typeface="Arial"/>
                        <a:buNone/>
                      </a:pPr>
                      <a:r>
                        <a:rPr lang="en-US" sz="100" u="none" cap="none" strike="noStrike"/>
                        <a:t>Managed Limited</a:t>
                      </a:r>
                      <a:endParaRPr b="1" i="0" sz="100" u="none" cap="none" strike="noStrike">
                        <a:solidFill>
                          <a:srgbClr val="808080"/>
                        </a:solidFill>
                        <a:latin typeface="Arial"/>
                        <a:ea typeface="Arial"/>
                        <a:cs typeface="Arial"/>
                        <a:sym typeface="Arial"/>
                      </a:endParaRPr>
                    </a:p>
                  </a:txBody>
                  <a:tcPr marT="0" marB="0" marR="0" marL="0" anchor="ctr"/>
                </a:tc>
              </a:tr>
              <a:tr h="12700">
                <a:tc>
                  <a:txBody>
                    <a:bodyPr/>
                    <a:lstStyle/>
                    <a:p>
                      <a:pPr indent="0" lvl="0" marL="0" marR="0" rtl="0" algn="ctr">
                        <a:lnSpc>
                          <a:spcPct val="100000"/>
                        </a:lnSpc>
                        <a:spcBef>
                          <a:spcPts val="0"/>
                        </a:spcBef>
                        <a:spcAft>
                          <a:spcPts val="0"/>
                        </a:spcAft>
                        <a:buClr>
                          <a:srgbClr val="000000"/>
                        </a:buClr>
                        <a:buSzPts val="100"/>
                        <a:buFont typeface="Arial"/>
                        <a:buNone/>
                      </a:pPr>
                      <a:r>
                        <a:rPr lang="en-US" sz="100" u="none" cap="none" strike="noStrike"/>
                        <a:t>3</a:t>
                      </a:r>
                      <a:endParaRPr b="0" i="0" sz="100" u="none" cap="none" strike="noStrike">
                        <a:solidFill>
                          <a:srgbClr val="FFFFFF"/>
                        </a:solidFill>
                        <a:latin typeface="Arial"/>
                        <a:ea typeface="Arial"/>
                        <a:cs typeface="Arial"/>
                        <a:sym typeface="Arial"/>
                      </a:endParaRPr>
                    </a:p>
                  </a:txBody>
                  <a:tcPr marT="0" marB="0" marR="0" marL="0" anchor="b"/>
                </a:tc>
                <a:tc>
                  <a:txBody>
                    <a:bodyPr/>
                    <a:lstStyle/>
                    <a:p>
                      <a:pPr indent="0" lvl="0" marL="0" marR="0" rtl="0" algn="l">
                        <a:lnSpc>
                          <a:spcPct val="100000"/>
                        </a:lnSpc>
                        <a:spcBef>
                          <a:spcPts val="0"/>
                        </a:spcBef>
                        <a:spcAft>
                          <a:spcPts val="0"/>
                        </a:spcAft>
                        <a:buClr>
                          <a:srgbClr val="000000"/>
                        </a:buClr>
                        <a:buSzPts val="100"/>
                        <a:buFont typeface="Arial"/>
                        <a:buNone/>
                      </a:pPr>
                      <a:r>
                        <a:rPr lang="en-US" sz="100" u="none" cap="none" strike="noStrike"/>
                        <a:t>Level 3 - Intermediate Managed</a:t>
                      </a:r>
                      <a:endParaRPr b="1" i="0" sz="100" u="none" cap="none" strike="noStrike">
                        <a:solidFill>
                          <a:srgbClr val="FFFFFF"/>
                        </a:solidFill>
                        <a:latin typeface="Arial"/>
                        <a:ea typeface="Arial"/>
                        <a:cs typeface="Arial"/>
                        <a:sym typeface="Arial"/>
                      </a:endParaRPr>
                    </a:p>
                  </a:txBody>
                  <a:tcPr marT="0" marB="0" marR="0" marL="0" anchor="b"/>
                </a:tc>
                <a:tc>
                  <a:txBody>
                    <a:bodyPr/>
                    <a:lstStyle/>
                    <a:p>
                      <a:pPr indent="0" lvl="0" marL="0" marR="0" rtl="0" algn="l">
                        <a:lnSpc>
                          <a:spcPct val="100000"/>
                        </a:lnSpc>
                        <a:spcBef>
                          <a:spcPts val="0"/>
                        </a:spcBef>
                        <a:spcAft>
                          <a:spcPts val="0"/>
                        </a:spcAft>
                        <a:buClr>
                          <a:srgbClr val="000000"/>
                        </a:buClr>
                        <a:buSzPts val="100"/>
                        <a:buFont typeface="Arial"/>
                        <a:buNone/>
                      </a:pPr>
                      <a:r>
                        <a:rPr lang="en-US" sz="100" u="none" cap="none" strike="noStrike"/>
                        <a:t>Defined &amp; Partially Implemented</a:t>
                      </a:r>
                      <a:endParaRPr b="1" i="0" sz="100" u="none" cap="none" strike="noStrike">
                        <a:solidFill>
                          <a:srgbClr val="FFFFFF"/>
                        </a:solidFill>
                        <a:latin typeface="Arial"/>
                        <a:ea typeface="Arial"/>
                        <a:cs typeface="Arial"/>
                        <a:sym typeface="Arial"/>
                      </a:endParaRPr>
                    </a:p>
                  </a:txBody>
                  <a:tcPr marT="0" marB="0" marR="0" marL="0" anchor="ctr"/>
                </a:tc>
              </a:tr>
              <a:tr h="12700">
                <a:tc>
                  <a:txBody>
                    <a:bodyPr/>
                    <a:lstStyle/>
                    <a:p>
                      <a:pPr indent="0" lvl="0" marL="0" marR="0" rtl="0" algn="ctr">
                        <a:lnSpc>
                          <a:spcPct val="100000"/>
                        </a:lnSpc>
                        <a:spcBef>
                          <a:spcPts val="0"/>
                        </a:spcBef>
                        <a:spcAft>
                          <a:spcPts val="0"/>
                        </a:spcAft>
                        <a:buClr>
                          <a:srgbClr val="000000"/>
                        </a:buClr>
                        <a:buSzPts val="100"/>
                        <a:buFont typeface="Arial"/>
                        <a:buNone/>
                      </a:pPr>
                      <a:r>
                        <a:rPr lang="en-US" sz="100" u="none" cap="none" strike="noStrike"/>
                        <a:t>4</a:t>
                      </a:r>
                      <a:endParaRPr b="0" i="0" sz="100" u="none" cap="none" strike="noStrike">
                        <a:solidFill>
                          <a:srgbClr val="FFFFFF"/>
                        </a:solidFill>
                        <a:latin typeface="Arial"/>
                        <a:ea typeface="Arial"/>
                        <a:cs typeface="Arial"/>
                        <a:sym typeface="Arial"/>
                      </a:endParaRPr>
                    </a:p>
                  </a:txBody>
                  <a:tcPr marT="0" marB="0" marR="0" marL="0" anchor="b"/>
                </a:tc>
                <a:tc>
                  <a:txBody>
                    <a:bodyPr/>
                    <a:lstStyle/>
                    <a:p>
                      <a:pPr indent="0" lvl="0" marL="0" marR="0" rtl="0" algn="l">
                        <a:lnSpc>
                          <a:spcPct val="100000"/>
                        </a:lnSpc>
                        <a:spcBef>
                          <a:spcPts val="0"/>
                        </a:spcBef>
                        <a:spcAft>
                          <a:spcPts val="0"/>
                        </a:spcAft>
                        <a:buClr>
                          <a:srgbClr val="000000"/>
                        </a:buClr>
                        <a:buSzPts val="100"/>
                        <a:buFont typeface="Arial"/>
                        <a:buNone/>
                      </a:pPr>
                      <a:r>
                        <a:rPr lang="en-US" sz="100" u="none" cap="none" strike="noStrike"/>
                        <a:t>Level 4 - Advanced Managed</a:t>
                      </a:r>
                      <a:endParaRPr b="1" i="0" sz="100" u="none" cap="none" strike="noStrike">
                        <a:solidFill>
                          <a:srgbClr val="FFFFFF"/>
                        </a:solidFill>
                        <a:latin typeface="Arial"/>
                        <a:ea typeface="Arial"/>
                        <a:cs typeface="Arial"/>
                        <a:sym typeface="Arial"/>
                      </a:endParaRPr>
                    </a:p>
                  </a:txBody>
                  <a:tcPr marT="0" marB="0" marR="0" marL="0" anchor="b"/>
                </a:tc>
                <a:tc>
                  <a:txBody>
                    <a:bodyPr/>
                    <a:lstStyle/>
                    <a:p>
                      <a:pPr indent="0" lvl="0" marL="0" marR="0" rtl="0" algn="l">
                        <a:lnSpc>
                          <a:spcPct val="100000"/>
                        </a:lnSpc>
                        <a:spcBef>
                          <a:spcPts val="0"/>
                        </a:spcBef>
                        <a:spcAft>
                          <a:spcPts val="0"/>
                        </a:spcAft>
                        <a:buClr>
                          <a:srgbClr val="000000"/>
                        </a:buClr>
                        <a:buSzPts val="100"/>
                        <a:buFont typeface="Arial"/>
                        <a:buNone/>
                      </a:pPr>
                      <a:r>
                        <a:rPr lang="en-US" sz="100" u="none" cap="none" strike="noStrike"/>
                        <a:t>Well-Defined &amp; Fully Implemented</a:t>
                      </a:r>
                      <a:endParaRPr b="1" i="0" sz="100" u="none" cap="none" strike="noStrike">
                        <a:solidFill>
                          <a:srgbClr val="FFFFFF"/>
                        </a:solidFill>
                        <a:latin typeface="Arial"/>
                        <a:ea typeface="Arial"/>
                        <a:cs typeface="Arial"/>
                        <a:sym typeface="Arial"/>
                      </a:endParaRPr>
                    </a:p>
                  </a:txBody>
                  <a:tcPr marT="0" marB="0" marR="0" marL="0" anchor="ctr"/>
                </a:tc>
              </a:tr>
              <a:tr h="12700">
                <a:tc>
                  <a:txBody>
                    <a:bodyPr/>
                    <a:lstStyle/>
                    <a:p>
                      <a:pPr indent="0" lvl="0" marL="0" marR="0" rtl="0" algn="ctr">
                        <a:lnSpc>
                          <a:spcPct val="100000"/>
                        </a:lnSpc>
                        <a:spcBef>
                          <a:spcPts val="0"/>
                        </a:spcBef>
                        <a:spcAft>
                          <a:spcPts val="0"/>
                        </a:spcAft>
                        <a:buClr>
                          <a:srgbClr val="000000"/>
                        </a:buClr>
                        <a:buSzPts val="100"/>
                        <a:buFont typeface="Arial"/>
                        <a:buNone/>
                      </a:pPr>
                      <a:r>
                        <a:rPr lang="en-US" sz="100" u="none" cap="none" strike="noStrike"/>
                        <a:t>5</a:t>
                      </a:r>
                      <a:endParaRPr b="0" i="0" sz="100" u="none" cap="none" strike="noStrike">
                        <a:solidFill>
                          <a:srgbClr val="FFFFFF"/>
                        </a:solidFill>
                        <a:latin typeface="Arial"/>
                        <a:ea typeface="Arial"/>
                        <a:cs typeface="Arial"/>
                        <a:sym typeface="Arial"/>
                      </a:endParaRPr>
                    </a:p>
                  </a:txBody>
                  <a:tcPr marT="0" marB="0" marR="0" marL="0" anchor="b"/>
                </a:tc>
                <a:tc>
                  <a:txBody>
                    <a:bodyPr/>
                    <a:lstStyle/>
                    <a:p>
                      <a:pPr indent="0" lvl="0" marL="0" marR="0" rtl="0" algn="l">
                        <a:lnSpc>
                          <a:spcPct val="100000"/>
                        </a:lnSpc>
                        <a:spcBef>
                          <a:spcPts val="0"/>
                        </a:spcBef>
                        <a:spcAft>
                          <a:spcPts val="0"/>
                        </a:spcAft>
                        <a:buClr>
                          <a:srgbClr val="000000"/>
                        </a:buClr>
                        <a:buSzPts val="100"/>
                        <a:buFont typeface="Arial"/>
                        <a:buNone/>
                      </a:pPr>
                      <a:r>
                        <a:rPr lang="en-US" sz="100" u="none" cap="none" strike="noStrike"/>
                        <a:t>Level 5 - Optimal</a:t>
                      </a:r>
                      <a:endParaRPr b="1" i="0" sz="100" u="none" cap="none" strike="noStrike">
                        <a:solidFill>
                          <a:srgbClr val="FFFFFF"/>
                        </a:solidFill>
                        <a:latin typeface="Arial"/>
                        <a:ea typeface="Arial"/>
                        <a:cs typeface="Arial"/>
                        <a:sym typeface="Arial"/>
                      </a:endParaRPr>
                    </a:p>
                  </a:txBody>
                  <a:tcPr marT="0" marB="0" marR="0" marL="0" anchor="b"/>
                </a:tc>
                <a:tc>
                  <a:txBody>
                    <a:bodyPr/>
                    <a:lstStyle/>
                    <a:p>
                      <a:pPr indent="0" lvl="0" marL="0" marR="0" rtl="0" algn="l">
                        <a:lnSpc>
                          <a:spcPct val="100000"/>
                        </a:lnSpc>
                        <a:spcBef>
                          <a:spcPts val="0"/>
                        </a:spcBef>
                        <a:spcAft>
                          <a:spcPts val="0"/>
                        </a:spcAft>
                        <a:buClr>
                          <a:srgbClr val="000000"/>
                        </a:buClr>
                        <a:buSzPts val="100"/>
                        <a:buFont typeface="Arial"/>
                        <a:buNone/>
                      </a:pPr>
                      <a:r>
                        <a:rPr lang="en-US" sz="100" u="none" cap="none" strike="noStrike"/>
                        <a:t>Level 4 + Measured, Controlled, and Audit</a:t>
                      </a:r>
                      <a:endParaRPr b="1" i="0" sz="100" u="none" cap="none" strike="noStrike">
                        <a:solidFill>
                          <a:srgbClr val="FFFFFF"/>
                        </a:solidFill>
                        <a:latin typeface="Arial"/>
                        <a:ea typeface="Arial"/>
                        <a:cs typeface="Arial"/>
                        <a:sym typeface="Arial"/>
                      </a:endParaRPr>
                    </a:p>
                  </a:txBody>
                  <a:tcPr marT="0" marB="0" marR="0" marL="0" anchor="ctr"/>
                </a:tc>
              </a:tr>
            </a:tbl>
          </a:graphicData>
        </a:graphic>
      </p:graphicFrame>
      <p:sp>
        <p:nvSpPr>
          <p:cNvPr id="134" name="Google Shape;134;p6"/>
          <p:cNvSpPr/>
          <p:nvPr/>
        </p:nvSpPr>
        <p:spPr>
          <a:xfrm>
            <a:off x="1987550" y="2986088"/>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n-US" sz="1200" u="none" cap="none" strike="noStrike">
                <a:solidFill>
                  <a:srgbClr val="000000"/>
                </a:solidFill>
                <a:latin typeface="Arial"/>
                <a:ea typeface="Arial"/>
                <a:cs typeface="Arial"/>
                <a:sym typeface="Arial"/>
              </a:rPr>
            </a:br>
            <a:endParaRPr b="0" i="0" sz="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id="135" name="Google Shape;135;p6"/>
          <p:cNvPicPr preferRelativeResize="0"/>
          <p:nvPr/>
        </p:nvPicPr>
        <p:blipFill rotWithShape="1">
          <a:blip r:embed="rId3">
            <a:alphaModFix/>
          </a:blip>
          <a:srcRect b="0" l="0" r="0" t="0"/>
          <a:stretch/>
        </p:blipFill>
        <p:spPr>
          <a:xfrm>
            <a:off x="491115" y="2381269"/>
            <a:ext cx="4807079" cy="2815574"/>
          </a:xfrm>
          <a:prstGeom prst="rect">
            <a:avLst/>
          </a:prstGeom>
          <a:noFill/>
          <a:ln>
            <a:noFill/>
          </a:ln>
        </p:spPr>
      </p:pic>
      <p:sp>
        <p:nvSpPr>
          <p:cNvPr id="136" name="Google Shape;136;p6"/>
          <p:cNvSpPr txBox="1"/>
          <p:nvPr/>
        </p:nvSpPr>
        <p:spPr>
          <a:xfrm>
            <a:off x="90424" y="5570166"/>
            <a:ext cx="11921827" cy="646331"/>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Definition of questions, maturity levels, scoring methodology and weighting factors, and other details is ongoing; WGISS Interoperability Maturity Matrix (IMM) planned to be finalized by September 2026.</a:t>
            </a:r>
            <a:endParaRPr b="1" i="1" sz="1400" u="none" cap="none" strike="noStrike">
              <a:solidFill>
                <a:srgbClr val="000000"/>
              </a:solidFill>
              <a:latin typeface="Arial"/>
              <a:ea typeface="Arial"/>
              <a:cs typeface="Arial"/>
              <a:sym typeface="Arial"/>
            </a:endParaRPr>
          </a:p>
        </p:txBody>
      </p:sp>
      <p:pic>
        <p:nvPicPr>
          <p:cNvPr id="137" name="Google Shape;137;p6"/>
          <p:cNvPicPr preferRelativeResize="0"/>
          <p:nvPr/>
        </p:nvPicPr>
        <p:blipFill rotWithShape="1">
          <a:blip r:embed="rId4">
            <a:alphaModFix/>
          </a:blip>
          <a:srcRect b="0" l="0" r="0" t="0"/>
          <a:stretch/>
        </p:blipFill>
        <p:spPr>
          <a:xfrm>
            <a:off x="9217518" y="3429000"/>
            <a:ext cx="2794733" cy="1838640"/>
          </a:xfrm>
          <a:prstGeom prst="rect">
            <a:avLst/>
          </a:prstGeom>
          <a:noFill/>
          <a:ln>
            <a:noFill/>
          </a:ln>
        </p:spPr>
      </p:pic>
      <p:pic>
        <p:nvPicPr>
          <p:cNvPr id="138" name="Google Shape;138;p6"/>
          <p:cNvPicPr preferRelativeResize="0"/>
          <p:nvPr/>
        </p:nvPicPr>
        <p:blipFill rotWithShape="1">
          <a:blip r:embed="rId5">
            <a:alphaModFix/>
          </a:blip>
          <a:srcRect b="0" l="0" r="0" t="0"/>
          <a:stretch/>
        </p:blipFill>
        <p:spPr>
          <a:xfrm>
            <a:off x="5671054" y="2267683"/>
            <a:ext cx="4067818" cy="1661581"/>
          </a:xfrm>
          <a:prstGeom prst="rect">
            <a:avLst/>
          </a:prstGeom>
          <a:noFill/>
          <a:ln>
            <a:noFill/>
          </a:ln>
        </p:spPr>
      </p:pic>
      <p:pic>
        <p:nvPicPr>
          <p:cNvPr id="139" name="Google Shape;139;p6"/>
          <p:cNvPicPr preferRelativeResize="0"/>
          <p:nvPr/>
        </p:nvPicPr>
        <p:blipFill rotWithShape="1">
          <a:blip r:embed="rId6">
            <a:alphaModFix/>
          </a:blip>
          <a:srcRect b="0" l="0" r="0" t="0"/>
          <a:stretch/>
        </p:blipFill>
        <p:spPr>
          <a:xfrm rot="-557891">
            <a:off x="6003350" y="4102427"/>
            <a:ext cx="2143711" cy="12575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None/>
            </a:pPr>
            <a:r>
              <a:t/>
            </a:r>
            <a:endParaRPr/>
          </a:p>
        </p:txBody>
      </p:sp>
      <p:sp>
        <p:nvSpPr>
          <p:cNvPr id="145" name="Google Shape;145;p7"/>
          <p:cNvSpPr txBox="1"/>
          <p:nvPr/>
        </p:nvSpPr>
        <p:spPr>
          <a:xfrm>
            <a:off x="2877671" y="2644170"/>
            <a:ext cx="6172200"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Thanks</a:t>
            </a:r>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Mirko.Albani@esa.int</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Piepgrass</dc:creator>
</cp:coreProperties>
</file>