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Montserrat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ib6zrsXFpFW6aGkikB/npLI1mg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CC9E2E5-B0CA-4D11-A33C-C789A96155C7}">
  <a:tblStyle styleId="{5CC9E2E5-B0CA-4D11-A33C-C789A96155C7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E1F40060-E59A-43AA-A31D-351FEC75AB5E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8E9"/>
          </a:solidFill>
        </a:fill>
      </a:tcStyle>
    </a:wholeTbl>
    <a:band1H>
      <a:tcTxStyle/>
      <a:tcStyle>
        <a:fill>
          <a:solidFill>
            <a:srgbClr val="CCCDD1"/>
          </a:solidFill>
        </a:fill>
      </a:tcStyle>
    </a:band1H>
    <a:band2H>
      <a:tcTxStyle/>
    </a:band2H>
    <a:band1V>
      <a:tcTxStyle/>
      <a:tcStyle>
        <a:fill>
          <a:solidFill>
            <a:srgbClr val="CCCDD1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11" Type="http://schemas.openxmlformats.org/officeDocument/2006/relationships/slide" Target="slides/slide6.xml"/><Relationship Id="rId22" Type="http://schemas.openxmlformats.org/officeDocument/2006/relationships/font" Target="fonts/Montserrat-bold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6" name="Google Shape;15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5" name="Google Shape;8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" name="Google Shape;10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5.jpg"/><Relationship Id="rId4" Type="http://schemas.openxmlformats.org/officeDocument/2006/relationships/image" Target="../media/image3.jpg"/><Relationship Id="rId5" Type="http://schemas.openxmlformats.org/officeDocument/2006/relationships/image" Target="../media/image6.png"/><Relationship Id="rId6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5"/>
          <p:cNvPicPr preferRelativeResize="0"/>
          <p:nvPr/>
        </p:nvPicPr>
        <p:blipFill rotWithShape="1">
          <a:blip r:embed="rId3">
            <a:alphaModFix/>
          </a:blip>
          <a:srcRect b="-114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5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5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5"/>
          <p:cNvPicPr preferRelativeResize="0"/>
          <p:nvPr/>
        </p:nvPicPr>
        <p:blipFill rotWithShape="1">
          <a:blip r:embed="rId6">
            <a:alphaModFix amt="34000"/>
          </a:blip>
          <a:srcRect b="-8774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5"/>
          <p:cNvPicPr preferRelativeResize="0"/>
          <p:nvPr/>
        </p:nvPicPr>
        <p:blipFill rotWithShape="1">
          <a:blip r:embed="rId6">
            <a:alphaModFix amt="34000"/>
          </a:blip>
          <a:srcRect b="674" l="54017" r="11355" t="36082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5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1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SIT-41, 14-16 April 2026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7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17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1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1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17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SIT-41, 14-16 April 2026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1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18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SIT-41, 14-16 April 2026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9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19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1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19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SIT-41, 14-16 April 2026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4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nitant@sac.isro.gov.in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50" y="175950"/>
            <a:ext cx="7793400" cy="47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" sz="7500"/>
              <a:t>Interoperability Demonstrators</a:t>
            </a:r>
            <a:endParaRPr sz="7500"/>
          </a:p>
        </p:txBody>
      </p:sp>
      <p:sp>
        <p:nvSpPr>
          <p:cNvPr id="67" name="Google Shape;67;p1"/>
          <p:cNvSpPr/>
          <p:nvPr/>
        </p:nvSpPr>
        <p:spPr>
          <a:xfrm>
            <a:off x="7233175" y="4672201"/>
            <a:ext cx="48330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Nitant, ISRO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#2.3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SIT-41 2026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Irvine, California, USA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14-16 April 2026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"/>
          <p:cNvSpPr txBox="1"/>
          <p:nvPr>
            <p:ph type="title"/>
          </p:nvPr>
        </p:nvSpPr>
        <p:spPr>
          <a:xfrm>
            <a:off x="176048" y="175939"/>
            <a:ext cx="9386800" cy="7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3200"/>
              <a:t>Shoreline Interoperability Demonstrators</a:t>
            </a:r>
            <a:endParaRPr sz="3200"/>
          </a:p>
        </p:txBody>
      </p:sp>
      <p:graphicFrame>
        <p:nvGraphicFramePr>
          <p:cNvPr id="134" name="Google Shape;134;p10"/>
          <p:cNvGraphicFramePr/>
          <p:nvPr/>
        </p:nvGraphicFramePr>
        <p:xfrm>
          <a:off x="1" y="10464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{5CC9E2E5-B0CA-4D11-A33C-C789A96155C7}</a:tableStyleId>
              </a:tblPr>
              <a:tblGrid>
                <a:gridCol w="2928600"/>
                <a:gridCol w="6628750"/>
                <a:gridCol w="2634675"/>
              </a:tblGrid>
              <a:tr h="411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/>
                        <a:t>Demonstrators</a:t>
                      </a:r>
                      <a:endParaRPr sz="2400" u="none" cap="none" strike="noStrike"/>
                    </a:p>
                  </a:txBody>
                  <a:tcPr marT="60975" marB="60975" marR="121925" marL="121925">
                    <a:solidFill>
                      <a:srgbClr val="ACB8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/>
                        <a:t>Objective</a:t>
                      </a:r>
                      <a:endParaRPr sz="2400" u="none" cap="none" strike="noStrike"/>
                    </a:p>
                  </a:txBody>
                  <a:tcPr marT="60975" marB="60975" marR="121925" marL="121925">
                    <a:solidFill>
                      <a:srgbClr val="ACB8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/>
                        <a:t>Working Group/VC</a:t>
                      </a:r>
                      <a:endParaRPr sz="2400" u="none" cap="none" strike="noStrike"/>
                    </a:p>
                  </a:txBody>
                  <a:tcPr marT="60975" marB="60975" marR="121925" marL="121925">
                    <a:solidFill>
                      <a:srgbClr val="ACB8CA"/>
                    </a:solidFill>
                  </a:tcPr>
                </a:tc>
              </a:tr>
              <a:tr h="94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Shoreline Decision Ready Data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0975" marB="6097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Develop Shoreline Decision Ready Data Specifications and develop sample products demonstrating Impact of Interoperability Recommendations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0975" marB="6097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COAST-VC</a:t>
                      </a:r>
                      <a:r>
                        <a:rPr lang="en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WGISS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0975" marB="60975" marR="121925" marL="121925"/>
                </a:tc>
              </a:tr>
            </a:tbl>
          </a:graphicData>
        </a:graphic>
      </p:graphicFrame>
      <p:graphicFrame>
        <p:nvGraphicFramePr>
          <p:cNvPr id="135" name="Google Shape;135;p10"/>
          <p:cNvGraphicFramePr/>
          <p:nvPr/>
        </p:nvGraphicFramePr>
        <p:xfrm>
          <a:off x="176048" y="34848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{E1F40060-E59A-43AA-A31D-351FEC75AB5E}</a:tableStyleId>
              </a:tblPr>
              <a:tblGrid>
                <a:gridCol w="1830550"/>
                <a:gridCol w="3871750"/>
              </a:tblGrid>
              <a:tr h="319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52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Deliverables</a:t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Product Specification for Shoreline Decision Ready Products.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Shoreline Decision Ready Products for sample site</a:t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36" name="Google Shape;13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18" y="3576213"/>
            <a:ext cx="5845218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0"/>
          <p:cNvSpPr txBox="1"/>
          <p:nvPr/>
        </p:nvSpPr>
        <p:spPr>
          <a:xfrm>
            <a:off x="8197598" y="6061486"/>
            <a:ext cx="2730500" cy="3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 Credit ISRO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"/>
          <p:cNvSpPr txBox="1"/>
          <p:nvPr>
            <p:ph type="title"/>
          </p:nvPr>
        </p:nvSpPr>
        <p:spPr>
          <a:xfrm>
            <a:off x="176048" y="175939"/>
            <a:ext cx="9386800" cy="7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2800"/>
              <a:t>Surface Inundation Interoperability Demonstrators</a:t>
            </a:r>
            <a:endParaRPr sz="2800"/>
          </a:p>
        </p:txBody>
      </p:sp>
      <p:graphicFrame>
        <p:nvGraphicFramePr>
          <p:cNvPr id="143" name="Google Shape;143;p11"/>
          <p:cNvGraphicFramePr/>
          <p:nvPr/>
        </p:nvGraphicFramePr>
        <p:xfrm>
          <a:off x="1" y="10464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{5CC9E2E5-B0CA-4D11-A33C-C789A96155C7}</a:tableStyleId>
              </a:tblPr>
              <a:tblGrid>
                <a:gridCol w="2273300"/>
                <a:gridCol w="6870700"/>
                <a:gridCol w="3048025"/>
              </a:tblGrid>
              <a:tr h="411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/>
                        <a:t>Demonstrators</a:t>
                      </a:r>
                      <a:endParaRPr sz="2400" u="none" cap="none" strike="noStrike"/>
                    </a:p>
                  </a:txBody>
                  <a:tcPr marT="60975" marB="60975" marR="121925" marL="121925">
                    <a:solidFill>
                      <a:srgbClr val="ACB8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/>
                        <a:t>Objective</a:t>
                      </a:r>
                      <a:endParaRPr sz="2400" u="none" cap="none" strike="noStrike"/>
                    </a:p>
                  </a:txBody>
                  <a:tcPr marT="60975" marB="60975" marR="121925" marL="121925">
                    <a:solidFill>
                      <a:srgbClr val="ACB8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/>
                        <a:t>Working Group/VC</a:t>
                      </a:r>
                      <a:endParaRPr sz="2400" u="none" cap="none" strike="noStrike"/>
                    </a:p>
                  </a:txBody>
                  <a:tcPr marT="60975" marB="60975" marR="121925" marL="121925">
                    <a:solidFill>
                      <a:srgbClr val="ACB8CA"/>
                    </a:solidFill>
                  </a:tcPr>
                </a:tc>
              </a:tr>
              <a:tr h="1544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Decision </a:t>
                      </a:r>
                      <a:br>
                        <a:rPr lang="en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Ready Data : Surface Inundation Product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0975" marB="6097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Develop Specifications and Decision Ready Data data for Surface Inundation.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1" sz="2400" u="none" cap="none" strike="noStrik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SIT Chair Priority-1 </a:t>
                      </a:r>
                      <a:r>
                        <a:rPr lang="en" sz="24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(Guidance on integrating multiplatform, multispectral data for enhanced water variables and decision-support solutions)</a:t>
                      </a:r>
                      <a:endParaRPr sz="2400" u="none" cap="none" strike="noStrik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0975" marB="6097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WGISS, WG-Disaster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0975" marB="60975" marR="121925" marL="121925"/>
                </a:tc>
              </a:tr>
            </a:tbl>
          </a:graphicData>
        </a:graphic>
      </p:graphicFrame>
      <p:graphicFrame>
        <p:nvGraphicFramePr>
          <p:cNvPr id="144" name="Google Shape;144;p11"/>
          <p:cNvGraphicFramePr/>
          <p:nvPr/>
        </p:nvGraphicFramePr>
        <p:xfrm>
          <a:off x="1" y="38506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{E1F40060-E59A-43AA-A31D-351FEC75AB5E}</a:tableStyleId>
              </a:tblPr>
              <a:tblGrid>
                <a:gridCol w="2018100"/>
                <a:gridCol w="4268400"/>
              </a:tblGrid>
              <a:tr h="349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Deliverables</a:t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Surface Inundation Decision Ready Data Product Specifications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lang="en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Sample products  on WGDisaster Flood Pilot site in India</a:t>
                      </a:r>
                      <a:endParaRPr b="0"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45" name="Google Shape;14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27364" y="3941973"/>
            <a:ext cx="5004235" cy="223374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1"/>
          <p:cNvSpPr txBox="1"/>
          <p:nvPr/>
        </p:nvSpPr>
        <p:spPr>
          <a:xfrm>
            <a:off x="7531100" y="6175717"/>
            <a:ext cx="35306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 Credit Dr Praveen Gupta ISRO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"/>
          <p:cNvSpPr txBox="1"/>
          <p:nvPr>
            <p:ph type="title"/>
          </p:nvPr>
        </p:nvSpPr>
        <p:spPr>
          <a:xfrm>
            <a:off x="176048" y="175939"/>
            <a:ext cx="9386800" cy="7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3200"/>
              <a:t>Vocabulary Interoperability Demonstrators</a:t>
            </a:r>
            <a:endParaRPr sz="3200"/>
          </a:p>
        </p:txBody>
      </p:sp>
      <p:graphicFrame>
        <p:nvGraphicFramePr>
          <p:cNvPr id="152" name="Google Shape;152;p12"/>
          <p:cNvGraphicFramePr/>
          <p:nvPr/>
        </p:nvGraphicFramePr>
        <p:xfrm>
          <a:off x="1" y="10464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{5CC9E2E5-B0CA-4D11-A33C-C789A96155C7}</a:tableStyleId>
              </a:tblPr>
              <a:tblGrid>
                <a:gridCol w="2928600"/>
                <a:gridCol w="6628750"/>
                <a:gridCol w="2634675"/>
              </a:tblGrid>
              <a:tr h="411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/>
                        <a:t>Demonstrators</a:t>
                      </a:r>
                      <a:endParaRPr sz="2400" u="none" cap="none" strike="noStrike"/>
                    </a:p>
                  </a:txBody>
                  <a:tcPr marT="60975" marB="60975" marR="121925" marL="121925">
                    <a:solidFill>
                      <a:srgbClr val="ACB8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/>
                        <a:t>Objective</a:t>
                      </a:r>
                      <a:endParaRPr sz="2400" u="none" cap="none" strike="noStrike"/>
                    </a:p>
                  </a:txBody>
                  <a:tcPr marT="60975" marB="60975" marR="121925" marL="121925">
                    <a:solidFill>
                      <a:srgbClr val="ACB8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/>
                        <a:t>Working Group/VC</a:t>
                      </a:r>
                      <a:endParaRPr sz="2400" u="none" cap="none" strike="noStrike"/>
                    </a:p>
                  </a:txBody>
                  <a:tcPr marT="60975" marB="60975" marR="121925" marL="121925">
                    <a:solidFill>
                      <a:srgbClr val="ACB8CA"/>
                    </a:solidFill>
                  </a:tcPr>
                </a:tc>
              </a:tr>
              <a:tr h="690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Vocabularies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0975" marB="6097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Enhance/Update Existing </a:t>
                      </a:r>
                      <a:r>
                        <a:rPr b="1" lang="en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CEOS Vocabulary </a:t>
                      </a:r>
                      <a:r>
                        <a:rPr lang="en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 support Climate Data Records (CDR)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0975" marB="6097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LSI-VC, WGClimate, WGISS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0975" marB="60975" marR="121925" marL="121925"/>
                </a:tc>
              </a:tr>
            </a:tbl>
          </a:graphicData>
        </a:graphic>
      </p:graphicFrame>
      <p:graphicFrame>
        <p:nvGraphicFramePr>
          <p:cNvPr id="153" name="Google Shape;153;p12"/>
          <p:cNvGraphicFramePr/>
          <p:nvPr/>
        </p:nvGraphicFramePr>
        <p:xfrm>
          <a:off x="176048" y="354319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{E1F40060-E59A-43AA-A31D-351FEC75AB5E}</a:tableStyleId>
              </a:tblPr>
              <a:tblGrid>
                <a:gridCol w="3739125"/>
                <a:gridCol w="7908525"/>
              </a:tblGrid>
              <a:tr h="32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Deliverables</a:t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Updates on CEOS Vocabulary on GitHub to include CDR related terms</a:t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/>
          <p:nvPr>
            <p:ph type="title"/>
          </p:nvPr>
        </p:nvSpPr>
        <p:spPr>
          <a:xfrm>
            <a:off x="1138676" y="2921918"/>
            <a:ext cx="9386864" cy="1915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>
                <a:solidFill>
                  <a:schemeClr val="dk1"/>
                </a:solidFill>
              </a:rPr>
              <a:t>Thanks</a:t>
            </a:r>
            <a:br>
              <a:rPr lang="en">
                <a:solidFill>
                  <a:schemeClr val="dk1"/>
                </a:solidFill>
              </a:rPr>
            </a:br>
            <a:r>
              <a:rPr lang="en" sz="28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nitant@sac.isro.gov.in</a:t>
            </a:r>
            <a:br>
              <a:rPr lang="en" sz="2800">
                <a:solidFill>
                  <a:schemeClr val="dk1"/>
                </a:solidFill>
              </a:rPr>
            </a:br>
            <a:br>
              <a:rPr lang="en" sz="2800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>
            <p:ph idx="1" type="body"/>
          </p:nvPr>
        </p:nvSpPr>
        <p:spPr>
          <a:xfrm>
            <a:off x="97277" y="1213567"/>
            <a:ext cx="11902931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82588" lvl="0" marL="609585" rtl="0" algn="l">
              <a:lnSpc>
                <a:spcPct val="150000"/>
              </a:lnSpc>
              <a:spcBef>
                <a:spcPts val="1067"/>
              </a:spcBef>
              <a:spcAft>
                <a:spcPts val="0"/>
              </a:spcAft>
              <a:buSzPts val="2100"/>
              <a:buChar char="❖"/>
            </a:pPr>
            <a:r>
              <a:rPr b="1" lang="en" sz="2400"/>
              <a:t>The Big Picture</a:t>
            </a:r>
            <a:endParaRPr/>
          </a:p>
        </p:txBody>
      </p:sp>
      <p:sp>
        <p:nvSpPr>
          <p:cNvPr id="73" name="Google Shape;73;p2"/>
          <p:cNvSpPr txBox="1"/>
          <p:nvPr>
            <p:ph type="title"/>
          </p:nvPr>
        </p:nvSpPr>
        <p:spPr>
          <a:xfrm>
            <a:off x="176047" y="175939"/>
            <a:ext cx="9652967" cy="7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1" lang="en" sz="3600"/>
              <a:t>CEOS Interoperability Handbook V 2.0</a:t>
            </a:r>
            <a:endParaRPr sz="3600"/>
          </a:p>
        </p:txBody>
      </p:sp>
      <p:sp>
        <p:nvSpPr>
          <p:cNvPr id="74" name="Google Shape;74;p2"/>
          <p:cNvSpPr/>
          <p:nvPr/>
        </p:nvSpPr>
        <p:spPr>
          <a:xfrm>
            <a:off x="4264307" y="2023043"/>
            <a:ext cx="3382403" cy="1258488"/>
          </a:xfrm>
          <a:prstGeom prst="ellipse">
            <a:avLst/>
          </a:prstGeom>
          <a:solidFill>
            <a:srgbClr val="ECF4D5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Interoperability Handbook V2.0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510324" y="2690584"/>
            <a:ext cx="3055040" cy="1293118"/>
          </a:xfrm>
          <a:prstGeom prst="ellipse">
            <a:avLst/>
          </a:prstGeom>
          <a:solidFill>
            <a:srgbClr val="E3F1F6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Maturity Matrix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8322205" y="2699891"/>
            <a:ext cx="3200797" cy="1293118"/>
          </a:xfrm>
          <a:prstGeom prst="ellipse">
            <a:avLst/>
          </a:prstGeom>
          <a:solidFill>
            <a:srgbClr val="F5D8D4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Interoperability Demonstrators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 rot="-1213997">
            <a:off x="3516814" y="2985416"/>
            <a:ext cx="969448" cy="294382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 rot="1491241">
            <a:off x="7528359" y="2969502"/>
            <a:ext cx="809674" cy="214679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548930" y="4623911"/>
            <a:ext cx="3937000" cy="1302891"/>
          </a:xfrm>
          <a:prstGeom prst="roundRect">
            <a:avLst>
              <a:gd fmla="val 16667" name="adj"/>
            </a:avLst>
          </a:prstGeom>
          <a:solidFill>
            <a:srgbClr val="E3F1F6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Evaluate, Understand and Monitor level of Interoperability of Data and Services in your organization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7561491" y="4642991"/>
            <a:ext cx="4170245" cy="1358900"/>
          </a:xfrm>
          <a:prstGeom prst="roundRect">
            <a:avLst>
              <a:gd fmla="val 16667" name="adj"/>
            </a:avLst>
          </a:prstGeom>
          <a:solidFill>
            <a:srgbClr val="F5D8D4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Demonstrate the concepts discussed in the Interoperability Handbook by Converting concepts to practice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1834644" y="3983702"/>
            <a:ext cx="406400" cy="649982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9775614" y="4026909"/>
            <a:ext cx="412552" cy="616082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 txBox="1"/>
          <p:nvPr>
            <p:ph idx="1" type="body"/>
          </p:nvPr>
        </p:nvSpPr>
        <p:spPr>
          <a:xfrm>
            <a:off x="524387" y="1179869"/>
            <a:ext cx="10928376" cy="4929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89" lvl="0" marL="761970" rtl="0" algn="l">
              <a:lnSpc>
                <a:spcPct val="150000"/>
              </a:lnSpc>
              <a:spcBef>
                <a:spcPts val="533"/>
              </a:spcBef>
              <a:spcAft>
                <a:spcPts val="0"/>
              </a:spcAft>
              <a:buSzPts val="1800"/>
              <a:buChar char="❖"/>
            </a:pPr>
            <a:r>
              <a:rPr b="1" lang="en" sz="2533">
                <a:solidFill>
                  <a:schemeClr val="dk1"/>
                </a:solidFill>
              </a:rPr>
              <a:t>Demonstrate</a:t>
            </a:r>
            <a:r>
              <a:rPr lang="en" sz="2533"/>
              <a:t> how CEOS Interoperability Recommendations 2.0 (vocabulary, architecture, Interface, quality and policy) can help in improving Interoperability of Data and services</a:t>
            </a:r>
            <a:endParaRPr/>
          </a:p>
          <a:p>
            <a:pPr indent="-457189" lvl="0" marL="761970" rtl="0" algn="l">
              <a:lnSpc>
                <a:spcPct val="150000"/>
              </a:lnSpc>
              <a:spcBef>
                <a:spcPts val="533"/>
              </a:spcBef>
              <a:spcAft>
                <a:spcPts val="0"/>
              </a:spcAft>
              <a:buSzPts val="1800"/>
              <a:buChar char="❖"/>
            </a:pPr>
            <a:r>
              <a:rPr b="1" lang="en" sz="2533"/>
              <a:t>Learn</a:t>
            </a:r>
            <a:r>
              <a:rPr lang="en" sz="2533"/>
              <a:t> and Improve Interoperability Recommendations</a:t>
            </a:r>
            <a:endParaRPr/>
          </a:p>
          <a:p>
            <a:pPr indent="-457189" lvl="0" marL="761970" rtl="0" algn="l">
              <a:lnSpc>
                <a:spcPct val="150000"/>
              </a:lnSpc>
              <a:spcBef>
                <a:spcPts val="533"/>
              </a:spcBef>
              <a:spcAft>
                <a:spcPts val="0"/>
              </a:spcAft>
              <a:buSzPts val="1800"/>
              <a:buChar char="❖"/>
            </a:pPr>
            <a:r>
              <a:rPr b="1" lang="en" sz="2533"/>
              <a:t>Identify gaps/improvements </a:t>
            </a:r>
            <a:r>
              <a:rPr lang="en" sz="2533"/>
              <a:t>in ARD, CEOS Vocabulary and other recommendations/initiatives from Interoperability perspective</a:t>
            </a:r>
            <a:endParaRPr sz="2533"/>
          </a:p>
        </p:txBody>
      </p:sp>
      <p:sp>
        <p:nvSpPr>
          <p:cNvPr id="88" name="Google Shape;88;p3"/>
          <p:cNvSpPr txBox="1"/>
          <p:nvPr>
            <p:ph type="title"/>
          </p:nvPr>
        </p:nvSpPr>
        <p:spPr>
          <a:xfrm>
            <a:off x="176048" y="175939"/>
            <a:ext cx="9386800" cy="7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3600"/>
              <a:t>Interoperability Demonstrators: Goals</a:t>
            </a: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/>
          <p:nvPr>
            <p:ph idx="1" type="body"/>
          </p:nvPr>
        </p:nvSpPr>
        <p:spPr>
          <a:xfrm>
            <a:off x="324232" y="1074992"/>
            <a:ext cx="11495600" cy="4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82588" lvl="0" marL="609585" rtl="0" algn="l">
              <a:lnSpc>
                <a:spcPct val="150000"/>
              </a:lnSpc>
              <a:spcBef>
                <a:spcPts val="1067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Help Data and service providers for standard/s adoption</a:t>
            </a:r>
            <a:endParaRPr/>
          </a:p>
          <a:p>
            <a:pPr indent="-482588" lvl="0" marL="609585" rtl="0" algn="l">
              <a:lnSpc>
                <a:spcPct val="150000"/>
              </a:lnSpc>
              <a:spcBef>
                <a:spcPts val="1067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Demonstrate how concepts can be converted to practices</a:t>
            </a:r>
            <a:endParaRPr/>
          </a:p>
          <a:p>
            <a:pPr indent="-482588" lvl="0" marL="609585" rtl="0" algn="l">
              <a:lnSpc>
                <a:spcPct val="150000"/>
              </a:lnSpc>
              <a:spcBef>
                <a:spcPts val="1067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Provide Interoperable Reference code/software for implementation</a:t>
            </a:r>
            <a:endParaRPr/>
          </a:p>
          <a:p>
            <a:pPr indent="-349238" lvl="0" marL="609585" rtl="0" algn="l">
              <a:lnSpc>
                <a:spcPct val="150000"/>
              </a:lnSpc>
              <a:spcBef>
                <a:spcPts val="1067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sp>
        <p:nvSpPr>
          <p:cNvPr id="94" name="Google Shape;94;p4"/>
          <p:cNvSpPr txBox="1"/>
          <p:nvPr>
            <p:ph type="title"/>
          </p:nvPr>
        </p:nvSpPr>
        <p:spPr>
          <a:xfrm>
            <a:off x="176048" y="175938"/>
            <a:ext cx="9386800" cy="899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3733"/>
              <a:t>Why Interoperability Demonstrators</a:t>
            </a:r>
            <a:endParaRPr sz="3733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/>
          <p:nvPr>
            <p:ph idx="1" type="body"/>
          </p:nvPr>
        </p:nvSpPr>
        <p:spPr>
          <a:xfrm>
            <a:off x="324233" y="1558533"/>
            <a:ext cx="11495600" cy="4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82588" lvl="0" marL="609585" rtl="0" algn="l">
              <a:lnSpc>
                <a:spcPct val="150000"/>
              </a:lnSpc>
              <a:spcBef>
                <a:spcPts val="1067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For Data and Service providers, improving their maturity score using the maturity matrix will be the success indicator</a:t>
            </a:r>
            <a:endParaRPr/>
          </a:p>
          <a:p>
            <a:pPr indent="-482588" lvl="0" marL="609585" rtl="0" algn="l">
              <a:lnSpc>
                <a:spcPct val="150000"/>
              </a:lnSpc>
              <a:spcBef>
                <a:spcPts val="1067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For End user, their ability to access data and services from multiple data providers and generate homogeneous analysis</a:t>
            </a:r>
            <a:endParaRPr/>
          </a:p>
        </p:txBody>
      </p:sp>
      <p:sp>
        <p:nvSpPr>
          <p:cNvPr id="100" name="Google Shape;100;p5"/>
          <p:cNvSpPr txBox="1"/>
          <p:nvPr>
            <p:ph type="title"/>
          </p:nvPr>
        </p:nvSpPr>
        <p:spPr>
          <a:xfrm>
            <a:off x="176048" y="175939"/>
            <a:ext cx="9386800" cy="7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Success Indicators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"/>
          <p:cNvSpPr txBox="1"/>
          <p:nvPr>
            <p:ph idx="1" type="body"/>
          </p:nvPr>
        </p:nvSpPr>
        <p:spPr>
          <a:xfrm>
            <a:off x="324233" y="1558533"/>
            <a:ext cx="11495600" cy="4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82588" lvl="0" marL="609585" rtl="0" algn="l">
              <a:lnSpc>
                <a:spcPct val="150000"/>
              </a:lnSpc>
              <a:spcBef>
                <a:spcPts val="1067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Will try to map the deliverable to the Interoperability Recommendations ( usually will be more than one)</a:t>
            </a:r>
            <a:endParaRPr/>
          </a:p>
          <a:p>
            <a:pPr indent="-482588" lvl="0" marL="609585" rtl="0" algn="l">
              <a:lnSpc>
                <a:spcPct val="150000"/>
              </a:lnSpc>
              <a:spcBef>
                <a:spcPts val="1067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Interoperability demonstrator will help in refining/updating the recommendations based on real world problems and use-cases </a:t>
            </a:r>
            <a:endParaRPr/>
          </a:p>
        </p:txBody>
      </p:sp>
      <p:sp>
        <p:nvSpPr>
          <p:cNvPr id="106" name="Google Shape;106;p6"/>
          <p:cNvSpPr txBox="1"/>
          <p:nvPr>
            <p:ph type="title"/>
          </p:nvPr>
        </p:nvSpPr>
        <p:spPr>
          <a:xfrm>
            <a:off x="176048" y="175939"/>
            <a:ext cx="9386800" cy="7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Linkage to Handbook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"/>
          <p:cNvSpPr txBox="1"/>
          <p:nvPr>
            <p:ph idx="1" type="body"/>
          </p:nvPr>
        </p:nvSpPr>
        <p:spPr>
          <a:xfrm>
            <a:off x="324233" y="1558533"/>
            <a:ext cx="11495600" cy="4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82588" lvl="0" marL="6095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Deliverables</a:t>
            </a:r>
            <a:endParaRPr/>
          </a:p>
          <a:p>
            <a:pPr indent="-457189" lvl="1" marL="12191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Jupyter Notebook</a:t>
            </a:r>
            <a:endParaRPr/>
          </a:p>
          <a:p>
            <a:pPr indent="-457189" lvl="1" marL="12191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Software</a:t>
            </a:r>
            <a:endParaRPr/>
          </a:p>
          <a:p>
            <a:pPr indent="-457189" lvl="1" marL="12191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Best Practices</a:t>
            </a:r>
            <a:endParaRPr/>
          </a:p>
          <a:p>
            <a:pPr indent="-457189" lvl="1" marL="12191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Notes</a:t>
            </a:r>
            <a:endParaRPr/>
          </a:p>
          <a:p>
            <a:pPr indent="0" lvl="1" marL="76198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482588" lvl="0" marL="6095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Deployment</a:t>
            </a:r>
            <a:endParaRPr/>
          </a:p>
          <a:p>
            <a:pPr indent="-457189" lvl="1" marL="12191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Deployment of Notebooks on github and execution link on Google Colab or Binder( github provides support for this)</a:t>
            </a:r>
            <a:endParaRPr/>
          </a:p>
          <a:p>
            <a:pPr indent="-457189" lvl="1" marL="12191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Development of software with software repository on github </a:t>
            </a:r>
            <a:endParaRPr/>
          </a:p>
          <a:p>
            <a:pPr indent="-304792" lvl="0" marL="6095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sp>
        <p:nvSpPr>
          <p:cNvPr id="112" name="Google Shape;112;p7"/>
          <p:cNvSpPr txBox="1"/>
          <p:nvPr>
            <p:ph type="title"/>
          </p:nvPr>
        </p:nvSpPr>
        <p:spPr>
          <a:xfrm>
            <a:off x="176048" y="175939"/>
            <a:ext cx="9386800" cy="7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Deliverables &amp; Deployment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 txBox="1"/>
          <p:nvPr>
            <p:ph type="title"/>
          </p:nvPr>
        </p:nvSpPr>
        <p:spPr>
          <a:xfrm>
            <a:off x="176048" y="175939"/>
            <a:ext cx="9386800" cy="7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Resilience Interoperability Demonstrator</a:t>
            </a:r>
            <a:endParaRPr/>
          </a:p>
        </p:txBody>
      </p:sp>
      <p:graphicFrame>
        <p:nvGraphicFramePr>
          <p:cNvPr id="118" name="Google Shape;118;p8"/>
          <p:cNvGraphicFramePr/>
          <p:nvPr/>
        </p:nvGraphicFramePr>
        <p:xfrm>
          <a:off x="0" y="1054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{5CC9E2E5-B0CA-4D11-A33C-C789A96155C7}</a:tableStyleId>
              </a:tblPr>
              <a:tblGrid>
                <a:gridCol w="2928600"/>
                <a:gridCol w="6628750"/>
                <a:gridCol w="2634675"/>
              </a:tblGrid>
              <a:tr h="238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/>
                        <a:t>Demonstrators</a:t>
                      </a:r>
                      <a:endParaRPr sz="2400" u="none" cap="none" strike="noStrike"/>
                    </a:p>
                  </a:txBody>
                  <a:tcPr marT="60975" marB="60975" marR="121925" marL="121925">
                    <a:solidFill>
                      <a:srgbClr val="ACB8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/>
                        <a:t>Objective</a:t>
                      </a:r>
                      <a:endParaRPr sz="2400" u="none" cap="none" strike="noStrike"/>
                    </a:p>
                  </a:txBody>
                  <a:tcPr marT="60975" marB="60975" marR="121925" marL="121925">
                    <a:solidFill>
                      <a:srgbClr val="ACB8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/>
                        <a:t>Working Group/VC</a:t>
                      </a:r>
                      <a:endParaRPr sz="2400" u="none" cap="none" strike="noStrike"/>
                    </a:p>
                  </a:txBody>
                  <a:tcPr marT="60975" marB="60975" marR="121925" marL="121925">
                    <a:solidFill>
                      <a:srgbClr val="ACB8CA"/>
                    </a:solidFill>
                  </a:tcPr>
                </a:tc>
              </a:tr>
              <a:tr h="1210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Resilience Interoperability Demonstrator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0975" marB="6097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Utilize concepts of Interoperability, CEOS Analysis-Ready Data, and Open Science to demonstrate the capability for monitoring Geohazard supersites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" sz="24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SIT-Chair Priority-2 (Connected Data for Community Resilience)</a:t>
                      </a:r>
                      <a:endParaRPr sz="2400" u="none" cap="none" strike="noStrik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0975" marB="6097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SIT Chair Team, SEO,WGISS WGDisaster, Comms Team, ARD-OG, LSI-VC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0975" marB="60975" marR="121925" marL="121925"/>
                </a:tc>
              </a:tr>
            </a:tbl>
          </a:graphicData>
        </a:graphic>
      </p:graphicFrame>
      <p:graphicFrame>
        <p:nvGraphicFramePr>
          <p:cNvPr id="119" name="Google Shape;119;p8"/>
          <p:cNvGraphicFramePr/>
          <p:nvPr/>
        </p:nvGraphicFramePr>
        <p:xfrm>
          <a:off x="424591" y="44449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{E1F40060-E59A-43AA-A31D-351FEC75AB5E}</a:tableStyleId>
              </a:tblPr>
              <a:tblGrid>
                <a:gridCol w="1830550"/>
                <a:gridCol w="9512300"/>
              </a:tblGrid>
              <a:tr h="32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0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Deliverables</a:t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Jupyter Notebook for Monitoring and Development of Science Products for </a:t>
                      </a:r>
                      <a:r>
                        <a:rPr lang="en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Geohazard</a:t>
                      </a:r>
                      <a:r>
                        <a:rPr b="0" i="0" lang="en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supersite</a:t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/>
          <p:nvPr>
            <p:ph type="title"/>
          </p:nvPr>
        </p:nvSpPr>
        <p:spPr>
          <a:xfrm>
            <a:off x="176048" y="175939"/>
            <a:ext cx="9386800" cy="7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2800"/>
              <a:t>Surface Reflectance Interoperability Demonstrators</a:t>
            </a:r>
            <a:endParaRPr sz="2800"/>
          </a:p>
        </p:txBody>
      </p:sp>
      <p:graphicFrame>
        <p:nvGraphicFramePr>
          <p:cNvPr id="125" name="Google Shape;125;p9"/>
          <p:cNvGraphicFramePr/>
          <p:nvPr/>
        </p:nvGraphicFramePr>
        <p:xfrm>
          <a:off x="0" y="103052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{5CC9E2E5-B0CA-4D11-A33C-C789A96155C7}</a:tableStyleId>
              </a:tblPr>
              <a:tblGrid>
                <a:gridCol w="2928600"/>
                <a:gridCol w="6628750"/>
                <a:gridCol w="2634675"/>
              </a:tblGrid>
              <a:tr h="411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/>
                        <a:t>Demonstrators</a:t>
                      </a:r>
                      <a:endParaRPr sz="2400" u="none" cap="none" strike="noStrike"/>
                    </a:p>
                  </a:txBody>
                  <a:tcPr marT="60975" marB="60975" marR="121925" marL="121925">
                    <a:solidFill>
                      <a:srgbClr val="ACB8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/>
                        <a:t>Objective</a:t>
                      </a:r>
                      <a:endParaRPr sz="2400" u="none" cap="none" strike="noStrike"/>
                    </a:p>
                  </a:txBody>
                  <a:tcPr marT="60975" marB="60975" marR="121925" marL="121925">
                    <a:solidFill>
                      <a:srgbClr val="ACB8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/>
                        <a:t>Working Group/VC</a:t>
                      </a:r>
                      <a:endParaRPr sz="2400" u="none" cap="none" strike="noStrike"/>
                    </a:p>
                  </a:txBody>
                  <a:tcPr marT="60975" marB="60975" marR="121925" marL="121925">
                    <a:solidFill>
                      <a:srgbClr val="ACB8CA"/>
                    </a:solidFill>
                  </a:tcPr>
                </a:tc>
              </a:tr>
              <a:tr h="690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Surface Reflectance Quality and Consistency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0975" marB="6097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Demonstrate capability for generation of Interoperable Surface Reflectance using ARD from different satellite missions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0975" marB="6097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WGCV</a:t>
                      </a:r>
                      <a:r>
                        <a:rPr lang="en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WGISS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0975" marB="60975" marR="121925" marL="121925"/>
                </a:tc>
              </a:tr>
            </a:tbl>
          </a:graphicData>
        </a:graphic>
      </p:graphicFrame>
      <p:graphicFrame>
        <p:nvGraphicFramePr>
          <p:cNvPr id="126" name="Google Shape;126;p9"/>
          <p:cNvGraphicFramePr/>
          <p:nvPr/>
        </p:nvGraphicFramePr>
        <p:xfrm>
          <a:off x="13252" y="31031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{E1F40060-E59A-43AA-A31D-351FEC75AB5E}</a:tableStyleId>
              </a:tblPr>
              <a:tblGrid>
                <a:gridCol w="1722775"/>
                <a:gridCol w="4142325"/>
              </a:tblGrid>
              <a:tr h="410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10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Deliverables</a:t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Jupyter Notebook demonstrating WGCV SR quality and consistency Recommendations and Interoperability Handbook Recommendations for generation of Interoperable surface reflectance. </a:t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27" name="Google Shape;12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8348" y="3421484"/>
            <a:ext cx="6235734" cy="224192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9"/>
          <p:cNvSpPr txBox="1"/>
          <p:nvPr/>
        </p:nvSpPr>
        <p:spPr>
          <a:xfrm>
            <a:off x="8648700" y="5981700"/>
            <a:ext cx="2730500" cy="3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 Credit WGCV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