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  <p:embeddedFont>
      <p:font typeface="Montserrat Medium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MontserratMedium-bold.fntdata"/><Relationship Id="rId27" Type="http://schemas.openxmlformats.org/officeDocument/2006/relationships/font" Target="fonts/MontserratMedium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Medium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MontserratMedium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" name="Google Shape;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8b37b6fa5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8b37b6fa5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b660dfde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8b660dfde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b37b6fa5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8b37b6fa5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8b660dfde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8b660dfde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8b37b6fa56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8b37b6fa56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d644d1c3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d644d1c3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d644d1c36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d644d1c36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8b37b6fa5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8b37b6fa5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a7231101e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3a7231101e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8b37b6fa5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8b37b6fa5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8b660dfde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8b660dfde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8b37b6fa56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8b37b6fa5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8b37b6fa5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8b37b6fa5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8b37b6fa5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8b37b6fa5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8b37b6fa5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8b37b6fa5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8b37b6fa56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8b37b6fa56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0.jpg"/><Relationship Id="rId4" Type="http://schemas.openxmlformats.org/officeDocument/2006/relationships/image" Target="../media/image14.jp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" name="Google Shape;37;p4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2.jpg"/><Relationship Id="rId5" Type="http://schemas.openxmlformats.org/officeDocument/2006/relationships/image" Target="../media/image9.jpg"/><Relationship Id="rId6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5" Type="http://schemas.openxmlformats.org/officeDocument/2006/relationships/image" Target="../media/image34.png"/><Relationship Id="rId6" Type="http://schemas.openxmlformats.org/officeDocument/2006/relationships/image" Target="../media/image30.png"/><Relationship Id="rId7" Type="http://schemas.openxmlformats.org/officeDocument/2006/relationships/image" Target="../media/image35.png"/><Relationship Id="rId8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Relationship Id="rId4" Type="http://schemas.openxmlformats.org/officeDocument/2006/relationships/hyperlink" Target="https://geovalue.org/wp-content/uploads/2025/05/GEO-EO-Impact-Assessment-Toolkit_Version-1-1.pdf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11.jpg"/><Relationship Id="rId5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/>
          <p:nvPr/>
        </p:nvSpPr>
        <p:spPr>
          <a:xfrm>
            <a:off x="58775" y="67050"/>
            <a:ext cx="57639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" sz="6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Impact Assessment </a:t>
            </a:r>
            <a:endParaRPr b="0" i="0" sz="6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i="1"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Value of EO for resilience and water focused use-cases</a:t>
            </a:r>
            <a:endParaRPr i="1"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4252225" y="3796400"/>
            <a:ext cx="4833000" cy="12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Ayia Lindquist</a:t>
            </a:r>
            <a:r>
              <a:rPr b="1" i="0" lang="en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SSAI-NASA</a:t>
            </a:r>
            <a:endParaRPr b="1" sz="1700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SIT-41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170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4/15/26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243175" y="1168900"/>
            <a:ext cx="49941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ESA Sentinel Benefits Study</a:t>
            </a:r>
            <a:endParaRPr/>
          </a:p>
          <a:p>
            <a:pPr indent="-342900" lvl="1" marL="914400" rtl="0" algn="l">
              <a:spcBef>
                <a:spcPts val="4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Aquifer Management in Spain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Water Quality Management in Germany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Clean Seas Initiative in the </a:t>
            </a:r>
            <a:r>
              <a:rPr lang="en"/>
              <a:t>Mediterranean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And many more!</a:t>
            </a:r>
            <a:r>
              <a:rPr lang="en"/>
              <a:t> </a:t>
            </a:r>
            <a:endParaRPr/>
          </a:p>
        </p:txBody>
      </p:sp>
      <p:sp>
        <p:nvSpPr>
          <p:cNvPr id="119" name="Google Shape;119;p15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EO Impact on Water Resource Management</a:t>
            </a:r>
            <a:endParaRPr sz="2400"/>
          </a:p>
        </p:txBody>
      </p:sp>
      <p:pic>
        <p:nvPicPr>
          <p:cNvPr id="120" name="Google Shape;120;p15" title="Screenshot 2026-04-09 at 10.58.4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0725" y="805950"/>
            <a:ext cx="3548124" cy="1371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 title="Screenshot 2026-04-09 at 11.01.23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4000" y="2106600"/>
            <a:ext cx="3548126" cy="1366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title="Screenshot 2026-04-09 at 11.00.51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7275" y="3472875"/>
            <a:ext cx="3548126" cy="1363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/>
          <p:nvPr>
            <p:ph idx="1" type="body"/>
          </p:nvPr>
        </p:nvSpPr>
        <p:spPr>
          <a:xfrm>
            <a:off x="177975" y="1152600"/>
            <a:ext cx="36288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The Economic Valuation of Landsat and Landsat Next from USGS findings:</a:t>
            </a:r>
            <a:endParaRPr sz="1800"/>
          </a:p>
          <a:p>
            <a:pPr indent="-311150" lvl="0" marL="457200" rtl="0" algn="l">
              <a:spcBef>
                <a:spcPts val="80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Landsat monitoring of water quality specifically </a:t>
            </a:r>
            <a:r>
              <a:rPr lang="en" sz="1300"/>
              <a:t>chlorophyll</a:t>
            </a:r>
            <a:r>
              <a:rPr lang="en" sz="1300"/>
              <a:t>-a saved $51 million in lab costs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Landsat monitoring of unmetered irrigation wells in Idaho saves $20 million per year</a:t>
            </a:r>
            <a:endParaRPr sz="1300"/>
          </a:p>
          <a:p>
            <a:pPr indent="0" lvl="0" marL="9144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6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EO Impact on Water Resource Management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6" title="Screenshot 2026-04-09 at 11.07.46 AM.png"/>
          <p:cNvPicPr preferRelativeResize="0"/>
          <p:nvPr/>
        </p:nvPicPr>
        <p:blipFill rotWithShape="1">
          <a:blip r:embed="rId3">
            <a:alphaModFix/>
          </a:blip>
          <a:srcRect b="-1380" l="544" r="554" t="1380"/>
          <a:stretch/>
        </p:blipFill>
        <p:spPr>
          <a:xfrm>
            <a:off x="3870950" y="1379300"/>
            <a:ext cx="5160750" cy="295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/>
          <p:nvPr>
            <p:ph idx="1" type="body"/>
          </p:nvPr>
        </p:nvSpPr>
        <p:spPr>
          <a:xfrm>
            <a:off x="243175" y="1168900"/>
            <a:ext cx="46722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Disaster Risk Reduction was a strong generator of impact for EO</a:t>
            </a:r>
            <a:endParaRPr sz="1800"/>
          </a:p>
          <a:p>
            <a:pPr indent="-311150" lvl="1" marL="914400" rtl="0" algn="l">
              <a:spcBef>
                <a:spcPts val="80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WMO emphasized the role of early warning systems for reducing lives lost and economic impacts, role was more pronounced in developing countries</a:t>
            </a:r>
            <a:endParaRPr sz="1300"/>
          </a:p>
          <a:p>
            <a:pPr indent="-311150" lvl="1" marL="914400" rtl="0" algn="l">
              <a:spcBef>
                <a:spcPts val="80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NOAA’s Sea Level Rise Viewer and Coastal Flood Exposure Mapper directly supported community adaptation plans</a:t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EO Impact on Disaster Risk Reduction</a:t>
            </a:r>
            <a:endParaRPr sz="2800"/>
          </a:p>
        </p:txBody>
      </p:sp>
      <p:pic>
        <p:nvPicPr>
          <p:cNvPr id="136" name="Google Shape;136;p17" title="Early Warnings for All_Original Icon with log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1325" y="942100"/>
            <a:ext cx="1808901" cy="168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 title="slr_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8650" y="2744475"/>
            <a:ext cx="4010299" cy="18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/>
          <p:nvPr>
            <p:ph idx="1" type="body"/>
          </p:nvPr>
        </p:nvSpPr>
        <p:spPr>
          <a:xfrm>
            <a:off x="132025" y="1054775"/>
            <a:ext cx="56664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Using EO for resilience as a goal of many agencies</a:t>
            </a:r>
            <a:endParaRPr sz="1800"/>
          </a:p>
          <a:p>
            <a:pPr indent="-31115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PhilSA focuses their EO capabilities on climate change adaptation and disaster risk reduction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JAXA envisions using EO for resilience as a long term goal of agency.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NOAA’s region-specific tools are actively supporting farmers and agriculture businesses plan and prepare for weather variability.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>
                <a:highlight>
                  <a:srgbClr val="FFFFFF"/>
                </a:highlight>
              </a:rPr>
              <a:t>IS</a:t>
            </a:r>
            <a:r>
              <a:rPr lang="en" sz="1300"/>
              <a:t>RO’s Krishi-DSS drought monitoring portal was developed with their Ministry of Agriculture to support delivering results in real time.</a:t>
            </a:r>
            <a:endParaRPr sz="1300"/>
          </a:p>
        </p:txBody>
      </p:sp>
      <p:sp>
        <p:nvSpPr>
          <p:cNvPr id="143" name="Google Shape;143;p18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EO Impact on Resilience</a:t>
            </a:r>
            <a:endParaRPr/>
          </a:p>
        </p:txBody>
      </p:sp>
      <p:pic>
        <p:nvPicPr>
          <p:cNvPr id="144" name="Google Shape;144;p18" title="Screenshot 2026-04-09 at 11.23.4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375" y="986325"/>
            <a:ext cx="2795601" cy="19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 title="Screenshot 2026-04-09 at 11.25.11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2327" y="3018199"/>
            <a:ext cx="3201674" cy="17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idx="1" type="body"/>
          </p:nvPr>
        </p:nvSpPr>
        <p:spPr>
          <a:xfrm>
            <a:off x="220000" y="980175"/>
            <a:ext cx="87981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In the process of hiring a contractor to complete an in-depth impact assessment </a:t>
            </a:r>
            <a:endParaRPr/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In the meantime, Robert Cheetham will be conducting value chain interviews related to the data value chain and will include relevant questions for impact assessment.</a:t>
            </a:r>
            <a:endParaRPr/>
          </a:p>
          <a:p>
            <a:pPr indent="-36195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Value chain and impact assessment work will be coupled and inform each other.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					        </a:t>
            </a:r>
            <a:endParaRPr/>
          </a:p>
          <a:p>
            <a:pPr indent="457200" lvl="0" marL="22860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51" name="Google Shape;151;p19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of Impact Assessment</a:t>
            </a:r>
            <a:endParaRPr/>
          </a:p>
        </p:txBody>
      </p:sp>
      <p:pic>
        <p:nvPicPr>
          <p:cNvPr id="152" name="Google Shape;152;p19" title="2024-Madeira-headshot-1250x141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599" y="3320275"/>
            <a:ext cx="1189175" cy="13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0"/>
          <p:cNvSpPr txBox="1"/>
          <p:nvPr>
            <p:ph type="title"/>
          </p:nvPr>
        </p:nvSpPr>
        <p:spPr>
          <a:xfrm>
            <a:off x="178236" y="85779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How does your agency gather feedback on impact?</a:t>
            </a:r>
            <a:endParaRPr sz="2200"/>
          </a:p>
        </p:txBody>
      </p:sp>
      <p:pic>
        <p:nvPicPr>
          <p:cNvPr id="159" name="Google Shape;159;p20" title="How-does-your-agency-gather-feedbac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25" y="1021549"/>
            <a:ext cx="7827825" cy="364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1"/>
          <p:cNvSpPr txBox="1"/>
          <p:nvPr>
            <p:ph type="title"/>
          </p:nvPr>
        </p:nvSpPr>
        <p:spPr>
          <a:xfrm>
            <a:off x="143586" y="97329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Where is CEOS having the greatest </a:t>
            </a:r>
            <a:r>
              <a:rPr lang="en" sz="2500"/>
              <a:t>impact</a:t>
            </a:r>
            <a:r>
              <a:rPr lang="en" sz="2500"/>
              <a:t>?</a:t>
            </a:r>
            <a:endParaRPr sz="2500"/>
          </a:p>
        </p:txBody>
      </p:sp>
      <p:pic>
        <p:nvPicPr>
          <p:cNvPr id="166" name="Google Shape;166;p21" title="Where-CEOS-is-having-greatest-impac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625" y="965225"/>
            <a:ext cx="7412174" cy="390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>
            <p:ph type="title"/>
          </p:nvPr>
        </p:nvSpPr>
        <p:spPr>
          <a:xfrm>
            <a:off x="132025" y="131950"/>
            <a:ext cx="4770600" cy="2979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Have assessments to share?</a:t>
            </a:r>
            <a:endParaRPr sz="4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ayia.f.lindquist@nasa.gov</a:t>
            </a:r>
            <a:endParaRPr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of Impact Assessment</a:t>
            </a:r>
            <a:endParaRPr/>
          </a:p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45720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 	Assess impact of existing activities and end user requirements to build community resilience.</a:t>
            </a:r>
            <a:endParaRPr sz="2400"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591800" y="2684950"/>
            <a:ext cx="1740600" cy="172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7"/>
          <p:cNvSpPr/>
          <p:nvPr/>
        </p:nvSpPr>
        <p:spPr>
          <a:xfrm>
            <a:off x="2611700" y="2684950"/>
            <a:ext cx="1740600" cy="1723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erial view of coastal resort, Bald Head Island, North Carolina (Provided by Getty Images)" id="53" name="Google Shape;53;p7"/>
          <p:cNvPicPr preferRelativeResize="0"/>
          <p:nvPr/>
        </p:nvPicPr>
        <p:blipFill rotWithShape="1">
          <a:blip r:embed="rId3">
            <a:alphaModFix/>
          </a:blip>
          <a:srcRect b="0" l="0" r="30652" t="0"/>
          <a:stretch/>
        </p:blipFill>
        <p:spPr>
          <a:xfrm>
            <a:off x="295700" y="2571750"/>
            <a:ext cx="2036700" cy="195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Department of the Navy Resilience on Hawaii Installations ..." id="54" name="Google Shape;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8788" y="2571750"/>
            <a:ext cx="2036700" cy="19593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File:Agriculture in Vietnam with farmers.jpg - Wikimedia Commons" id="55" name="Google Shape;55;p7"/>
          <p:cNvPicPr preferRelativeResize="0"/>
          <p:nvPr/>
        </p:nvPicPr>
        <p:blipFill rotWithShape="1">
          <a:blip r:embed="rId5">
            <a:alphaModFix/>
          </a:blip>
          <a:srcRect b="15919" l="42963" r="7513" t="12983"/>
          <a:stretch/>
        </p:blipFill>
        <p:spPr>
          <a:xfrm>
            <a:off x="4741875" y="2597950"/>
            <a:ext cx="1990200" cy="18972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Preparing for Hurricane Season | Department of Energy" id="56" name="Google Shape;56;p7"/>
          <p:cNvPicPr preferRelativeResize="0"/>
          <p:nvPr/>
        </p:nvPicPr>
        <p:blipFill rotWithShape="1">
          <a:blip r:embed="rId6">
            <a:alphaModFix/>
          </a:blip>
          <a:srcRect b="2113" l="0" r="24156" t="8729"/>
          <a:stretch/>
        </p:blipFill>
        <p:spPr>
          <a:xfrm>
            <a:off x="6828175" y="2566900"/>
            <a:ext cx="2036700" cy="1959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b="1" lang="en"/>
              <a:t>25</a:t>
            </a:r>
            <a:r>
              <a:rPr lang="en"/>
              <a:t> assessments and reports reviewed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b="1" lang="en"/>
              <a:t>21 </a:t>
            </a:r>
            <a:r>
              <a:rPr lang="en"/>
              <a:t>agencies and groups represented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Reports ranged from </a:t>
            </a:r>
            <a:r>
              <a:rPr b="1" lang="en"/>
              <a:t>2012-2025</a:t>
            </a:r>
            <a:endParaRPr b="1"/>
          </a:p>
        </p:txBody>
      </p:sp>
      <p:sp>
        <p:nvSpPr>
          <p:cNvPr id="62" name="Google Shape;62;p8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Overview of Literature Review</a:t>
            </a:r>
            <a:endParaRPr sz="2500"/>
          </a:p>
        </p:txBody>
      </p:sp>
      <p:pic>
        <p:nvPicPr>
          <p:cNvPr id="63" name="Google Shape;63;p8" title="Screenshot 2026-04-09 at 10.08.18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25" y="2688508"/>
            <a:ext cx="1525251" cy="215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8" title="Screenshot 2026-04-09 at 10.07.40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4750" y="2721486"/>
            <a:ext cx="1475301" cy="20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 title="Screenshot 2026-04-09 at 10.09.17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0626" y="2683619"/>
            <a:ext cx="1425351" cy="216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 title="Screenshot 2026-04-09 at 10.09.36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84300" y="2683588"/>
            <a:ext cx="1539443" cy="216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 title="Screenshot 2026-04-09 at 10.09.59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7022" y="2689318"/>
            <a:ext cx="1539450" cy="215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 title="Screenshot 2026-04-09 at 10.10.47 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18414" y="2721450"/>
            <a:ext cx="1821777" cy="208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 title="Screenshot 2026-04-09 at 10.10.25 A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18657" y="2770847"/>
            <a:ext cx="1425349" cy="1990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autify this slide" id="74" name="Google Shape;7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210575" y="932500"/>
            <a:ext cx="65469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/>
              <a:t>Many agencies utilized economic valuation for evaluating impact.</a:t>
            </a:r>
            <a:endParaRPr sz="1900"/>
          </a:p>
          <a:p>
            <a:pPr indent="-311150" lvl="1" marL="914400" rtl="0" algn="l">
              <a:spcBef>
                <a:spcPts val="40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In NASA’s 2024 Economic Impact Assessment, </a:t>
            </a:r>
            <a:r>
              <a:rPr b="1" lang="en" sz="1300"/>
              <a:t>state by state impact </a:t>
            </a:r>
            <a:r>
              <a:rPr lang="en" sz="1300"/>
              <a:t>was measured through </a:t>
            </a:r>
            <a:r>
              <a:rPr b="1" lang="en" sz="1300"/>
              <a:t>tax revenue and economic output</a:t>
            </a:r>
            <a:endParaRPr b="1"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Value of CSIRO report utilized </a:t>
            </a:r>
            <a:r>
              <a:rPr b="1" lang="en" sz="1300"/>
              <a:t>Impact Maturity Model</a:t>
            </a:r>
            <a:r>
              <a:rPr lang="en" sz="1300"/>
              <a:t> and high level </a:t>
            </a:r>
            <a:r>
              <a:rPr b="1" lang="en" sz="1300"/>
              <a:t>investment return metrics</a:t>
            </a:r>
            <a:r>
              <a:rPr lang="en" sz="1300"/>
              <a:t>, which quantified benefits for every dollar invested</a:t>
            </a:r>
            <a:endParaRPr sz="13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300"/>
              <a:t>European Commission also assessed value over multiple dimensions leveraging </a:t>
            </a:r>
            <a:r>
              <a:rPr b="1" lang="en" sz="1300"/>
              <a:t>value chain and catalytic methodologies</a:t>
            </a:r>
            <a:r>
              <a:rPr lang="en" sz="1300"/>
              <a:t>, finding a </a:t>
            </a:r>
            <a:r>
              <a:rPr b="1" lang="en" sz="1300"/>
              <a:t>1.39 Euro Value for every Euro invested</a:t>
            </a:r>
            <a:r>
              <a:rPr lang="en" sz="1300"/>
              <a:t> </a:t>
            </a:r>
            <a:r>
              <a:rPr lang="en" sz="1400"/>
              <a:t>in 2016</a:t>
            </a:r>
            <a:endParaRPr sz="1400"/>
          </a:p>
        </p:txBody>
      </p:sp>
      <p:sp>
        <p:nvSpPr>
          <p:cNvPr id="80" name="Google Shape;80;p10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Economic Valuation and Modeling</a:t>
            </a:r>
            <a:endParaRPr sz="3000"/>
          </a:p>
        </p:txBody>
      </p:sp>
      <p:pic>
        <p:nvPicPr>
          <p:cNvPr id="81" name="Google Shape;81;p10" title="Screenshot 2026-04-09 at 11.39.30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1725" y="1912154"/>
            <a:ext cx="2081725" cy="2459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/>
          <p:nvPr>
            <p:ph idx="1" type="body"/>
          </p:nvPr>
        </p:nvSpPr>
        <p:spPr>
          <a:xfrm>
            <a:off x="261150" y="908050"/>
            <a:ext cx="57465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/>
              <a:t>Used as a metric for assessing value of EO to taxpayers and citizens</a:t>
            </a:r>
            <a:endParaRPr sz="1900"/>
          </a:p>
          <a:p>
            <a:pPr indent="-317500" lvl="1" marL="914400" rtl="0" algn="l">
              <a:spcBef>
                <a:spcPts val="40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Korean Meteorological Service found households were willing to pay </a:t>
            </a:r>
            <a:r>
              <a:rPr b="1" lang="en" sz="1400"/>
              <a:t>$2.01 per month </a:t>
            </a:r>
            <a:r>
              <a:rPr lang="en" sz="1400"/>
              <a:t>for weather and forecasting services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NOAA’s Contribution to the Economy report, found U.S. households would pay </a:t>
            </a:r>
            <a:r>
              <a:rPr b="1" lang="en" sz="1400"/>
              <a:t>$31 Billion nationally </a:t>
            </a:r>
            <a:r>
              <a:rPr lang="en" sz="1400"/>
              <a:t>for accurate weather forecasts. 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USGS found WTP median to be</a:t>
            </a:r>
            <a:r>
              <a:rPr b="1" lang="en" sz="1400"/>
              <a:t> $58 per Landsat scene</a:t>
            </a:r>
            <a:r>
              <a:rPr lang="en" sz="1400"/>
              <a:t>, with the </a:t>
            </a:r>
            <a:r>
              <a:rPr b="1" lang="en" sz="1400"/>
              <a:t>average being $158</a:t>
            </a:r>
            <a:endParaRPr b="1" sz="1400"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87" name="Google Shape;87;p11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Willingness to Pay</a:t>
            </a:r>
            <a:endParaRPr/>
          </a:p>
        </p:txBody>
      </p:sp>
      <p:pic>
        <p:nvPicPr>
          <p:cNvPr id="88" name="Google Shape;88;p11" title="Screenshot 2026-04-09 at 11.36.05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0950" y="1993604"/>
            <a:ext cx="2831550" cy="17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idx="1" type="body"/>
          </p:nvPr>
        </p:nvSpPr>
        <p:spPr>
          <a:xfrm>
            <a:off x="235025" y="1046625"/>
            <a:ext cx="59436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/>
              <a:t>In addition to economic metrics, measured impact through social and environmental metrics.</a:t>
            </a:r>
            <a:endParaRPr sz="1800"/>
          </a:p>
          <a:p>
            <a:pPr indent="-311150" lvl="1" marL="914400" rtl="0" algn="l">
              <a:spcBef>
                <a:spcPts val="40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JAXA’s 2024 Sustainability Report measured impact through </a:t>
            </a:r>
            <a:r>
              <a:rPr b="1" lang="en" sz="1300"/>
              <a:t>greenhouse gases, waste, and worker satisfaction metrics</a:t>
            </a:r>
            <a:r>
              <a:rPr lang="en" sz="1300"/>
              <a:t>.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The Impact Maturity Model employed by CSIRO also utilized </a:t>
            </a:r>
            <a:r>
              <a:rPr b="1" lang="en" sz="1300"/>
              <a:t>social, cultural, and environmental metrics. </a:t>
            </a:r>
            <a:endParaRPr b="1"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b="1" lang="en" sz="1300"/>
              <a:t>VALUABLES Consortium</a:t>
            </a:r>
            <a:r>
              <a:rPr lang="en" sz="1300"/>
              <a:t> measured the societal benefits of EO through environmental, social, and economic parameters </a:t>
            </a:r>
            <a:endParaRPr sz="1300"/>
          </a:p>
        </p:txBody>
      </p:sp>
      <p:sp>
        <p:nvSpPr>
          <p:cNvPr id="94" name="Google Shape;94;p12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Social and Environmental Responsibility</a:t>
            </a:r>
            <a:endParaRPr sz="2600"/>
          </a:p>
        </p:txBody>
      </p:sp>
      <p:pic>
        <p:nvPicPr>
          <p:cNvPr id="95" name="Google Shape;95;p12" title="Screenshot 2026-04-09 at 11.42.47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8275" y="816288"/>
            <a:ext cx="1404625" cy="177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" title="Screenshot 2026-04-09 at 11.45.32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0775" y="2691599"/>
            <a:ext cx="1897665" cy="2147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/>
          <p:nvPr>
            <p:ph idx="1" type="body"/>
          </p:nvPr>
        </p:nvSpPr>
        <p:spPr>
          <a:xfrm>
            <a:off x="243175" y="1211852"/>
            <a:ext cx="8621700" cy="26949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Group on Earth Observations (GEO) is developing a framework for conducting impact assessments. Using metrics such as: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Cost avoided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Time saved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Capital </a:t>
            </a:r>
            <a:r>
              <a:rPr lang="en"/>
              <a:t>expenditure</a:t>
            </a:r>
            <a:r>
              <a:rPr lang="en"/>
              <a:t> reductions</a:t>
            </a:r>
            <a:endParaRPr/>
          </a:p>
        </p:txBody>
      </p:sp>
      <p:sp>
        <p:nvSpPr>
          <p:cNvPr id="102" name="Google Shape;102;p1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Additional Frameworks in Development</a:t>
            </a:r>
            <a:endParaRPr sz="2600"/>
          </a:p>
        </p:txBody>
      </p:sp>
      <p:pic>
        <p:nvPicPr>
          <p:cNvPr id="103" name="Google Shape;103;p13" title="GEO_1200x63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425" y="2227000"/>
            <a:ext cx="3552324" cy="186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3"/>
          <p:cNvSpPr txBox="1"/>
          <p:nvPr>
            <p:ph idx="1" type="body"/>
          </p:nvPr>
        </p:nvSpPr>
        <p:spPr>
          <a:xfrm>
            <a:off x="3607950" y="4184250"/>
            <a:ext cx="5299800" cy="687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GEO Value Impact Assessment Toolkit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/>
          <p:nvPr>
            <p:ph idx="1" type="body"/>
          </p:nvPr>
        </p:nvSpPr>
        <p:spPr>
          <a:xfrm>
            <a:off x="218725" y="1144450"/>
            <a:ext cx="5821500" cy="349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Water Resource Management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Disaster Risk Reduction and Resilience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Agriculture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EO Handbook will highlight more of these case studies too!</a:t>
            </a:r>
            <a:endParaRPr/>
          </a:p>
        </p:txBody>
      </p:sp>
      <p:sp>
        <p:nvSpPr>
          <p:cNvPr id="110" name="Google Shape;110;p14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Sectors of EO Impact</a:t>
            </a:r>
            <a:endParaRPr/>
          </a:p>
        </p:txBody>
      </p:sp>
      <p:pic>
        <p:nvPicPr>
          <p:cNvPr id="111" name="Google Shape;111;p14" title="Agricultural-Irrigation.jpg"/>
          <p:cNvPicPr preferRelativeResize="0"/>
          <p:nvPr/>
        </p:nvPicPr>
        <p:blipFill rotWithShape="1">
          <a:blip r:embed="rId3">
            <a:alphaModFix/>
          </a:blip>
          <a:srcRect b="0" l="20483" r="11803" t="0"/>
          <a:stretch/>
        </p:blipFill>
        <p:spPr>
          <a:xfrm>
            <a:off x="7412400" y="3206900"/>
            <a:ext cx="1731600" cy="1681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2" name="Google Shape;112;p14" title="water resources.jpeg"/>
          <p:cNvPicPr preferRelativeResize="0"/>
          <p:nvPr/>
        </p:nvPicPr>
        <p:blipFill rotWithShape="1">
          <a:blip r:embed="rId4">
            <a:alphaModFix/>
          </a:blip>
          <a:srcRect b="0" l="20283" r="3265" t="0"/>
          <a:stretch/>
        </p:blipFill>
        <p:spPr>
          <a:xfrm>
            <a:off x="7301325" y="801700"/>
            <a:ext cx="1731600" cy="1600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3" name="Google Shape;113;p14" title="Screenshot 2026-04-09 at 11.53.15 AM.png"/>
          <p:cNvPicPr preferRelativeResize="0"/>
          <p:nvPr/>
        </p:nvPicPr>
        <p:blipFill rotWithShape="1">
          <a:blip r:embed="rId5">
            <a:alphaModFix/>
          </a:blip>
          <a:srcRect b="20000" l="17138" r="9901" t="6416"/>
          <a:stretch/>
        </p:blipFill>
        <p:spPr>
          <a:xfrm>
            <a:off x="5920775" y="2092900"/>
            <a:ext cx="1680600" cy="1600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