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Lst>
  <p:sldSz cy="5143500" cx="9144000"/>
  <p:notesSz cx="6858000" cy="9144000"/>
  <p:embeddedFontLst>
    <p:embeddedFont>
      <p:font typeface="Montserrat SemiBold"/>
      <p:regular r:id="rId11"/>
      <p:bold r:id="rId12"/>
      <p:italic r:id="rId13"/>
      <p:boldItalic r:id="rId14"/>
    </p:embeddedFont>
    <p:embeddedFont>
      <p:font typeface="Montserrat"/>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MontserratSemiBold-regular.fntdata"/><Relationship Id="rId10" Type="http://schemas.openxmlformats.org/officeDocument/2006/relationships/slide" Target="slides/slide4.xml"/><Relationship Id="rId13" Type="http://schemas.openxmlformats.org/officeDocument/2006/relationships/font" Target="fonts/MontserratSemiBold-italic.fntdata"/><Relationship Id="rId12"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font" Target="fonts/Montserrat-regular.fntdata"/><Relationship Id="rId14" Type="http://schemas.openxmlformats.org/officeDocument/2006/relationships/font" Target="fonts/MontserratSemiBold-boldItalic.fntdata"/><Relationship Id="rId17" Type="http://schemas.openxmlformats.org/officeDocument/2006/relationships/font" Target="fonts/Montserrat-italic.fntdata"/><Relationship Id="rId16"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18" Type="http://schemas.openxmlformats.org/officeDocument/2006/relationships/font" Target="fonts/Montserrat-bold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d0c54d28d4_2_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3d0c54d28d4_2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d0c54d28d4_2_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3d0c54d28d4_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d0c54d28d4_2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d0c54d28d4_2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d0c54d28d4_2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d0c54d28d4_2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3d0c54d28d4_2_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2_Title Slide">
    <p:spTree>
      <p:nvGrpSpPr>
        <p:cNvPr id="53"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5" name="Google Shape;55;p14"/>
          <p:cNvSpPr/>
          <p:nvPr/>
        </p:nvSpPr>
        <p:spPr>
          <a:xfrm>
            <a:off x="0" y="0"/>
            <a:ext cx="9144000" cy="5143500"/>
          </a:xfrm>
          <a:prstGeom prst="rect">
            <a:avLst/>
          </a:prstGeom>
          <a:gradFill>
            <a:gsLst>
              <a:gs pos="0">
                <a:srgbClr val="FFFFFF">
                  <a:alpha val="59607"/>
                </a:srgbClr>
              </a:gs>
              <a:gs pos="100000">
                <a:srgbClr val="FFFFFF">
                  <a:alpha val="0"/>
                </a:srgbClr>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 name="Google Shape;56;p14"/>
          <p:cNvSpPr/>
          <p:nvPr/>
        </p:nvSpPr>
        <p:spPr>
          <a:xfrm>
            <a:off x="0" y="3852863"/>
            <a:ext cx="9144000" cy="774117"/>
          </a:xfrm>
          <a:prstGeom prst="rect">
            <a:avLst/>
          </a:prstGeom>
          <a:solidFill>
            <a:schemeClr val="dk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2400" u="none" cap="none" strike="noStrike">
                <a:solidFill>
                  <a:schemeClr val="lt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logo with birds and text&#10;&#10;AI-generated content may be incorrect." id="57" name="Google Shape;57;p14"/>
          <p:cNvPicPr preferRelativeResize="0"/>
          <p:nvPr/>
        </p:nvPicPr>
        <p:blipFill rotWithShape="1">
          <a:blip r:embed="rId3">
            <a:alphaModFix/>
          </a:blip>
          <a:srcRect b="0" l="0" r="0" t="0"/>
          <a:stretch/>
        </p:blipFill>
        <p:spPr>
          <a:xfrm>
            <a:off x="5636030" y="3823650"/>
            <a:ext cx="3462848" cy="832542"/>
          </a:xfrm>
          <a:prstGeom prst="rect">
            <a:avLst/>
          </a:prstGeom>
          <a:noFill/>
          <a:ln>
            <a:noFill/>
          </a:ln>
        </p:spPr>
      </p:pic>
      <p:pic>
        <p:nvPicPr>
          <p:cNvPr descr="A green and blue earth with a green circle around it&#10;&#10;AI-generated content may be incorrect." id="58" name="Google Shape;58;p14"/>
          <p:cNvPicPr preferRelativeResize="0"/>
          <p:nvPr/>
        </p:nvPicPr>
        <p:blipFill rotWithShape="1">
          <a:blip r:embed="rId4">
            <a:alphaModFix/>
          </a:blip>
          <a:srcRect b="0" l="0" r="0" t="0"/>
          <a:stretch/>
        </p:blipFill>
        <p:spPr>
          <a:xfrm>
            <a:off x="7539616" y="135317"/>
            <a:ext cx="1417682" cy="762409"/>
          </a:xfrm>
          <a:prstGeom prst="rect">
            <a:avLst/>
          </a:prstGeom>
          <a:noFill/>
          <a:ln>
            <a:noFill/>
          </a:ln>
        </p:spPr>
      </p:pic>
      <p:sp>
        <p:nvSpPr>
          <p:cNvPr id="59" name="Google Shape;59;p14"/>
          <p:cNvSpPr txBox="1"/>
          <p:nvPr>
            <p:ph type="title"/>
          </p:nvPr>
        </p:nvSpPr>
        <p:spPr>
          <a:xfrm>
            <a:off x="654693" y="296466"/>
            <a:ext cx="4675449"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14"/>
          <p:cNvSpPr txBox="1"/>
          <p:nvPr/>
        </p:nvSpPr>
        <p:spPr>
          <a:xfrm>
            <a:off x="-39787" y="4958831"/>
            <a:ext cx="1209150" cy="18472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GB" sz="400" u="none" cap="none" strike="noStrike">
                <a:solidFill>
                  <a:srgbClr val="004F7F"/>
                </a:solidFill>
                <a:latin typeface="Montserrat"/>
                <a:ea typeface="Montserrat"/>
                <a:cs typeface="Montserrat"/>
                <a:sym typeface="Montserrat"/>
              </a:rPr>
              <a:t>Channel Country, Queensland, Australia</a:t>
            </a:r>
            <a:endParaRPr sz="1100">
              <a:latin typeface="Montserrat"/>
              <a:ea typeface="Montserrat"/>
              <a:cs typeface="Montserrat"/>
              <a:sym typeface="Montserrat"/>
            </a:endParaRPr>
          </a:p>
          <a:p>
            <a:pPr indent="0" lvl="0" marL="0" marR="0" rtl="0" algn="l">
              <a:spcBef>
                <a:spcPts val="0"/>
              </a:spcBef>
              <a:spcAft>
                <a:spcPts val="0"/>
              </a:spcAft>
              <a:buNone/>
            </a:pPr>
            <a:r>
              <a:rPr i="0" lang="en-GB" sz="400" u="none" cap="none" strike="noStrike">
                <a:solidFill>
                  <a:srgbClr val="004F7F"/>
                </a:solidFill>
                <a:latin typeface="Montserrat"/>
                <a:ea typeface="Montserrat"/>
                <a:cs typeface="Montserrat"/>
                <a:sym typeface="Montserrat"/>
              </a:rPr>
              <a:t>Captured by Landsat-8 OLI (NASA/USGS)</a:t>
            </a:r>
            <a:endParaRPr sz="1100">
              <a:latin typeface="Montserrat"/>
              <a:ea typeface="Montserrat"/>
              <a:cs typeface="Montserrat"/>
              <a:sym typeface="Montserra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p:cSld name="Title Slide">
    <p:spTree>
      <p:nvGrpSpPr>
        <p:cNvPr id="61" name="Shape 61"/>
        <p:cNvGrpSpPr/>
        <p:nvPr/>
      </p:nvGrpSpPr>
      <p:grpSpPr>
        <a:xfrm>
          <a:off x="0" y="0"/>
          <a:ext cx="0" cy="0"/>
          <a:chOff x="0" y="0"/>
          <a:chExt cx="0" cy="0"/>
        </a:xfrm>
      </p:grpSpPr>
      <p:pic>
        <p:nvPicPr>
          <p:cNvPr descr="A map of land and water&#10;&#10;AI-generated content may be incorrect." id="62" name="Google Shape;62;p1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3" name="Google Shape;63;p15"/>
          <p:cNvSpPr/>
          <p:nvPr/>
        </p:nvSpPr>
        <p:spPr>
          <a:xfrm>
            <a:off x="0" y="0"/>
            <a:ext cx="9144000" cy="5143500"/>
          </a:xfrm>
          <a:prstGeom prst="rect">
            <a:avLst/>
          </a:prstGeom>
          <a:gradFill>
            <a:gsLst>
              <a:gs pos="0">
                <a:srgbClr val="000000">
                  <a:alpha val="56470"/>
                </a:srgbClr>
              </a:gs>
              <a:gs pos="100000">
                <a:srgbClr val="000000">
                  <a:alpha val="0"/>
                </a:srgbClr>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 name="Google Shape;64;p15"/>
          <p:cNvSpPr/>
          <p:nvPr/>
        </p:nvSpPr>
        <p:spPr>
          <a:xfrm>
            <a:off x="0" y="3852863"/>
            <a:ext cx="9144000" cy="774117"/>
          </a:xfrm>
          <a:prstGeom prst="rect">
            <a:avLst/>
          </a:prstGeom>
          <a:solidFill>
            <a:schemeClr val="lt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2400" u="none" cap="none" strike="noStrike">
                <a:solidFill>
                  <a:schemeClr val="dk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black and white logo&#10;&#10;AI-generated content may be incorrect." id="65" name="Google Shape;65;p15"/>
          <p:cNvPicPr preferRelativeResize="0"/>
          <p:nvPr/>
        </p:nvPicPr>
        <p:blipFill rotWithShape="1">
          <a:blip r:embed="rId3">
            <a:alphaModFix/>
          </a:blip>
          <a:srcRect b="0" l="0" r="0" t="0"/>
          <a:stretch/>
        </p:blipFill>
        <p:spPr>
          <a:xfrm>
            <a:off x="5749731" y="3823650"/>
            <a:ext cx="3462849" cy="832541"/>
          </a:xfrm>
          <a:prstGeom prst="rect">
            <a:avLst/>
          </a:prstGeom>
          <a:noFill/>
          <a:ln>
            <a:noFill/>
          </a:ln>
        </p:spPr>
      </p:pic>
      <p:pic>
        <p:nvPicPr>
          <p:cNvPr descr="A blue planet with green circle around it&#10;&#10;AI-generated content may be incorrect." id="66" name="Google Shape;66;p15"/>
          <p:cNvPicPr preferRelativeResize="0"/>
          <p:nvPr/>
        </p:nvPicPr>
        <p:blipFill rotWithShape="1">
          <a:blip r:embed="rId4">
            <a:alphaModFix/>
          </a:blip>
          <a:srcRect b="0" l="0" r="0" t="0"/>
          <a:stretch/>
        </p:blipFill>
        <p:spPr>
          <a:xfrm>
            <a:off x="7539617" y="135317"/>
            <a:ext cx="1417681" cy="762408"/>
          </a:xfrm>
          <a:prstGeom prst="rect">
            <a:avLst/>
          </a:prstGeom>
          <a:noFill/>
          <a:ln>
            <a:noFill/>
          </a:ln>
        </p:spPr>
      </p:pic>
      <p:sp>
        <p:nvSpPr>
          <p:cNvPr id="67" name="Google Shape;67;p15"/>
          <p:cNvSpPr txBox="1"/>
          <p:nvPr>
            <p:ph type="title"/>
          </p:nvPr>
        </p:nvSpPr>
        <p:spPr>
          <a:xfrm>
            <a:off x="654693" y="296466"/>
            <a:ext cx="4675449"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Montserrat"/>
              <a:buNone/>
              <a:defRPr>
                <a:solidFill>
                  <a:schemeClr val="lt1"/>
                </a:solidFill>
                <a:latin typeface="Montserrat"/>
                <a:ea typeface="Montserrat"/>
                <a:cs typeface="Montserrat"/>
                <a:sym typeface="Montserra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5"/>
          <p:cNvSpPr txBox="1"/>
          <p:nvPr/>
        </p:nvSpPr>
        <p:spPr>
          <a:xfrm>
            <a:off x="8164182" y="4865288"/>
            <a:ext cx="979875" cy="242325"/>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i="0" lang="en-GB" sz="400" u="none" cap="none" strike="noStrike">
                <a:solidFill>
                  <a:srgbClr val="B27D4E"/>
                </a:solidFill>
                <a:latin typeface="Montserrat"/>
                <a:ea typeface="Montserrat"/>
                <a:cs typeface="Montserrat"/>
                <a:sym typeface="Montserrat"/>
              </a:rPr>
              <a:t>Hobart, Tasmania</a:t>
            </a:r>
            <a:endParaRPr sz="1100">
              <a:latin typeface="Montserrat"/>
              <a:ea typeface="Montserrat"/>
              <a:cs typeface="Montserrat"/>
              <a:sym typeface="Montserrat"/>
            </a:endParaRPr>
          </a:p>
          <a:p>
            <a:pPr indent="0" lvl="0" marL="0" marR="0" rtl="0" algn="r">
              <a:spcBef>
                <a:spcPts val="0"/>
              </a:spcBef>
              <a:spcAft>
                <a:spcPts val="0"/>
              </a:spcAft>
              <a:buNone/>
            </a:pPr>
            <a:r>
              <a:rPr i="0" lang="en-GB" sz="400" u="none" cap="none" strike="noStrike">
                <a:solidFill>
                  <a:srgbClr val="B27D4E"/>
                </a:solidFill>
                <a:latin typeface="Montserrat"/>
                <a:ea typeface="Montserrat"/>
                <a:cs typeface="Montserrat"/>
                <a:sym typeface="Montserrat"/>
              </a:rPr>
              <a:t>Credit: European Union</a:t>
            </a:r>
            <a:endParaRPr sz="1100">
              <a:latin typeface="Montserrat"/>
              <a:ea typeface="Montserrat"/>
              <a:cs typeface="Montserrat"/>
              <a:sym typeface="Montserrat"/>
            </a:endParaRPr>
          </a:p>
          <a:p>
            <a:pPr indent="0" lvl="0" marL="0" marR="0" rtl="0" algn="r">
              <a:spcBef>
                <a:spcPts val="0"/>
              </a:spcBef>
              <a:spcAft>
                <a:spcPts val="0"/>
              </a:spcAft>
              <a:buNone/>
            </a:pPr>
            <a:r>
              <a:rPr i="0" lang="en-GB" sz="400" u="none" cap="none" strike="noStrike">
                <a:solidFill>
                  <a:srgbClr val="B27D4E"/>
                </a:solidFill>
                <a:latin typeface="Montserrat"/>
                <a:ea typeface="Montserrat"/>
                <a:cs typeface="Montserrat"/>
                <a:sym typeface="Montserrat"/>
              </a:rPr>
              <a:t>Copernicus Sentinel-2 Imagery</a:t>
            </a:r>
            <a:endParaRPr sz="1100">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type="obj">
  <p:cSld name="OBJECT">
    <p:spTree>
      <p:nvGrpSpPr>
        <p:cNvPr id="69" name="Shape 69"/>
        <p:cNvGrpSpPr/>
        <p:nvPr/>
      </p:nvGrpSpPr>
      <p:grpSpPr>
        <a:xfrm>
          <a:off x="0" y="0"/>
          <a:ext cx="0" cy="0"/>
          <a:chOff x="0" y="0"/>
          <a:chExt cx="0" cy="0"/>
        </a:xfrm>
      </p:grpSpPr>
      <p:sp>
        <p:nvSpPr>
          <p:cNvPr id="70" name="Google Shape;70;p16"/>
          <p:cNvSpPr/>
          <p:nvPr/>
        </p:nvSpPr>
        <p:spPr>
          <a:xfrm>
            <a:off x="0" y="4710394"/>
            <a:ext cx="9144000" cy="447945"/>
          </a:xfrm>
          <a:prstGeom prst="rect">
            <a:avLst/>
          </a:prstGeom>
          <a:solidFill>
            <a:schemeClr val="dk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1400" u="none" cap="none" strike="noStrike">
                <a:solidFill>
                  <a:schemeClr val="lt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logo with birds and text&#10;&#10;AI-generated content may be incorrect." id="71" name="Google Shape;71;p16"/>
          <p:cNvPicPr preferRelativeResize="0"/>
          <p:nvPr/>
        </p:nvPicPr>
        <p:blipFill rotWithShape="1">
          <a:blip r:embed="rId2">
            <a:alphaModFix/>
          </a:blip>
          <a:srcRect b="0" l="0" r="0" t="0"/>
          <a:stretch/>
        </p:blipFill>
        <p:spPr>
          <a:xfrm>
            <a:off x="7007387" y="4677523"/>
            <a:ext cx="2136613" cy="513687"/>
          </a:xfrm>
          <a:prstGeom prst="rect">
            <a:avLst/>
          </a:prstGeom>
          <a:noFill/>
          <a:ln>
            <a:noFill/>
          </a:ln>
        </p:spPr>
      </p:pic>
      <p:sp>
        <p:nvSpPr>
          <p:cNvPr id="72" name="Google Shape;72;p16"/>
          <p:cNvSpPr txBox="1"/>
          <p:nvPr>
            <p:ph type="title"/>
          </p:nvPr>
        </p:nvSpPr>
        <p:spPr>
          <a:xfrm>
            <a:off x="220369" y="185195"/>
            <a:ext cx="7193216" cy="652144"/>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Montserrat"/>
              <a:buNone/>
              <a:defRPr>
                <a:latin typeface="Montserrat"/>
                <a:ea typeface="Montserrat"/>
                <a:cs typeface="Montserrat"/>
                <a:sym typeface="Montserrat"/>
              </a:defRPr>
            </a:lvl1pPr>
            <a:lvl2pPr lvl="1">
              <a:spcBef>
                <a:spcPts val="0"/>
              </a:spcBef>
              <a:spcAft>
                <a:spcPts val="0"/>
              </a:spcAft>
              <a:buSzPts val="1100"/>
              <a:buFont typeface="Montserrat"/>
              <a:buNone/>
              <a:defRPr>
                <a:latin typeface="Montserrat"/>
                <a:ea typeface="Montserrat"/>
                <a:cs typeface="Montserrat"/>
                <a:sym typeface="Montserrat"/>
              </a:defRPr>
            </a:lvl2pPr>
            <a:lvl3pPr lvl="2">
              <a:spcBef>
                <a:spcPts val="0"/>
              </a:spcBef>
              <a:spcAft>
                <a:spcPts val="0"/>
              </a:spcAft>
              <a:buSzPts val="1100"/>
              <a:buFont typeface="Montserrat"/>
              <a:buNone/>
              <a:defRPr>
                <a:latin typeface="Montserrat"/>
                <a:ea typeface="Montserrat"/>
                <a:cs typeface="Montserrat"/>
                <a:sym typeface="Montserrat"/>
              </a:defRPr>
            </a:lvl3pPr>
            <a:lvl4pPr lvl="3">
              <a:spcBef>
                <a:spcPts val="0"/>
              </a:spcBef>
              <a:spcAft>
                <a:spcPts val="0"/>
              </a:spcAft>
              <a:buSzPts val="1100"/>
              <a:buFont typeface="Montserrat"/>
              <a:buNone/>
              <a:defRPr>
                <a:latin typeface="Montserrat"/>
                <a:ea typeface="Montserrat"/>
                <a:cs typeface="Montserrat"/>
                <a:sym typeface="Montserrat"/>
              </a:defRPr>
            </a:lvl4pPr>
            <a:lvl5pPr lvl="4">
              <a:spcBef>
                <a:spcPts val="0"/>
              </a:spcBef>
              <a:spcAft>
                <a:spcPts val="0"/>
              </a:spcAft>
              <a:buSzPts val="1100"/>
              <a:buFont typeface="Montserrat"/>
              <a:buNone/>
              <a:defRPr>
                <a:latin typeface="Montserrat"/>
                <a:ea typeface="Montserrat"/>
                <a:cs typeface="Montserrat"/>
                <a:sym typeface="Montserrat"/>
              </a:defRPr>
            </a:lvl5pPr>
            <a:lvl6pPr lvl="5">
              <a:spcBef>
                <a:spcPts val="0"/>
              </a:spcBef>
              <a:spcAft>
                <a:spcPts val="0"/>
              </a:spcAft>
              <a:buSzPts val="1100"/>
              <a:buFont typeface="Montserrat"/>
              <a:buNone/>
              <a:defRPr>
                <a:latin typeface="Montserrat"/>
                <a:ea typeface="Montserrat"/>
                <a:cs typeface="Montserrat"/>
                <a:sym typeface="Montserrat"/>
              </a:defRPr>
            </a:lvl6pPr>
            <a:lvl7pPr lvl="6">
              <a:spcBef>
                <a:spcPts val="0"/>
              </a:spcBef>
              <a:spcAft>
                <a:spcPts val="0"/>
              </a:spcAft>
              <a:buSzPts val="1100"/>
              <a:buFont typeface="Montserrat"/>
              <a:buNone/>
              <a:defRPr>
                <a:latin typeface="Montserrat"/>
                <a:ea typeface="Montserrat"/>
                <a:cs typeface="Montserrat"/>
                <a:sym typeface="Montserrat"/>
              </a:defRPr>
            </a:lvl7pPr>
            <a:lvl8pPr lvl="7">
              <a:spcBef>
                <a:spcPts val="0"/>
              </a:spcBef>
              <a:spcAft>
                <a:spcPts val="0"/>
              </a:spcAft>
              <a:buSzPts val="1100"/>
              <a:buFont typeface="Montserrat"/>
              <a:buNone/>
              <a:defRPr>
                <a:latin typeface="Montserrat"/>
                <a:ea typeface="Montserrat"/>
                <a:cs typeface="Montserrat"/>
                <a:sym typeface="Montserrat"/>
              </a:defRPr>
            </a:lvl8pPr>
            <a:lvl9pPr lvl="8">
              <a:spcBef>
                <a:spcPts val="0"/>
              </a:spcBef>
              <a:spcAft>
                <a:spcPts val="0"/>
              </a:spcAft>
              <a:buSzPts val="1100"/>
              <a:buFont typeface="Montserrat"/>
              <a:buNone/>
              <a:defRPr>
                <a:latin typeface="Montserrat"/>
                <a:ea typeface="Montserrat"/>
                <a:cs typeface="Montserrat"/>
                <a:sym typeface="Montserrat"/>
              </a:defRPr>
            </a:lvl9pPr>
          </a:lstStyle>
          <a:p/>
        </p:txBody>
      </p:sp>
      <p:sp>
        <p:nvSpPr>
          <p:cNvPr id="73" name="Google Shape;73;p16"/>
          <p:cNvSpPr txBox="1"/>
          <p:nvPr>
            <p:ph idx="1" type="body"/>
          </p:nvPr>
        </p:nvSpPr>
        <p:spPr>
          <a:xfrm>
            <a:off x="373058" y="1142113"/>
            <a:ext cx="8143016" cy="3453860"/>
          </a:xfrm>
          <a:prstGeom prst="rect">
            <a:avLst/>
          </a:prstGeom>
          <a:noFill/>
          <a:ln>
            <a:noFill/>
          </a:ln>
        </p:spPr>
        <p:txBody>
          <a:bodyPr anchorCtr="0" anchor="t" bIns="34275" lIns="68575" spcFirstLastPara="1" rIns="68575" wrap="square" tIns="34275">
            <a:normAutofit/>
          </a:bodyPr>
          <a:lstStyle>
            <a:lvl1pPr indent="-317500" lvl="0" marL="457200" algn="l">
              <a:lnSpc>
                <a:spcPct val="114000"/>
              </a:lnSpc>
              <a:spcBef>
                <a:spcPts val="800"/>
              </a:spcBef>
              <a:spcAft>
                <a:spcPts val="0"/>
              </a:spcAft>
              <a:buClr>
                <a:schemeClr val="dk1"/>
              </a:buClr>
              <a:buSzPts val="1400"/>
              <a:buFont typeface="Montserrat"/>
              <a:buChar char="❖"/>
              <a:defRPr>
                <a:latin typeface="Montserrat"/>
                <a:ea typeface="Montserrat"/>
                <a:cs typeface="Montserrat"/>
                <a:sym typeface="Montserrat"/>
              </a:defRPr>
            </a:lvl1pPr>
            <a:lvl2pPr indent="-317500" lvl="1" marL="9144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2pPr>
            <a:lvl3pPr indent="-317500" lvl="2" marL="13716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3pPr>
            <a:lvl4pPr indent="-317500" lvl="3" marL="18288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4pPr>
            <a:lvl5pPr indent="-317500" lvl="4" marL="22860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5pPr>
            <a:lvl6pPr indent="-317500" lvl="5" marL="27432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6pPr>
            <a:lvl7pPr indent="-317500" lvl="6" marL="32004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7pPr>
            <a:lvl8pPr indent="-317500" lvl="7" marL="36576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8pPr>
            <a:lvl9pPr indent="-317500" lvl="8" marL="41148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9pPr>
          </a:lstStyle>
          <a:p/>
        </p:txBody>
      </p:sp>
      <p:pic>
        <p:nvPicPr>
          <p:cNvPr descr="A green and blue earth with a green circle around it&#10;&#10;AI-generated content may be incorrect." id="74" name="Google Shape;74;p16"/>
          <p:cNvPicPr preferRelativeResize="0"/>
          <p:nvPr/>
        </p:nvPicPr>
        <p:blipFill rotWithShape="1">
          <a:blip r:embed="rId3">
            <a:alphaModFix/>
          </a:blip>
          <a:srcRect b="0" l="0" r="0" t="0"/>
          <a:stretch/>
        </p:blipFill>
        <p:spPr>
          <a:xfrm>
            <a:off x="7595886" y="123297"/>
            <a:ext cx="1327744" cy="714042"/>
          </a:xfrm>
          <a:prstGeom prst="rect">
            <a:avLst/>
          </a:prstGeom>
          <a:noFill/>
          <a:ln>
            <a:noFill/>
          </a:ln>
        </p:spPr>
      </p:pic>
      <p:cxnSp>
        <p:nvCxnSpPr>
          <p:cNvPr id="75" name="Google Shape;75;p16"/>
          <p:cNvCxnSpPr/>
          <p:nvPr/>
        </p:nvCxnSpPr>
        <p:spPr>
          <a:xfrm>
            <a:off x="373058" y="880744"/>
            <a:ext cx="6692229" cy="0"/>
          </a:xfrm>
          <a:prstGeom prst="straightConnector1">
            <a:avLst/>
          </a:prstGeom>
          <a:noFill/>
          <a:ln cap="rnd" cmpd="sng" w="34925">
            <a:solidFill>
              <a:schemeClr val="dk1">
                <a:alpha val="72941"/>
              </a:schemeClr>
            </a:solidFill>
            <a:prstDash val="dot"/>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1_Title and Content">
    <p:bg>
      <p:bgPr>
        <a:solidFill>
          <a:schemeClr val="dk1"/>
        </a:solidFill>
      </p:bgPr>
    </p:bg>
    <p:spTree>
      <p:nvGrpSpPr>
        <p:cNvPr id="76" name="Shape 76"/>
        <p:cNvGrpSpPr/>
        <p:nvPr/>
      </p:nvGrpSpPr>
      <p:grpSpPr>
        <a:xfrm>
          <a:off x="0" y="0"/>
          <a:ext cx="0" cy="0"/>
          <a:chOff x="0" y="0"/>
          <a:chExt cx="0" cy="0"/>
        </a:xfrm>
      </p:grpSpPr>
      <p:sp>
        <p:nvSpPr>
          <p:cNvPr id="77" name="Google Shape;77;p17"/>
          <p:cNvSpPr/>
          <p:nvPr/>
        </p:nvSpPr>
        <p:spPr>
          <a:xfrm>
            <a:off x="0" y="4710394"/>
            <a:ext cx="9144000" cy="447945"/>
          </a:xfrm>
          <a:prstGeom prst="rect">
            <a:avLst/>
          </a:prstGeom>
          <a:solidFill>
            <a:schemeClr val="lt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1400" u="none" cap="none" strike="noStrike">
                <a:solidFill>
                  <a:schemeClr val="dk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black and white logo&#10;&#10;AI-generated content may be incorrect." id="78" name="Google Shape;78;p17"/>
          <p:cNvPicPr preferRelativeResize="0"/>
          <p:nvPr/>
        </p:nvPicPr>
        <p:blipFill rotWithShape="1">
          <a:blip r:embed="rId2">
            <a:alphaModFix/>
          </a:blip>
          <a:srcRect b="0" l="0" r="0" t="0"/>
          <a:stretch/>
        </p:blipFill>
        <p:spPr>
          <a:xfrm>
            <a:off x="7065287" y="4677523"/>
            <a:ext cx="2136614" cy="513687"/>
          </a:xfrm>
          <a:prstGeom prst="rect">
            <a:avLst/>
          </a:prstGeom>
          <a:noFill/>
          <a:ln>
            <a:noFill/>
          </a:ln>
        </p:spPr>
      </p:pic>
      <p:sp>
        <p:nvSpPr>
          <p:cNvPr id="79" name="Google Shape;79;p17"/>
          <p:cNvSpPr txBox="1"/>
          <p:nvPr>
            <p:ph type="title"/>
          </p:nvPr>
        </p:nvSpPr>
        <p:spPr>
          <a:xfrm>
            <a:off x="220369" y="185195"/>
            <a:ext cx="7193216" cy="652144"/>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None/>
              <a:defRPr>
                <a:solidFill>
                  <a:schemeClr val="lt1"/>
                </a:solidFill>
              </a:defRPr>
            </a:lvl1pPr>
            <a:lvl2pPr lvl="1">
              <a:spcBef>
                <a:spcPts val="0"/>
              </a:spcBef>
              <a:spcAft>
                <a:spcPts val="0"/>
              </a:spcAft>
              <a:buSzPts val="1100"/>
              <a:buFont typeface="Montserrat"/>
              <a:buNone/>
              <a:defRPr>
                <a:latin typeface="Montserrat"/>
                <a:ea typeface="Montserrat"/>
                <a:cs typeface="Montserrat"/>
                <a:sym typeface="Montserrat"/>
              </a:defRPr>
            </a:lvl2pPr>
            <a:lvl3pPr lvl="2">
              <a:spcBef>
                <a:spcPts val="0"/>
              </a:spcBef>
              <a:spcAft>
                <a:spcPts val="0"/>
              </a:spcAft>
              <a:buSzPts val="1100"/>
              <a:buFont typeface="Montserrat"/>
              <a:buNone/>
              <a:defRPr>
                <a:latin typeface="Montserrat"/>
                <a:ea typeface="Montserrat"/>
                <a:cs typeface="Montserrat"/>
                <a:sym typeface="Montserrat"/>
              </a:defRPr>
            </a:lvl3pPr>
            <a:lvl4pPr lvl="3">
              <a:spcBef>
                <a:spcPts val="0"/>
              </a:spcBef>
              <a:spcAft>
                <a:spcPts val="0"/>
              </a:spcAft>
              <a:buSzPts val="1100"/>
              <a:buFont typeface="Montserrat"/>
              <a:buNone/>
              <a:defRPr>
                <a:latin typeface="Montserrat"/>
                <a:ea typeface="Montserrat"/>
                <a:cs typeface="Montserrat"/>
                <a:sym typeface="Montserrat"/>
              </a:defRPr>
            </a:lvl4pPr>
            <a:lvl5pPr lvl="4">
              <a:spcBef>
                <a:spcPts val="0"/>
              </a:spcBef>
              <a:spcAft>
                <a:spcPts val="0"/>
              </a:spcAft>
              <a:buSzPts val="1100"/>
              <a:buFont typeface="Montserrat"/>
              <a:buNone/>
              <a:defRPr>
                <a:latin typeface="Montserrat"/>
                <a:ea typeface="Montserrat"/>
                <a:cs typeface="Montserrat"/>
                <a:sym typeface="Montserrat"/>
              </a:defRPr>
            </a:lvl5pPr>
            <a:lvl6pPr lvl="5">
              <a:spcBef>
                <a:spcPts val="0"/>
              </a:spcBef>
              <a:spcAft>
                <a:spcPts val="0"/>
              </a:spcAft>
              <a:buSzPts val="1100"/>
              <a:buFont typeface="Montserrat"/>
              <a:buNone/>
              <a:defRPr>
                <a:latin typeface="Montserrat"/>
                <a:ea typeface="Montserrat"/>
                <a:cs typeface="Montserrat"/>
                <a:sym typeface="Montserrat"/>
              </a:defRPr>
            </a:lvl6pPr>
            <a:lvl7pPr lvl="6">
              <a:spcBef>
                <a:spcPts val="0"/>
              </a:spcBef>
              <a:spcAft>
                <a:spcPts val="0"/>
              </a:spcAft>
              <a:buSzPts val="1100"/>
              <a:buFont typeface="Montserrat"/>
              <a:buNone/>
              <a:defRPr>
                <a:latin typeface="Montserrat"/>
                <a:ea typeface="Montserrat"/>
                <a:cs typeface="Montserrat"/>
                <a:sym typeface="Montserrat"/>
              </a:defRPr>
            </a:lvl7pPr>
            <a:lvl8pPr lvl="7">
              <a:spcBef>
                <a:spcPts val="0"/>
              </a:spcBef>
              <a:spcAft>
                <a:spcPts val="0"/>
              </a:spcAft>
              <a:buSzPts val="1100"/>
              <a:buFont typeface="Montserrat"/>
              <a:buNone/>
              <a:defRPr>
                <a:latin typeface="Montserrat"/>
                <a:ea typeface="Montserrat"/>
                <a:cs typeface="Montserrat"/>
                <a:sym typeface="Montserrat"/>
              </a:defRPr>
            </a:lvl8pPr>
            <a:lvl9pPr lvl="8">
              <a:spcBef>
                <a:spcPts val="0"/>
              </a:spcBef>
              <a:spcAft>
                <a:spcPts val="0"/>
              </a:spcAft>
              <a:buSzPts val="1100"/>
              <a:buFont typeface="Montserrat"/>
              <a:buNone/>
              <a:defRPr>
                <a:latin typeface="Montserrat"/>
                <a:ea typeface="Montserrat"/>
                <a:cs typeface="Montserrat"/>
                <a:sym typeface="Montserrat"/>
              </a:defRPr>
            </a:lvl9pPr>
          </a:lstStyle>
          <a:p/>
        </p:txBody>
      </p:sp>
      <p:sp>
        <p:nvSpPr>
          <p:cNvPr id="80" name="Google Shape;80;p17"/>
          <p:cNvSpPr txBox="1"/>
          <p:nvPr>
            <p:ph idx="1" type="body"/>
          </p:nvPr>
        </p:nvSpPr>
        <p:spPr>
          <a:xfrm>
            <a:off x="373058" y="1142113"/>
            <a:ext cx="8143016" cy="3453860"/>
          </a:xfrm>
          <a:prstGeom prst="rect">
            <a:avLst/>
          </a:prstGeom>
          <a:noFill/>
          <a:ln>
            <a:noFill/>
          </a:ln>
        </p:spPr>
        <p:txBody>
          <a:bodyPr anchorCtr="0" anchor="t" bIns="34275" lIns="68575" spcFirstLastPara="1" rIns="68575" wrap="square" tIns="34275">
            <a:normAutofit/>
          </a:bodyPr>
          <a:lstStyle>
            <a:lvl1pPr indent="-361950" lvl="0" marL="457200" algn="l">
              <a:lnSpc>
                <a:spcPct val="114000"/>
              </a:lnSpc>
              <a:spcBef>
                <a:spcPts val="800"/>
              </a:spcBef>
              <a:spcAft>
                <a:spcPts val="0"/>
              </a:spcAft>
              <a:buClr>
                <a:schemeClr val="lt1"/>
              </a:buClr>
              <a:buSzPts val="2100"/>
              <a:buChar char="❖"/>
              <a:defRPr>
                <a:solidFill>
                  <a:schemeClr val="lt1"/>
                </a:solidFill>
              </a:defRPr>
            </a:lvl1pPr>
            <a:lvl2pPr indent="-342900" lvl="1" marL="914400" algn="l">
              <a:lnSpc>
                <a:spcPct val="114000"/>
              </a:lnSpc>
              <a:spcBef>
                <a:spcPts val="0"/>
              </a:spcBef>
              <a:spcAft>
                <a:spcPts val="0"/>
              </a:spcAft>
              <a:buClr>
                <a:schemeClr val="lt1"/>
              </a:buClr>
              <a:buSzPts val="1800"/>
              <a:buChar char="⮚"/>
              <a:defRPr>
                <a:solidFill>
                  <a:schemeClr val="lt1"/>
                </a:solidFill>
              </a:defRPr>
            </a:lvl2pPr>
            <a:lvl3pPr indent="-323850" lvl="2" marL="1371600" algn="l">
              <a:lnSpc>
                <a:spcPct val="114000"/>
              </a:lnSpc>
              <a:spcBef>
                <a:spcPts val="0"/>
              </a:spcBef>
              <a:spcAft>
                <a:spcPts val="0"/>
              </a:spcAft>
              <a:buClr>
                <a:schemeClr val="lt1"/>
              </a:buClr>
              <a:buSzPts val="1500"/>
              <a:buChar char="▪"/>
              <a:defRPr>
                <a:solidFill>
                  <a:schemeClr val="lt1"/>
                </a:solidFill>
              </a:defRPr>
            </a:lvl3pPr>
            <a:lvl4pPr indent="-317500" lvl="3" marL="1828800" algn="l">
              <a:lnSpc>
                <a:spcPct val="114000"/>
              </a:lnSpc>
              <a:spcBef>
                <a:spcPts val="0"/>
              </a:spcBef>
              <a:spcAft>
                <a:spcPts val="0"/>
              </a:spcAft>
              <a:buClr>
                <a:schemeClr val="lt1"/>
              </a:buClr>
              <a:buSzPts val="1400"/>
              <a:buChar char="•"/>
              <a:defRPr>
                <a:solidFill>
                  <a:schemeClr val="lt1"/>
                </a:solidFill>
              </a:defRPr>
            </a:lvl4pPr>
            <a:lvl5pPr indent="-317500" lvl="4" marL="2286000" algn="l">
              <a:lnSpc>
                <a:spcPct val="114000"/>
              </a:lnSpc>
              <a:spcBef>
                <a:spcPts val="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blue planet with green circle around it&#10;&#10;AI-generated content may be incorrect." id="81" name="Google Shape;81;p17"/>
          <p:cNvPicPr preferRelativeResize="0"/>
          <p:nvPr/>
        </p:nvPicPr>
        <p:blipFill rotWithShape="1">
          <a:blip r:embed="rId3">
            <a:alphaModFix/>
          </a:blip>
          <a:srcRect b="0" l="0" r="0" t="0"/>
          <a:stretch/>
        </p:blipFill>
        <p:spPr>
          <a:xfrm>
            <a:off x="7595886" y="123297"/>
            <a:ext cx="1327744" cy="714041"/>
          </a:xfrm>
          <a:prstGeom prst="rect">
            <a:avLst/>
          </a:prstGeom>
          <a:noFill/>
          <a:ln>
            <a:noFill/>
          </a:ln>
        </p:spPr>
      </p:pic>
      <p:cxnSp>
        <p:nvCxnSpPr>
          <p:cNvPr id="82" name="Google Shape;82;p17"/>
          <p:cNvCxnSpPr/>
          <p:nvPr/>
        </p:nvCxnSpPr>
        <p:spPr>
          <a:xfrm>
            <a:off x="373058" y="880744"/>
            <a:ext cx="6692229" cy="0"/>
          </a:xfrm>
          <a:prstGeom prst="straightConnector1">
            <a:avLst/>
          </a:prstGeom>
          <a:noFill/>
          <a:ln cap="rnd" cmpd="sng" w="34925">
            <a:solidFill>
              <a:schemeClr val="lt1">
                <a:alpha val="72941"/>
              </a:schemeClr>
            </a:solidFill>
            <a:prstDash val="dot"/>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Montserrat"/>
              <a:buNone/>
              <a:defRPr b="1" i="0" sz="3300" u="none" cap="none" strike="noStrike">
                <a:solidFill>
                  <a:schemeClr val="dk1"/>
                </a:solidFill>
                <a:latin typeface="Montserrat"/>
                <a:ea typeface="Montserrat"/>
                <a:cs typeface="Montserrat"/>
                <a:sym typeface="Montserra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114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14000"/>
              </a:lnSpc>
              <a:spcBef>
                <a:spcPts val="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7500" lvl="3" marL="1828800" marR="0" rtl="0" algn="l">
              <a:lnSpc>
                <a:spcPct val="114000"/>
              </a:lnSpc>
              <a:spcBef>
                <a:spcPts val="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14000"/>
              </a:lnSpc>
              <a:spcBef>
                <a:spcPts val="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17500" lvl="5" marL="27432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6pPr>
            <a:lvl7pPr indent="-317500" lvl="6" marL="32004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7pPr>
            <a:lvl8pPr indent="-317500" lvl="7" marL="36576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8pPr>
            <a:lvl9pPr indent="-317500" lvl="8" marL="41148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595500" y="1781206"/>
            <a:ext cx="6440700" cy="994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800"/>
              <a:buFont typeface="Arial"/>
              <a:buNone/>
            </a:pPr>
            <a:r>
              <a:rPr i="1" lang="en-GB" sz="2600"/>
              <a:t>Positioning CEOS for Success in a Rapidly Changing Context</a:t>
            </a:r>
            <a:endParaRPr i="1" sz="2600"/>
          </a:p>
        </p:txBody>
      </p:sp>
      <p:sp>
        <p:nvSpPr>
          <p:cNvPr id="88" name="Google Shape;88;p18"/>
          <p:cNvSpPr txBox="1"/>
          <p:nvPr>
            <p:ph type="title"/>
          </p:nvPr>
        </p:nvSpPr>
        <p:spPr>
          <a:xfrm>
            <a:off x="595500" y="978631"/>
            <a:ext cx="76035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GB" sz="4500"/>
              <a:t>2026 CEOS Chair Activity</a:t>
            </a:r>
            <a:endParaRPr sz="4500">
              <a:latin typeface="Montserrat"/>
              <a:ea typeface="Montserrat"/>
              <a:cs typeface="Montserrat"/>
              <a:sym typeface="Montserrat"/>
            </a:endParaRPr>
          </a:p>
        </p:txBody>
      </p:sp>
      <p:sp>
        <p:nvSpPr>
          <p:cNvPr id="89" name="Google Shape;89;p18"/>
          <p:cNvSpPr txBox="1"/>
          <p:nvPr/>
        </p:nvSpPr>
        <p:spPr>
          <a:xfrm>
            <a:off x="54333" y="4663689"/>
            <a:ext cx="4817475" cy="300150"/>
          </a:xfrm>
          <a:prstGeom prst="rect">
            <a:avLst/>
          </a:prstGeom>
          <a:noFill/>
          <a:ln>
            <a:noFill/>
          </a:ln>
        </p:spPr>
        <p:txBody>
          <a:bodyPr anchorCtr="0" anchor="t" bIns="68575" lIns="68575" spcFirstLastPara="1" rIns="68575" wrap="square" tIns="68575">
            <a:spAutoFit/>
          </a:bodyPr>
          <a:lstStyle/>
          <a:p>
            <a:pPr indent="0" lvl="0" marL="0" rtl="0" algn="l">
              <a:lnSpc>
                <a:spcPct val="114000"/>
              </a:lnSpc>
              <a:spcBef>
                <a:spcPts val="800"/>
              </a:spcBef>
              <a:spcAft>
                <a:spcPts val="0"/>
              </a:spcAft>
              <a:buNone/>
            </a:pPr>
            <a:r>
              <a:rPr lang="en-GB" sz="1100">
                <a:solidFill>
                  <a:schemeClr val="dk1"/>
                </a:solidFill>
                <a:latin typeface="Montserrat"/>
                <a:ea typeface="Montserrat"/>
                <a:cs typeface="Montserrat"/>
                <a:sym typeface="Montserrat"/>
              </a:rPr>
              <a:t>Credit: USGS/NASA Landsat 8</a:t>
            </a:r>
            <a:endParaRPr sz="300"/>
          </a:p>
        </p:txBody>
      </p:sp>
      <p:sp>
        <p:nvSpPr>
          <p:cNvPr id="90" name="Google Shape;90;p18"/>
          <p:cNvSpPr txBox="1"/>
          <p:nvPr>
            <p:ph type="title"/>
          </p:nvPr>
        </p:nvSpPr>
        <p:spPr>
          <a:xfrm>
            <a:off x="6647950" y="2571750"/>
            <a:ext cx="2464500" cy="1226400"/>
          </a:xfrm>
          <a:prstGeom prst="rect">
            <a:avLst/>
          </a:prstGeom>
          <a:noFill/>
          <a:ln>
            <a:noFill/>
          </a:ln>
        </p:spPr>
        <p:txBody>
          <a:bodyPr anchorCtr="0" anchor="ctr" bIns="34275" lIns="68575" spcFirstLastPara="1" rIns="68575" wrap="square" tIns="34275">
            <a:noAutofit/>
          </a:bodyPr>
          <a:lstStyle/>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Alex Held, CSIRO</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Item 2.7</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CEOS SIT-41 2026</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Irvine, California, USA</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14-16 April 2026</a:t>
            </a:r>
            <a:endParaRPr b="0" sz="2500">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220369" y="185195"/>
            <a:ext cx="7193250" cy="65205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Arial"/>
              <a:buNone/>
            </a:pPr>
            <a:r>
              <a:rPr lang="en-GB" sz="2200"/>
              <a:t>CEOS Support to Environmental Adaptation and Resilience</a:t>
            </a:r>
            <a:r>
              <a:rPr lang="en-GB" sz="2200"/>
              <a:t>	</a:t>
            </a:r>
            <a:endParaRPr sz="2200"/>
          </a:p>
        </p:txBody>
      </p:sp>
      <p:sp>
        <p:nvSpPr>
          <p:cNvPr id="96" name="Google Shape;96;p19"/>
          <p:cNvSpPr txBox="1"/>
          <p:nvPr>
            <p:ph idx="1" type="body"/>
          </p:nvPr>
        </p:nvSpPr>
        <p:spPr>
          <a:xfrm>
            <a:off x="220369" y="593350"/>
            <a:ext cx="8923725" cy="4086675"/>
          </a:xfrm>
          <a:prstGeom prst="rect">
            <a:avLst/>
          </a:prstGeom>
          <a:noFill/>
          <a:ln>
            <a:noFill/>
          </a:ln>
        </p:spPr>
        <p:txBody>
          <a:bodyPr anchorCtr="0" anchor="t" bIns="34275" lIns="68575" spcFirstLastPara="1" rIns="68575" wrap="square" tIns="34275">
            <a:normAutofit/>
          </a:bodyPr>
          <a:lstStyle/>
          <a:p>
            <a:pPr indent="0" lvl="0" marL="0" rtl="0" algn="l">
              <a:lnSpc>
                <a:spcPct val="104000"/>
              </a:lnSpc>
              <a:spcBef>
                <a:spcPts val="800"/>
              </a:spcBef>
              <a:spcAft>
                <a:spcPts val="0"/>
              </a:spcAft>
              <a:buNone/>
            </a:pPr>
            <a:r>
              <a:t/>
            </a:r>
            <a:endParaRPr sz="1800"/>
          </a:p>
          <a:p>
            <a:pPr indent="-279400" lvl="0" marL="304800" rtl="0" algn="l">
              <a:lnSpc>
                <a:spcPct val="104000"/>
              </a:lnSpc>
              <a:spcBef>
                <a:spcPts val="800"/>
              </a:spcBef>
              <a:spcAft>
                <a:spcPts val="0"/>
              </a:spcAft>
              <a:buSzPts val="1800"/>
              <a:buChar char="❖"/>
            </a:pPr>
            <a:r>
              <a:rPr lang="en-GB" sz="1800">
                <a:latin typeface="Montserrat SemiBold"/>
                <a:ea typeface="Montserrat SemiBold"/>
                <a:cs typeface="Montserrat SemiBold"/>
                <a:sym typeface="Montserrat SemiBold"/>
              </a:rPr>
              <a:t>Prepare information products that support Principals at the 2026 Plenary to strategically consider the role CEOS is playing, and can play, in supporting societal adaptation and resilience in the face of environmental change</a:t>
            </a:r>
            <a:endParaRPr sz="1800">
              <a:latin typeface="Montserrat SemiBold"/>
              <a:ea typeface="Montserrat SemiBold"/>
              <a:cs typeface="Montserrat SemiBold"/>
              <a:sym typeface="Montserrat SemiBold"/>
            </a:endParaRPr>
          </a:p>
          <a:p>
            <a:pPr indent="-222250" lvl="1" marL="609600" rtl="0" algn="l">
              <a:lnSpc>
                <a:spcPct val="104000"/>
              </a:lnSpc>
              <a:spcBef>
                <a:spcPts val="800"/>
              </a:spcBef>
              <a:spcAft>
                <a:spcPts val="0"/>
              </a:spcAft>
              <a:buSzPts val="1100"/>
              <a:buFont typeface="Arial"/>
              <a:buChar char="➢"/>
            </a:pPr>
            <a:r>
              <a:rPr lang="en-GB" sz="1500"/>
              <a:t>Multiple drivers of such change</a:t>
            </a:r>
            <a:endParaRPr sz="1500"/>
          </a:p>
          <a:p>
            <a:pPr indent="-222250" lvl="1" marL="609600" rtl="0" algn="l">
              <a:lnSpc>
                <a:spcPct val="104000"/>
              </a:lnSpc>
              <a:spcBef>
                <a:spcPts val="800"/>
              </a:spcBef>
              <a:spcAft>
                <a:spcPts val="0"/>
              </a:spcAft>
              <a:buSzPts val="1100"/>
              <a:buFont typeface="Arial"/>
              <a:buChar char="➢"/>
            </a:pPr>
            <a:r>
              <a:rPr lang="en-GB" sz="1500"/>
              <a:t>Applications rely on access to, and ability to integrate, multiple datasets at different spatial scales</a:t>
            </a:r>
            <a:endParaRPr sz="1500"/>
          </a:p>
          <a:p>
            <a:pPr indent="-158750" lvl="2" marL="863600" rtl="0" algn="l">
              <a:lnSpc>
                <a:spcPct val="104000"/>
              </a:lnSpc>
              <a:spcBef>
                <a:spcPts val="0"/>
              </a:spcBef>
              <a:spcAft>
                <a:spcPts val="0"/>
              </a:spcAft>
              <a:buSzPts val="1100"/>
              <a:buChar char="■"/>
            </a:pPr>
            <a:r>
              <a:rPr i="1" lang="en-GB" sz="1200"/>
              <a:t>In particular</a:t>
            </a:r>
            <a:r>
              <a:rPr lang="en-GB" sz="1200"/>
              <a:t> at local scales.</a:t>
            </a:r>
            <a:endParaRPr sz="1200"/>
          </a:p>
          <a:p>
            <a:pPr indent="-222250" lvl="1" marL="609600" rtl="0" algn="l">
              <a:lnSpc>
                <a:spcPct val="104000"/>
              </a:lnSpc>
              <a:spcBef>
                <a:spcPts val="800"/>
              </a:spcBef>
              <a:spcAft>
                <a:spcPts val="0"/>
              </a:spcAft>
              <a:buSzPts val="1100"/>
              <a:buChar char="➢"/>
            </a:pPr>
            <a:r>
              <a:rPr lang="en-GB" sz="1500"/>
              <a:t>A lens through which to explore CEOS’s role in the EO ecosystem and value chain, including threads around commercial sector engagement and scalability of demonstrators/pilots</a:t>
            </a:r>
            <a:endParaRPr sz="1500"/>
          </a:p>
          <a:p>
            <a:pPr indent="-222250" lvl="1" marL="609600" rtl="0" algn="l">
              <a:lnSpc>
                <a:spcPct val="104000"/>
              </a:lnSpc>
              <a:spcBef>
                <a:spcPts val="800"/>
              </a:spcBef>
              <a:spcAft>
                <a:spcPts val="0"/>
              </a:spcAft>
              <a:buSzPts val="1100"/>
              <a:buChar char="➢"/>
            </a:pPr>
            <a:r>
              <a:rPr lang="en-GB" sz="1500"/>
              <a:t>Relevant across many parts of CEOS, as evidenced by efforts to date</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220369" y="185195"/>
            <a:ext cx="7193250" cy="65205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Arial"/>
              <a:buNone/>
            </a:pPr>
            <a:r>
              <a:rPr lang="en-GB" sz="2200"/>
              <a:t>Inward Focus: </a:t>
            </a:r>
            <a:r>
              <a:rPr lang="en-GB" sz="2200"/>
              <a:t>Challenges &amp; Opportunities</a:t>
            </a:r>
            <a:endParaRPr sz="2200"/>
          </a:p>
        </p:txBody>
      </p:sp>
      <p:sp>
        <p:nvSpPr>
          <p:cNvPr id="102" name="Google Shape;102;p20"/>
          <p:cNvSpPr txBox="1"/>
          <p:nvPr/>
        </p:nvSpPr>
        <p:spPr>
          <a:xfrm>
            <a:off x="220369" y="976988"/>
            <a:ext cx="8461800" cy="2976525"/>
          </a:xfrm>
          <a:prstGeom prst="rect">
            <a:avLst/>
          </a:prstGeom>
          <a:noFill/>
          <a:ln>
            <a:noFill/>
          </a:ln>
        </p:spPr>
        <p:txBody>
          <a:bodyPr anchorCtr="0" anchor="t" bIns="68575" lIns="68575" spcFirstLastPara="1" rIns="68575" wrap="square" tIns="68575">
            <a:spAutoFit/>
          </a:bodyPr>
          <a:lstStyle/>
          <a:p>
            <a:pPr indent="-323850" lvl="0" marL="304800" rtl="0" algn="l">
              <a:lnSpc>
                <a:spcPct val="114000"/>
              </a:lnSpc>
              <a:spcBef>
                <a:spcPts val="800"/>
              </a:spcBef>
              <a:spcAft>
                <a:spcPts val="0"/>
              </a:spcAft>
              <a:buClr>
                <a:schemeClr val="dk1"/>
              </a:buClr>
              <a:buSzPts val="1700"/>
              <a:buFont typeface="Montserrat"/>
              <a:buChar char="❖"/>
            </a:pPr>
            <a:r>
              <a:rPr lang="en-GB" sz="1600">
                <a:solidFill>
                  <a:schemeClr val="dk1"/>
                </a:solidFill>
                <a:latin typeface="Montserrat"/>
                <a:ea typeface="Montserrat"/>
                <a:cs typeface="Montserrat"/>
                <a:sym typeface="Montserrat"/>
              </a:rPr>
              <a:t>Collation and analysis of challenges and opportunities that support Principals to consider strategic topics such as:</a:t>
            </a:r>
            <a:endParaRPr sz="16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Where can CEOS get the greatest ‘bang for buck’ and add the greatest unique value?</a:t>
            </a:r>
            <a:endParaRPr sz="13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Do we have the right partnerships? Are we leveraging existing partnerships effectively?</a:t>
            </a:r>
            <a:endParaRPr sz="13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Are existing CEOS activities/efforts connected and aligned to support greatest impact?</a:t>
            </a:r>
            <a:endParaRPr sz="1300">
              <a:solidFill>
                <a:schemeClr val="dk1"/>
              </a:solidFill>
              <a:latin typeface="Montserrat"/>
              <a:ea typeface="Montserrat"/>
              <a:cs typeface="Montserrat"/>
              <a:sym typeface="Montserrat"/>
            </a:endParaRPr>
          </a:p>
          <a:p>
            <a:pPr indent="-323850" lvl="0" marL="304800" rtl="0" algn="l">
              <a:lnSpc>
                <a:spcPct val="114000"/>
              </a:lnSpc>
              <a:spcBef>
                <a:spcPts val="800"/>
              </a:spcBef>
              <a:spcAft>
                <a:spcPts val="0"/>
              </a:spcAft>
              <a:buClr>
                <a:schemeClr val="dk1"/>
              </a:buClr>
              <a:buSzPts val="1700"/>
              <a:buFont typeface="Montserrat"/>
              <a:buChar char="❖"/>
            </a:pPr>
            <a:r>
              <a:rPr lang="en-GB" sz="1600">
                <a:solidFill>
                  <a:schemeClr val="dk1"/>
                </a:solidFill>
                <a:latin typeface="Montserrat"/>
                <a:ea typeface="Montserrat"/>
                <a:cs typeface="Montserrat"/>
                <a:sym typeface="Montserrat"/>
              </a:rPr>
              <a:t>Key sources:</a:t>
            </a:r>
            <a:endParaRPr sz="16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CEOS’s  efforts and experiences, e.g. WGDisasters, COAST-VC, GST Strategy, Biodiversity Study Team, Agriculture, etc</a:t>
            </a:r>
            <a:endParaRPr sz="13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Synthesis of issues and themes arising from the case study capture and analysis process</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220369" y="185195"/>
            <a:ext cx="7193250" cy="65205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sz="2200"/>
              <a:t>Outward Focus: EO Handbook</a:t>
            </a:r>
            <a:endParaRPr sz="2200"/>
          </a:p>
        </p:txBody>
      </p:sp>
      <p:sp>
        <p:nvSpPr>
          <p:cNvPr id="109" name="Google Shape;109;p21"/>
          <p:cNvSpPr txBox="1"/>
          <p:nvPr>
            <p:ph idx="1" type="body"/>
          </p:nvPr>
        </p:nvSpPr>
        <p:spPr>
          <a:xfrm>
            <a:off x="373050" y="1142119"/>
            <a:ext cx="8362350" cy="345375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GB"/>
              <a:t>Supporting ESA in developing the 2026 EO Handbook</a:t>
            </a:r>
            <a:endParaRPr/>
          </a:p>
          <a:p>
            <a:pPr indent="-254000" lvl="1" marL="685800" rtl="0" algn="l">
              <a:spcBef>
                <a:spcPts val="0"/>
              </a:spcBef>
              <a:spcAft>
                <a:spcPts val="0"/>
              </a:spcAft>
              <a:buSzPts val="1400"/>
              <a:buChar char="➢"/>
            </a:pPr>
            <a:r>
              <a:rPr lang="en-GB"/>
              <a:t>See item 2.8</a:t>
            </a:r>
            <a:endParaRPr/>
          </a:p>
        </p:txBody>
      </p:sp>
    </p:spTree>
  </p:cSld>
  <p:clrMapOvr>
    <a:masterClrMapping/>
  </p:clrMapOvr>
</p:sld>
</file>

<file path=ppt/theme/theme1.xml><?xml version="1.0" encoding="utf-8"?>
<a:theme xmlns:a="http://schemas.openxmlformats.org/drawingml/2006/main" xmlns:r="http://schemas.openxmlformats.org/officeDocument/2006/relationships" name="2026 CEOS Chair">
  <a:themeElements>
    <a:clrScheme name="CEOS">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