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Montserrat"/>
      <p:regular r:id="rId18"/>
      <p:bold r:id="rId19"/>
      <p:italic r:id="rId20"/>
      <p:boldItalic r:id="rId21"/>
    </p:embeddedFont>
    <p:embeddedFont>
      <p:font typeface="Montserrat Light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F3BC417-78BE-4DE0-954A-F8D9742ABC93}">
  <a:tblStyle styleId="{FF3BC417-78BE-4DE0-954A-F8D9742ABC9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italic.fntdata"/><Relationship Id="rId22" Type="http://schemas.openxmlformats.org/officeDocument/2006/relationships/font" Target="fonts/MontserratLight-regular.fntdata"/><Relationship Id="rId21" Type="http://schemas.openxmlformats.org/officeDocument/2006/relationships/font" Target="fonts/Montserrat-boldItalic.fntdata"/><Relationship Id="rId24" Type="http://schemas.openxmlformats.org/officeDocument/2006/relationships/font" Target="fonts/MontserratLight-italic.fntdata"/><Relationship Id="rId23" Type="http://schemas.openxmlformats.org/officeDocument/2006/relationships/font" Target="fonts/MontserratLight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MontserratLigh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Montserrat-bold.fntdata"/><Relationship Id="rId18" Type="http://schemas.openxmlformats.org/officeDocument/2006/relationships/font" Target="fonts/Montserra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38a81515b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3d38a81515b_0_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d38a81515b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g3d38a81515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8b5e027a64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38b5e027a64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dc8700dd1f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3dc8700dd1f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dc8700dd1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g3dc8700dd1f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dc8700dd1f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g3dc8700dd1f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dc8700dd1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3dc8700dd1f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c8700dd1f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3dc8700dd1f_0_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dc8700dd1f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g3dc8700dd1f_0_1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dc8700dd1f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g3dc8700dd1f_0_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dc8700dd1f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3dc8700dd1f_0_1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6.jpg"/><Relationship Id="rId4" Type="http://schemas.openxmlformats.org/officeDocument/2006/relationships/image" Target="../media/image2.jpg"/><Relationship Id="rId5" Type="http://schemas.openxmlformats.org/officeDocument/2006/relationships/image" Target="../media/image8.png"/><Relationship Id="rId6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1750" y="2265730"/>
            <a:ext cx="8288157" cy="275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3">
            <a:alphaModFix/>
          </a:blip>
          <a:srcRect b="-114" l="0" r="0" t="0"/>
          <a:stretch/>
        </p:blipFill>
        <p:spPr>
          <a:xfrm flipH="1" rot="10800000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nature&#10;&#10;Description automatically generated" id="14" name="Google Shape;1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 flipH="1">
            <a:off x="5456394" y="1968439"/>
            <a:ext cx="6751471" cy="4901119"/>
          </a:xfrm>
          <a:custGeom>
            <a:rect b="b" l="l" r="r" t="t"/>
            <a:pathLst>
              <a:path extrusionOk="0" h="4901119" w="6751471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br" dir="135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 flipH="1">
            <a:off x="-4784" y="-14542"/>
            <a:ext cx="12199164" cy="6874921"/>
          </a:xfrm>
          <a:custGeom>
            <a:rect b="b" l="l" r="r" t="t"/>
            <a:pathLst>
              <a:path extrusionOk="0" h="6836301" w="1476191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rotWithShape="0" algn="t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8431" y="5311498"/>
            <a:ext cx="2738896" cy="1508514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6">
            <a:alphaModFix amt="34000"/>
          </a:blip>
          <a:srcRect b="-8774" l="32582" r="8554" t="2399"/>
          <a:stretch/>
        </p:blipFill>
        <p:spPr>
          <a:xfrm rot="5400000">
            <a:off x="5734286" y="-1016167"/>
            <a:ext cx="5455273" cy="7480884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6">
            <a:alphaModFix amt="34000"/>
          </a:blip>
          <a:srcRect b="674" l="54017" r="11355" t="36082"/>
          <a:stretch/>
        </p:blipFill>
        <p:spPr>
          <a:xfrm rot="-5400000">
            <a:off x="5792642" y="4819952"/>
            <a:ext cx="1719709" cy="2366806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/>
          <p:nvPr>
            <p:ph type="title"/>
          </p:nvPr>
        </p:nvSpPr>
        <p:spPr>
          <a:xfrm>
            <a:off x="176047" y="175938"/>
            <a:ext cx="6157185" cy="397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i="0" sz="8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5" name="Google Shape;25;p3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29;p3"/>
          <p:cNvSpPr txBox="1"/>
          <p:nvPr>
            <p:ph idx="1" type="body"/>
          </p:nvPr>
        </p:nvSpPr>
        <p:spPr>
          <a:xfrm>
            <a:off x="324233" y="1558533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0" name="Google Shape;30;p3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5" name="Google Shape;35;p4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4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"/>
          <p:cNvSpPr txBox="1"/>
          <p:nvPr>
            <p:ph idx="1" type="body"/>
          </p:nvPr>
        </p:nvSpPr>
        <p:spPr>
          <a:xfrm>
            <a:off x="386632" y="1445923"/>
            <a:ext cx="5509008" cy="4775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8" name="Google Shape;38;p4"/>
          <p:cNvSpPr txBox="1"/>
          <p:nvPr>
            <p:ph idx="2" type="body"/>
          </p:nvPr>
        </p:nvSpPr>
        <p:spPr>
          <a:xfrm>
            <a:off x="6296361" y="1445923"/>
            <a:ext cx="5509008" cy="4775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9" name="Google Shape;39;p4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14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" name="Google Shape;40;p4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1" name="Google Shape;41;p4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44;p5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46" name="Google Shape;46;p5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5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14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" name="Google Shape;49;p5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0" name="Google Shape;50;p5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55" name="Google Shape;55;p6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6"/>
          <p:cNvSpPr txBox="1"/>
          <p:nvPr>
            <p:ph idx="1" type="body"/>
          </p:nvPr>
        </p:nvSpPr>
        <p:spPr>
          <a:xfrm>
            <a:off x="5180012" y="1373852"/>
            <a:ext cx="6172200" cy="4694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  <a:defRPr i="0" sz="3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4064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▪"/>
              <a:defRPr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o"/>
              <a:defRPr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556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556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8" name="Google Shape;58;p6"/>
          <p:cNvSpPr txBox="1"/>
          <p:nvPr>
            <p:ph idx="2" type="body"/>
          </p:nvPr>
        </p:nvSpPr>
        <p:spPr>
          <a:xfrm>
            <a:off x="839788" y="1373852"/>
            <a:ext cx="3932237" cy="46305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i="0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9" name="Google Shape;59;p6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14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" name="Google Shape;60;p6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1" name="Google Shape;61;p6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1"/>
          <p:cNvPicPr preferRelativeResize="0"/>
          <p:nvPr/>
        </p:nvPicPr>
        <p:blipFill rotWithShape="1">
          <a:blip r:embed="rId1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9" name="Google Shape;9;p1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hyperlink" Target="https://ceos.org/mim-database" TargetMode="External"/><Relationship Id="rId5" Type="http://schemas.openxmlformats.org/officeDocument/2006/relationships/image" Target="../media/image13.png"/><Relationship Id="rId6" Type="http://schemas.openxmlformats.org/officeDocument/2006/relationships/hyperlink" Target="https://database.eohandbook.com/ghg" TargetMode="External"/><Relationship Id="rId7" Type="http://schemas.openxmlformats.org/officeDocument/2006/relationships/image" Target="../media/image15.png"/><Relationship Id="rId8" Type="http://schemas.openxmlformats.org/officeDocument/2006/relationships/hyperlink" Target="http://database.eohandbook.com/wildfire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/>
          <p:nvPr>
            <p:ph type="title"/>
          </p:nvPr>
        </p:nvSpPr>
        <p:spPr>
          <a:xfrm>
            <a:off x="163575" y="811725"/>
            <a:ext cx="8910900" cy="47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-GB" sz="3800"/>
              <a:t>2026 Earth Observation Handbook </a:t>
            </a:r>
            <a:endParaRPr sz="3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t/>
            </a:r>
            <a:endParaRPr sz="39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t/>
            </a:r>
            <a:endParaRPr sz="7500"/>
          </a:p>
        </p:txBody>
      </p:sp>
      <p:sp>
        <p:nvSpPr>
          <p:cNvPr id="67" name="Google Shape;67;p7"/>
          <p:cNvSpPr/>
          <p:nvPr/>
        </p:nvSpPr>
        <p:spPr>
          <a:xfrm>
            <a:off x="7233175" y="4672201"/>
            <a:ext cx="48330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Marie-Claire Greening, ESA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Agenda Item 2.8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SIT-41 2026</a:t>
            </a:r>
            <a:endParaRPr b="1" sz="2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Irvine, California, USA</a:t>
            </a:r>
            <a:endParaRPr b="1" sz="2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14-16 April 2026</a:t>
            </a:r>
            <a:endParaRPr b="1" sz="2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/>
          <p:nvPr/>
        </p:nvSpPr>
        <p:spPr>
          <a:xfrm>
            <a:off x="286825" y="2114800"/>
            <a:ext cx="5698800" cy="47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What’s New?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New thematic portals –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Wildfire Missions Portal and continued GHG Portal development, supporting coordination and methane-focused applications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Expanded application-focused content –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Added case studies and mission content in the GHG Portal, linking missions to real-world applications (e.g. methane monitoring)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Improved usability and performance –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Faster performance and navigation across the site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16"/>
          <p:cNvSpPr txBox="1"/>
          <p:nvPr/>
        </p:nvSpPr>
        <p:spPr>
          <a:xfrm>
            <a:off x="94020" y="103248"/>
            <a:ext cx="86685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CEOS MIM – Role and Recent Updates</a:t>
            </a:r>
            <a:endParaRPr sz="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1484400" y="1092799"/>
            <a:ext cx="8924100" cy="831300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>
                <a:latin typeface="Montserrat"/>
                <a:ea typeface="Montserrat"/>
                <a:cs typeface="Montserrat"/>
                <a:sym typeface="Montserrat"/>
              </a:rPr>
              <a:t>CEOS MIM provides the official, consolidated view of CEOS Agency missions, instruments, and plans, supporting coordination, gap analysis, and EO Handbook content. Maintained as a CEOS Service through annual agency survey inputs.</a:t>
            </a:r>
            <a:endParaRPr b="1" i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7" name="Google Shape;127;p16" title="Screenshot 2026-03-31 at 10.01.24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8900" y="2063437"/>
            <a:ext cx="3467377" cy="132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6"/>
          <p:cNvSpPr txBox="1"/>
          <p:nvPr/>
        </p:nvSpPr>
        <p:spPr>
          <a:xfrm>
            <a:off x="8352211" y="3282080"/>
            <a:ext cx="1690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800" u="sng">
                <a:solidFill>
                  <a:schemeClr val="hlink"/>
                </a:solidFill>
                <a:latin typeface="Montserrat Light"/>
                <a:ea typeface="Montserrat Light"/>
                <a:cs typeface="Montserrat Light"/>
                <a:sym typeface="Montserrat Light"/>
                <a:hlinkClick r:id="rId4"/>
              </a:rPr>
              <a:t>ceos.org/mim-database</a:t>
            </a:r>
            <a:endParaRPr i="1" sz="80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129" name="Google Shape;129;p16" title="Screenshot 2026-03-31 at 9.59.11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78900" y="5051621"/>
            <a:ext cx="3467377" cy="1120819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6"/>
          <p:cNvSpPr txBox="1"/>
          <p:nvPr/>
        </p:nvSpPr>
        <p:spPr>
          <a:xfrm>
            <a:off x="7906811" y="6088425"/>
            <a:ext cx="1893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800" u="sng">
                <a:solidFill>
                  <a:schemeClr val="hlink"/>
                </a:solidFill>
                <a:latin typeface="Montserrat Light"/>
                <a:ea typeface="Montserrat Light"/>
                <a:cs typeface="Montserrat Light"/>
                <a:sym typeface="Montserrat Light"/>
                <a:hlinkClick r:id="rId6"/>
              </a:rPr>
              <a:t>database.eohandbook.com/ghg</a:t>
            </a:r>
            <a:endParaRPr i="1" sz="80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131" name="Google Shape;131;p16" title="Screenshot 2026-03-31 at 9.58.49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65475" y="3116262"/>
            <a:ext cx="2146474" cy="221664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 txBox="1"/>
          <p:nvPr/>
        </p:nvSpPr>
        <p:spPr>
          <a:xfrm>
            <a:off x="10111266" y="5226890"/>
            <a:ext cx="2179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800" u="sng">
                <a:solidFill>
                  <a:schemeClr val="hlink"/>
                </a:solidFill>
                <a:latin typeface="Montserrat Light"/>
                <a:ea typeface="Montserrat Light"/>
                <a:cs typeface="Montserrat Light"/>
                <a:sym typeface="Montserrat Light"/>
                <a:hlinkClick r:id="rId8"/>
              </a:rPr>
              <a:t>database.eohandbook.com/wildfire</a:t>
            </a:r>
            <a:endParaRPr i="1" sz="80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7"/>
          <p:cNvSpPr txBox="1"/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sz="3300"/>
              <a:t>2026 MIM Database Survey</a:t>
            </a:r>
            <a:endParaRPr sz="3300"/>
          </a:p>
        </p:txBody>
      </p:sp>
      <p:graphicFrame>
        <p:nvGraphicFramePr>
          <p:cNvPr id="138" name="Google Shape;138;p17"/>
          <p:cNvGraphicFramePr/>
          <p:nvPr/>
        </p:nvGraphicFramePr>
        <p:xfrm>
          <a:off x="322800" y="535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{FF3BC417-78BE-4DE0-954A-F8D9742ABC93}</a:tableStyleId>
              </a:tblPr>
              <a:tblGrid>
                <a:gridCol w="1823750"/>
                <a:gridCol w="1823750"/>
                <a:gridCol w="1823750"/>
                <a:gridCol w="1823750"/>
                <a:gridCol w="1823750"/>
                <a:gridCol w="18237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April-</a:t>
                      </a:r>
                      <a:r>
                        <a:rPr lang="en-GB" sz="16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May</a:t>
                      </a:r>
                      <a:endParaRPr sz="16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June</a:t>
                      </a:r>
                      <a:endParaRPr sz="16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July</a:t>
                      </a:r>
                      <a:endParaRPr sz="16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August</a:t>
                      </a:r>
                      <a:endParaRPr sz="16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September</a:t>
                      </a:r>
                      <a:endParaRPr sz="16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October</a:t>
                      </a:r>
                      <a:endParaRPr sz="16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cxnSp>
        <p:nvCxnSpPr>
          <p:cNvPr id="139" name="Google Shape;139;p17"/>
          <p:cNvCxnSpPr/>
          <p:nvPr/>
        </p:nvCxnSpPr>
        <p:spPr>
          <a:xfrm>
            <a:off x="322800" y="5194825"/>
            <a:ext cx="0" cy="283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0" name="Google Shape;140;p17"/>
          <p:cNvCxnSpPr/>
          <p:nvPr/>
        </p:nvCxnSpPr>
        <p:spPr>
          <a:xfrm>
            <a:off x="2146550" y="5194825"/>
            <a:ext cx="0" cy="283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1" name="Google Shape;141;p17"/>
          <p:cNvCxnSpPr/>
          <p:nvPr/>
        </p:nvCxnSpPr>
        <p:spPr>
          <a:xfrm>
            <a:off x="3970300" y="5194825"/>
            <a:ext cx="0" cy="283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2" name="Google Shape;142;p17"/>
          <p:cNvCxnSpPr/>
          <p:nvPr/>
        </p:nvCxnSpPr>
        <p:spPr>
          <a:xfrm>
            <a:off x="5794050" y="5194825"/>
            <a:ext cx="0" cy="283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3" name="Google Shape;143;p17"/>
          <p:cNvCxnSpPr/>
          <p:nvPr/>
        </p:nvCxnSpPr>
        <p:spPr>
          <a:xfrm>
            <a:off x="9441550" y="5204700"/>
            <a:ext cx="0" cy="283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4" name="Google Shape;144;p17"/>
          <p:cNvCxnSpPr/>
          <p:nvPr/>
        </p:nvCxnSpPr>
        <p:spPr>
          <a:xfrm>
            <a:off x="7617800" y="5204700"/>
            <a:ext cx="0" cy="283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5" name="Google Shape;145;p17"/>
          <p:cNvSpPr/>
          <p:nvPr/>
        </p:nvSpPr>
        <p:spPr>
          <a:xfrm>
            <a:off x="411950" y="5238925"/>
            <a:ext cx="195600" cy="195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7"/>
          <p:cNvSpPr/>
          <p:nvPr/>
        </p:nvSpPr>
        <p:spPr>
          <a:xfrm>
            <a:off x="7713238" y="5221550"/>
            <a:ext cx="195600" cy="195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7"/>
          <p:cNvSpPr/>
          <p:nvPr/>
        </p:nvSpPr>
        <p:spPr>
          <a:xfrm>
            <a:off x="9601600" y="5248800"/>
            <a:ext cx="195600" cy="195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7"/>
          <p:cNvSpPr/>
          <p:nvPr/>
        </p:nvSpPr>
        <p:spPr>
          <a:xfrm>
            <a:off x="5533950" y="5248800"/>
            <a:ext cx="195600" cy="195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7"/>
          <p:cNvSpPr/>
          <p:nvPr/>
        </p:nvSpPr>
        <p:spPr>
          <a:xfrm>
            <a:off x="2186075" y="5238925"/>
            <a:ext cx="195600" cy="195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7"/>
          <p:cNvSpPr/>
          <p:nvPr/>
        </p:nvSpPr>
        <p:spPr>
          <a:xfrm>
            <a:off x="1266200" y="5238925"/>
            <a:ext cx="195600" cy="195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7"/>
          <p:cNvSpPr/>
          <p:nvPr/>
        </p:nvSpPr>
        <p:spPr>
          <a:xfrm>
            <a:off x="8074200" y="5238925"/>
            <a:ext cx="195600" cy="195600"/>
          </a:xfrm>
          <a:prstGeom prst="star7">
            <a:avLst>
              <a:gd fmla="val 34601" name="adj"/>
              <a:gd fmla="val 102572" name="hf"/>
              <a:gd fmla="val 105210" name="vf"/>
            </a:avLst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2" name="Google Shape;152;p17"/>
          <p:cNvCxnSpPr>
            <a:stCxn id="145" idx="0"/>
          </p:cNvCxnSpPr>
          <p:nvPr/>
        </p:nvCxnSpPr>
        <p:spPr>
          <a:xfrm rot="10800000">
            <a:off x="505250" y="3825325"/>
            <a:ext cx="4500" cy="141360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3" name="Google Shape;153;p17"/>
          <p:cNvCxnSpPr/>
          <p:nvPr/>
        </p:nvCxnSpPr>
        <p:spPr>
          <a:xfrm rot="10800000">
            <a:off x="9697150" y="3892800"/>
            <a:ext cx="4500" cy="141360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4" name="Google Shape;154;p17"/>
          <p:cNvCxnSpPr/>
          <p:nvPr/>
        </p:nvCxnSpPr>
        <p:spPr>
          <a:xfrm rot="10800000">
            <a:off x="7808788" y="3860225"/>
            <a:ext cx="4500" cy="141360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5" name="Google Shape;155;p17"/>
          <p:cNvCxnSpPr/>
          <p:nvPr/>
        </p:nvCxnSpPr>
        <p:spPr>
          <a:xfrm rot="10800000">
            <a:off x="5621700" y="4040400"/>
            <a:ext cx="12300" cy="126600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6" name="Google Shape;156;p17"/>
          <p:cNvCxnSpPr/>
          <p:nvPr/>
        </p:nvCxnSpPr>
        <p:spPr>
          <a:xfrm rot="10800000">
            <a:off x="2279675" y="4016100"/>
            <a:ext cx="8400" cy="130500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7" name="Google Shape;157;p17"/>
          <p:cNvCxnSpPr>
            <a:stCxn id="150" idx="0"/>
          </p:cNvCxnSpPr>
          <p:nvPr/>
        </p:nvCxnSpPr>
        <p:spPr>
          <a:xfrm rot="10800000">
            <a:off x="1356200" y="4333825"/>
            <a:ext cx="7800" cy="905100"/>
          </a:xfrm>
          <a:prstGeom prst="straightConnector1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8" name="Google Shape;158;p17"/>
          <p:cNvSpPr txBox="1"/>
          <p:nvPr/>
        </p:nvSpPr>
        <p:spPr>
          <a:xfrm>
            <a:off x="505250" y="3721000"/>
            <a:ext cx="186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Letter requesting Agency update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1364000" y="4360800"/>
            <a:ext cx="912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Confirm POCs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" name="Google Shape;160;p17"/>
          <p:cNvSpPr txBox="1"/>
          <p:nvPr/>
        </p:nvSpPr>
        <p:spPr>
          <a:xfrm>
            <a:off x="2276300" y="3991525"/>
            <a:ext cx="1375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Survey files distributed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" name="Google Shape;161;p17"/>
          <p:cNvSpPr txBox="1"/>
          <p:nvPr/>
        </p:nvSpPr>
        <p:spPr>
          <a:xfrm>
            <a:off x="7808787" y="3782050"/>
            <a:ext cx="1185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QA Checks Finished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2" name="Google Shape;162;p17"/>
          <p:cNvSpPr txBox="1"/>
          <p:nvPr/>
        </p:nvSpPr>
        <p:spPr>
          <a:xfrm>
            <a:off x="5612000" y="3904225"/>
            <a:ext cx="1071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Reviewed files due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" name="Google Shape;163;p17"/>
          <p:cNvSpPr txBox="1"/>
          <p:nvPr/>
        </p:nvSpPr>
        <p:spPr>
          <a:xfrm>
            <a:off x="9697150" y="3796375"/>
            <a:ext cx="1185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202</a:t>
            </a: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MIM Database published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4" name="Google Shape;164;p17"/>
          <p:cNvSpPr/>
          <p:nvPr/>
        </p:nvSpPr>
        <p:spPr>
          <a:xfrm>
            <a:off x="2276300" y="4704750"/>
            <a:ext cx="3357600" cy="615600"/>
          </a:xfrm>
          <a:prstGeom prst="rect">
            <a:avLst/>
          </a:prstGeom>
          <a:solidFill>
            <a:srgbClr val="C1666B">
              <a:alpha val="451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7"/>
          <p:cNvSpPr txBox="1"/>
          <p:nvPr/>
        </p:nvSpPr>
        <p:spPr>
          <a:xfrm>
            <a:off x="2357225" y="4812438"/>
            <a:ext cx="319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Agency review period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66" name="Google Shape;166;p17"/>
          <p:cNvCxnSpPr/>
          <p:nvPr/>
        </p:nvCxnSpPr>
        <p:spPr>
          <a:xfrm>
            <a:off x="10875575" y="5194825"/>
            <a:ext cx="0" cy="283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7" name="Google Shape;167;p17"/>
          <p:cNvSpPr txBox="1"/>
          <p:nvPr/>
        </p:nvSpPr>
        <p:spPr>
          <a:xfrm>
            <a:off x="10815775" y="5349463"/>
            <a:ext cx="1422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November</a:t>
            </a:r>
            <a:endParaRPr b="0" i="0" sz="16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" name="Google Shape;168;p17"/>
          <p:cNvSpPr/>
          <p:nvPr/>
        </p:nvSpPr>
        <p:spPr>
          <a:xfrm>
            <a:off x="10974250" y="5238925"/>
            <a:ext cx="195600" cy="195600"/>
          </a:xfrm>
          <a:prstGeom prst="star7">
            <a:avLst>
              <a:gd fmla="val 34601" name="adj"/>
              <a:gd fmla="val 102572" name="hf"/>
              <a:gd fmla="val 105210" name="vf"/>
            </a:avLst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10875575" y="4680775"/>
            <a:ext cx="1071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rPr>
              <a:t>CEOS Plenary</a:t>
            </a:r>
            <a:endParaRPr b="1" i="0" sz="1400" u="none" cap="none" strike="noStrike">
              <a:solidFill>
                <a:schemeClr val="accent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17"/>
          <p:cNvSpPr txBox="1"/>
          <p:nvPr/>
        </p:nvSpPr>
        <p:spPr>
          <a:xfrm>
            <a:off x="7994175" y="4920025"/>
            <a:ext cx="107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rPr>
              <a:t>SIT TW</a:t>
            </a:r>
            <a:endParaRPr b="1" i="0" sz="1400" u="none" cap="none" strike="noStrike">
              <a:solidFill>
                <a:schemeClr val="accent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17"/>
          <p:cNvSpPr txBox="1"/>
          <p:nvPr/>
        </p:nvSpPr>
        <p:spPr>
          <a:xfrm>
            <a:off x="411950" y="1389225"/>
            <a:ext cx="109425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746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Montserrat"/>
              <a:buChar char="❖"/>
            </a:pPr>
            <a:r>
              <a:rPr b="0" i="0" lang="en-GB" sz="2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Will shortly initiate the 202</a:t>
            </a:r>
            <a:r>
              <a:rPr lang="en-GB" sz="2300"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b="0" i="0" lang="en-GB" sz="2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survey process </a:t>
            </a:r>
            <a:r>
              <a:rPr lang="en-GB" sz="2300">
                <a:latin typeface="Montserrat"/>
                <a:ea typeface="Montserrat"/>
                <a:cs typeface="Montserrat"/>
                <a:sym typeface="Montserrat"/>
              </a:rPr>
              <a:t>in line with annual cycle</a:t>
            </a:r>
            <a:endParaRPr b="0" i="0" sz="2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746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Montserrat"/>
              <a:buChar char="❖"/>
            </a:pPr>
            <a:r>
              <a:rPr b="0" i="0" lang="en-GB" sz="2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Ask that all agencies please note the deadlines below</a:t>
            </a:r>
            <a:endParaRPr b="0" i="0" sz="2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746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Montserrat"/>
              <a:buChar char="❖"/>
            </a:pPr>
            <a:r>
              <a:rPr b="0" i="0" lang="en-GB" sz="2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Timeline:</a:t>
            </a:r>
            <a:endParaRPr b="0" i="0" sz="2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" name="Google Shape;172;p17"/>
          <p:cNvSpPr txBox="1"/>
          <p:nvPr/>
        </p:nvSpPr>
        <p:spPr>
          <a:xfrm>
            <a:off x="206341" y="5798193"/>
            <a:ext cx="40890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/>
              <a:t>S</a:t>
            </a:r>
            <a:r>
              <a:rPr i="1" lang="en-GB"/>
              <a:t>tandard annual CEOS Agency update schedule</a:t>
            </a:r>
            <a:endParaRPr i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8"/>
          <p:cNvSpPr txBox="1"/>
          <p:nvPr>
            <p:ph type="title"/>
          </p:nvPr>
        </p:nvSpPr>
        <p:spPr>
          <a:xfrm>
            <a:off x="176050" y="175950"/>
            <a:ext cx="8910900" cy="47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t/>
            </a:r>
            <a:endParaRPr sz="3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t/>
            </a:r>
            <a:endParaRPr sz="3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-GB" sz="3800"/>
              <a:t>Thank you</a:t>
            </a:r>
            <a:endParaRPr sz="3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t/>
            </a:r>
            <a:endParaRPr sz="39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t/>
            </a:r>
            <a:endParaRPr sz="75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"/>
          <p:cNvSpPr txBox="1"/>
          <p:nvPr/>
        </p:nvSpPr>
        <p:spPr>
          <a:xfrm>
            <a:off x="357105" y="1290957"/>
            <a:ext cx="11112000" cy="3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CEOS Earth Observation Handbook has been produced for major</a:t>
            </a:r>
            <a:b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events related to CEOS priorities since 1992 (Rio Conference)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Promotes the role and importance of satellite EO for the thematic areas 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Powered by the CEOS MIM database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contribution from ESA to CEOS as permanent CEOS SEC member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" name="Google Shape;73;p8"/>
          <p:cNvSpPr txBox="1"/>
          <p:nvPr/>
        </p:nvSpPr>
        <p:spPr>
          <a:xfrm>
            <a:off x="94020" y="103248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Context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A picture containing text, businesscard&#10;&#10;Description automatically generated" id="74" name="Google Shape;74;p8"/>
          <p:cNvPicPr preferRelativeResize="0"/>
          <p:nvPr/>
        </p:nvPicPr>
        <p:blipFill rotWithShape="1">
          <a:blip r:embed="rId3">
            <a:alphaModFix/>
          </a:blip>
          <a:srcRect b="20152" l="12456" r="10657" t="17878"/>
          <a:stretch/>
        </p:blipFill>
        <p:spPr>
          <a:xfrm>
            <a:off x="9462875" y="1290951"/>
            <a:ext cx="1712400" cy="240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/>
        </p:nvSpPr>
        <p:spPr>
          <a:xfrm>
            <a:off x="94020" y="103248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Past editions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0" name="Google Shape;80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625" y="1334299"/>
            <a:ext cx="3299027" cy="466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0324" y="1334300"/>
            <a:ext cx="5242301" cy="47994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9"/>
          <p:cNvSpPr txBox="1"/>
          <p:nvPr/>
        </p:nvSpPr>
        <p:spPr>
          <a:xfrm>
            <a:off x="8884779" y="12066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https://eohandbook.com/</a:t>
            </a:r>
            <a:endParaRPr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"/>
          <p:cNvSpPr txBox="1"/>
          <p:nvPr/>
        </p:nvSpPr>
        <p:spPr>
          <a:xfrm>
            <a:off x="303180" y="1974282"/>
            <a:ext cx="111120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Focus on satellite EO role for Adaptation and Resilience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Printed book and dynamic website (expandable in future)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Consistent with the CEOS Chair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theme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SIT Chair teams priorities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88;p10"/>
          <p:cNvSpPr txBox="1"/>
          <p:nvPr/>
        </p:nvSpPr>
        <p:spPr>
          <a:xfrm>
            <a:off x="94020" y="103248"/>
            <a:ext cx="86685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2026 Edition </a:t>
            </a:r>
            <a:endParaRPr sz="3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1"/>
          <p:cNvSpPr txBox="1"/>
          <p:nvPr/>
        </p:nvSpPr>
        <p:spPr>
          <a:xfrm>
            <a:off x="364380" y="1902482"/>
            <a:ext cx="11112000" cy="43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 I explains the various ways in which EO data are of value for the</a:t>
            </a:r>
            <a:b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different elements of adaptation and resilience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 II features a global case study atlas, under the following headings: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Disasters Response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Water 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Agriculture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Health and well-being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Ecosystems  and Biodiversity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Infrastructure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Economic Security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Local Knowledge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Other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" name="Google Shape;94;p11"/>
          <p:cNvSpPr txBox="1"/>
          <p:nvPr/>
        </p:nvSpPr>
        <p:spPr>
          <a:xfrm>
            <a:off x="94020" y="103248"/>
            <a:ext cx="86685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Planned contents</a:t>
            </a:r>
            <a:endParaRPr sz="3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"/>
          <p:cNvSpPr txBox="1"/>
          <p:nvPr/>
        </p:nvSpPr>
        <p:spPr>
          <a:xfrm>
            <a:off x="374355" y="1224032"/>
            <a:ext cx="111120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 1 drafted in Feb - Apr window: usual SEC review opportunities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Case studies invited, compiled and edited by Jun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Printed and online ahead of CEOS Plenary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2"/>
          <p:cNvSpPr txBox="1"/>
          <p:nvPr/>
        </p:nvSpPr>
        <p:spPr>
          <a:xfrm>
            <a:off x="94020" y="103248"/>
            <a:ext cx="86685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Schedule</a:t>
            </a:r>
            <a:endParaRPr sz="3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1" name="Google Shape;101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175" y="2618157"/>
            <a:ext cx="11887201" cy="3341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"/>
          <p:cNvSpPr txBox="1"/>
          <p:nvPr/>
        </p:nvSpPr>
        <p:spPr>
          <a:xfrm>
            <a:off x="239105" y="1150757"/>
            <a:ext cx="111120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huge response! From CEOS agencies and much more broadly  ~ 110 submissions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Will select 20 for print and around 20 more for web version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14313" lvl="0" marL="2143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Thanks to all the contributors!  Request draft full articles from chosen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contributors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in a few weeks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13"/>
          <p:cNvSpPr txBox="1"/>
          <p:nvPr/>
        </p:nvSpPr>
        <p:spPr>
          <a:xfrm>
            <a:off x="94020" y="103248"/>
            <a:ext cx="86685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Case study contributions</a:t>
            </a:r>
            <a:endParaRPr sz="3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8" name="Google Shape;10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0050" y="2351375"/>
            <a:ext cx="8535875" cy="4055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 txBox="1"/>
          <p:nvPr/>
        </p:nvSpPr>
        <p:spPr>
          <a:xfrm>
            <a:off x="94020" y="103248"/>
            <a:ext cx="8668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Working list for case study atlas</a:t>
            </a:r>
            <a:endParaRPr sz="3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4" name="Google Shape;11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2950" y="1124348"/>
            <a:ext cx="6577415" cy="5341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/>
          <p:nvPr>
            <p:ph type="title"/>
          </p:nvPr>
        </p:nvSpPr>
        <p:spPr>
          <a:xfrm>
            <a:off x="176050" y="175950"/>
            <a:ext cx="8910900" cy="47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-GB" sz="3800"/>
              <a:t>Missions, Instruments and Measurements (MIM)</a:t>
            </a:r>
            <a:br>
              <a:rPr lang="en-GB" sz="3800"/>
            </a:br>
            <a:r>
              <a:rPr lang="en-GB" sz="3800"/>
              <a:t>Database Update</a:t>
            </a:r>
            <a:endParaRPr sz="3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t/>
            </a:r>
            <a:endParaRPr sz="39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t/>
            </a:r>
            <a:endParaRPr sz="7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