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Lst>
  <p:sldSz cy="5143500" cx="9144000"/>
  <p:notesSz cx="6858000" cy="9144000"/>
  <p:embeddedFontLst>
    <p:embeddedFont>
      <p:font typeface="Montserrat SemiBold"/>
      <p:regular r:id="rId15"/>
      <p:bold r:id="rId16"/>
      <p:italic r:id="rId17"/>
      <p:boldItalic r:id="rId18"/>
    </p:embeddedFont>
    <p:embeddedFont>
      <p:font typeface="Montserrat"/>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bold.fntdata"/><Relationship Id="rId11" Type="http://schemas.openxmlformats.org/officeDocument/2006/relationships/slide" Target="slides/slide5.xml"/><Relationship Id="rId22" Type="http://schemas.openxmlformats.org/officeDocument/2006/relationships/font" Target="fonts/Montserrat-boldItalic.fntdata"/><Relationship Id="rId10" Type="http://schemas.openxmlformats.org/officeDocument/2006/relationships/slide" Target="slides/slide4.xml"/><Relationship Id="rId21" Type="http://schemas.openxmlformats.org/officeDocument/2006/relationships/font" Target="fonts/Montserrat-italic.fntdata"/><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font" Target="fonts/MontserratSemiBold-regular.fntdata"/><Relationship Id="rId14" Type="http://schemas.openxmlformats.org/officeDocument/2006/relationships/slide" Target="slides/slide8.xml"/><Relationship Id="rId17" Type="http://schemas.openxmlformats.org/officeDocument/2006/relationships/font" Target="fonts/MontserratSemiBold-italic.fntdata"/><Relationship Id="rId16" Type="http://schemas.openxmlformats.org/officeDocument/2006/relationships/font" Target="fonts/MontserratSemiBold-bold.fntdata"/><Relationship Id="rId5" Type="http://schemas.openxmlformats.org/officeDocument/2006/relationships/slideMaster" Target="slideMasters/slideMaster2.xml"/><Relationship Id="rId19" Type="http://schemas.openxmlformats.org/officeDocument/2006/relationships/font" Target="fonts/Montserrat-regular.fntdata"/><Relationship Id="rId6" Type="http://schemas.openxmlformats.org/officeDocument/2006/relationships/notesMaster" Target="notesMasters/notesMaster1.xml"/><Relationship Id="rId18" Type="http://schemas.openxmlformats.org/officeDocument/2006/relationships/font" Target="fonts/MontserratSemiBold-boldItalic.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d0c54d28d4_2_3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3d0c54d28d4_2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86f75e106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86f75e106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heard from Mark Dowell, Eleanor Pierel and Stephen Ward on the Adaptation and resilience Chair theme, and have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d64a62d06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d64a62d06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As a preview, responses to our question on bottle necks to the survey to the audience highlighted focus areas: capacity, interoperability, data, awareness, visibility and workflows.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86f75e106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86f75e106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deb6a435c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deb6a435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86f75e106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86f75e106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d0c54d28d4_2_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3d0c54d28d4_2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d0c54d28d4_2_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3d0c54d28d4_2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7.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Light">
  <p:cSld name="2_Title Slide">
    <p:spTree>
      <p:nvGrpSpPr>
        <p:cNvPr id="53" name="Shape 53"/>
        <p:cNvGrpSpPr/>
        <p:nvPr/>
      </p:nvGrpSpPr>
      <p:grpSpPr>
        <a:xfrm>
          <a:off x="0" y="0"/>
          <a:ext cx="0" cy="0"/>
          <a:chOff x="0" y="0"/>
          <a:chExt cx="0" cy="0"/>
        </a:xfrm>
      </p:grpSpPr>
      <p:pic>
        <p:nvPicPr>
          <p:cNvPr id="54" name="Google Shape;54;p1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5" name="Google Shape;55;p14"/>
          <p:cNvSpPr/>
          <p:nvPr/>
        </p:nvSpPr>
        <p:spPr>
          <a:xfrm>
            <a:off x="0" y="0"/>
            <a:ext cx="9144000" cy="5143500"/>
          </a:xfrm>
          <a:prstGeom prst="rect">
            <a:avLst/>
          </a:prstGeom>
          <a:gradFill>
            <a:gsLst>
              <a:gs pos="0">
                <a:srgbClr val="FFFFFF">
                  <a:alpha val="59607"/>
                </a:srgbClr>
              </a:gs>
              <a:gs pos="100000">
                <a:srgbClr val="FFFFFF">
                  <a:alpha val="0"/>
                </a:srgbClr>
              </a:gs>
            </a:gsLst>
            <a:lin ang="54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6" name="Google Shape;56;p14"/>
          <p:cNvSpPr/>
          <p:nvPr/>
        </p:nvSpPr>
        <p:spPr>
          <a:xfrm>
            <a:off x="0" y="3852863"/>
            <a:ext cx="9144000" cy="774117"/>
          </a:xfrm>
          <a:prstGeom prst="rect">
            <a:avLst/>
          </a:prstGeom>
          <a:solidFill>
            <a:schemeClr val="dk1">
              <a:alpha val="72941"/>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i="0" lang="en-GB" sz="2400" u="none" cap="none" strike="noStrike">
                <a:solidFill>
                  <a:schemeClr val="lt1"/>
                </a:solidFill>
                <a:latin typeface="Montserrat"/>
                <a:ea typeface="Montserrat"/>
                <a:cs typeface="Montserrat"/>
                <a:sym typeface="Montserrat"/>
              </a:rPr>
              <a:t>  2026 Australian Chair Team</a:t>
            </a:r>
            <a:endParaRPr sz="1100">
              <a:latin typeface="Montserrat"/>
              <a:ea typeface="Montserrat"/>
              <a:cs typeface="Montserrat"/>
              <a:sym typeface="Montserrat"/>
            </a:endParaRPr>
          </a:p>
        </p:txBody>
      </p:sp>
      <p:pic>
        <p:nvPicPr>
          <p:cNvPr descr="A logo with birds and text&#10;&#10;AI-generated content may be incorrect." id="57" name="Google Shape;57;p14"/>
          <p:cNvPicPr preferRelativeResize="0"/>
          <p:nvPr/>
        </p:nvPicPr>
        <p:blipFill rotWithShape="1">
          <a:blip r:embed="rId3">
            <a:alphaModFix/>
          </a:blip>
          <a:srcRect b="0" l="0" r="0" t="0"/>
          <a:stretch/>
        </p:blipFill>
        <p:spPr>
          <a:xfrm>
            <a:off x="5636030" y="3823650"/>
            <a:ext cx="3462848" cy="832542"/>
          </a:xfrm>
          <a:prstGeom prst="rect">
            <a:avLst/>
          </a:prstGeom>
          <a:noFill/>
          <a:ln>
            <a:noFill/>
          </a:ln>
        </p:spPr>
      </p:pic>
      <p:pic>
        <p:nvPicPr>
          <p:cNvPr descr="A green and blue earth with a green circle around it&#10;&#10;AI-generated content may be incorrect." id="58" name="Google Shape;58;p14"/>
          <p:cNvPicPr preferRelativeResize="0"/>
          <p:nvPr/>
        </p:nvPicPr>
        <p:blipFill rotWithShape="1">
          <a:blip r:embed="rId4">
            <a:alphaModFix/>
          </a:blip>
          <a:srcRect b="0" l="0" r="0" t="0"/>
          <a:stretch/>
        </p:blipFill>
        <p:spPr>
          <a:xfrm>
            <a:off x="7539616" y="135317"/>
            <a:ext cx="1417682" cy="762409"/>
          </a:xfrm>
          <a:prstGeom prst="rect">
            <a:avLst/>
          </a:prstGeom>
          <a:noFill/>
          <a:ln>
            <a:noFill/>
          </a:ln>
        </p:spPr>
      </p:pic>
      <p:sp>
        <p:nvSpPr>
          <p:cNvPr id="59" name="Google Shape;59;p14"/>
          <p:cNvSpPr txBox="1"/>
          <p:nvPr>
            <p:ph type="title"/>
          </p:nvPr>
        </p:nvSpPr>
        <p:spPr>
          <a:xfrm>
            <a:off x="654693" y="296466"/>
            <a:ext cx="4675449"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Montserrat"/>
              <a:buNone/>
              <a:defRPr>
                <a:solidFill>
                  <a:schemeClr val="dk1"/>
                </a:solidFill>
                <a:latin typeface="Montserrat"/>
                <a:ea typeface="Montserrat"/>
                <a:cs typeface="Montserrat"/>
                <a:sym typeface="Montserra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 name="Google Shape;60;p14"/>
          <p:cNvSpPr txBox="1"/>
          <p:nvPr/>
        </p:nvSpPr>
        <p:spPr>
          <a:xfrm>
            <a:off x="-39787" y="4958831"/>
            <a:ext cx="1209150" cy="18472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en-GB" sz="400" u="none" cap="none" strike="noStrike">
                <a:solidFill>
                  <a:srgbClr val="004F7F"/>
                </a:solidFill>
                <a:latin typeface="Montserrat"/>
                <a:ea typeface="Montserrat"/>
                <a:cs typeface="Montserrat"/>
                <a:sym typeface="Montserrat"/>
              </a:rPr>
              <a:t>Channel Country, Queensland, Australia</a:t>
            </a:r>
            <a:endParaRPr sz="1100">
              <a:latin typeface="Montserrat"/>
              <a:ea typeface="Montserrat"/>
              <a:cs typeface="Montserrat"/>
              <a:sym typeface="Montserrat"/>
            </a:endParaRPr>
          </a:p>
          <a:p>
            <a:pPr indent="0" lvl="0" marL="0" marR="0" rtl="0" algn="l">
              <a:spcBef>
                <a:spcPts val="0"/>
              </a:spcBef>
              <a:spcAft>
                <a:spcPts val="0"/>
              </a:spcAft>
              <a:buNone/>
            </a:pPr>
            <a:r>
              <a:rPr i="0" lang="en-GB" sz="400" u="none" cap="none" strike="noStrike">
                <a:solidFill>
                  <a:srgbClr val="004F7F"/>
                </a:solidFill>
                <a:latin typeface="Montserrat"/>
                <a:ea typeface="Montserrat"/>
                <a:cs typeface="Montserrat"/>
                <a:sym typeface="Montserrat"/>
              </a:rPr>
              <a:t>Captured by Landsat-8 OLI (NASA/USGS)</a:t>
            </a:r>
            <a:endParaRPr sz="1100">
              <a:latin typeface="Montserrat"/>
              <a:ea typeface="Montserrat"/>
              <a:cs typeface="Montserrat"/>
              <a:sym typeface="Montserra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Dark">
  <p:cSld name="Title Slide">
    <p:spTree>
      <p:nvGrpSpPr>
        <p:cNvPr id="61" name="Shape 61"/>
        <p:cNvGrpSpPr/>
        <p:nvPr/>
      </p:nvGrpSpPr>
      <p:grpSpPr>
        <a:xfrm>
          <a:off x="0" y="0"/>
          <a:ext cx="0" cy="0"/>
          <a:chOff x="0" y="0"/>
          <a:chExt cx="0" cy="0"/>
        </a:xfrm>
      </p:grpSpPr>
      <p:pic>
        <p:nvPicPr>
          <p:cNvPr descr="A map of land and water&#10;&#10;AI-generated content may be incorrect." id="62" name="Google Shape;62;p1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3" name="Google Shape;63;p15"/>
          <p:cNvSpPr/>
          <p:nvPr/>
        </p:nvSpPr>
        <p:spPr>
          <a:xfrm>
            <a:off x="0" y="0"/>
            <a:ext cx="9144000" cy="5143500"/>
          </a:xfrm>
          <a:prstGeom prst="rect">
            <a:avLst/>
          </a:prstGeom>
          <a:gradFill>
            <a:gsLst>
              <a:gs pos="0">
                <a:srgbClr val="000000">
                  <a:alpha val="56470"/>
                </a:srgbClr>
              </a:gs>
              <a:gs pos="100000">
                <a:srgbClr val="000000">
                  <a:alpha val="0"/>
                </a:srgbClr>
              </a:gs>
            </a:gsLst>
            <a:lin ang="54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 name="Google Shape;64;p15"/>
          <p:cNvSpPr/>
          <p:nvPr/>
        </p:nvSpPr>
        <p:spPr>
          <a:xfrm>
            <a:off x="0" y="3852863"/>
            <a:ext cx="9144000" cy="774117"/>
          </a:xfrm>
          <a:prstGeom prst="rect">
            <a:avLst/>
          </a:prstGeom>
          <a:solidFill>
            <a:schemeClr val="lt1">
              <a:alpha val="72941"/>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i="0" lang="en-GB" sz="2400" u="none" cap="none" strike="noStrike">
                <a:solidFill>
                  <a:schemeClr val="dk1"/>
                </a:solidFill>
                <a:latin typeface="Montserrat"/>
                <a:ea typeface="Montserrat"/>
                <a:cs typeface="Montserrat"/>
                <a:sym typeface="Montserrat"/>
              </a:rPr>
              <a:t>  2026 Australian Chair Team</a:t>
            </a:r>
            <a:endParaRPr sz="1100">
              <a:latin typeface="Montserrat"/>
              <a:ea typeface="Montserrat"/>
              <a:cs typeface="Montserrat"/>
              <a:sym typeface="Montserrat"/>
            </a:endParaRPr>
          </a:p>
        </p:txBody>
      </p:sp>
      <p:pic>
        <p:nvPicPr>
          <p:cNvPr descr="A black and white logo&#10;&#10;AI-generated content may be incorrect." id="65" name="Google Shape;65;p15"/>
          <p:cNvPicPr preferRelativeResize="0"/>
          <p:nvPr/>
        </p:nvPicPr>
        <p:blipFill rotWithShape="1">
          <a:blip r:embed="rId3">
            <a:alphaModFix/>
          </a:blip>
          <a:srcRect b="0" l="0" r="0" t="0"/>
          <a:stretch/>
        </p:blipFill>
        <p:spPr>
          <a:xfrm>
            <a:off x="5749731" y="3823650"/>
            <a:ext cx="3462849" cy="832541"/>
          </a:xfrm>
          <a:prstGeom prst="rect">
            <a:avLst/>
          </a:prstGeom>
          <a:noFill/>
          <a:ln>
            <a:noFill/>
          </a:ln>
        </p:spPr>
      </p:pic>
      <p:pic>
        <p:nvPicPr>
          <p:cNvPr descr="A blue planet with green circle around it&#10;&#10;AI-generated content may be incorrect." id="66" name="Google Shape;66;p15"/>
          <p:cNvPicPr preferRelativeResize="0"/>
          <p:nvPr/>
        </p:nvPicPr>
        <p:blipFill rotWithShape="1">
          <a:blip r:embed="rId4">
            <a:alphaModFix/>
          </a:blip>
          <a:srcRect b="0" l="0" r="0" t="0"/>
          <a:stretch/>
        </p:blipFill>
        <p:spPr>
          <a:xfrm>
            <a:off x="7539617" y="135317"/>
            <a:ext cx="1417681" cy="762408"/>
          </a:xfrm>
          <a:prstGeom prst="rect">
            <a:avLst/>
          </a:prstGeom>
          <a:noFill/>
          <a:ln>
            <a:noFill/>
          </a:ln>
        </p:spPr>
      </p:pic>
      <p:sp>
        <p:nvSpPr>
          <p:cNvPr id="67" name="Google Shape;67;p15"/>
          <p:cNvSpPr txBox="1"/>
          <p:nvPr>
            <p:ph type="title"/>
          </p:nvPr>
        </p:nvSpPr>
        <p:spPr>
          <a:xfrm>
            <a:off x="654693" y="296466"/>
            <a:ext cx="4675449"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Montserrat"/>
              <a:buNone/>
              <a:defRPr>
                <a:solidFill>
                  <a:schemeClr val="lt1"/>
                </a:solidFill>
                <a:latin typeface="Montserrat"/>
                <a:ea typeface="Montserrat"/>
                <a:cs typeface="Montserrat"/>
                <a:sym typeface="Montserrat"/>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 name="Google Shape;68;p15"/>
          <p:cNvSpPr txBox="1"/>
          <p:nvPr/>
        </p:nvSpPr>
        <p:spPr>
          <a:xfrm>
            <a:off x="8164182" y="4865288"/>
            <a:ext cx="979875" cy="242325"/>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i="0" lang="en-GB" sz="400" u="none" cap="none" strike="noStrike">
                <a:solidFill>
                  <a:srgbClr val="B27D4E"/>
                </a:solidFill>
                <a:latin typeface="Montserrat"/>
                <a:ea typeface="Montserrat"/>
                <a:cs typeface="Montserrat"/>
                <a:sym typeface="Montserrat"/>
              </a:rPr>
              <a:t>Hobart, Tasmania</a:t>
            </a:r>
            <a:endParaRPr sz="1100">
              <a:latin typeface="Montserrat"/>
              <a:ea typeface="Montserrat"/>
              <a:cs typeface="Montserrat"/>
              <a:sym typeface="Montserrat"/>
            </a:endParaRPr>
          </a:p>
          <a:p>
            <a:pPr indent="0" lvl="0" marL="0" marR="0" rtl="0" algn="r">
              <a:spcBef>
                <a:spcPts val="0"/>
              </a:spcBef>
              <a:spcAft>
                <a:spcPts val="0"/>
              </a:spcAft>
              <a:buNone/>
            </a:pPr>
            <a:r>
              <a:rPr i="0" lang="en-GB" sz="400" u="none" cap="none" strike="noStrike">
                <a:solidFill>
                  <a:srgbClr val="B27D4E"/>
                </a:solidFill>
                <a:latin typeface="Montserrat"/>
                <a:ea typeface="Montserrat"/>
                <a:cs typeface="Montserrat"/>
                <a:sym typeface="Montserrat"/>
              </a:rPr>
              <a:t>Credit: European Union</a:t>
            </a:r>
            <a:endParaRPr sz="1100">
              <a:latin typeface="Montserrat"/>
              <a:ea typeface="Montserrat"/>
              <a:cs typeface="Montserrat"/>
              <a:sym typeface="Montserrat"/>
            </a:endParaRPr>
          </a:p>
          <a:p>
            <a:pPr indent="0" lvl="0" marL="0" marR="0" rtl="0" algn="r">
              <a:spcBef>
                <a:spcPts val="0"/>
              </a:spcBef>
              <a:spcAft>
                <a:spcPts val="0"/>
              </a:spcAft>
              <a:buNone/>
            </a:pPr>
            <a:r>
              <a:rPr i="0" lang="en-GB" sz="400" u="none" cap="none" strike="noStrike">
                <a:solidFill>
                  <a:srgbClr val="B27D4E"/>
                </a:solidFill>
                <a:latin typeface="Montserrat"/>
                <a:ea typeface="Montserrat"/>
                <a:cs typeface="Montserrat"/>
                <a:sym typeface="Montserrat"/>
              </a:rPr>
              <a:t>Copernicus Sentinel-2 Imagery</a:t>
            </a:r>
            <a:endParaRPr sz="1100">
              <a:latin typeface="Montserrat"/>
              <a:ea typeface="Montserrat"/>
              <a:cs typeface="Montserrat"/>
              <a:sym typeface="Montserra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Light" type="obj">
  <p:cSld name="OBJECT">
    <p:spTree>
      <p:nvGrpSpPr>
        <p:cNvPr id="69" name="Shape 69"/>
        <p:cNvGrpSpPr/>
        <p:nvPr/>
      </p:nvGrpSpPr>
      <p:grpSpPr>
        <a:xfrm>
          <a:off x="0" y="0"/>
          <a:ext cx="0" cy="0"/>
          <a:chOff x="0" y="0"/>
          <a:chExt cx="0" cy="0"/>
        </a:xfrm>
      </p:grpSpPr>
      <p:sp>
        <p:nvSpPr>
          <p:cNvPr id="70" name="Google Shape;70;p16"/>
          <p:cNvSpPr/>
          <p:nvPr/>
        </p:nvSpPr>
        <p:spPr>
          <a:xfrm>
            <a:off x="0" y="4710394"/>
            <a:ext cx="9144000" cy="447945"/>
          </a:xfrm>
          <a:prstGeom prst="rect">
            <a:avLst/>
          </a:prstGeom>
          <a:solidFill>
            <a:schemeClr val="dk1">
              <a:alpha val="72941"/>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i="0" lang="en-GB" sz="1400" u="none" cap="none" strike="noStrike">
                <a:solidFill>
                  <a:schemeClr val="lt1"/>
                </a:solidFill>
                <a:latin typeface="Montserrat"/>
                <a:ea typeface="Montserrat"/>
                <a:cs typeface="Montserrat"/>
                <a:sym typeface="Montserrat"/>
              </a:rPr>
              <a:t>  2026 Australian Chair Team</a:t>
            </a:r>
            <a:endParaRPr sz="1100">
              <a:latin typeface="Montserrat"/>
              <a:ea typeface="Montserrat"/>
              <a:cs typeface="Montserrat"/>
              <a:sym typeface="Montserrat"/>
            </a:endParaRPr>
          </a:p>
        </p:txBody>
      </p:sp>
      <p:pic>
        <p:nvPicPr>
          <p:cNvPr descr="A logo with birds and text&#10;&#10;AI-generated content may be incorrect." id="71" name="Google Shape;71;p16"/>
          <p:cNvPicPr preferRelativeResize="0"/>
          <p:nvPr/>
        </p:nvPicPr>
        <p:blipFill rotWithShape="1">
          <a:blip r:embed="rId2">
            <a:alphaModFix/>
          </a:blip>
          <a:srcRect b="0" l="0" r="0" t="0"/>
          <a:stretch/>
        </p:blipFill>
        <p:spPr>
          <a:xfrm>
            <a:off x="7007387" y="4677523"/>
            <a:ext cx="2136613" cy="513687"/>
          </a:xfrm>
          <a:prstGeom prst="rect">
            <a:avLst/>
          </a:prstGeom>
          <a:noFill/>
          <a:ln>
            <a:noFill/>
          </a:ln>
        </p:spPr>
      </p:pic>
      <p:sp>
        <p:nvSpPr>
          <p:cNvPr id="72" name="Google Shape;72;p16"/>
          <p:cNvSpPr txBox="1"/>
          <p:nvPr>
            <p:ph type="title"/>
          </p:nvPr>
        </p:nvSpPr>
        <p:spPr>
          <a:xfrm>
            <a:off x="220369" y="185195"/>
            <a:ext cx="7193216" cy="652144"/>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Font typeface="Montserrat"/>
              <a:buNone/>
              <a:defRPr>
                <a:latin typeface="Montserrat"/>
                <a:ea typeface="Montserrat"/>
                <a:cs typeface="Montserrat"/>
                <a:sym typeface="Montserrat"/>
              </a:defRPr>
            </a:lvl1pPr>
            <a:lvl2pPr lvl="1">
              <a:spcBef>
                <a:spcPts val="0"/>
              </a:spcBef>
              <a:spcAft>
                <a:spcPts val="0"/>
              </a:spcAft>
              <a:buSzPts val="1100"/>
              <a:buFont typeface="Montserrat"/>
              <a:buNone/>
              <a:defRPr>
                <a:latin typeface="Montserrat"/>
                <a:ea typeface="Montserrat"/>
                <a:cs typeface="Montserrat"/>
                <a:sym typeface="Montserrat"/>
              </a:defRPr>
            </a:lvl2pPr>
            <a:lvl3pPr lvl="2">
              <a:spcBef>
                <a:spcPts val="0"/>
              </a:spcBef>
              <a:spcAft>
                <a:spcPts val="0"/>
              </a:spcAft>
              <a:buSzPts val="1100"/>
              <a:buFont typeface="Montserrat"/>
              <a:buNone/>
              <a:defRPr>
                <a:latin typeface="Montserrat"/>
                <a:ea typeface="Montserrat"/>
                <a:cs typeface="Montserrat"/>
                <a:sym typeface="Montserrat"/>
              </a:defRPr>
            </a:lvl3pPr>
            <a:lvl4pPr lvl="3">
              <a:spcBef>
                <a:spcPts val="0"/>
              </a:spcBef>
              <a:spcAft>
                <a:spcPts val="0"/>
              </a:spcAft>
              <a:buSzPts val="1100"/>
              <a:buFont typeface="Montserrat"/>
              <a:buNone/>
              <a:defRPr>
                <a:latin typeface="Montserrat"/>
                <a:ea typeface="Montserrat"/>
                <a:cs typeface="Montserrat"/>
                <a:sym typeface="Montserrat"/>
              </a:defRPr>
            </a:lvl4pPr>
            <a:lvl5pPr lvl="4">
              <a:spcBef>
                <a:spcPts val="0"/>
              </a:spcBef>
              <a:spcAft>
                <a:spcPts val="0"/>
              </a:spcAft>
              <a:buSzPts val="1100"/>
              <a:buFont typeface="Montserrat"/>
              <a:buNone/>
              <a:defRPr>
                <a:latin typeface="Montserrat"/>
                <a:ea typeface="Montserrat"/>
                <a:cs typeface="Montserrat"/>
                <a:sym typeface="Montserrat"/>
              </a:defRPr>
            </a:lvl5pPr>
            <a:lvl6pPr lvl="5">
              <a:spcBef>
                <a:spcPts val="0"/>
              </a:spcBef>
              <a:spcAft>
                <a:spcPts val="0"/>
              </a:spcAft>
              <a:buSzPts val="1100"/>
              <a:buFont typeface="Montserrat"/>
              <a:buNone/>
              <a:defRPr>
                <a:latin typeface="Montserrat"/>
                <a:ea typeface="Montserrat"/>
                <a:cs typeface="Montserrat"/>
                <a:sym typeface="Montserrat"/>
              </a:defRPr>
            </a:lvl6pPr>
            <a:lvl7pPr lvl="6">
              <a:spcBef>
                <a:spcPts val="0"/>
              </a:spcBef>
              <a:spcAft>
                <a:spcPts val="0"/>
              </a:spcAft>
              <a:buSzPts val="1100"/>
              <a:buFont typeface="Montserrat"/>
              <a:buNone/>
              <a:defRPr>
                <a:latin typeface="Montserrat"/>
                <a:ea typeface="Montserrat"/>
                <a:cs typeface="Montserrat"/>
                <a:sym typeface="Montserrat"/>
              </a:defRPr>
            </a:lvl7pPr>
            <a:lvl8pPr lvl="7">
              <a:spcBef>
                <a:spcPts val="0"/>
              </a:spcBef>
              <a:spcAft>
                <a:spcPts val="0"/>
              </a:spcAft>
              <a:buSzPts val="1100"/>
              <a:buFont typeface="Montserrat"/>
              <a:buNone/>
              <a:defRPr>
                <a:latin typeface="Montserrat"/>
                <a:ea typeface="Montserrat"/>
                <a:cs typeface="Montserrat"/>
                <a:sym typeface="Montserrat"/>
              </a:defRPr>
            </a:lvl8pPr>
            <a:lvl9pPr lvl="8">
              <a:spcBef>
                <a:spcPts val="0"/>
              </a:spcBef>
              <a:spcAft>
                <a:spcPts val="0"/>
              </a:spcAft>
              <a:buSzPts val="1100"/>
              <a:buFont typeface="Montserrat"/>
              <a:buNone/>
              <a:defRPr>
                <a:latin typeface="Montserrat"/>
                <a:ea typeface="Montserrat"/>
                <a:cs typeface="Montserrat"/>
                <a:sym typeface="Montserrat"/>
              </a:defRPr>
            </a:lvl9pPr>
          </a:lstStyle>
          <a:p/>
        </p:txBody>
      </p:sp>
      <p:sp>
        <p:nvSpPr>
          <p:cNvPr id="73" name="Google Shape;73;p16"/>
          <p:cNvSpPr txBox="1"/>
          <p:nvPr>
            <p:ph idx="1" type="body"/>
          </p:nvPr>
        </p:nvSpPr>
        <p:spPr>
          <a:xfrm>
            <a:off x="373058" y="1142113"/>
            <a:ext cx="8143016" cy="3453860"/>
          </a:xfrm>
          <a:prstGeom prst="rect">
            <a:avLst/>
          </a:prstGeom>
          <a:noFill/>
          <a:ln>
            <a:noFill/>
          </a:ln>
        </p:spPr>
        <p:txBody>
          <a:bodyPr anchorCtr="0" anchor="t" bIns="34275" lIns="68575" spcFirstLastPara="1" rIns="68575" wrap="square" tIns="34275">
            <a:normAutofit/>
          </a:bodyPr>
          <a:lstStyle>
            <a:lvl1pPr indent="-317500" lvl="0" marL="457200" algn="l">
              <a:lnSpc>
                <a:spcPct val="114000"/>
              </a:lnSpc>
              <a:spcBef>
                <a:spcPts val="800"/>
              </a:spcBef>
              <a:spcAft>
                <a:spcPts val="0"/>
              </a:spcAft>
              <a:buClr>
                <a:schemeClr val="dk1"/>
              </a:buClr>
              <a:buSzPts val="1400"/>
              <a:buFont typeface="Montserrat"/>
              <a:buChar char="❖"/>
              <a:defRPr>
                <a:latin typeface="Montserrat"/>
                <a:ea typeface="Montserrat"/>
                <a:cs typeface="Montserrat"/>
                <a:sym typeface="Montserrat"/>
              </a:defRPr>
            </a:lvl1pPr>
            <a:lvl2pPr indent="-317500" lvl="1" marL="914400" algn="l">
              <a:lnSpc>
                <a:spcPct val="114000"/>
              </a:lnSpc>
              <a:spcBef>
                <a:spcPts val="0"/>
              </a:spcBef>
              <a:spcAft>
                <a:spcPts val="0"/>
              </a:spcAft>
              <a:buClr>
                <a:schemeClr val="dk1"/>
              </a:buClr>
              <a:buSzPts val="1400"/>
              <a:buFont typeface="Montserrat"/>
              <a:buChar char="⮚"/>
              <a:defRPr>
                <a:latin typeface="Montserrat"/>
                <a:ea typeface="Montserrat"/>
                <a:cs typeface="Montserrat"/>
                <a:sym typeface="Montserrat"/>
              </a:defRPr>
            </a:lvl2pPr>
            <a:lvl3pPr indent="-317500" lvl="2" marL="1371600" algn="l">
              <a:lnSpc>
                <a:spcPct val="114000"/>
              </a:lnSpc>
              <a:spcBef>
                <a:spcPts val="0"/>
              </a:spcBef>
              <a:spcAft>
                <a:spcPts val="0"/>
              </a:spcAft>
              <a:buClr>
                <a:schemeClr val="dk1"/>
              </a:buClr>
              <a:buSzPts val="1400"/>
              <a:buFont typeface="Montserrat"/>
              <a:buChar char="▪"/>
              <a:defRPr>
                <a:latin typeface="Montserrat"/>
                <a:ea typeface="Montserrat"/>
                <a:cs typeface="Montserrat"/>
                <a:sym typeface="Montserrat"/>
              </a:defRPr>
            </a:lvl3pPr>
            <a:lvl4pPr indent="-317500" lvl="3" marL="1828800" algn="l">
              <a:lnSpc>
                <a:spcPct val="114000"/>
              </a:lnSpc>
              <a:spcBef>
                <a:spcPts val="0"/>
              </a:spcBef>
              <a:spcAft>
                <a:spcPts val="0"/>
              </a:spcAft>
              <a:buClr>
                <a:schemeClr val="dk1"/>
              </a:buClr>
              <a:buSzPts val="1400"/>
              <a:buFont typeface="Montserrat"/>
              <a:buChar char="•"/>
              <a:defRPr>
                <a:latin typeface="Montserrat"/>
                <a:ea typeface="Montserrat"/>
                <a:cs typeface="Montserrat"/>
                <a:sym typeface="Montserrat"/>
              </a:defRPr>
            </a:lvl4pPr>
            <a:lvl5pPr indent="-317500" lvl="4" marL="2286000" algn="l">
              <a:lnSpc>
                <a:spcPct val="114000"/>
              </a:lnSpc>
              <a:spcBef>
                <a:spcPts val="0"/>
              </a:spcBef>
              <a:spcAft>
                <a:spcPts val="0"/>
              </a:spcAft>
              <a:buClr>
                <a:schemeClr val="dk1"/>
              </a:buClr>
              <a:buSzPts val="1400"/>
              <a:buFont typeface="Montserrat"/>
              <a:buChar char="•"/>
              <a:defRPr>
                <a:latin typeface="Montserrat"/>
                <a:ea typeface="Montserrat"/>
                <a:cs typeface="Montserrat"/>
                <a:sym typeface="Montserrat"/>
              </a:defRPr>
            </a:lvl5pPr>
            <a:lvl6pPr indent="-317500" lvl="5" marL="2743200" algn="l">
              <a:lnSpc>
                <a:spcPct val="90000"/>
              </a:lnSpc>
              <a:spcBef>
                <a:spcPts val="400"/>
              </a:spcBef>
              <a:spcAft>
                <a:spcPts val="0"/>
              </a:spcAft>
              <a:buClr>
                <a:schemeClr val="dk1"/>
              </a:buClr>
              <a:buSzPts val="1400"/>
              <a:buFont typeface="Montserrat"/>
              <a:buChar char="•"/>
              <a:defRPr>
                <a:latin typeface="Montserrat"/>
                <a:ea typeface="Montserrat"/>
                <a:cs typeface="Montserrat"/>
                <a:sym typeface="Montserrat"/>
              </a:defRPr>
            </a:lvl6pPr>
            <a:lvl7pPr indent="-317500" lvl="6" marL="3200400" algn="l">
              <a:lnSpc>
                <a:spcPct val="90000"/>
              </a:lnSpc>
              <a:spcBef>
                <a:spcPts val="400"/>
              </a:spcBef>
              <a:spcAft>
                <a:spcPts val="0"/>
              </a:spcAft>
              <a:buClr>
                <a:schemeClr val="dk1"/>
              </a:buClr>
              <a:buSzPts val="1400"/>
              <a:buFont typeface="Montserrat"/>
              <a:buChar char="•"/>
              <a:defRPr>
                <a:latin typeface="Montserrat"/>
                <a:ea typeface="Montserrat"/>
                <a:cs typeface="Montserrat"/>
                <a:sym typeface="Montserrat"/>
              </a:defRPr>
            </a:lvl7pPr>
            <a:lvl8pPr indent="-317500" lvl="7" marL="3657600" algn="l">
              <a:lnSpc>
                <a:spcPct val="90000"/>
              </a:lnSpc>
              <a:spcBef>
                <a:spcPts val="400"/>
              </a:spcBef>
              <a:spcAft>
                <a:spcPts val="0"/>
              </a:spcAft>
              <a:buClr>
                <a:schemeClr val="dk1"/>
              </a:buClr>
              <a:buSzPts val="1400"/>
              <a:buFont typeface="Montserrat"/>
              <a:buChar char="•"/>
              <a:defRPr>
                <a:latin typeface="Montserrat"/>
                <a:ea typeface="Montserrat"/>
                <a:cs typeface="Montserrat"/>
                <a:sym typeface="Montserrat"/>
              </a:defRPr>
            </a:lvl8pPr>
            <a:lvl9pPr indent="-317500" lvl="8" marL="4114800" algn="l">
              <a:lnSpc>
                <a:spcPct val="90000"/>
              </a:lnSpc>
              <a:spcBef>
                <a:spcPts val="400"/>
              </a:spcBef>
              <a:spcAft>
                <a:spcPts val="0"/>
              </a:spcAft>
              <a:buClr>
                <a:schemeClr val="dk1"/>
              </a:buClr>
              <a:buSzPts val="1400"/>
              <a:buFont typeface="Montserrat"/>
              <a:buChar char="•"/>
              <a:defRPr>
                <a:latin typeface="Montserrat"/>
                <a:ea typeface="Montserrat"/>
                <a:cs typeface="Montserrat"/>
                <a:sym typeface="Montserrat"/>
              </a:defRPr>
            </a:lvl9pPr>
          </a:lstStyle>
          <a:p/>
        </p:txBody>
      </p:sp>
      <p:pic>
        <p:nvPicPr>
          <p:cNvPr descr="A green and blue earth with a green circle around it&#10;&#10;AI-generated content may be incorrect." id="74" name="Google Shape;74;p16"/>
          <p:cNvPicPr preferRelativeResize="0"/>
          <p:nvPr/>
        </p:nvPicPr>
        <p:blipFill rotWithShape="1">
          <a:blip r:embed="rId3">
            <a:alphaModFix/>
          </a:blip>
          <a:srcRect b="0" l="0" r="0" t="0"/>
          <a:stretch/>
        </p:blipFill>
        <p:spPr>
          <a:xfrm>
            <a:off x="7595886" y="123297"/>
            <a:ext cx="1327744" cy="714042"/>
          </a:xfrm>
          <a:prstGeom prst="rect">
            <a:avLst/>
          </a:prstGeom>
          <a:noFill/>
          <a:ln>
            <a:noFill/>
          </a:ln>
        </p:spPr>
      </p:pic>
      <p:cxnSp>
        <p:nvCxnSpPr>
          <p:cNvPr id="75" name="Google Shape;75;p16"/>
          <p:cNvCxnSpPr/>
          <p:nvPr/>
        </p:nvCxnSpPr>
        <p:spPr>
          <a:xfrm>
            <a:off x="373058" y="880744"/>
            <a:ext cx="6692229" cy="0"/>
          </a:xfrm>
          <a:prstGeom prst="straightConnector1">
            <a:avLst/>
          </a:prstGeom>
          <a:noFill/>
          <a:ln cap="rnd" cmpd="sng" w="34925">
            <a:solidFill>
              <a:schemeClr val="dk1">
                <a:alpha val="72941"/>
              </a:schemeClr>
            </a:solidFill>
            <a:prstDash val="dot"/>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p:cSld name="1_Title and Content">
    <p:bg>
      <p:bgPr>
        <a:solidFill>
          <a:schemeClr val="dk1"/>
        </a:solidFill>
      </p:bgPr>
    </p:bg>
    <p:spTree>
      <p:nvGrpSpPr>
        <p:cNvPr id="76" name="Shape 76"/>
        <p:cNvGrpSpPr/>
        <p:nvPr/>
      </p:nvGrpSpPr>
      <p:grpSpPr>
        <a:xfrm>
          <a:off x="0" y="0"/>
          <a:ext cx="0" cy="0"/>
          <a:chOff x="0" y="0"/>
          <a:chExt cx="0" cy="0"/>
        </a:xfrm>
      </p:grpSpPr>
      <p:sp>
        <p:nvSpPr>
          <p:cNvPr id="77" name="Google Shape;77;p17"/>
          <p:cNvSpPr/>
          <p:nvPr/>
        </p:nvSpPr>
        <p:spPr>
          <a:xfrm>
            <a:off x="0" y="4710394"/>
            <a:ext cx="9144000" cy="447945"/>
          </a:xfrm>
          <a:prstGeom prst="rect">
            <a:avLst/>
          </a:prstGeom>
          <a:solidFill>
            <a:schemeClr val="lt1">
              <a:alpha val="72941"/>
            </a:scheme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i="0" lang="en-GB" sz="1400" u="none" cap="none" strike="noStrike">
                <a:solidFill>
                  <a:schemeClr val="dk1"/>
                </a:solidFill>
                <a:latin typeface="Montserrat"/>
                <a:ea typeface="Montserrat"/>
                <a:cs typeface="Montserrat"/>
                <a:sym typeface="Montserrat"/>
              </a:rPr>
              <a:t>  2026 Australian Chair Team</a:t>
            </a:r>
            <a:endParaRPr sz="1100">
              <a:latin typeface="Montserrat"/>
              <a:ea typeface="Montserrat"/>
              <a:cs typeface="Montserrat"/>
              <a:sym typeface="Montserrat"/>
            </a:endParaRPr>
          </a:p>
        </p:txBody>
      </p:sp>
      <p:pic>
        <p:nvPicPr>
          <p:cNvPr descr="A black and white logo&#10;&#10;AI-generated content may be incorrect." id="78" name="Google Shape;78;p17"/>
          <p:cNvPicPr preferRelativeResize="0"/>
          <p:nvPr/>
        </p:nvPicPr>
        <p:blipFill rotWithShape="1">
          <a:blip r:embed="rId2">
            <a:alphaModFix/>
          </a:blip>
          <a:srcRect b="0" l="0" r="0" t="0"/>
          <a:stretch/>
        </p:blipFill>
        <p:spPr>
          <a:xfrm>
            <a:off x="7065287" y="4677523"/>
            <a:ext cx="2136614" cy="513687"/>
          </a:xfrm>
          <a:prstGeom prst="rect">
            <a:avLst/>
          </a:prstGeom>
          <a:noFill/>
          <a:ln>
            <a:noFill/>
          </a:ln>
        </p:spPr>
      </p:pic>
      <p:sp>
        <p:nvSpPr>
          <p:cNvPr id="79" name="Google Shape;79;p17"/>
          <p:cNvSpPr txBox="1"/>
          <p:nvPr>
            <p:ph type="title"/>
          </p:nvPr>
        </p:nvSpPr>
        <p:spPr>
          <a:xfrm>
            <a:off x="220369" y="185195"/>
            <a:ext cx="7193216" cy="652144"/>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None/>
              <a:defRPr>
                <a:solidFill>
                  <a:schemeClr val="lt1"/>
                </a:solidFill>
              </a:defRPr>
            </a:lvl1pPr>
            <a:lvl2pPr lvl="1">
              <a:spcBef>
                <a:spcPts val="0"/>
              </a:spcBef>
              <a:spcAft>
                <a:spcPts val="0"/>
              </a:spcAft>
              <a:buSzPts val="1100"/>
              <a:buFont typeface="Montserrat"/>
              <a:buNone/>
              <a:defRPr>
                <a:latin typeface="Montserrat"/>
                <a:ea typeface="Montserrat"/>
                <a:cs typeface="Montserrat"/>
                <a:sym typeface="Montserrat"/>
              </a:defRPr>
            </a:lvl2pPr>
            <a:lvl3pPr lvl="2">
              <a:spcBef>
                <a:spcPts val="0"/>
              </a:spcBef>
              <a:spcAft>
                <a:spcPts val="0"/>
              </a:spcAft>
              <a:buSzPts val="1100"/>
              <a:buFont typeface="Montserrat"/>
              <a:buNone/>
              <a:defRPr>
                <a:latin typeface="Montserrat"/>
                <a:ea typeface="Montserrat"/>
                <a:cs typeface="Montserrat"/>
                <a:sym typeface="Montserrat"/>
              </a:defRPr>
            </a:lvl3pPr>
            <a:lvl4pPr lvl="3">
              <a:spcBef>
                <a:spcPts val="0"/>
              </a:spcBef>
              <a:spcAft>
                <a:spcPts val="0"/>
              </a:spcAft>
              <a:buSzPts val="1100"/>
              <a:buFont typeface="Montserrat"/>
              <a:buNone/>
              <a:defRPr>
                <a:latin typeface="Montserrat"/>
                <a:ea typeface="Montserrat"/>
                <a:cs typeface="Montserrat"/>
                <a:sym typeface="Montserrat"/>
              </a:defRPr>
            </a:lvl4pPr>
            <a:lvl5pPr lvl="4">
              <a:spcBef>
                <a:spcPts val="0"/>
              </a:spcBef>
              <a:spcAft>
                <a:spcPts val="0"/>
              </a:spcAft>
              <a:buSzPts val="1100"/>
              <a:buFont typeface="Montserrat"/>
              <a:buNone/>
              <a:defRPr>
                <a:latin typeface="Montserrat"/>
                <a:ea typeface="Montserrat"/>
                <a:cs typeface="Montserrat"/>
                <a:sym typeface="Montserrat"/>
              </a:defRPr>
            </a:lvl5pPr>
            <a:lvl6pPr lvl="5">
              <a:spcBef>
                <a:spcPts val="0"/>
              </a:spcBef>
              <a:spcAft>
                <a:spcPts val="0"/>
              </a:spcAft>
              <a:buSzPts val="1100"/>
              <a:buFont typeface="Montserrat"/>
              <a:buNone/>
              <a:defRPr>
                <a:latin typeface="Montserrat"/>
                <a:ea typeface="Montserrat"/>
                <a:cs typeface="Montserrat"/>
                <a:sym typeface="Montserrat"/>
              </a:defRPr>
            </a:lvl6pPr>
            <a:lvl7pPr lvl="6">
              <a:spcBef>
                <a:spcPts val="0"/>
              </a:spcBef>
              <a:spcAft>
                <a:spcPts val="0"/>
              </a:spcAft>
              <a:buSzPts val="1100"/>
              <a:buFont typeface="Montserrat"/>
              <a:buNone/>
              <a:defRPr>
                <a:latin typeface="Montserrat"/>
                <a:ea typeface="Montserrat"/>
                <a:cs typeface="Montserrat"/>
                <a:sym typeface="Montserrat"/>
              </a:defRPr>
            </a:lvl7pPr>
            <a:lvl8pPr lvl="7">
              <a:spcBef>
                <a:spcPts val="0"/>
              </a:spcBef>
              <a:spcAft>
                <a:spcPts val="0"/>
              </a:spcAft>
              <a:buSzPts val="1100"/>
              <a:buFont typeface="Montserrat"/>
              <a:buNone/>
              <a:defRPr>
                <a:latin typeface="Montserrat"/>
                <a:ea typeface="Montserrat"/>
                <a:cs typeface="Montserrat"/>
                <a:sym typeface="Montserrat"/>
              </a:defRPr>
            </a:lvl8pPr>
            <a:lvl9pPr lvl="8">
              <a:spcBef>
                <a:spcPts val="0"/>
              </a:spcBef>
              <a:spcAft>
                <a:spcPts val="0"/>
              </a:spcAft>
              <a:buSzPts val="1100"/>
              <a:buFont typeface="Montserrat"/>
              <a:buNone/>
              <a:defRPr>
                <a:latin typeface="Montserrat"/>
                <a:ea typeface="Montserrat"/>
                <a:cs typeface="Montserrat"/>
                <a:sym typeface="Montserrat"/>
              </a:defRPr>
            </a:lvl9pPr>
          </a:lstStyle>
          <a:p/>
        </p:txBody>
      </p:sp>
      <p:sp>
        <p:nvSpPr>
          <p:cNvPr id="80" name="Google Shape;80;p17"/>
          <p:cNvSpPr txBox="1"/>
          <p:nvPr>
            <p:ph idx="1" type="body"/>
          </p:nvPr>
        </p:nvSpPr>
        <p:spPr>
          <a:xfrm>
            <a:off x="373058" y="1142113"/>
            <a:ext cx="8143016" cy="3453860"/>
          </a:xfrm>
          <a:prstGeom prst="rect">
            <a:avLst/>
          </a:prstGeom>
          <a:noFill/>
          <a:ln>
            <a:noFill/>
          </a:ln>
        </p:spPr>
        <p:txBody>
          <a:bodyPr anchorCtr="0" anchor="t" bIns="34275" lIns="68575" spcFirstLastPara="1" rIns="68575" wrap="square" tIns="34275">
            <a:normAutofit/>
          </a:bodyPr>
          <a:lstStyle>
            <a:lvl1pPr indent="-361950" lvl="0" marL="457200" algn="l">
              <a:lnSpc>
                <a:spcPct val="114000"/>
              </a:lnSpc>
              <a:spcBef>
                <a:spcPts val="800"/>
              </a:spcBef>
              <a:spcAft>
                <a:spcPts val="0"/>
              </a:spcAft>
              <a:buClr>
                <a:schemeClr val="lt1"/>
              </a:buClr>
              <a:buSzPts val="2100"/>
              <a:buChar char="❖"/>
              <a:defRPr>
                <a:solidFill>
                  <a:schemeClr val="lt1"/>
                </a:solidFill>
              </a:defRPr>
            </a:lvl1pPr>
            <a:lvl2pPr indent="-342900" lvl="1" marL="914400" algn="l">
              <a:lnSpc>
                <a:spcPct val="114000"/>
              </a:lnSpc>
              <a:spcBef>
                <a:spcPts val="0"/>
              </a:spcBef>
              <a:spcAft>
                <a:spcPts val="0"/>
              </a:spcAft>
              <a:buClr>
                <a:schemeClr val="lt1"/>
              </a:buClr>
              <a:buSzPts val="1800"/>
              <a:buChar char="⮚"/>
              <a:defRPr>
                <a:solidFill>
                  <a:schemeClr val="lt1"/>
                </a:solidFill>
              </a:defRPr>
            </a:lvl2pPr>
            <a:lvl3pPr indent="-323850" lvl="2" marL="1371600" algn="l">
              <a:lnSpc>
                <a:spcPct val="114000"/>
              </a:lnSpc>
              <a:spcBef>
                <a:spcPts val="0"/>
              </a:spcBef>
              <a:spcAft>
                <a:spcPts val="0"/>
              </a:spcAft>
              <a:buClr>
                <a:schemeClr val="lt1"/>
              </a:buClr>
              <a:buSzPts val="1500"/>
              <a:buChar char="▪"/>
              <a:defRPr>
                <a:solidFill>
                  <a:schemeClr val="lt1"/>
                </a:solidFill>
              </a:defRPr>
            </a:lvl3pPr>
            <a:lvl4pPr indent="-317500" lvl="3" marL="1828800" algn="l">
              <a:lnSpc>
                <a:spcPct val="114000"/>
              </a:lnSpc>
              <a:spcBef>
                <a:spcPts val="0"/>
              </a:spcBef>
              <a:spcAft>
                <a:spcPts val="0"/>
              </a:spcAft>
              <a:buClr>
                <a:schemeClr val="lt1"/>
              </a:buClr>
              <a:buSzPts val="1400"/>
              <a:buChar char="•"/>
              <a:defRPr>
                <a:solidFill>
                  <a:schemeClr val="lt1"/>
                </a:solidFill>
              </a:defRPr>
            </a:lvl4pPr>
            <a:lvl5pPr indent="-317500" lvl="4" marL="2286000" algn="l">
              <a:lnSpc>
                <a:spcPct val="114000"/>
              </a:lnSpc>
              <a:spcBef>
                <a:spcPts val="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descr="A blue planet with green circle around it&#10;&#10;AI-generated content may be incorrect." id="81" name="Google Shape;81;p17"/>
          <p:cNvPicPr preferRelativeResize="0"/>
          <p:nvPr/>
        </p:nvPicPr>
        <p:blipFill rotWithShape="1">
          <a:blip r:embed="rId3">
            <a:alphaModFix/>
          </a:blip>
          <a:srcRect b="0" l="0" r="0" t="0"/>
          <a:stretch/>
        </p:blipFill>
        <p:spPr>
          <a:xfrm>
            <a:off x="7595886" y="123297"/>
            <a:ext cx="1327744" cy="714041"/>
          </a:xfrm>
          <a:prstGeom prst="rect">
            <a:avLst/>
          </a:prstGeom>
          <a:noFill/>
          <a:ln>
            <a:noFill/>
          </a:ln>
        </p:spPr>
      </p:pic>
      <p:cxnSp>
        <p:nvCxnSpPr>
          <p:cNvPr id="82" name="Google Shape;82;p17"/>
          <p:cNvCxnSpPr/>
          <p:nvPr/>
        </p:nvCxnSpPr>
        <p:spPr>
          <a:xfrm>
            <a:off x="373058" y="880744"/>
            <a:ext cx="6692229" cy="0"/>
          </a:xfrm>
          <a:prstGeom prst="straightConnector1">
            <a:avLst/>
          </a:prstGeom>
          <a:noFill/>
          <a:ln cap="rnd" cmpd="sng" w="34925">
            <a:solidFill>
              <a:schemeClr val="lt1">
                <a:alpha val="72941"/>
              </a:schemeClr>
            </a:solidFill>
            <a:prstDash val="dot"/>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Montserrat"/>
              <a:buNone/>
              <a:defRPr b="1" i="0" sz="3300" u="none" cap="none" strike="noStrike">
                <a:solidFill>
                  <a:schemeClr val="dk1"/>
                </a:solidFill>
                <a:latin typeface="Montserrat"/>
                <a:ea typeface="Montserrat"/>
                <a:cs typeface="Montserrat"/>
                <a:sym typeface="Montserra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114000"/>
              </a:lnSpc>
              <a:spcBef>
                <a:spcPts val="800"/>
              </a:spcBef>
              <a:spcAft>
                <a:spcPts val="0"/>
              </a:spcAft>
              <a:buClr>
                <a:schemeClr val="dk1"/>
              </a:buClr>
              <a:buSzPts val="2100"/>
              <a:buFont typeface="Montserrat"/>
              <a:buChar char="❖"/>
              <a:defRPr i="0" sz="2100" u="none" cap="none" strike="noStrike">
                <a:solidFill>
                  <a:schemeClr val="dk1"/>
                </a:solidFill>
                <a:latin typeface="Montserrat"/>
                <a:ea typeface="Montserrat"/>
                <a:cs typeface="Montserrat"/>
                <a:sym typeface="Montserrat"/>
              </a:defRPr>
            </a:lvl1pPr>
            <a:lvl2pPr indent="-342900" lvl="1" marL="914400" marR="0" rtl="0" algn="l">
              <a:lnSpc>
                <a:spcPct val="114000"/>
              </a:lnSpc>
              <a:spcBef>
                <a:spcPts val="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indent="-323850" lvl="2" marL="1371600" marR="0" rtl="0" algn="l">
              <a:lnSpc>
                <a:spcPct val="114000"/>
              </a:lnSpc>
              <a:spcBef>
                <a:spcPts val="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3pPr>
            <a:lvl4pPr indent="-317500" lvl="3" marL="1828800" marR="0" rtl="0" algn="l">
              <a:lnSpc>
                <a:spcPct val="114000"/>
              </a:lnSpc>
              <a:spcBef>
                <a:spcPts val="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4pPr>
            <a:lvl5pPr indent="-317500" lvl="4" marL="2286000" marR="0" rtl="0" algn="l">
              <a:lnSpc>
                <a:spcPct val="114000"/>
              </a:lnSpc>
              <a:spcBef>
                <a:spcPts val="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5pPr>
            <a:lvl6pPr indent="-317500" lvl="5" marL="2743200" marR="0" rtl="0" algn="l">
              <a:lnSpc>
                <a:spcPct val="9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6pPr>
            <a:lvl7pPr indent="-317500" lvl="6" marL="3200400" marR="0" rtl="0" algn="l">
              <a:lnSpc>
                <a:spcPct val="9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7pPr>
            <a:lvl8pPr indent="-317500" lvl="7" marL="3657600" marR="0" rtl="0" algn="l">
              <a:lnSpc>
                <a:spcPct val="9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8pPr>
            <a:lvl9pPr indent="-317500" lvl="8" marL="4114800" marR="0" rtl="0" algn="l">
              <a:lnSpc>
                <a:spcPct val="9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ph type="title"/>
          </p:nvPr>
        </p:nvSpPr>
        <p:spPr>
          <a:xfrm>
            <a:off x="595500" y="1781206"/>
            <a:ext cx="6440700" cy="9942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chemeClr val="dk1"/>
              </a:buClr>
              <a:buSzPts val="800"/>
              <a:buFont typeface="Arial"/>
              <a:buNone/>
            </a:pPr>
            <a:r>
              <a:rPr i="1" lang="en-GB" sz="2600"/>
              <a:t>Positioning CEOS for Success in a Rapidly Changing Context</a:t>
            </a:r>
            <a:endParaRPr i="1" sz="2600"/>
          </a:p>
        </p:txBody>
      </p:sp>
      <p:sp>
        <p:nvSpPr>
          <p:cNvPr id="88" name="Google Shape;88;p18"/>
          <p:cNvSpPr txBox="1"/>
          <p:nvPr>
            <p:ph type="title"/>
          </p:nvPr>
        </p:nvSpPr>
        <p:spPr>
          <a:xfrm>
            <a:off x="595500" y="978631"/>
            <a:ext cx="76035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Arial"/>
              <a:buNone/>
            </a:pPr>
            <a:r>
              <a:rPr lang="en-GB" sz="4500"/>
              <a:t>2026 CEOS Chair Activity</a:t>
            </a:r>
            <a:endParaRPr sz="4500">
              <a:latin typeface="Montserrat"/>
              <a:ea typeface="Montserrat"/>
              <a:cs typeface="Montserrat"/>
              <a:sym typeface="Montserrat"/>
            </a:endParaRPr>
          </a:p>
        </p:txBody>
      </p:sp>
      <p:sp>
        <p:nvSpPr>
          <p:cNvPr id="89" name="Google Shape;89;p18"/>
          <p:cNvSpPr txBox="1"/>
          <p:nvPr/>
        </p:nvSpPr>
        <p:spPr>
          <a:xfrm>
            <a:off x="54333" y="4663689"/>
            <a:ext cx="4817475" cy="300150"/>
          </a:xfrm>
          <a:prstGeom prst="rect">
            <a:avLst/>
          </a:prstGeom>
          <a:noFill/>
          <a:ln>
            <a:noFill/>
          </a:ln>
        </p:spPr>
        <p:txBody>
          <a:bodyPr anchorCtr="0" anchor="t" bIns="68575" lIns="68575" spcFirstLastPara="1" rIns="68575" wrap="square" tIns="68575">
            <a:spAutoFit/>
          </a:bodyPr>
          <a:lstStyle/>
          <a:p>
            <a:pPr indent="0" lvl="0" marL="0" rtl="0" algn="l">
              <a:lnSpc>
                <a:spcPct val="114000"/>
              </a:lnSpc>
              <a:spcBef>
                <a:spcPts val="800"/>
              </a:spcBef>
              <a:spcAft>
                <a:spcPts val="0"/>
              </a:spcAft>
              <a:buNone/>
            </a:pPr>
            <a:r>
              <a:rPr lang="en-GB" sz="1100">
                <a:solidFill>
                  <a:schemeClr val="dk1"/>
                </a:solidFill>
                <a:latin typeface="Montserrat"/>
                <a:ea typeface="Montserrat"/>
                <a:cs typeface="Montserrat"/>
                <a:sym typeface="Montserrat"/>
              </a:rPr>
              <a:t>Credit: USGS/NASA Landsat 8</a:t>
            </a:r>
            <a:endParaRPr sz="300"/>
          </a:p>
        </p:txBody>
      </p:sp>
      <p:sp>
        <p:nvSpPr>
          <p:cNvPr id="90" name="Google Shape;90;p18"/>
          <p:cNvSpPr txBox="1"/>
          <p:nvPr>
            <p:ph type="title"/>
          </p:nvPr>
        </p:nvSpPr>
        <p:spPr>
          <a:xfrm>
            <a:off x="6647950" y="2571750"/>
            <a:ext cx="2464500" cy="1226400"/>
          </a:xfrm>
          <a:prstGeom prst="rect">
            <a:avLst/>
          </a:prstGeom>
          <a:noFill/>
          <a:ln>
            <a:noFill/>
          </a:ln>
        </p:spPr>
        <p:txBody>
          <a:bodyPr anchorCtr="0" anchor="ctr" bIns="34275" lIns="68575" spcFirstLastPara="1" rIns="68575" wrap="square" tIns="34275">
            <a:noAutofit/>
          </a:bodyPr>
          <a:lstStyle/>
          <a:p>
            <a:pPr indent="0" lvl="0" marL="0" rtl="0" algn="r">
              <a:lnSpc>
                <a:spcPct val="115000"/>
              </a:lnSpc>
              <a:spcBef>
                <a:spcPts val="0"/>
              </a:spcBef>
              <a:spcAft>
                <a:spcPts val="0"/>
              </a:spcAft>
              <a:buClr>
                <a:schemeClr val="dk1"/>
              </a:buClr>
              <a:buSzPts val="800"/>
              <a:buFont typeface="Arial"/>
              <a:buNone/>
            </a:pPr>
            <a:r>
              <a:rPr b="0" lang="en-GB" sz="1300">
                <a:latin typeface="Montserrat SemiBold"/>
                <a:ea typeface="Montserrat SemiBold"/>
                <a:cs typeface="Montserrat SemiBold"/>
                <a:sym typeface="Montserrat SemiBold"/>
              </a:rPr>
              <a:t>Alex Held, CSIRO</a:t>
            </a:r>
            <a:endParaRPr b="0" sz="1300">
              <a:latin typeface="Montserrat SemiBold"/>
              <a:ea typeface="Montserrat SemiBold"/>
              <a:cs typeface="Montserrat SemiBold"/>
              <a:sym typeface="Montserrat SemiBold"/>
            </a:endParaRPr>
          </a:p>
          <a:p>
            <a:pPr indent="0" lvl="0" marL="0" rtl="0" algn="r">
              <a:lnSpc>
                <a:spcPct val="115000"/>
              </a:lnSpc>
              <a:spcBef>
                <a:spcPts val="0"/>
              </a:spcBef>
              <a:spcAft>
                <a:spcPts val="0"/>
              </a:spcAft>
              <a:buClr>
                <a:schemeClr val="dk1"/>
              </a:buClr>
              <a:buSzPts val="800"/>
              <a:buFont typeface="Arial"/>
              <a:buNone/>
            </a:pPr>
            <a:r>
              <a:rPr b="0" lang="en-GB" sz="1300">
                <a:latin typeface="Montserrat SemiBold"/>
                <a:ea typeface="Montserrat SemiBold"/>
                <a:cs typeface="Montserrat SemiBold"/>
                <a:sym typeface="Montserrat SemiBold"/>
              </a:rPr>
              <a:t>Item 2.9</a:t>
            </a:r>
            <a:endParaRPr b="0" sz="1300">
              <a:latin typeface="Montserrat SemiBold"/>
              <a:ea typeface="Montserrat SemiBold"/>
              <a:cs typeface="Montserrat SemiBold"/>
              <a:sym typeface="Montserrat SemiBold"/>
            </a:endParaRPr>
          </a:p>
          <a:p>
            <a:pPr indent="0" lvl="0" marL="0" rtl="0" algn="r">
              <a:lnSpc>
                <a:spcPct val="115000"/>
              </a:lnSpc>
              <a:spcBef>
                <a:spcPts val="0"/>
              </a:spcBef>
              <a:spcAft>
                <a:spcPts val="0"/>
              </a:spcAft>
              <a:buClr>
                <a:schemeClr val="dk1"/>
              </a:buClr>
              <a:buSzPts val="800"/>
              <a:buFont typeface="Arial"/>
              <a:buNone/>
            </a:pPr>
            <a:r>
              <a:rPr b="0" lang="en-GB" sz="1300">
                <a:latin typeface="Montserrat SemiBold"/>
                <a:ea typeface="Montserrat SemiBold"/>
                <a:cs typeface="Montserrat SemiBold"/>
                <a:sym typeface="Montserrat SemiBold"/>
              </a:rPr>
              <a:t>CEOS SIT-41 2026</a:t>
            </a:r>
            <a:endParaRPr b="0" sz="1300">
              <a:latin typeface="Montserrat SemiBold"/>
              <a:ea typeface="Montserrat SemiBold"/>
              <a:cs typeface="Montserrat SemiBold"/>
              <a:sym typeface="Montserrat SemiBold"/>
            </a:endParaRPr>
          </a:p>
          <a:p>
            <a:pPr indent="0" lvl="0" marL="0" rtl="0" algn="r">
              <a:lnSpc>
                <a:spcPct val="115000"/>
              </a:lnSpc>
              <a:spcBef>
                <a:spcPts val="0"/>
              </a:spcBef>
              <a:spcAft>
                <a:spcPts val="0"/>
              </a:spcAft>
              <a:buClr>
                <a:schemeClr val="dk1"/>
              </a:buClr>
              <a:buSzPts val="800"/>
              <a:buFont typeface="Arial"/>
              <a:buNone/>
            </a:pPr>
            <a:r>
              <a:rPr b="0" lang="en-GB" sz="1300">
                <a:latin typeface="Montserrat SemiBold"/>
                <a:ea typeface="Montserrat SemiBold"/>
                <a:cs typeface="Montserrat SemiBold"/>
                <a:sym typeface="Montserrat SemiBold"/>
              </a:rPr>
              <a:t>Irvine, California, USA</a:t>
            </a:r>
            <a:endParaRPr b="0" sz="1300">
              <a:latin typeface="Montserrat SemiBold"/>
              <a:ea typeface="Montserrat SemiBold"/>
              <a:cs typeface="Montserrat SemiBold"/>
              <a:sym typeface="Montserrat SemiBold"/>
            </a:endParaRPr>
          </a:p>
          <a:p>
            <a:pPr indent="0" lvl="0" marL="0" rtl="0" algn="r">
              <a:lnSpc>
                <a:spcPct val="115000"/>
              </a:lnSpc>
              <a:spcBef>
                <a:spcPts val="0"/>
              </a:spcBef>
              <a:spcAft>
                <a:spcPts val="0"/>
              </a:spcAft>
              <a:buClr>
                <a:schemeClr val="dk1"/>
              </a:buClr>
              <a:buSzPts val="800"/>
              <a:buFont typeface="Arial"/>
              <a:buNone/>
            </a:pPr>
            <a:r>
              <a:rPr b="0" lang="en-GB" sz="1300">
                <a:latin typeface="Montserrat SemiBold"/>
                <a:ea typeface="Montserrat SemiBold"/>
                <a:cs typeface="Montserrat SemiBold"/>
                <a:sym typeface="Montserrat SemiBold"/>
              </a:rPr>
              <a:t>14-16 April 2026</a:t>
            </a:r>
            <a:endParaRPr b="0" sz="2500">
              <a:latin typeface="Montserrat SemiBold"/>
              <a:ea typeface="Montserrat SemiBold"/>
              <a:cs typeface="Montserrat SemiBold"/>
              <a:sym typeface="Montserrat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220369" y="185195"/>
            <a:ext cx="7193100" cy="652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Key Side meeting highlights</a:t>
            </a:r>
            <a:endParaRPr/>
          </a:p>
        </p:txBody>
      </p:sp>
      <p:sp>
        <p:nvSpPr>
          <p:cNvPr id="96" name="Google Shape;96;p19"/>
          <p:cNvSpPr txBox="1"/>
          <p:nvPr>
            <p:ph idx="1" type="body"/>
          </p:nvPr>
        </p:nvSpPr>
        <p:spPr>
          <a:xfrm>
            <a:off x="373058" y="1142114"/>
            <a:ext cx="8142900" cy="3453900"/>
          </a:xfrm>
          <a:prstGeom prst="rect">
            <a:avLst/>
          </a:prstGeom>
        </p:spPr>
        <p:txBody>
          <a:bodyPr anchorCtr="0" anchor="t" bIns="34275" lIns="68575" spcFirstLastPara="1" rIns="68575" wrap="square" tIns="34275">
            <a:normAutofit fontScale="62500" lnSpcReduction="20000"/>
          </a:bodyPr>
          <a:lstStyle/>
          <a:p>
            <a:pPr indent="-284163" lvl="0" marL="457200" rtl="0" algn="l">
              <a:spcBef>
                <a:spcPts val="800"/>
              </a:spcBef>
              <a:spcAft>
                <a:spcPts val="0"/>
              </a:spcAft>
              <a:buSzPct val="66667"/>
              <a:buChar char="-"/>
            </a:pPr>
            <a:r>
              <a:rPr lang="en-GB"/>
              <a:t>Adaptation and resilience are a strategic opportunity for CEOS to strengthen EO impact, with growing policy demand and a clear need to rebalance CEOS focus beyond mitigation toward decision‑relevant, outcome‑oriented support.</a:t>
            </a:r>
            <a:endParaRPr/>
          </a:p>
          <a:p>
            <a:pPr indent="-284163" lvl="0" marL="457200" rtl="0" algn="l">
              <a:spcBef>
                <a:spcPts val="1000"/>
              </a:spcBef>
              <a:spcAft>
                <a:spcPts val="0"/>
              </a:spcAft>
              <a:buSzPct val="66667"/>
              <a:buChar char="-"/>
            </a:pPr>
            <a:r>
              <a:rPr lang="en-GB"/>
              <a:t>The main challenge is scaling impact from observation to action, given diverse local requirements and fragmented products; CEOS is responding through value‑chain thinking, common typologies, indicators, interoperability and ARD, to better support boundary organisations and decision‑makers.</a:t>
            </a:r>
            <a:endParaRPr/>
          </a:p>
          <a:p>
            <a:pPr indent="-284163" lvl="0" marL="457200" rtl="0" algn="l">
              <a:spcBef>
                <a:spcPts val="1000"/>
              </a:spcBef>
              <a:spcAft>
                <a:spcPts val="0"/>
              </a:spcAft>
              <a:buSzPct val="66667"/>
              <a:buChar char="-"/>
            </a:pPr>
            <a:r>
              <a:rPr lang="en-GB"/>
              <a:t>Two 2026 products will inform both external influence and internal strategy:</a:t>
            </a:r>
            <a:endParaRPr/>
          </a:p>
          <a:p>
            <a:pPr indent="0" lvl="0" marL="914400" rtl="0" algn="l">
              <a:spcBef>
                <a:spcPts val="1000"/>
              </a:spcBef>
              <a:spcAft>
                <a:spcPts val="0"/>
              </a:spcAft>
              <a:buNone/>
            </a:pPr>
            <a:r>
              <a:rPr lang="en-GB"/>
              <a:t>– Earth Observation Handbook supported by ESA demonstrating practical EO contributions through global case studies;</a:t>
            </a:r>
            <a:endParaRPr/>
          </a:p>
          <a:p>
            <a:pPr indent="0" lvl="0" marL="914400" rtl="0" algn="l">
              <a:spcBef>
                <a:spcPts val="800"/>
              </a:spcBef>
              <a:spcAft>
                <a:spcPts val="0"/>
              </a:spcAft>
              <a:buNone/>
            </a:pPr>
            <a:r>
              <a:rPr lang="en-GB"/>
              <a:t>– Internal CEOS Adaptation </a:t>
            </a:r>
            <a:r>
              <a:rPr lang="en-GB"/>
              <a:t>A</a:t>
            </a:r>
            <a:r>
              <a:rPr lang="en-GB"/>
              <a:t>ssessment outlining where CEOS could most effectively an inward‑looking assessment highlighting scalable opportunities for CEOS engagement in adaptation and resilience, designed to inform strategic direction.</a:t>
            </a:r>
            <a:endParaRPr/>
          </a:p>
          <a:p>
            <a:pPr indent="-284163" lvl="0" marL="457200" rtl="0" algn="l">
              <a:spcBef>
                <a:spcPts val="800"/>
              </a:spcBef>
              <a:spcAft>
                <a:spcPts val="0"/>
              </a:spcAft>
              <a:buSzPct val="66667"/>
              <a:buChar char="-"/>
            </a:pPr>
            <a:r>
              <a:rPr lang="en-GB"/>
              <a:t>Adaptation and resilience side meeting participant stats (5 online, 30 in person)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20"/>
          <p:cNvPicPr preferRelativeResize="0"/>
          <p:nvPr/>
        </p:nvPicPr>
        <p:blipFill>
          <a:blip r:embed="rId3">
            <a:alphaModFix/>
          </a:blip>
          <a:stretch>
            <a:fillRect/>
          </a:stretch>
        </p:blipFill>
        <p:spPr>
          <a:xfrm>
            <a:off x="853201" y="742150"/>
            <a:ext cx="6770326" cy="3941626"/>
          </a:xfrm>
          <a:prstGeom prst="rect">
            <a:avLst/>
          </a:prstGeom>
          <a:noFill/>
          <a:ln>
            <a:noFill/>
          </a:ln>
        </p:spPr>
      </p:pic>
      <p:sp>
        <p:nvSpPr>
          <p:cNvPr id="102" name="Google Shape;102;p20"/>
          <p:cNvSpPr txBox="1"/>
          <p:nvPr>
            <p:ph type="title"/>
          </p:nvPr>
        </p:nvSpPr>
        <p:spPr>
          <a:xfrm>
            <a:off x="220369" y="185195"/>
            <a:ext cx="7193100" cy="652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lang="en-GB" sz="2670"/>
              <a:t>Biggest bottle necks (e.g. dataaccess, integration, capacity, </a:t>
            </a:r>
            <a:r>
              <a:rPr lang="en-GB" sz="2670"/>
              <a:t>partnerships</a:t>
            </a:r>
            <a:r>
              <a:rPr lang="en-GB" sz="2670"/>
              <a:t>)</a:t>
            </a:r>
            <a:endParaRPr sz="267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ph type="title"/>
          </p:nvPr>
        </p:nvSpPr>
        <p:spPr>
          <a:xfrm>
            <a:off x="220369" y="185195"/>
            <a:ext cx="7193100" cy="652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Next steps</a:t>
            </a:r>
            <a:endParaRPr/>
          </a:p>
        </p:txBody>
      </p:sp>
      <p:sp>
        <p:nvSpPr>
          <p:cNvPr id="108" name="Google Shape;108;p21"/>
          <p:cNvSpPr txBox="1"/>
          <p:nvPr>
            <p:ph idx="1" type="body"/>
          </p:nvPr>
        </p:nvSpPr>
        <p:spPr>
          <a:xfrm>
            <a:off x="373058" y="1142114"/>
            <a:ext cx="8142900" cy="34539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AutoNum type="arabicPeriod"/>
            </a:pPr>
            <a:r>
              <a:rPr lang="en-GB"/>
              <a:t>Survey to go out to CEOS representatives with questions like </a:t>
            </a:r>
            <a:endParaRPr/>
          </a:p>
          <a:p>
            <a:pPr indent="-317500" lvl="1" marL="914400" rtl="0" algn="l">
              <a:spcBef>
                <a:spcPts val="0"/>
              </a:spcBef>
              <a:spcAft>
                <a:spcPts val="0"/>
              </a:spcAft>
              <a:buSzPts val="1400"/>
              <a:buAutoNum type="alphaLcPeriod"/>
            </a:pPr>
            <a:r>
              <a:rPr lang="en-GB"/>
              <a:t>What does adaptation and resilience mean to CEOS members?</a:t>
            </a:r>
            <a:endParaRPr/>
          </a:p>
          <a:p>
            <a:pPr indent="-317500" lvl="1" marL="914400" rtl="0" algn="l">
              <a:spcBef>
                <a:spcPts val="0"/>
              </a:spcBef>
              <a:spcAft>
                <a:spcPts val="0"/>
              </a:spcAft>
              <a:buSzPts val="1400"/>
              <a:buAutoNum type="alphaLcPeriod"/>
            </a:pPr>
            <a:r>
              <a:rPr lang="en-GB"/>
              <a:t>Where are the biggest bottlenecks? (e.g. data access, integration, capacity or partnerships)?</a:t>
            </a:r>
            <a:endParaRPr/>
          </a:p>
          <a:p>
            <a:pPr indent="-317500" lvl="1" marL="914400" rtl="0" algn="l">
              <a:spcBef>
                <a:spcPts val="0"/>
              </a:spcBef>
              <a:spcAft>
                <a:spcPts val="0"/>
              </a:spcAft>
              <a:buSzPts val="1400"/>
              <a:buAutoNum type="alphaLcPeriod"/>
            </a:pPr>
            <a:r>
              <a:rPr lang="en-GB"/>
              <a:t>collect examples of gaps in impact in EO narratives</a:t>
            </a:r>
            <a:endParaRPr/>
          </a:p>
          <a:p>
            <a:pPr indent="-317500" lvl="1" marL="914400" rtl="0" algn="l">
              <a:spcBef>
                <a:spcPts val="0"/>
              </a:spcBef>
              <a:spcAft>
                <a:spcPts val="0"/>
              </a:spcAft>
              <a:buSzPts val="1400"/>
              <a:buAutoNum type="alphaLcPeriod"/>
            </a:pPr>
            <a:r>
              <a:rPr lang="en-GB"/>
              <a:t>Opportunities that exist in the current climate for EO</a:t>
            </a:r>
            <a:endParaRPr/>
          </a:p>
          <a:p>
            <a:pPr indent="-317500" lvl="1" marL="914400" rtl="0" algn="l">
              <a:spcBef>
                <a:spcPts val="0"/>
              </a:spcBef>
              <a:spcAft>
                <a:spcPts val="0"/>
              </a:spcAft>
              <a:buSzPts val="1400"/>
              <a:buAutoNum type="alphaLcPeriod"/>
            </a:pPr>
            <a:r>
              <a:rPr lang="en-GB"/>
              <a:t>Most critical partners in CEOS’s efforts to support adaptation and resilience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2"/>
          <p:cNvSpPr txBox="1"/>
          <p:nvPr/>
        </p:nvSpPr>
        <p:spPr>
          <a:xfrm rot="-1100626">
            <a:off x="3262861" y="2006731"/>
            <a:ext cx="4708985" cy="1013859"/>
          </a:xfrm>
          <a:prstGeom prst="rect">
            <a:avLst/>
          </a:prstGeom>
          <a:noFill/>
          <a:ln>
            <a:noFill/>
          </a:ln>
        </p:spPr>
        <p:txBody>
          <a:bodyPr anchorCtr="0" anchor="t" bIns="35000" lIns="70025" spcFirstLastPara="1" rIns="70025" wrap="square" tIns="35000">
            <a:spAutoFit/>
          </a:bodyPr>
          <a:lstStyle/>
          <a:p>
            <a:pPr indent="0" lvl="0" marL="0" marR="0" rtl="0" algn="l">
              <a:lnSpc>
                <a:spcPct val="100000"/>
              </a:lnSpc>
              <a:spcBef>
                <a:spcPts val="0"/>
              </a:spcBef>
              <a:spcAft>
                <a:spcPts val="0"/>
              </a:spcAft>
              <a:buNone/>
            </a:pPr>
            <a:r>
              <a:rPr b="0" i="0" lang="en-GB" sz="6128" u="none" cap="none" strike="noStrike">
                <a:solidFill>
                  <a:srgbClr val="E7E6E6"/>
                </a:solidFill>
                <a:latin typeface="Arial"/>
                <a:ea typeface="Arial"/>
                <a:cs typeface="Arial"/>
                <a:sym typeface="Arial"/>
              </a:rPr>
              <a:t>DRAFT</a:t>
            </a:r>
            <a:endParaRPr sz="1072"/>
          </a:p>
        </p:txBody>
      </p:sp>
      <p:sp>
        <p:nvSpPr>
          <p:cNvPr id="114" name="Google Shape;114;p22"/>
          <p:cNvSpPr txBox="1"/>
          <p:nvPr/>
        </p:nvSpPr>
        <p:spPr>
          <a:xfrm>
            <a:off x="293825" y="246925"/>
            <a:ext cx="7346700" cy="666000"/>
          </a:xfrm>
          <a:prstGeom prst="rect">
            <a:avLst/>
          </a:prstGeom>
          <a:noFill/>
          <a:ln>
            <a:noFill/>
          </a:ln>
        </p:spPr>
        <p:txBody>
          <a:bodyPr anchorCtr="0" anchor="ctr" bIns="35000" lIns="70025" spcFirstLastPara="1" rIns="70025" wrap="square" tIns="35000">
            <a:normAutofit/>
          </a:bodyPr>
          <a:lstStyle/>
          <a:p>
            <a:pPr indent="0" lvl="0" marL="0" rtl="0" algn="l">
              <a:lnSpc>
                <a:spcPct val="90000"/>
              </a:lnSpc>
              <a:spcBef>
                <a:spcPts val="0"/>
              </a:spcBef>
              <a:spcAft>
                <a:spcPts val="0"/>
              </a:spcAft>
              <a:buNone/>
            </a:pPr>
            <a:r>
              <a:rPr b="1" lang="en-GB" sz="3370">
                <a:solidFill>
                  <a:srgbClr val="000000"/>
                </a:solidFill>
                <a:latin typeface="Montserrat"/>
                <a:ea typeface="Montserrat"/>
                <a:cs typeface="Montserrat"/>
                <a:sym typeface="Montserrat"/>
              </a:rPr>
              <a:t>Table of contents</a:t>
            </a:r>
            <a:endParaRPr b="1" sz="3370">
              <a:solidFill>
                <a:srgbClr val="000000"/>
              </a:solidFill>
              <a:latin typeface="Montserrat"/>
              <a:ea typeface="Montserrat"/>
              <a:cs typeface="Montserrat"/>
              <a:sym typeface="Montserrat"/>
            </a:endParaRPr>
          </a:p>
        </p:txBody>
      </p:sp>
      <p:sp>
        <p:nvSpPr>
          <p:cNvPr id="115" name="Google Shape;115;p22"/>
          <p:cNvSpPr txBox="1"/>
          <p:nvPr/>
        </p:nvSpPr>
        <p:spPr>
          <a:xfrm>
            <a:off x="579924" y="1291459"/>
            <a:ext cx="8316600" cy="3527400"/>
          </a:xfrm>
          <a:prstGeom prst="rect">
            <a:avLst/>
          </a:prstGeom>
          <a:noFill/>
          <a:ln>
            <a:noFill/>
          </a:ln>
        </p:spPr>
        <p:txBody>
          <a:bodyPr anchorCtr="0" anchor="t" bIns="35000" lIns="70025" spcFirstLastPara="1" rIns="70025" wrap="square" tIns="35000">
            <a:normAutofit lnSpcReduction="20000"/>
          </a:bodyPr>
          <a:lstStyle/>
          <a:p>
            <a:pPr indent="-311304" lvl="0" marL="350216" rtl="0" algn="l">
              <a:lnSpc>
                <a:spcPct val="114000"/>
              </a:lnSpc>
              <a:spcBef>
                <a:spcPts val="766"/>
              </a:spcBef>
              <a:spcAft>
                <a:spcPts val="0"/>
              </a:spcAft>
              <a:buClr>
                <a:srgbClr val="000000"/>
              </a:buClr>
              <a:buSzPts val="2145"/>
              <a:buFont typeface="Montserrat"/>
              <a:buChar char="❖"/>
            </a:pPr>
            <a:r>
              <a:rPr lang="en-GB" sz="2145">
                <a:solidFill>
                  <a:srgbClr val="000000"/>
                </a:solidFill>
                <a:latin typeface="Montserrat"/>
                <a:ea typeface="Montserrat"/>
                <a:cs typeface="Montserrat"/>
                <a:sym typeface="Montserrat"/>
              </a:rPr>
              <a:t>Title: CEOS support for adaptation and resilience in a changing global context</a:t>
            </a:r>
            <a:endParaRPr sz="2145">
              <a:solidFill>
                <a:srgbClr val="000000"/>
              </a:solidFill>
              <a:latin typeface="Montserrat"/>
              <a:ea typeface="Montserrat"/>
              <a:cs typeface="Montserrat"/>
              <a:sym typeface="Montserrat"/>
            </a:endParaRPr>
          </a:p>
          <a:p>
            <a:pPr indent="0" lvl="0" marL="87554" rtl="0" algn="l">
              <a:lnSpc>
                <a:spcPct val="114000"/>
              </a:lnSpc>
              <a:spcBef>
                <a:spcPts val="766"/>
              </a:spcBef>
              <a:spcAft>
                <a:spcPts val="0"/>
              </a:spcAft>
              <a:buNone/>
            </a:pPr>
            <a:r>
              <a:t/>
            </a:r>
            <a:endParaRPr sz="2145">
              <a:solidFill>
                <a:srgbClr val="000000"/>
              </a:solidFill>
              <a:latin typeface="Montserrat"/>
              <a:ea typeface="Montserrat"/>
              <a:cs typeface="Montserrat"/>
              <a:sym typeface="Montserrat"/>
            </a:endParaRPr>
          </a:p>
          <a:p>
            <a:pPr indent="-311304" lvl="0" marL="350216" rtl="0" algn="l">
              <a:lnSpc>
                <a:spcPct val="114000"/>
              </a:lnSpc>
              <a:spcBef>
                <a:spcPts val="766"/>
              </a:spcBef>
              <a:spcAft>
                <a:spcPts val="0"/>
              </a:spcAft>
              <a:buClr>
                <a:srgbClr val="000000"/>
              </a:buClr>
              <a:buSzPts val="2145"/>
              <a:buFont typeface="Montserrat"/>
              <a:buChar char="❖"/>
            </a:pPr>
            <a:r>
              <a:rPr b="1" lang="en-GB" sz="2145">
                <a:solidFill>
                  <a:srgbClr val="000000"/>
                </a:solidFill>
                <a:latin typeface="Montserrat"/>
                <a:ea typeface="Montserrat"/>
                <a:cs typeface="Montserrat"/>
                <a:sym typeface="Montserrat"/>
              </a:rPr>
              <a:t>Purpose and Scope </a:t>
            </a:r>
            <a:endParaRPr sz="2145">
              <a:solidFill>
                <a:srgbClr val="000000"/>
              </a:solidFill>
              <a:latin typeface="Montserrat"/>
              <a:ea typeface="Montserrat"/>
              <a:cs typeface="Montserrat"/>
              <a:sym typeface="Montserrat"/>
            </a:endParaRPr>
          </a:p>
          <a:p>
            <a:pPr indent="-311304" lvl="0" marL="350216" rtl="0" algn="l">
              <a:lnSpc>
                <a:spcPct val="114000"/>
              </a:lnSpc>
              <a:spcBef>
                <a:spcPts val="766"/>
              </a:spcBef>
              <a:spcAft>
                <a:spcPts val="0"/>
              </a:spcAft>
              <a:buClr>
                <a:srgbClr val="000000"/>
              </a:buClr>
              <a:buSzPts val="2145"/>
              <a:buFont typeface="Montserrat"/>
              <a:buChar char="❖"/>
            </a:pPr>
            <a:r>
              <a:rPr b="1" lang="en-GB" sz="2145">
                <a:solidFill>
                  <a:srgbClr val="000000"/>
                </a:solidFill>
                <a:latin typeface="Montserrat"/>
                <a:ea typeface="Montserrat"/>
                <a:cs typeface="Montserrat"/>
                <a:sym typeface="Montserrat"/>
              </a:rPr>
              <a:t>Relevance of Satellite EO </a:t>
            </a:r>
            <a:endParaRPr b="1" sz="2145">
              <a:solidFill>
                <a:srgbClr val="000000"/>
              </a:solidFill>
              <a:latin typeface="Montserrat"/>
              <a:ea typeface="Montserrat"/>
              <a:cs typeface="Montserrat"/>
              <a:sym typeface="Montserrat"/>
            </a:endParaRPr>
          </a:p>
          <a:p>
            <a:pPr indent="-311304" lvl="0" marL="350216" rtl="0" algn="l">
              <a:lnSpc>
                <a:spcPct val="114000"/>
              </a:lnSpc>
              <a:spcBef>
                <a:spcPts val="766"/>
              </a:spcBef>
              <a:spcAft>
                <a:spcPts val="0"/>
              </a:spcAft>
              <a:buClr>
                <a:srgbClr val="000000"/>
              </a:buClr>
              <a:buSzPts val="2145"/>
              <a:buFont typeface="Montserrat"/>
              <a:buChar char="❖"/>
            </a:pPr>
            <a:r>
              <a:rPr b="1" lang="en-GB" sz="2145">
                <a:solidFill>
                  <a:srgbClr val="000000"/>
                </a:solidFill>
                <a:latin typeface="Montserrat"/>
                <a:ea typeface="Montserrat"/>
                <a:cs typeface="Montserrat"/>
                <a:sym typeface="Montserrat"/>
              </a:rPr>
              <a:t>Role of CEOS and CEOS Agencies </a:t>
            </a:r>
            <a:endParaRPr b="1" sz="2145">
              <a:solidFill>
                <a:srgbClr val="000000"/>
              </a:solidFill>
              <a:latin typeface="Montserrat"/>
              <a:ea typeface="Montserrat"/>
              <a:cs typeface="Montserrat"/>
              <a:sym typeface="Montserrat"/>
            </a:endParaRPr>
          </a:p>
          <a:p>
            <a:pPr indent="-311304" lvl="0" marL="350216" rtl="0" algn="l">
              <a:lnSpc>
                <a:spcPct val="114000"/>
              </a:lnSpc>
              <a:spcBef>
                <a:spcPts val="766"/>
              </a:spcBef>
              <a:spcAft>
                <a:spcPts val="0"/>
              </a:spcAft>
              <a:buClr>
                <a:srgbClr val="000000"/>
              </a:buClr>
              <a:buSzPts val="2145"/>
              <a:buFont typeface="Montserrat"/>
              <a:buChar char="❖"/>
            </a:pPr>
            <a:r>
              <a:rPr b="1" lang="en-GB" sz="2145">
                <a:solidFill>
                  <a:srgbClr val="000000"/>
                </a:solidFill>
                <a:latin typeface="Montserrat"/>
                <a:ea typeface="Montserrat"/>
                <a:cs typeface="Montserrat"/>
                <a:sym typeface="Montserrat"/>
              </a:rPr>
              <a:t>Existing Activities </a:t>
            </a:r>
            <a:endParaRPr sz="2145">
              <a:solidFill>
                <a:srgbClr val="000000"/>
              </a:solidFill>
              <a:latin typeface="Montserrat"/>
              <a:ea typeface="Montserrat"/>
              <a:cs typeface="Montserrat"/>
              <a:sym typeface="Montserrat"/>
            </a:endParaRPr>
          </a:p>
          <a:p>
            <a:pPr indent="-311304" lvl="0" marL="350216" rtl="0" algn="l">
              <a:lnSpc>
                <a:spcPct val="114000"/>
              </a:lnSpc>
              <a:spcBef>
                <a:spcPts val="766"/>
              </a:spcBef>
              <a:spcAft>
                <a:spcPts val="0"/>
              </a:spcAft>
              <a:buClr>
                <a:srgbClr val="000000"/>
              </a:buClr>
              <a:buSzPts val="2145"/>
              <a:buFont typeface="Montserrat"/>
              <a:buChar char="❖"/>
            </a:pPr>
            <a:r>
              <a:rPr b="1" lang="en-GB" sz="2145">
                <a:solidFill>
                  <a:srgbClr val="000000"/>
                </a:solidFill>
                <a:latin typeface="Montserrat"/>
                <a:ea typeface="Montserrat"/>
                <a:cs typeface="Montserrat"/>
                <a:sym typeface="Montserrat"/>
              </a:rPr>
              <a:t>Opportunities for CEOS Principal Discussion </a:t>
            </a:r>
            <a:endParaRPr sz="2145">
              <a:solidFill>
                <a:srgbClr val="000000"/>
              </a:solidFill>
              <a:latin typeface="Montserrat"/>
              <a:ea typeface="Montserrat"/>
              <a:cs typeface="Montserrat"/>
              <a:sym typeface="Montserrat"/>
            </a:endParaRPr>
          </a:p>
          <a:p>
            <a:pPr indent="0" lvl="0" marL="87554" rtl="0" algn="l">
              <a:lnSpc>
                <a:spcPct val="114000"/>
              </a:lnSpc>
              <a:spcBef>
                <a:spcPts val="766"/>
              </a:spcBef>
              <a:spcAft>
                <a:spcPts val="0"/>
              </a:spcAft>
              <a:buNone/>
            </a:pPr>
            <a:r>
              <a:t/>
            </a:r>
            <a:endParaRPr sz="2145">
              <a:solidFill>
                <a:srgbClr val="00000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3"/>
          <p:cNvSpPr txBox="1"/>
          <p:nvPr/>
        </p:nvSpPr>
        <p:spPr>
          <a:xfrm>
            <a:off x="229528" y="185198"/>
            <a:ext cx="7239900" cy="656400"/>
          </a:xfrm>
          <a:prstGeom prst="rect">
            <a:avLst/>
          </a:prstGeom>
          <a:noFill/>
          <a:ln>
            <a:noFill/>
          </a:ln>
        </p:spPr>
        <p:txBody>
          <a:bodyPr anchorCtr="0" anchor="ctr" bIns="34500" lIns="69025" spcFirstLastPara="1" rIns="69025" wrap="square" tIns="34500">
            <a:normAutofit/>
          </a:bodyPr>
          <a:lstStyle/>
          <a:p>
            <a:pPr indent="0" lvl="0" marL="0" rtl="0" algn="l">
              <a:lnSpc>
                <a:spcPct val="90000"/>
              </a:lnSpc>
              <a:spcBef>
                <a:spcPts val="0"/>
              </a:spcBef>
              <a:spcAft>
                <a:spcPts val="0"/>
              </a:spcAft>
              <a:buNone/>
            </a:pPr>
            <a:r>
              <a:rPr b="1" lang="en-GB" sz="3321">
                <a:solidFill>
                  <a:srgbClr val="000000"/>
                </a:solidFill>
                <a:latin typeface="Montserrat"/>
                <a:ea typeface="Montserrat"/>
                <a:cs typeface="Montserrat"/>
                <a:sym typeface="Montserrat"/>
              </a:rPr>
              <a:t>Timeline and Process from here</a:t>
            </a:r>
            <a:endParaRPr b="1" sz="3321">
              <a:solidFill>
                <a:srgbClr val="000000"/>
              </a:solidFill>
              <a:latin typeface="Montserrat"/>
              <a:ea typeface="Montserrat"/>
              <a:cs typeface="Montserrat"/>
              <a:sym typeface="Montserrat"/>
            </a:endParaRPr>
          </a:p>
        </p:txBody>
      </p:sp>
      <p:grpSp>
        <p:nvGrpSpPr>
          <p:cNvPr id="121" name="Google Shape;121;p23"/>
          <p:cNvGrpSpPr/>
          <p:nvPr/>
        </p:nvGrpSpPr>
        <p:grpSpPr>
          <a:xfrm>
            <a:off x="399831" y="1325636"/>
            <a:ext cx="8196176" cy="2781096"/>
            <a:chOff x="0" y="460514"/>
            <a:chExt cx="10857300" cy="3684059"/>
          </a:xfrm>
        </p:grpSpPr>
        <p:cxnSp>
          <p:nvCxnSpPr>
            <p:cNvPr id="122" name="Google Shape;122;p23"/>
            <p:cNvCxnSpPr/>
            <p:nvPr/>
          </p:nvCxnSpPr>
          <p:spPr>
            <a:xfrm>
              <a:off x="0" y="2302573"/>
              <a:ext cx="10857300" cy="0"/>
            </a:xfrm>
            <a:prstGeom prst="straightConnector1">
              <a:avLst/>
            </a:prstGeom>
            <a:solidFill>
              <a:srgbClr val="44546A">
                <a:alpha val="90200"/>
              </a:srgbClr>
            </a:solidFill>
            <a:ln cap="flat" cmpd="sng" w="9100">
              <a:solidFill>
                <a:srgbClr val="44546A"/>
              </a:solidFill>
              <a:prstDash val="solid"/>
              <a:round/>
              <a:headEnd len="sm" w="sm" type="none"/>
              <a:tailEnd len="med" w="med" type="stealth"/>
            </a:ln>
          </p:spPr>
        </p:cxnSp>
        <p:sp>
          <p:nvSpPr>
            <p:cNvPr id="123" name="Google Shape;123;p23"/>
            <p:cNvSpPr/>
            <p:nvPr/>
          </p:nvSpPr>
          <p:spPr>
            <a:xfrm>
              <a:off x="456161" y="1116287"/>
              <a:ext cx="3012000" cy="1186200"/>
            </a:xfrm>
            <a:prstGeom prst="rect">
              <a:avLst/>
            </a:prstGeom>
            <a:noFill/>
            <a:ln>
              <a:noFill/>
            </a:ln>
          </p:spPr>
          <p:txBody>
            <a:bodyPr anchorCtr="0" anchor="ctr" bIns="69025" lIns="69025" spcFirstLastPara="1" rIns="69025" wrap="square" tIns="69025">
              <a:noAutofit/>
            </a:bodyPr>
            <a:lstStyle/>
            <a:p>
              <a:pPr indent="0" lvl="0" marL="0" rtl="0" algn="l">
                <a:spcBef>
                  <a:spcPts val="0"/>
                </a:spcBef>
                <a:spcAft>
                  <a:spcPts val="0"/>
                </a:spcAft>
                <a:buNone/>
              </a:pPr>
              <a:r>
                <a:t/>
              </a:r>
              <a:endParaRPr/>
            </a:p>
          </p:txBody>
        </p:sp>
        <p:sp>
          <p:nvSpPr>
            <p:cNvPr id="124" name="Google Shape;124;p23"/>
            <p:cNvSpPr txBox="1"/>
            <p:nvPr/>
          </p:nvSpPr>
          <p:spPr>
            <a:xfrm>
              <a:off x="456161" y="1116287"/>
              <a:ext cx="3012000" cy="11862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132"/>
                <a:buFont typeface="Arial"/>
                <a:buNone/>
              </a:pPr>
              <a:r>
                <a:rPr b="0" i="0" lang="en-GB" sz="1132" u="none" cap="none" strike="noStrike">
                  <a:solidFill>
                    <a:srgbClr val="000000"/>
                  </a:solidFill>
                  <a:latin typeface="Arial"/>
                  <a:ea typeface="Arial"/>
                  <a:cs typeface="Arial"/>
                  <a:sym typeface="Arial"/>
                </a:rPr>
                <a:t>SIT-41 workshop</a:t>
              </a:r>
              <a:endParaRPr sz="1057"/>
            </a:p>
          </p:txBody>
        </p:sp>
        <p:sp>
          <p:nvSpPr>
            <p:cNvPr id="125" name="Google Shape;125;p23"/>
            <p:cNvSpPr/>
            <p:nvPr/>
          </p:nvSpPr>
          <p:spPr>
            <a:xfrm>
              <a:off x="456161" y="497355"/>
              <a:ext cx="3012000" cy="618900"/>
            </a:xfrm>
            <a:prstGeom prst="rect">
              <a:avLst/>
            </a:prstGeom>
            <a:solidFill>
              <a:srgbClr val="32445F">
                <a:alpha val="0"/>
              </a:srgbClr>
            </a:solidFill>
            <a:ln cap="flat" cmpd="sng" w="19175">
              <a:solidFill>
                <a:srgbClr val="32445F">
                  <a:alpha val="0"/>
                </a:srgbClr>
              </a:solidFill>
              <a:prstDash val="solid"/>
              <a:round/>
              <a:headEnd len="sm" w="sm" type="none"/>
              <a:tailEnd len="sm" w="sm" type="none"/>
            </a:ln>
          </p:spPr>
          <p:txBody>
            <a:bodyPr anchorCtr="0" anchor="ctr" bIns="69025" lIns="69025" spcFirstLastPara="1" rIns="69025" wrap="square" tIns="69025">
              <a:noAutofit/>
            </a:bodyPr>
            <a:lstStyle/>
            <a:p>
              <a:pPr indent="0" lvl="0" marL="0" rtl="0" algn="l">
                <a:spcBef>
                  <a:spcPts val="0"/>
                </a:spcBef>
                <a:spcAft>
                  <a:spcPts val="0"/>
                </a:spcAft>
                <a:buNone/>
              </a:pPr>
              <a:r>
                <a:t/>
              </a:r>
              <a:endParaRPr/>
            </a:p>
          </p:txBody>
        </p:sp>
        <p:sp>
          <p:nvSpPr>
            <p:cNvPr id="126" name="Google Shape;126;p23"/>
            <p:cNvSpPr txBox="1"/>
            <p:nvPr/>
          </p:nvSpPr>
          <p:spPr>
            <a:xfrm>
              <a:off x="456161" y="497355"/>
              <a:ext cx="3012000" cy="6189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1510"/>
                <a:buFont typeface="Arial"/>
                <a:buNone/>
              </a:pPr>
              <a:r>
                <a:rPr b="1" i="0" lang="en-GB" sz="1510" u="none" cap="none" strike="noStrike">
                  <a:solidFill>
                    <a:srgbClr val="44546A"/>
                  </a:solidFill>
                  <a:latin typeface="Arial"/>
                  <a:ea typeface="Arial"/>
                  <a:cs typeface="Arial"/>
                  <a:sym typeface="Arial"/>
                </a:rPr>
                <a:t>April 2026</a:t>
              </a:r>
              <a:endParaRPr sz="1057">
                <a:solidFill>
                  <a:srgbClr val="44546A"/>
                </a:solidFill>
              </a:endParaRPr>
            </a:p>
          </p:txBody>
        </p:sp>
        <p:cxnSp>
          <p:nvCxnSpPr>
            <p:cNvPr id="127" name="Google Shape;127;p23"/>
            <p:cNvCxnSpPr/>
            <p:nvPr/>
          </p:nvCxnSpPr>
          <p:spPr>
            <a:xfrm>
              <a:off x="243079" y="460514"/>
              <a:ext cx="0" cy="1842000"/>
            </a:xfrm>
            <a:prstGeom prst="straightConnector1">
              <a:avLst/>
            </a:prstGeom>
            <a:noFill/>
            <a:ln cap="flat" cmpd="sng" w="7200">
              <a:solidFill>
                <a:srgbClr val="44546A"/>
              </a:solidFill>
              <a:prstDash val="solid"/>
              <a:round/>
              <a:headEnd len="sm" w="sm" type="none"/>
              <a:tailEnd len="sm" w="sm" type="none"/>
            </a:ln>
          </p:spPr>
        </p:cxnSp>
        <p:sp>
          <p:nvSpPr>
            <p:cNvPr id="128" name="Google Shape;128;p23"/>
            <p:cNvSpPr/>
            <p:nvPr/>
          </p:nvSpPr>
          <p:spPr>
            <a:xfrm>
              <a:off x="186792" y="2247495"/>
              <a:ext cx="110100" cy="110100"/>
            </a:xfrm>
            <a:prstGeom prst="ellipse">
              <a:avLst/>
            </a:prstGeom>
            <a:solidFill>
              <a:srgbClr val="32445F"/>
            </a:solidFill>
            <a:ln cap="flat" cmpd="sng" w="7200">
              <a:solidFill>
                <a:srgbClr val="FFFFFF"/>
              </a:solidFill>
              <a:prstDash val="solid"/>
              <a:round/>
              <a:headEnd len="sm" w="sm" type="none"/>
              <a:tailEnd len="sm" w="sm" type="none"/>
            </a:ln>
          </p:spPr>
          <p:txBody>
            <a:bodyPr anchorCtr="0" anchor="ctr" bIns="69025" lIns="69025" spcFirstLastPara="1" rIns="69025" wrap="square" tIns="69025">
              <a:noAutofit/>
            </a:bodyPr>
            <a:lstStyle/>
            <a:p>
              <a:pPr indent="0" lvl="0" marL="0" rtl="0" algn="l">
                <a:spcBef>
                  <a:spcPts val="0"/>
                </a:spcBef>
                <a:spcAft>
                  <a:spcPts val="0"/>
                </a:spcAft>
                <a:buNone/>
              </a:pPr>
              <a:r>
                <a:t/>
              </a:r>
              <a:endParaRPr/>
            </a:p>
          </p:txBody>
        </p:sp>
        <p:sp>
          <p:nvSpPr>
            <p:cNvPr id="129" name="Google Shape;129;p23"/>
            <p:cNvSpPr/>
            <p:nvPr/>
          </p:nvSpPr>
          <p:spPr>
            <a:xfrm>
              <a:off x="2287833" y="3142552"/>
              <a:ext cx="3012000" cy="1002000"/>
            </a:xfrm>
            <a:prstGeom prst="rect">
              <a:avLst/>
            </a:prstGeom>
            <a:noFill/>
            <a:ln>
              <a:noFill/>
            </a:ln>
          </p:spPr>
          <p:txBody>
            <a:bodyPr anchorCtr="0" anchor="ctr" bIns="69025" lIns="69025" spcFirstLastPara="1" rIns="69025" wrap="square" tIns="69025">
              <a:noAutofit/>
            </a:bodyPr>
            <a:lstStyle/>
            <a:p>
              <a:pPr indent="0" lvl="0" marL="0" rtl="0" algn="l">
                <a:spcBef>
                  <a:spcPts val="0"/>
                </a:spcBef>
                <a:spcAft>
                  <a:spcPts val="0"/>
                </a:spcAft>
                <a:buNone/>
              </a:pPr>
              <a:r>
                <a:t/>
              </a:r>
              <a:endParaRPr/>
            </a:p>
          </p:txBody>
        </p:sp>
        <p:sp>
          <p:nvSpPr>
            <p:cNvPr id="130" name="Google Shape;130;p23"/>
            <p:cNvSpPr txBox="1"/>
            <p:nvPr/>
          </p:nvSpPr>
          <p:spPr>
            <a:xfrm>
              <a:off x="2287833" y="3142552"/>
              <a:ext cx="3012000" cy="10020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132"/>
                <a:buFont typeface="Arial"/>
                <a:buNone/>
              </a:pPr>
              <a:r>
                <a:rPr b="0" i="0" lang="en-GB" sz="1132" u="none" cap="none" strike="noStrike">
                  <a:solidFill>
                    <a:srgbClr val="000000"/>
                  </a:solidFill>
                  <a:latin typeface="Arial"/>
                  <a:ea typeface="Arial"/>
                  <a:cs typeface="Arial"/>
                  <a:sym typeface="Arial"/>
                </a:rPr>
                <a:t>Editorial Advisory Team to draft questionnaire </a:t>
              </a:r>
              <a:endParaRPr sz="1057"/>
            </a:p>
            <a:p>
              <a:pPr indent="0" lvl="0" marL="0" marR="0" rtl="0" algn="l">
                <a:lnSpc>
                  <a:spcPct val="90000"/>
                </a:lnSpc>
                <a:spcBef>
                  <a:spcPts val="396"/>
                </a:spcBef>
                <a:spcAft>
                  <a:spcPts val="0"/>
                </a:spcAft>
                <a:buClr>
                  <a:srgbClr val="000000"/>
                </a:buClr>
                <a:buSzPts val="1132"/>
                <a:buFont typeface="Arial"/>
                <a:buNone/>
              </a:pPr>
              <a:r>
                <a:rPr b="0" i="0" lang="en-GB" sz="1132" u="none" cap="none" strike="noStrike">
                  <a:solidFill>
                    <a:srgbClr val="000000"/>
                  </a:solidFill>
                  <a:latin typeface="Arial"/>
                  <a:ea typeface="Arial"/>
                  <a:cs typeface="Arial"/>
                  <a:sym typeface="Arial"/>
                </a:rPr>
                <a:t>Align questions with SIT Chair and Chair priorities</a:t>
              </a:r>
              <a:endParaRPr sz="1057"/>
            </a:p>
          </p:txBody>
        </p:sp>
        <p:sp>
          <p:nvSpPr>
            <p:cNvPr id="131" name="Google Shape;131;p23"/>
            <p:cNvSpPr/>
            <p:nvPr/>
          </p:nvSpPr>
          <p:spPr>
            <a:xfrm>
              <a:off x="2287833" y="2486779"/>
              <a:ext cx="3012000" cy="655800"/>
            </a:xfrm>
            <a:prstGeom prst="rect">
              <a:avLst/>
            </a:prstGeom>
            <a:solidFill>
              <a:srgbClr val="32445F">
                <a:alpha val="0"/>
              </a:srgbClr>
            </a:solidFill>
            <a:ln cap="flat" cmpd="sng" w="19175">
              <a:solidFill>
                <a:srgbClr val="32445F">
                  <a:alpha val="0"/>
                </a:srgbClr>
              </a:solidFill>
              <a:prstDash val="solid"/>
              <a:round/>
              <a:headEnd len="sm" w="sm" type="none"/>
              <a:tailEnd len="sm" w="sm" type="none"/>
            </a:ln>
          </p:spPr>
          <p:txBody>
            <a:bodyPr anchorCtr="0" anchor="ctr" bIns="69025" lIns="69025" spcFirstLastPara="1" rIns="69025" wrap="square" tIns="69025">
              <a:noAutofit/>
            </a:bodyPr>
            <a:lstStyle/>
            <a:p>
              <a:pPr indent="0" lvl="0" marL="0" rtl="0" algn="l">
                <a:spcBef>
                  <a:spcPts val="0"/>
                </a:spcBef>
                <a:spcAft>
                  <a:spcPts val="0"/>
                </a:spcAft>
                <a:buNone/>
              </a:pPr>
              <a:r>
                <a:t/>
              </a:r>
              <a:endParaRPr/>
            </a:p>
          </p:txBody>
        </p:sp>
        <p:sp>
          <p:nvSpPr>
            <p:cNvPr id="132" name="Google Shape;132;p23"/>
            <p:cNvSpPr txBox="1"/>
            <p:nvPr/>
          </p:nvSpPr>
          <p:spPr>
            <a:xfrm>
              <a:off x="2287833" y="2486779"/>
              <a:ext cx="3012000" cy="6558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1510"/>
                <a:buFont typeface="Arial"/>
                <a:buNone/>
              </a:pPr>
              <a:r>
                <a:rPr b="1" i="0" lang="en-GB" sz="1510" u="none" cap="none" strike="noStrike">
                  <a:solidFill>
                    <a:srgbClr val="44546A"/>
                  </a:solidFill>
                  <a:latin typeface="Arial"/>
                  <a:ea typeface="Arial"/>
                  <a:cs typeface="Arial"/>
                  <a:sym typeface="Arial"/>
                </a:rPr>
                <a:t>May 2026</a:t>
              </a:r>
              <a:endParaRPr sz="1057">
                <a:solidFill>
                  <a:srgbClr val="44546A"/>
                </a:solidFill>
              </a:endParaRPr>
            </a:p>
          </p:txBody>
        </p:sp>
        <p:cxnSp>
          <p:nvCxnSpPr>
            <p:cNvPr id="133" name="Google Shape;133;p23"/>
            <p:cNvCxnSpPr/>
            <p:nvPr/>
          </p:nvCxnSpPr>
          <p:spPr>
            <a:xfrm>
              <a:off x="2048366" y="2302573"/>
              <a:ext cx="0" cy="1842000"/>
            </a:xfrm>
            <a:prstGeom prst="straightConnector1">
              <a:avLst/>
            </a:prstGeom>
            <a:noFill/>
            <a:ln cap="flat" cmpd="sng" w="7200">
              <a:solidFill>
                <a:srgbClr val="44546A"/>
              </a:solidFill>
              <a:prstDash val="solid"/>
              <a:round/>
              <a:headEnd len="sm" w="sm" type="none"/>
              <a:tailEnd len="sm" w="sm" type="none"/>
            </a:ln>
          </p:spPr>
        </p:cxnSp>
        <p:sp>
          <p:nvSpPr>
            <p:cNvPr id="134" name="Google Shape;134;p23"/>
            <p:cNvSpPr/>
            <p:nvPr/>
          </p:nvSpPr>
          <p:spPr>
            <a:xfrm>
              <a:off x="1992079" y="2247495"/>
              <a:ext cx="110100" cy="110100"/>
            </a:xfrm>
            <a:prstGeom prst="ellipse">
              <a:avLst/>
            </a:prstGeom>
            <a:solidFill>
              <a:srgbClr val="32445F"/>
            </a:solidFill>
            <a:ln cap="flat" cmpd="sng" w="7200">
              <a:solidFill>
                <a:srgbClr val="FFFFFF"/>
              </a:solidFill>
              <a:prstDash val="solid"/>
              <a:round/>
              <a:headEnd len="sm" w="sm" type="none"/>
              <a:tailEnd len="sm" w="sm" type="none"/>
            </a:ln>
          </p:spPr>
          <p:txBody>
            <a:bodyPr anchorCtr="0" anchor="ctr" bIns="69025" lIns="69025" spcFirstLastPara="1" rIns="69025" wrap="square" tIns="69025">
              <a:noAutofit/>
            </a:bodyPr>
            <a:lstStyle/>
            <a:p>
              <a:pPr indent="0" lvl="0" marL="0" rtl="0" algn="l">
                <a:spcBef>
                  <a:spcPts val="0"/>
                </a:spcBef>
                <a:spcAft>
                  <a:spcPts val="0"/>
                </a:spcAft>
                <a:buNone/>
              </a:pPr>
              <a:r>
                <a:t/>
              </a:r>
              <a:endParaRPr/>
            </a:p>
          </p:txBody>
        </p:sp>
        <p:sp>
          <p:nvSpPr>
            <p:cNvPr id="135" name="Google Shape;135;p23"/>
            <p:cNvSpPr/>
            <p:nvPr/>
          </p:nvSpPr>
          <p:spPr>
            <a:xfrm>
              <a:off x="4093120" y="1116287"/>
              <a:ext cx="3012000" cy="1186200"/>
            </a:xfrm>
            <a:prstGeom prst="rect">
              <a:avLst/>
            </a:prstGeom>
            <a:noFill/>
            <a:ln>
              <a:noFill/>
            </a:ln>
          </p:spPr>
          <p:txBody>
            <a:bodyPr anchorCtr="0" anchor="ctr" bIns="69025" lIns="69025" spcFirstLastPara="1" rIns="69025" wrap="square" tIns="69025">
              <a:noAutofit/>
            </a:bodyPr>
            <a:lstStyle/>
            <a:p>
              <a:pPr indent="0" lvl="0" marL="0" rtl="0" algn="l">
                <a:spcBef>
                  <a:spcPts val="0"/>
                </a:spcBef>
                <a:spcAft>
                  <a:spcPts val="0"/>
                </a:spcAft>
                <a:buNone/>
              </a:pPr>
              <a:r>
                <a:t/>
              </a:r>
              <a:endParaRPr/>
            </a:p>
          </p:txBody>
        </p:sp>
        <p:sp>
          <p:nvSpPr>
            <p:cNvPr id="136" name="Google Shape;136;p23"/>
            <p:cNvSpPr txBox="1"/>
            <p:nvPr/>
          </p:nvSpPr>
          <p:spPr>
            <a:xfrm>
              <a:off x="4093120" y="1116287"/>
              <a:ext cx="3012000" cy="11862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132"/>
                <a:buFont typeface="Arial"/>
                <a:buNone/>
              </a:pPr>
              <a:r>
                <a:rPr b="0" i="0" lang="en-GB" sz="1132" u="none" cap="none" strike="noStrike">
                  <a:solidFill>
                    <a:srgbClr val="000000"/>
                  </a:solidFill>
                  <a:latin typeface="Arial"/>
                  <a:ea typeface="Arial"/>
                  <a:cs typeface="Arial"/>
                  <a:sym typeface="Arial"/>
                </a:rPr>
                <a:t>Opportunity to contribute! </a:t>
              </a:r>
              <a:endParaRPr sz="1057"/>
            </a:p>
            <a:p>
              <a:pPr indent="0" lvl="0" marL="0" marR="0" rtl="0" algn="l">
                <a:lnSpc>
                  <a:spcPct val="90000"/>
                </a:lnSpc>
                <a:spcBef>
                  <a:spcPts val="396"/>
                </a:spcBef>
                <a:spcAft>
                  <a:spcPts val="0"/>
                </a:spcAft>
                <a:buClr>
                  <a:srgbClr val="000000"/>
                </a:buClr>
                <a:buSzPts val="1132"/>
                <a:buFont typeface="Arial"/>
                <a:buNone/>
              </a:pPr>
              <a:r>
                <a:rPr b="0" i="0" lang="en-GB" sz="1132" u="none" cap="none" strike="noStrike">
                  <a:solidFill>
                    <a:srgbClr val="000000"/>
                  </a:solidFill>
                  <a:latin typeface="Arial"/>
                  <a:ea typeface="Arial"/>
                  <a:cs typeface="Arial"/>
                  <a:sym typeface="Arial"/>
                </a:rPr>
                <a:t>Open survey to CEOS members</a:t>
              </a:r>
              <a:endParaRPr sz="1057"/>
            </a:p>
          </p:txBody>
        </p:sp>
        <p:sp>
          <p:nvSpPr>
            <p:cNvPr id="137" name="Google Shape;137;p23"/>
            <p:cNvSpPr/>
            <p:nvPr/>
          </p:nvSpPr>
          <p:spPr>
            <a:xfrm>
              <a:off x="4093120" y="497355"/>
              <a:ext cx="3012000" cy="618900"/>
            </a:xfrm>
            <a:prstGeom prst="rect">
              <a:avLst/>
            </a:prstGeom>
            <a:solidFill>
              <a:srgbClr val="32445F">
                <a:alpha val="0"/>
              </a:srgbClr>
            </a:solidFill>
            <a:ln cap="flat" cmpd="sng" w="19175">
              <a:solidFill>
                <a:srgbClr val="32445F">
                  <a:alpha val="0"/>
                </a:srgbClr>
              </a:solidFill>
              <a:prstDash val="solid"/>
              <a:round/>
              <a:headEnd len="sm" w="sm" type="none"/>
              <a:tailEnd len="sm" w="sm" type="none"/>
            </a:ln>
          </p:spPr>
          <p:txBody>
            <a:bodyPr anchorCtr="0" anchor="ctr" bIns="69025" lIns="69025" spcFirstLastPara="1" rIns="69025" wrap="square" tIns="69025">
              <a:noAutofit/>
            </a:bodyPr>
            <a:lstStyle/>
            <a:p>
              <a:pPr indent="0" lvl="0" marL="0" rtl="0" algn="l">
                <a:spcBef>
                  <a:spcPts val="0"/>
                </a:spcBef>
                <a:spcAft>
                  <a:spcPts val="0"/>
                </a:spcAft>
                <a:buNone/>
              </a:pPr>
              <a:r>
                <a:t/>
              </a:r>
              <a:endParaRPr/>
            </a:p>
          </p:txBody>
        </p:sp>
        <p:sp>
          <p:nvSpPr>
            <p:cNvPr id="138" name="Google Shape;138;p23"/>
            <p:cNvSpPr txBox="1"/>
            <p:nvPr/>
          </p:nvSpPr>
          <p:spPr>
            <a:xfrm>
              <a:off x="4093120" y="497355"/>
              <a:ext cx="3012000" cy="6189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1510"/>
                <a:buFont typeface="Arial"/>
                <a:buNone/>
              </a:pPr>
              <a:r>
                <a:rPr b="1" i="0" lang="en-GB" sz="1510" u="none" cap="none" strike="noStrike">
                  <a:solidFill>
                    <a:srgbClr val="44546A"/>
                  </a:solidFill>
                  <a:latin typeface="Arial"/>
                  <a:ea typeface="Arial"/>
                  <a:cs typeface="Arial"/>
                  <a:sym typeface="Arial"/>
                </a:rPr>
                <a:t>May – July 2026</a:t>
              </a:r>
              <a:endParaRPr sz="1057">
                <a:solidFill>
                  <a:srgbClr val="44546A"/>
                </a:solidFill>
              </a:endParaRPr>
            </a:p>
          </p:txBody>
        </p:sp>
        <p:cxnSp>
          <p:nvCxnSpPr>
            <p:cNvPr id="139" name="Google Shape;139;p23"/>
            <p:cNvCxnSpPr/>
            <p:nvPr/>
          </p:nvCxnSpPr>
          <p:spPr>
            <a:xfrm>
              <a:off x="3853653" y="460514"/>
              <a:ext cx="0" cy="1842000"/>
            </a:xfrm>
            <a:prstGeom prst="straightConnector1">
              <a:avLst/>
            </a:prstGeom>
            <a:noFill/>
            <a:ln cap="flat" cmpd="sng" w="7200">
              <a:solidFill>
                <a:srgbClr val="44546A"/>
              </a:solidFill>
              <a:prstDash val="solid"/>
              <a:round/>
              <a:headEnd len="sm" w="sm" type="none"/>
              <a:tailEnd len="sm" w="sm" type="none"/>
            </a:ln>
          </p:spPr>
        </p:cxnSp>
        <p:sp>
          <p:nvSpPr>
            <p:cNvPr id="140" name="Google Shape;140;p23"/>
            <p:cNvSpPr/>
            <p:nvPr/>
          </p:nvSpPr>
          <p:spPr>
            <a:xfrm>
              <a:off x="3797366" y="2247495"/>
              <a:ext cx="110100" cy="110100"/>
            </a:xfrm>
            <a:prstGeom prst="ellipse">
              <a:avLst/>
            </a:prstGeom>
            <a:solidFill>
              <a:srgbClr val="32445F"/>
            </a:solidFill>
            <a:ln cap="flat" cmpd="sng" w="7200">
              <a:solidFill>
                <a:srgbClr val="FFFFFF"/>
              </a:solidFill>
              <a:prstDash val="solid"/>
              <a:round/>
              <a:headEnd len="sm" w="sm" type="none"/>
              <a:tailEnd len="sm" w="sm" type="none"/>
            </a:ln>
          </p:spPr>
          <p:txBody>
            <a:bodyPr anchorCtr="0" anchor="ctr" bIns="69025" lIns="69025" spcFirstLastPara="1" rIns="69025" wrap="square" tIns="69025">
              <a:noAutofit/>
            </a:bodyPr>
            <a:lstStyle/>
            <a:p>
              <a:pPr indent="0" lvl="0" marL="0" rtl="0" algn="l">
                <a:spcBef>
                  <a:spcPts val="0"/>
                </a:spcBef>
                <a:spcAft>
                  <a:spcPts val="0"/>
                </a:spcAft>
                <a:buNone/>
              </a:pPr>
              <a:r>
                <a:t/>
              </a:r>
              <a:endParaRPr/>
            </a:p>
          </p:txBody>
        </p:sp>
        <p:sp>
          <p:nvSpPr>
            <p:cNvPr id="141" name="Google Shape;141;p23"/>
            <p:cNvSpPr/>
            <p:nvPr/>
          </p:nvSpPr>
          <p:spPr>
            <a:xfrm>
              <a:off x="5898407" y="3142552"/>
              <a:ext cx="3012000" cy="1002000"/>
            </a:xfrm>
            <a:prstGeom prst="rect">
              <a:avLst/>
            </a:prstGeom>
            <a:noFill/>
            <a:ln>
              <a:noFill/>
            </a:ln>
          </p:spPr>
          <p:txBody>
            <a:bodyPr anchorCtr="0" anchor="ctr" bIns="69025" lIns="69025" spcFirstLastPara="1" rIns="69025" wrap="square" tIns="69025">
              <a:noAutofit/>
            </a:bodyPr>
            <a:lstStyle/>
            <a:p>
              <a:pPr indent="0" lvl="0" marL="0" rtl="0" algn="l">
                <a:spcBef>
                  <a:spcPts val="0"/>
                </a:spcBef>
                <a:spcAft>
                  <a:spcPts val="0"/>
                </a:spcAft>
                <a:buNone/>
              </a:pPr>
              <a:r>
                <a:t/>
              </a:r>
              <a:endParaRPr/>
            </a:p>
          </p:txBody>
        </p:sp>
        <p:sp>
          <p:nvSpPr>
            <p:cNvPr id="142" name="Google Shape;142;p23"/>
            <p:cNvSpPr txBox="1"/>
            <p:nvPr/>
          </p:nvSpPr>
          <p:spPr>
            <a:xfrm>
              <a:off x="5898407" y="3142552"/>
              <a:ext cx="3012000" cy="10020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132"/>
                <a:buFont typeface="Arial"/>
                <a:buNone/>
              </a:pPr>
              <a:r>
                <a:rPr b="0" i="0" lang="en-GB" sz="1132" u="none" cap="none" strike="noStrike">
                  <a:solidFill>
                    <a:srgbClr val="000000"/>
                  </a:solidFill>
                  <a:latin typeface="Arial"/>
                  <a:ea typeface="Arial"/>
                  <a:cs typeface="Arial"/>
                  <a:sym typeface="Arial"/>
                </a:rPr>
                <a:t>Present draft report at SIT-TW for final comment and review</a:t>
              </a:r>
              <a:endParaRPr sz="1057"/>
            </a:p>
          </p:txBody>
        </p:sp>
        <p:sp>
          <p:nvSpPr>
            <p:cNvPr id="143" name="Google Shape;143;p23"/>
            <p:cNvSpPr/>
            <p:nvPr/>
          </p:nvSpPr>
          <p:spPr>
            <a:xfrm>
              <a:off x="5898407" y="2486779"/>
              <a:ext cx="3012000" cy="655800"/>
            </a:xfrm>
            <a:prstGeom prst="rect">
              <a:avLst/>
            </a:prstGeom>
            <a:solidFill>
              <a:srgbClr val="32445F">
                <a:alpha val="0"/>
              </a:srgbClr>
            </a:solidFill>
            <a:ln cap="flat" cmpd="sng" w="19175">
              <a:solidFill>
                <a:srgbClr val="32445F">
                  <a:alpha val="0"/>
                </a:srgbClr>
              </a:solidFill>
              <a:prstDash val="solid"/>
              <a:round/>
              <a:headEnd len="sm" w="sm" type="none"/>
              <a:tailEnd len="sm" w="sm" type="none"/>
            </a:ln>
          </p:spPr>
          <p:txBody>
            <a:bodyPr anchorCtr="0" anchor="ctr" bIns="69025" lIns="69025" spcFirstLastPara="1" rIns="69025" wrap="square" tIns="69025">
              <a:noAutofit/>
            </a:bodyPr>
            <a:lstStyle/>
            <a:p>
              <a:pPr indent="0" lvl="0" marL="0" rtl="0" algn="l">
                <a:spcBef>
                  <a:spcPts val="0"/>
                </a:spcBef>
                <a:spcAft>
                  <a:spcPts val="0"/>
                </a:spcAft>
                <a:buNone/>
              </a:pPr>
              <a:r>
                <a:t/>
              </a:r>
              <a:endParaRPr/>
            </a:p>
          </p:txBody>
        </p:sp>
        <p:sp>
          <p:nvSpPr>
            <p:cNvPr id="144" name="Google Shape;144;p23"/>
            <p:cNvSpPr txBox="1"/>
            <p:nvPr/>
          </p:nvSpPr>
          <p:spPr>
            <a:xfrm>
              <a:off x="5898407" y="2486779"/>
              <a:ext cx="3012000" cy="6558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1510"/>
                <a:buFont typeface="Arial"/>
                <a:buNone/>
              </a:pPr>
              <a:r>
                <a:rPr b="1" i="0" lang="en-GB" sz="1510" u="none" cap="none" strike="noStrike">
                  <a:solidFill>
                    <a:srgbClr val="44546A"/>
                  </a:solidFill>
                  <a:latin typeface="Arial"/>
                  <a:ea typeface="Arial"/>
                  <a:cs typeface="Arial"/>
                  <a:sym typeface="Arial"/>
                </a:rPr>
                <a:t>Sept 2026</a:t>
              </a:r>
              <a:endParaRPr sz="1057">
                <a:solidFill>
                  <a:srgbClr val="44546A"/>
                </a:solidFill>
              </a:endParaRPr>
            </a:p>
          </p:txBody>
        </p:sp>
        <p:cxnSp>
          <p:nvCxnSpPr>
            <p:cNvPr id="145" name="Google Shape;145;p23"/>
            <p:cNvCxnSpPr/>
            <p:nvPr/>
          </p:nvCxnSpPr>
          <p:spPr>
            <a:xfrm>
              <a:off x="5658940" y="2302573"/>
              <a:ext cx="0" cy="1842000"/>
            </a:xfrm>
            <a:prstGeom prst="straightConnector1">
              <a:avLst/>
            </a:prstGeom>
            <a:noFill/>
            <a:ln cap="flat" cmpd="sng" w="7200">
              <a:solidFill>
                <a:srgbClr val="44546A"/>
              </a:solidFill>
              <a:prstDash val="solid"/>
              <a:round/>
              <a:headEnd len="sm" w="sm" type="none"/>
              <a:tailEnd len="sm" w="sm" type="none"/>
            </a:ln>
          </p:spPr>
        </p:cxnSp>
        <p:sp>
          <p:nvSpPr>
            <p:cNvPr id="146" name="Google Shape;146;p23"/>
            <p:cNvSpPr/>
            <p:nvPr/>
          </p:nvSpPr>
          <p:spPr>
            <a:xfrm>
              <a:off x="5602653" y="2247495"/>
              <a:ext cx="110100" cy="110100"/>
            </a:xfrm>
            <a:prstGeom prst="ellipse">
              <a:avLst/>
            </a:prstGeom>
            <a:solidFill>
              <a:srgbClr val="32445F"/>
            </a:solidFill>
            <a:ln cap="flat" cmpd="sng" w="7200">
              <a:solidFill>
                <a:srgbClr val="FFFFFF"/>
              </a:solidFill>
              <a:prstDash val="solid"/>
              <a:round/>
              <a:headEnd len="sm" w="sm" type="none"/>
              <a:tailEnd len="sm" w="sm" type="none"/>
            </a:ln>
          </p:spPr>
          <p:txBody>
            <a:bodyPr anchorCtr="0" anchor="ctr" bIns="69025" lIns="69025" spcFirstLastPara="1" rIns="69025" wrap="square" tIns="69025">
              <a:noAutofit/>
            </a:bodyPr>
            <a:lstStyle/>
            <a:p>
              <a:pPr indent="0" lvl="0" marL="0" rtl="0" algn="l">
                <a:spcBef>
                  <a:spcPts val="0"/>
                </a:spcBef>
                <a:spcAft>
                  <a:spcPts val="0"/>
                </a:spcAft>
                <a:buNone/>
              </a:pPr>
              <a:r>
                <a:t/>
              </a:r>
              <a:endParaRPr/>
            </a:p>
          </p:txBody>
        </p:sp>
        <p:sp>
          <p:nvSpPr>
            <p:cNvPr id="147" name="Google Shape;147;p23"/>
            <p:cNvSpPr/>
            <p:nvPr/>
          </p:nvSpPr>
          <p:spPr>
            <a:xfrm>
              <a:off x="7703694" y="1116287"/>
              <a:ext cx="3012000" cy="1186200"/>
            </a:xfrm>
            <a:prstGeom prst="rect">
              <a:avLst/>
            </a:prstGeom>
            <a:noFill/>
            <a:ln>
              <a:noFill/>
            </a:ln>
          </p:spPr>
          <p:txBody>
            <a:bodyPr anchorCtr="0" anchor="ctr" bIns="69025" lIns="69025" spcFirstLastPara="1" rIns="69025" wrap="square" tIns="69025">
              <a:noAutofit/>
            </a:bodyPr>
            <a:lstStyle/>
            <a:p>
              <a:pPr indent="0" lvl="0" marL="0" rtl="0" algn="l">
                <a:spcBef>
                  <a:spcPts val="0"/>
                </a:spcBef>
                <a:spcAft>
                  <a:spcPts val="0"/>
                </a:spcAft>
                <a:buNone/>
              </a:pPr>
              <a:r>
                <a:t/>
              </a:r>
              <a:endParaRPr/>
            </a:p>
          </p:txBody>
        </p:sp>
        <p:sp>
          <p:nvSpPr>
            <p:cNvPr id="148" name="Google Shape;148;p23"/>
            <p:cNvSpPr txBox="1"/>
            <p:nvPr/>
          </p:nvSpPr>
          <p:spPr>
            <a:xfrm>
              <a:off x="7703694" y="1116287"/>
              <a:ext cx="3012000" cy="11862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132"/>
                <a:buFont typeface="Arial"/>
                <a:buNone/>
              </a:pPr>
              <a:r>
                <a:rPr b="0" i="0" lang="en-GB" sz="1132" u="none" cap="none" strike="noStrike">
                  <a:solidFill>
                    <a:srgbClr val="000000"/>
                  </a:solidFill>
                  <a:latin typeface="Arial"/>
                  <a:ea typeface="Arial"/>
                  <a:cs typeface="Arial"/>
                  <a:sym typeface="Arial"/>
                </a:rPr>
                <a:t>Present final report at Plenary</a:t>
              </a:r>
              <a:endParaRPr sz="1057"/>
            </a:p>
          </p:txBody>
        </p:sp>
        <p:sp>
          <p:nvSpPr>
            <p:cNvPr id="149" name="Google Shape;149;p23"/>
            <p:cNvSpPr/>
            <p:nvPr/>
          </p:nvSpPr>
          <p:spPr>
            <a:xfrm>
              <a:off x="7703694" y="497355"/>
              <a:ext cx="3012000" cy="618900"/>
            </a:xfrm>
            <a:prstGeom prst="rect">
              <a:avLst/>
            </a:prstGeom>
            <a:solidFill>
              <a:srgbClr val="32445F">
                <a:alpha val="0"/>
              </a:srgbClr>
            </a:solidFill>
            <a:ln cap="flat" cmpd="sng" w="19175">
              <a:solidFill>
                <a:srgbClr val="32445F">
                  <a:alpha val="0"/>
                </a:srgbClr>
              </a:solidFill>
              <a:prstDash val="solid"/>
              <a:round/>
              <a:headEnd len="sm" w="sm" type="none"/>
              <a:tailEnd len="sm" w="sm" type="none"/>
            </a:ln>
          </p:spPr>
          <p:txBody>
            <a:bodyPr anchorCtr="0" anchor="ctr" bIns="69025" lIns="69025" spcFirstLastPara="1" rIns="69025" wrap="square" tIns="69025">
              <a:noAutofit/>
            </a:bodyPr>
            <a:lstStyle/>
            <a:p>
              <a:pPr indent="0" lvl="0" marL="0" rtl="0" algn="l">
                <a:spcBef>
                  <a:spcPts val="0"/>
                </a:spcBef>
                <a:spcAft>
                  <a:spcPts val="0"/>
                </a:spcAft>
                <a:buNone/>
              </a:pPr>
              <a:r>
                <a:t/>
              </a:r>
              <a:endParaRPr/>
            </a:p>
          </p:txBody>
        </p:sp>
        <p:sp>
          <p:nvSpPr>
            <p:cNvPr id="150" name="Google Shape;150;p23"/>
            <p:cNvSpPr txBox="1"/>
            <p:nvPr/>
          </p:nvSpPr>
          <p:spPr>
            <a:xfrm>
              <a:off x="7703694" y="497355"/>
              <a:ext cx="3012000" cy="6189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rgbClr val="000000"/>
                </a:buClr>
                <a:buSzPts val="1510"/>
                <a:buFont typeface="Arial"/>
                <a:buNone/>
              </a:pPr>
              <a:r>
                <a:rPr b="1" i="0" lang="en-GB" sz="1510" u="none" cap="none" strike="noStrike">
                  <a:solidFill>
                    <a:srgbClr val="44546A"/>
                  </a:solidFill>
                  <a:latin typeface="Arial"/>
                  <a:ea typeface="Arial"/>
                  <a:cs typeface="Arial"/>
                  <a:sym typeface="Arial"/>
                </a:rPr>
                <a:t>Nov 2026</a:t>
              </a:r>
              <a:endParaRPr sz="1057">
                <a:solidFill>
                  <a:srgbClr val="44546A"/>
                </a:solidFill>
              </a:endParaRPr>
            </a:p>
          </p:txBody>
        </p:sp>
        <p:cxnSp>
          <p:nvCxnSpPr>
            <p:cNvPr id="151" name="Google Shape;151;p23"/>
            <p:cNvCxnSpPr/>
            <p:nvPr/>
          </p:nvCxnSpPr>
          <p:spPr>
            <a:xfrm>
              <a:off x="7464226" y="460514"/>
              <a:ext cx="0" cy="1842000"/>
            </a:xfrm>
            <a:prstGeom prst="straightConnector1">
              <a:avLst/>
            </a:prstGeom>
            <a:noFill/>
            <a:ln cap="flat" cmpd="sng" w="7200">
              <a:solidFill>
                <a:srgbClr val="44546A"/>
              </a:solidFill>
              <a:prstDash val="solid"/>
              <a:round/>
              <a:headEnd len="sm" w="sm" type="none"/>
              <a:tailEnd len="sm" w="sm" type="none"/>
            </a:ln>
          </p:spPr>
        </p:cxnSp>
        <p:sp>
          <p:nvSpPr>
            <p:cNvPr id="152" name="Google Shape;152;p23"/>
            <p:cNvSpPr/>
            <p:nvPr/>
          </p:nvSpPr>
          <p:spPr>
            <a:xfrm>
              <a:off x="7407940" y="2247495"/>
              <a:ext cx="110100" cy="110100"/>
            </a:xfrm>
            <a:prstGeom prst="ellipse">
              <a:avLst/>
            </a:prstGeom>
            <a:solidFill>
              <a:srgbClr val="32445F"/>
            </a:solidFill>
            <a:ln cap="flat" cmpd="sng" w="7200">
              <a:solidFill>
                <a:srgbClr val="FFFFFF"/>
              </a:solidFill>
              <a:prstDash val="solid"/>
              <a:round/>
              <a:headEnd len="sm" w="sm" type="none"/>
              <a:tailEnd len="sm" w="sm" type="none"/>
            </a:ln>
          </p:spPr>
          <p:txBody>
            <a:bodyPr anchorCtr="0" anchor="ctr" bIns="69025" lIns="69025" spcFirstLastPara="1" rIns="69025" wrap="square" tIns="69025">
              <a:noAutofit/>
            </a:bodyPr>
            <a:lstStyle/>
            <a:p>
              <a:pPr indent="0" lvl="0" marL="0" rtl="0" algn="l">
                <a:spcBef>
                  <a:spcPts val="0"/>
                </a:spcBef>
                <a:spcAft>
                  <a:spcPts val="0"/>
                </a:spcAft>
                <a:buNone/>
              </a:pPr>
              <a:r>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6" name="Shape 156"/>
        <p:cNvGrpSpPr/>
        <p:nvPr/>
      </p:nvGrpSpPr>
      <p:grpSpPr>
        <a:xfrm>
          <a:off x="0" y="0"/>
          <a:ext cx="0" cy="0"/>
          <a:chOff x="0" y="0"/>
          <a:chExt cx="0" cy="0"/>
        </a:xfrm>
      </p:grpSpPr>
      <p:sp>
        <p:nvSpPr>
          <p:cNvPr id="157" name="Google Shape;157;p24"/>
          <p:cNvSpPr txBox="1"/>
          <p:nvPr>
            <p:ph type="title"/>
          </p:nvPr>
        </p:nvSpPr>
        <p:spPr>
          <a:xfrm>
            <a:off x="220369" y="185195"/>
            <a:ext cx="7193250" cy="65205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Arial"/>
              <a:buNone/>
            </a:pPr>
            <a:r>
              <a:rPr lang="en-GB" sz="2200"/>
              <a:t>CEOS Support to Environmental Adaptation and Resilience</a:t>
            </a:r>
            <a:r>
              <a:rPr lang="en-GB" sz="2200"/>
              <a:t>	</a:t>
            </a:r>
            <a:endParaRPr sz="2200"/>
          </a:p>
        </p:txBody>
      </p:sp>
      <p:sp>
        <p:nvSpPr>
          <p:cNvPr id="158" name="Google Shape;158;p24"/>
          <p:cNvSpPr txBox="1"/>
          <p:nvPr>
            <p:ph idx="1" type="body"/>
          </p:nvPr>
        </p:nvSpPr>
        <p:spPr>
          <a:xfrm>
            <a:off x="220369" y="593350"/>
            <a:ext cx="8923725" cy="4086675"/>
          </a:xfrm>
          <a:prstGeom prst="rect">
            <a:avLst/>
          </a:prstGeom>
          <a:noFill/>
          <a:ln>
            <a:noFill/>
          </a:ln>
        </p:spPr>
        <p:txBody>
          <a:bodyPr anchorCtr="0" anchor="t" bIns="34275" lIns="68575" spcFirstLastPara="1" rIns="68575" wrap="square" tIns="34275">
            <a:normAutofit/>
          </a:bodyPr>
          <a:lstStyle/>
          <a:p>
            <a:pPr indent="0" lvl="0" marL="0" rtl="0" algn="l">
              <a:lnSpc>
                <a:spcPct val="104000"/>
              </a:lnSpc>
              <a:spcBef>
                <a:spcPts val="800"/>
              </a:spcBef>
              <a:spcAft>
                <a:spcPts val="0"/>
              </a:spcAft>
              <a:buNone/>
            </a:pPr>
            <a:r>
              <a:t/>
            </a:r>
            <a:endParaRPr sz="1800"/>
          </a:p>
          <a:p>
            <a:pPr indent="-279400" lvl="0" marL="304800" rtl="0" algn="l">
              <a:lnSpc>
                <a:spcPct val="104000"/>
              </a:lnSpc>
              <a:spcBef>
                <a:spcPts val="800"/>
              </a:spcBef>
              <a:spcAft>
                <a:spcPts val="0"/>
              </a:spcAft>
              <a:buSzPts val="1800"/>
              <a:buChar char="❖"/>
            </a:pPr>
            <a:r>
              <a:rPr lang="en-GB" sz="1800">
                <a:latin typeface="Montserrat SemiBold"/>
                <a:ea typeface="Montserrat SemiBold"/>
                <a:cs typeface="Montserrat SemiBold"/>
                <a:sym typeface="Montserrat SemiBold"/>
              </a:rPr>
              <a:t>Prepare information products that support Principals at the 2026 Plenary to strategically consider the role CEOS is playing, and can play, in supporting societal adaptation and resilience in the face of environmental change</a:t>
            </a:r>
            <a:endParaRPr sz="1800">
              <a:latin typeface="Montserrat SemiBold"/>
              <a:ea typeface="Montserrat SemiBold"/>
              <a:cs typeface="Montserrat SemiBold"/>
              <a:sym typeface="Montserrat SemiBold"/>
            </a:endParaRPr>
          </a:p>
          <a:p>
            <a:pPr indent="-222250" lvl="1" marL="609600" rtl="0" algn="l">
              <a:lnSpc>
                <a:spcPct val="104000"/>
              </a:lnSpc>
              <a:spcBef>
                <a:spcPts val="800"/>
              </a:spcBef>
              <a:spcAft>
                <a:spcPts val="0"/>
              </a:spcAft>
              <a:buSzPts val="1100"/>
              <a:buFont typeface="Arial"/>
              <a:buChar char="➢"/>
            </a:pPr>
            <a:r>
              <a:rPr lang="en-GB" sz="1500"/>
              <a:t>Multiple drivers of such change</a:t>
            </a:r>
            <a:endParaRPr sz="1500"/>
          </a:p>
          <a:p>
            <a:pPr indent="-222250" lvl="1" marL="609600" rtl="0" algn="l">
              <a:lnSpc>
                <a:spcPct val="104000"/>
              </a:lnSpc>
              <a:spcBef>
                <a:spcPts val="800"/>
              </a:spcBef>
              <a:spcAft>
                <a:spcPts val="0"/>
              </a:spcAft>
              <a:buSzPts val="1100"/>
              <a:buFont typeface="Arial"/>
              <a:buChar char="➢"/>
            </a:pPr>
            <a:r>
              <a:rPr lang="en-GB" sz="1500"/>
              <a:t>Applications rely on access to, and ability to integrate, multiple datasets at different spatial scales</a:t>
            </a:r>
            <a:endParaRPr sz="1500"/>
          </a:p>
          <a:p>
            <a:pPr indent="-158750" lvl="2" marL="863600" rtl="0" algn="l">
              <a:lnSpc>
                <a:spcPct val="104000"/>
              </a:lnSpc>
              <a:spcBef>
                <a:spcPts val="0"/>
              </a:spcBef>
              <a:spcAft>
                <a:spcPts val="0"/>
              </a:spcAft>
              <a:buSzPts val="1100"/>
              <a:buChar char="■"/>
            </a:pPr>
            <a:r>
              <a:rPr i="1" lang="en-GB" sz="1200"/>
              <a:t>In particular</a:t>
            </a:r>
            <a:r>
              <a:rPr lang="en-GB" sz="1200"/>
              <a:t> at local scales.</a:t>
            </a:r>
            <a:endParaRPr sz="1200"/>
          </a:p>
          <a:p>
            <a:pPr indent="-222250" lvl="1" marL="609600" rtl="0" algn="l">
              <a:lnSpc>
                <a:spcPct val="104000"/>
              </a:lnSpc>
              <a:spcBef>
                <a:spcPts val="800"/>
              </a:spcBef>
              <a:spcAft>
                <a:spcPts val="0"/>
              </a:spcAft>
              <a:buSzPts val="1100"/>
              <a:buChar char="➢"/>
            </a:pPr>
            <a:r>
              <a:rPr lang="en-GB" sz="1500"/>
              <a:t>A lens through which to explore CEOS’s role in the EO ecosystem and value chain, including threads around commercial sector engagement and scalability of demonstrators/pilots</a:t>
            </a:r>
            <a:endParaRPr sz="1500"/>
          </a:p>
          <a:p>
            <a:pPr indent="-222250" lvl="1" marL="609600" rtl="0" algn="l">
              <a:lnSpc>
                <a:spcPct val="104000"/>
              </a:lnSpc>
              <a:spcBef>
                <a:spcPts val="800"/>
              </a:spcBef>
              <a:spcAft>
                <a:spcPts val="0"/>
              </a:spcAft>
              <a:buSzPts val="1100"/>
              <a:buChar char="➢"/>
            </a:pPr>
            <a:r>
              <a:rPr lang="en-GB" sz="1500"/>
              <a:t>Relevant across many parts of CEOS, as evidenced by efforts to date</a:t>
            </a:r>
            <a:endParaRPr sz="15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2" name="Shape 162"/>
        <p:cNvGrpSpPr/>
        <p:nvPr/>
      </p:nvGrpSpPr>
      <p:grpSpPr>
        <a:xfrm>
          <a:off x="0" y="0"/>
          <a:ext cx="0" cy="0"/>
          <a:chOff x="0" y="0"/>
          <a:chExt cx="0" cy="0"/>
        </a:xfrm>
      </p:grpSpPr>
      <p:sp>
        <p:nvSpPr>
          <p:cNvPr id="163" name="Google Shape;163;p25"/>
          <p:cNvSpPr txBox="1"/>
          <p:nvPr>
            <p:ph type="title"/>
          </p:nvPr>
        </p:nvSpPr>
        <p:spPr>
          <a:xfrm>
            <a:off x="220369" y="185195"/>
            <a:ext cx="7193250" cy="65205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Arial"/>
              <a:buNone/>
            </a:pPr>
            <a:r>
              <a:rPr lang="en-GB" sz="2200"/>
              <a:t>Inward Focus: </a:t>
            </a:r>
            <a:r>
              <a:rPr lang="en-GB" sz="2200"/>
              <a:t>Challenges &amp; Opportunities</a:t>
            </a:r>
            <a:endParaRPr sz="2200"/>
          </a:p>
        </p:txBody>
      </p:sp>
      <p:sp>
        <p:nvSpPr>
          <p:cNvPr id="164" name="Google Shape;164;p25"/>
          <p:cNvSpPr txBox="1"/>
          <p:nvPr/>
        </p:nvSpPr>
        <p:spPr>
          <a:xfrm>
            <a:off x="220369" y="976988"/>
            <a:ext cx="8461800" cy="2976525"/>
          </a:xfrm>
          <a:prstGeom prst="rect">
            <a:avLst/>
          </a:prstGeom>
          <a:noFill/>
          <a:ln>
            <a:noFill/>
          </a:ln>
        </p:spPr>
        <p:txBody>
          <a:bodyPr anchorCtr="0" anchor="t" bIns="68575" lIns="68575" spcFirstLastPara="1" rIns="68575" wrap="square" tIns="68575">
            <a:spAutoFit/>
          </a:bodyPr>
          <a:lstStyle/>
          <a:p>
            <a:pPr indent="-323850" lvl="0" marL="304800" rtl="0" algn="l">
              <a:lnSpc>
                <a:spcPct val="114000"/>
              </a:lnSpc>
              <a:spcBef>
                <a:spcPts val="800"/>
              </a:spcBef>
              <a:spcAft>
                <a:spcPts val="0"/>
              </a:spcAft>
              <a:buClr>
                <a:schemeClr val="dk1"/>
              </a:buClr>
              <a:buSzPts val="1700"/>
              <a:buFont typeface="Montserrat"/>
              <a:buChar char="❖"/>
            </a:pPr>
            <a:r>
              <a:rPr lang="en-GB" sz="1600">
                <a:solidFill>
                  <a:schemeClr val="dk1"/>
                </a:solidFill>
                <a:latin typeface="Montserrat"/>
                <a:ea typeface="Montserrat"/>
                <a:cs typeface="Montserrat"/>
                <a:sym typeface="Montserrat"/>
              </a:rPr>
              <a:t>Collation and analysis of challenges and opportunities that support Principals to consider strategic topics such as:</a:t>
            </a:r>
            <a:endParaRPr sz="1600">
              <a:solidFill>
                <a:schemeClr val="dk1"/>
              </a:solidFill>
              <a:latin typeface="Montserrat"/>
              <a:ea typeface="Montserrat"/>
              <a:cs typeface="Montserrat"/>
              <a:sym typeface="Montserrat"/>
            </a:endParaRPr>
          </a:p>
          <a:p>
            <a:pPr indent="-241300" lvl="1" marL="609600" rtl="0" algn="l">
              <a:lnSpc>
                <a:spcPct val="114000"/>
              </a:lnSpc>
              <a:spcBef>
                <a:spcPts val="800"/>
              </a:spcBef>
              <a:spcAft>
                <a:spcPts val="0"/>
              </a:spcAft>
              <a:buClr>
                <a:schemeClr val="dk1"/>
              </a:buClr>
              <a:buSzPts val="1400"/>
              <a:buFont typeface="Montserrat"/>
              <a:buChar char="➢"/>
            </a:pPr>
            <a:r>
              <a:rPr lang="en-GB" sz="1300">
                <a:solidFill>
                  <a:schemeClr val="dk1"/>
                </a:solidFill>
                <a:latin typeface="Montserrat"/>
                <a:ea typeface="Montserrat"/>
                <a:cs typeface="Montserrat"/>
                <a:sym typeface="Montserrat"/>
              </a:rPr>
              <a:t>Where can CEOS get the greatest ‘bang for buck’ and add the greatest unique value?</a:t>
            </a:r>
            <a:endParaRPr sz="1300">
              <a:solidFill>
                <a:schemeClr val="dk1"/>
              </a:solidFill>
              <a:latin typeface="Montserrat"/>
              <a:ea typeface="Montserrat"/>
              <a:cs typeface="Montserrat"/>
              <a:sym typeface="Montserrat"/>
            </a:endParaRPr>
          </a:p>
          <a:p>
            <a:pPr indent="-241300" lvl="1" marL="609600" rtl="0" algn="l">
              <a:lnSpc>
                <a:spcPct val="114000"/>
              </a:lnSpc>
              <a:spcBef>
                <a:spcPts val="800"/>
              </a:spcBef>
              <a:spcAft>
                <a:spcPts val="0"/>
              </a:spcAft>
              <a:buClr>
                <a:schemeClr val="dk1"/>
              </a:buClr>
              <a:buSzPts val="1400"/>
              <a:buFont typeface="Montserrat"/>
              <a:buChar char="➢"/>
            </a:pPr>
            <a:r>
              <a:rPr lang="en-GB" sz="1300">
                <a:solidFill>
                  <a:schemeClr val="dk1"/>
                </a:solidFill>
                <a:latin typeface="Montserrat"/>
                <a:ea typeface="Montserrat"/>
                <a:cs typeface="Montserrat"/>
                <a:sym typeface="Montserrat"/>
              </a:rPr>
              <a:t>Do we have the right partnerships? Are we leveraging existing partnerships effectively?</a:t>
            </a:r>
            <a:endParaRPr sz="1300">
              <a:solidFill>
                <a:schemeClr val="dk1"/>
              </a:solidFill>
              <a:latin typeface="Montserrat"/>
              <a:ea typeface="Montserrat"/>
              <a:cs typeface="Montserrat"/>
              <a:sym typeface="Montserrat"/>
            </a:endParaRPr>
          </a:p>
          <a:p>
            <a:pPr indent="-241300" lvl="1" marL="609600" rtl="0" algn="l">
              <a:lnSpc>
                <a:spcPct val="114000"/>
              </a:lnSpc>
              <a:spcBef>
                <a:spcPts val="800"/>
              </a:spcBef>
              <a:spcAft>
                <a:spcPts val="0"/>
              </a:spcAft>
              <a:buClr>
                <a:schemeClr val="dk1"/>
              </a:buClr>
              <a:buSzPts val="1400"/>
              <a:buFont typeface="Montserrat"/>
              <a:buChar char="➢"/>
            </a:pPr>
            <a:r>
              <a:rPr lang="en-GB" sz="1300">
                <a:solidFill>
                  <a:schemeClr val="dk1"/>
                </a:solidFill>
                <a:latin typeface="Montserrat"/>
                <a:ea typeface="Montserrat"/>
                <a:cs typeface="Montserrat"/>
                <a:sym typeface="Montserrat"/>
              </a:rPr>
              <a:t>Are existing CEOS activities/efforts connected and aligned to support greatest impact?</a:t>
            </a:r>
            <a:endParaRPr sz="1300">
              <a:solidFill>
                <a:schemeClr val="dk1"/>
              </a:solidFill>
              <a:latin typeface="Montserrat"/>
              <a:ea typeface="Montserrat"/>
              <a:cs typeface="Montserrat"/>
              <a:sym typeface="Montserrat"/>
            </a:endParaRPr>
          </a:p>
          <a:p>
            <a:pPr indent="-323850" lvl="0" marL="304800" rtl="0" algn="l">
              <a:lnSpc>
                <a:spcPct val="114000"/>
              </a:lnSpc>
              <a:spcBef>
                <a:spcPts val="800"/>
              </a:spcBef>
              <a:spcAft>
                <a:spcPts val="0"/>
              </a:spcAft>
              <a:buClr>
                <a:schemeClr val="dk1"/>
              </a:buClr>
              <a:buSzPts val="1700"/>
              <a:buFont typeface="Montserrat"/>
              <a:buChar char="❖"/>
            </a:pPr>
            <a:r>
              <a:rPr lang="en-GB" sz="1600">
                <a:solidFill>
                  <a:schemeClr val="dk1"/>
                </a:solidFill>
                <a:latin typeface="Montserrat"/>
                <a:ea typeface="Montserrat"/>
                <a:cs typeface="Montserrat"/>
                <a:sym typeface="Montserrat"/>
              </a:rPr>
              <a:t>Key sources:</a:t>
            </a:r>
            <a:endParaRPr sz="1600">
              <a:solidFill>
                <a:schemeClr val="dk1"/>
              </a:solidFill>
              <a:latin typeface="Montserrat"/>
              <a:ea typeface="Montserrat"/>
              <a:cs typeface="Montserrat"/>
              <a:sym typeface="Montserrat"/>
            </a:endParaRPr>
          </a:p>
          <a:p>
            <a:pPr indent="-241300" lvl="1" marL="609600" rtl="0" algn="l">
              <a:lnSpc>
                <a:spcPct val="114000"/>
              </a:lnSpc>
              <a:spcBef>
                <a:spcPts val="800"/>
              </a:spcBef>
              <a:spcAft>
                <a:spcPts val="0"/>
              </a:spcAft>
              <a:buClr>
                <a:schemeClr val="dk1"/>
              </a:buClr>
              <a:buSzPts val="1400"/>
              <a:buFont typeface="Montserrat"/>
              <a:buChar char="➢"/>
            </a:pPr>
            <a:r>
              <a:rPr lang="en-GB" sz="1300">
                <a:solidFill>
                  <a:schemeClr val="dk1"/>
                </a:solidFill>
                <a:latin typeface="Montserrat"/>
                <a:ea typeface="Montserrat"/>
                <a:cs typeface="Montserrat"/>
                <a:sym typeface="Montserrat"/>
              </a:rPr>
              <a:t>CEOS’s  efforts and experiences, e.g. WGDisasters, COAST-VC, GST Strategy, Biodiversity Study Team, Agriculture, etc</a:t>
            </a:r>
            <a:endParaRPr sz="1300">
              <a:solidFill>
                <a:schemeClr val="dk1"/>
              </a:solidFill>
              <a:latin typeface="Montserrat"/>
              <a:ea typeface="Montserrat"/>
              <a:cs typeface="Montserrat"/>
              <a:sym typeface="Montserrat"/>
            </a:endParaRPr>
          </a:p>
          <a:p>
            <a:pPr indent="-241300" lvl="1" marL="609600" rtl="0" algn="l">
              <a:lnSpc>
                <a:spcPct val="114000"/>
              </a:lnSpc>
              <a:spcBef>
                <a:spcPts val="800"/>
              </a:spcBef>
              <a:spcAft>
                <a:spcPts val="0"/>
              </a:spcAft>
              <a:buClr>
                <a:schemeClr val="dk1"/>
              </a:buClr>
              <a:buSzPts val="1400"/>
              <a:buFont typeface="Montserrat"/>
              <a:buChar char="➢"/>
            </a:pPr>
            <a:r>
              <a:rPr lang="en-GB" sz="1300">
                <a:solidFill>
                  <a:schemeClr val="dk1"/>
                </a:solidFill>
                <a:latin typeface="Montserrat"/>
                <a:ea typeface="Montserrat"/>
                <a:cs typeface="Montserrat"/>
                <a:sym typeface="Montserrat"/>
              </a:rPr>
              <a:t>Synthesis of issues and themes arising from the case study capture and analysis process</a:t>
            </a:r>
            <a:endParaRPr sz="8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026 CEOS Chair">
  <a:themeElements>
    <a:clrScheme name="CEOS">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