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jbxdobPNiUGwVg4xiUPLfIwSa8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Top hazards identified by WMO member countries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Sheet1!$A$1:$A$20</c:f>
              <c:strCache>
                <c:ptCount val="20"/>
                <c:pt idx="0">
                  <c:v>Flash-floods</c:v>
                </c:pt>
                <c:pt idx="1">
                  <c:v>Drought/Dry spell</c:v>
                </c:pt>
                <c:pt idx="2">
                  <c:v>Riverine Floods</c:v>
                </c:pt>
                <c:pt idx="3">
                  <c:v>Tropical cyclone</c:v>
                </c:pt>
                <c:pt idx="4">
                  <c:v>Thunderstorms/Squall lines</c:v>
                </c:pt>
                <c:pt idx="5">
                  <c:v>Landslide/Mudslide &amp; Debris flow</c:v>
                </c:pt>
                <c:pt idx="6">
                  <c:v>Storm surge/Coastal flood</c:v>
                </c:pt>
                <c:pt idx="7">
                  <c:v>Tsunami</c:v>
                </c:pt>
                <c:pt idx="8">
                  <c:v>Wind</c:v>
                </c:pt>
                <c:pt idx="9">
                  <c:v>Rain/Wet Spell</c:v>
                </c:pt>
                <c:pt idx="10">
                  <c:v>Heat wave</c:v>
                </c:pt>
                <c:pt idx="11">
                  <c:v>High Seas/Rogue waves etc.</c:v>
                </c:pt>
                <c:pt idx="12">
                  <c:v>Dust storm/Sandstorm</c:v>
                </c:pt>
                <c:pt idx="13">
                  <c:v>Wild land fire/Forest fire</c:v>
                </c:pt>
                <c:pt idx="14">
                  <c:v>Avalanche</c:v>
                </c:pt>
                <c:pt idx="15">
                  <c:v>Hail</c:v>
                </c:pt>
                <c:pt idx="16">
                  <c:v>Frost</c:v>
                </c:pt>
                <c:pt idx="17">
                  <c:v>Haze/Smoke</c:v>
                </c:pt>
                <c:pt idx="18">
                  <c:v>Lightning</c:v>
                </c:pt>
                <c:pt idx="19">
                  <c:v>Volcanic ash</c:v>
                </c:pt>
              </c:strCache>
            </c:strRef>
          </c:cat>
          <c:val>
            <c:numRef>
              <c:f>Sheet1!$B$1:$B$20</c:f>
              <c:numCache>
                <c:formatCode>General</c:formatCode>
                <c:ptCount val="20"/>
                <c:pt idx="0">
                  <c:v>23</c:v>
                </c:pt>
                <c:pt idx="1">
                  <c:v>21</c:v>
                </c:pt>
                <c:pt idx="2">
                  <c:v>18</c:v>
                </c:pt>
                <c:pt idx="3">
                  <c:v>17</c:v>
                </c:pt>
                <c:pt idx="4">
                  <c:v>12</c:v>
                </c:pt>
                <c:pt idx="5">
                  <c:v>9</c:v>
                </c:pt>
                <c:pt idx="6">
                  <c:v>8</c:v>
                </c:pt>
                <c:pt idx="7">
                  <c:v>6</c:v>
                </c:pt>
                <c:pt idx="8">
                  <c:v>6</c:v>
                </c:pt>
                <c:pt idx="9">
                  <c:v>5</c:v>
                </c:pt>
                <c:pt idx="10">
                  <c:v>5</c:v>
                </c:pt>
                <c:pt idx="11">
                  <c:v>5</c:v>
                </c:pt>
                <c:pt idx="12">
                  <c:v>4</c:v>
                </c:pt>
                <c:pt idx="13">
                  <c:v>3</c:v>
                </c:pt>
                <c:pt idx="14">
                  <c:v>2</c:v>
                </c:pt>
                <c:pt idx="15">
                  <c:v>2</c:v>
                </c:pt>
                <c:pt idx="16">
                  <c:v>1</c:v>
                </c:pt>
                <c:pt idx="17">
                  <c:v>1</c:v>
                </c:pt>
                <c:pt idx="18">
                  <c:v>1</c:v>
                </c:pt>
                <c:pt idx="19">
                  <c:v>1</c:v>
                </c:pt>
              </c:numCache>
            </c:numRef>
          </c:val>
          <c:extLst>
            <c:ext xmlns:c16="http://schemas.microsoft.com/office/drawing/2014/chart" uri="{C3380CC4-5D6E-409C-BE32-E72D297353CC}">
              <c16:uniqueId val="{00000000-C3DA-4A07-BFA8-EFB9E56870C5}"/>
            </c:ext>
          </c:extLst>
        </c:ser>
        <c:dLbls>
          <c:showLegendKey val="0"/>
          <c:showVal val="0"/>
          <c:showCatName val="0"/>
          <c:showSerName val="0"/>
          <c:showPercent val="0"/>
          <c:showBubbleSize val="0"/>
        </c:dLbls>
        <c:gapWidth val="219"/>
        <c:overlap val="-27"/>
        <c:axId val="1360919103"/>
        <c:axId val="1365914655"/>
      </c:barChart>
      <c:catAx>
        <c:axId val="136091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5914655"/>
        <c:crosses val="autoZero"/>
        <c:auto val="1"/>
        <c:lblAlgn val="ctr"/>
        <c:lblOffset val="100"/>
        <c:noMultiLvlLbl val="0"/>
      </c:catAx>
      <c:valAx>
        <c:axId val="1365914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919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AU"/>
              <a:t>FMS is a leading National Meteorological and Hydrological Service in the region</a:t>
            </a:r>
            <a:endParaRPr/>
          </a:p>
          <a:p>
            <a:pPr indent="-171450" lvl="0" marL="171450" rtl="0" algn="l">
              <a:lnSpc>
                <a:spcPct val="100000"/>
              </a:lnSpc>
              <a:spcBef>
                <a:spcPts val="0"/>
              </a:spcBef>
              <a:spcAft>
                <a:spcPts val="0"/>
              </a:spcAft>
              <a:buSzPts val="1100"/>
              <a:buFont typeface="Arial"/>
              <a:buChar char="•"/>
            </a:pPr>
            <a:r>
              <a:rPr lang="en-AU"/>
              <a:t>Fiji has 300 islands and hundreds of islets in the southwest Pacific, about 2,100 km north of New Zealand.</a:t>
            </a:r>
            <a:endParaRPr/>
          </a:p>
          <a:p>
            <a:pPr indent="-171450" lvl="0" marL="171450" marR="0" rtl="0" algn="l">
              <a:lnSpc>
                <a:spcPct val="100000"/>
              </a:lnSpc>
              <a:spcBef>
                <a:spcPts val="0"/>
              </a:spcBef>
              <a:spcAft>
                <a:spcPts val="0"/>
              </a:spcAft>
              <a:buClr>
                <a:srgbClr val="000000"/>
              </a:buClr>
              <a:buSzPts val="1100"/>
              <a:buFont typeface="Arial"/>
              <a:buChar char="•"/>
            </a:pPr>
            <a:r>
              <a:rPr lang="en-AU"/>
              <a:t>Population of approximately 900,000</a:t>
            </a:r>
            <a:endParaRPr/>
          </a:p>
          <a:p>
            <a:pPr indent="-171450" lvl="0" marL="171450" marR="0" rtl="0" algn="l">
              <a:lnSpc>
                <a:spcPct val="100000"/>
              </a:lnSpc>
              <a:spcBef>
                <a:spcPts val="0"/>
              </a:spcBef>
              <a:spcAft>
                <a:spcPts val="0"/>
              </a:spcAft>
              <a:buClr>
                <a:srgbClr val="000000"/>
              </a:buClr>
              <a:buSzPts val="1100"/>
              <a:buFont typeface="Arial"/>
              <a:buChar char="•"/>
            </a:pPr>
            <a:r>
              <a:rPr lang="en-AU"/>
              <a:t>Main Hazards: TCs, flash floods, riverine floods. Severe tropical cyclones have affected Fiji on numerous occasions, with the most severe impact from Severe Tropical Cyclone Winston (Category 5) in February 2016.</a:t>
            </a:r>
            <a:endParaRPr/>
          </a:p>
          <a:p>
            <a:pPr indent="-228600" lvl="0" marL="457200" rtl="0" algn="l">
              <a:lnSpc>
                <a:spcPct val="100000"/>
              </a:lnSpc>
              <a:spcBef>
                <a:spcPts val="0"/>
              </a:spcBef>
              <a:spcAft>
                <a:spcPts val="0"/>
              </a:spcAft>
              <a:buSzPts val="1100"/>
              <a:buNone/>
            </a:pPr>
            <a:r>
              <a:t/>
            </a:r>
            <a:endParaRPr/>
          </a:p>
          <a:p>
            <a:pPr indent="-171450" lvl="0" marL="171450" rtl="0" algn="l">
              <a:lnSpc>
                <a:spcPct val="100000"/>
              </a:lnSpc>
              <a:spcBef>
                <a:spcPts val="0"/>
              </a:spcBef>
              <a:spcAft>
                <a:spcPts val="0"/>
              </a:spcAft>
              <a:buSzPts val="1100"/>
              <a:buFont typeface="Arial"/>
              <a:buChar char="•"/>
            </a:pPr>
            <a:r>
              <a:rPr lang="en-AU"/>
              <a:t>FMS host the Regional Specialized Meteorological Center (RSMC) for the South West Pacific Region  providing assistance to other countries in aspects of hydrometeorology including tropical cyclone warnings, aviation and public weather forecasts</a:t>
            </a:r>
            <a:endParaRPr/>
          </a:p>
          <a:p>
            <a:pPr indent="-101600" lvl="0" marL="171450" rtl="0" algn="l">
              <a:lnSpc>
                <a:spcPct val="100000"/>
              </a:lnSpc>
              <a:spcBef>
                <a:spcPts val="0"/>
              </a:spcBef>
              <a:spcAft>
                <a:spcPts val="0"/>
              </a:spcAft>
              <a:buSzPts val="1100"/>
              <a:buFont typeface="Arial"/>
              <a:buNone/>
            </a:pPr>
            <a:r>
              <a:t/>
            </a:r>
            <a:endParaRPr/>
          </a:p>
          <a:p>
            <a:pPr indent="-298450" lvl="0" marL="457200" rtl="0" algn="l">
              <a:lnSpc>
                <a:spcPct val="100000"/>
              </a:lnSpc>
              <a:spcBef>
                <a:spcPts val="0"/>
              </a:spcBef>
              <a:spcAft>
                <a:spcPts val="0"/>
              </a:spcAft>
              <a:buSzPts val="1100"/>
              <a:buChar char="●"/>
            </a:pPr>
            <a:r>
              <a:rPr lang="en-AU"/>
              <a:t>Challenges: </a:t>
            </a:r>
            <a:endParaRPr/>
          </a:p>
          <a:p>
            <a:pPr indent="-171450" lvl="0" marL="171450" rtl="0" algn="l">
              <a:lnSpc>
                <a:spcPct val="100000"/>
              </a:lnSpc>
              <a:spcBef>
                <a:spcPts val="0"/>
              </a:spcBef>
              <a:spcAft>
                <a:spcPts val="0"/>
              </a:spcAft>
              <a:buSzPts val="1100"/>
              <a:buFont typeface="Arial"/>
              <a:buChar char="•"/>
            </a:pPr>
            <a:r>
              <a:rPr lang="en-AU"/>
              <a:t>Quantitative precipitation forecasts at required resolution</a:t>
            </a:r>
            <a:endParaRPr/>
          </a:p>
          <a:p>
            <a:pPr indent="-171450" lvl="0" marL="171450" rtl="0" algn="l">
              <a:lnSpc>
                <a:spcPct val="100000"/>
              </a:lnSpc>
              <a:spcBef>
                <a:spcPts val="0"/>
              </a:spcBef>
              <a:spcAft>
                <a:spcPts val="0"/>
              </a:spcAft>
              <a:buSzPts val="1100"/>
              <a:buFont typeface="Arial"/>
              <a:buChar char="•"/>
            </a:pPr>
            <a:r>
              <a:rPr lang="en-AU"/>
              <a:t>Very few in situ and upper air observations in the region, and challenges in receiving marine observations, so satellite observations are important.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5" name="Google Shape;15;p14"/>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6" name="Google Shape;16;p1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7" name="Google Shape;17;p1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9" name="Google Shape;19;p1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0" name="Google Shape;20;p14"/>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21" name="Google Shape;21;p14"/>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2" name="Google Shape;22;p1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5" name="Google Shape;25;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6" name="Google Shape;26;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7" name="Google Shape;27;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 name="Google Shape;28;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 name="Google Shape;29;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0" name="Google Shape;30;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
        <p:nvSpPr>
          <p:cNvPr id="31" name="Google Shape;31;p1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2" name="Google Shape;32;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3" name="Shape 33"/>
        <p:cNvGrpSpPr/>
        <p:nvPr/>
      </p:nvGrpSpPr>
      <p:grpSpPr>
        <a:xfrm>
          <a:off x="0" y="0"/>
          <a:ext cx="0" cy="0"/>
          <a:chOff x="0" y="0"/>
          <a:chExt cx="0" cy="0"/>
        </a:xfrm>
      </p:grpSpPr>
      <p:sp>
        <p:nvSpPr>
          <p:cNvPr id="34" name="Google Shape;34;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5" name="Google Shape;35;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6" name="Google Shape;36;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7" name="Google Shape;37;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2" name="Shape 42"/>
        <p:cNvGrpSpPr/>
        <p:nvPr/>
      </p:nvGrpSpPr>
      <p:grpSpPr>
        <a:xfrm>
          <a:off x="0" y="0"/>
          <a:ext cx="0" cy="0"/>
          <a:chOff x="0" y="0"/>
          <a:chExt cx="0" cy="0"/>
        </a:xfrm>
      </p:grpSpPr>
      <p:sp>
        <p:nvSpPr>
          <p:cNvPr id="43" name="Google Shape;43;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9" name="Google Shape;49;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0" name="Google Shape;50;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1" name="Google Shape;51;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2" name="Google Shape;52;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3" name="Shape 53"/>
        <p:cNvGrpSpPr/>
        <p:nvPr/>
      </p:nvGrpSpPr>
      <p:grpSpPr>
        <a:xfrm>
          <a:off x="0" y="0"/>
          <a:ext cx="0" cy="0"/>
          <a:chOff x="0" y="0"/>
          <a:chExt cx="0" cy="0"/>
        </a:xfrm>
      </p:grpSpPr>
      <p:sp>
        <p:nvSpPr>
          <p:cNvPr id="54" name="Google Shape;54;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5" name="Google Shape;55;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6" name="Google Shape;56;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7" name="Google Shape;57;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8" name="Google Shape;58;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1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0" name="Google Shape;60;p1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1" name="Google Shape;61;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2" name="Google Shape;62;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3" name="Google Shape;63;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 name="Google Shape;11;p13"/>
          <p:cNvSpPr txBox="1"/>
          <p:nvPr/>
        </p:nvSpPr>
        <p:spPr>
          <a:xfrm>
            <a:off x="5836412" y="63500"/>
            <a:ext cx="544513" cy="15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AU" sz="1000" u="none" cap="none" strike="noStrike">
                <a:solidFill>
                  <a:srgbClr val="FF0000"/>
                </a:solidFill>
                <a:latin typeface="Arial"/>
                <a:ea typeface="Arial"/>
                <a:cs typeface="Arial"/>
                <a:sym typeface="Arial"/>
              </a:rPr>
              <a:t>OFFICIAL</a:t>
            </a:r>
            <a:endParaRPr/>
          </a:p>
        </p:txBody>
      </p:sp>
      <p:sp>
        <p:nvSpPr>
          <p:cNvPr id="12" name="Google Shape;12;p13"/>
          <p:cNvSpPr txBox="1"/>
          <p:nvPr/>
        </p:nvSpPr>
        <p:spPr>
          <a:xfrm>
            <a:off x="5836412" y="6642100"/>
            <a:ext cx="544513" cy="15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AU" sz="1000" u="none" cap="none" strike="noStrike">
                <a:solidFill>
                  <a:srgbClr val="FF0000"/>
                </a:solidFill>
                <a:latin typeface="Arial"/>
                <a:ea typeface="Arial"/>
                <a:cs typeface="Arial"/>
                <a:sym typeface="Arial"/>
              </a:rPr>
              <a:t>OFFICIAL</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rive.google.com/drive/folders/1AI3L0BHKI9zQH-TItzdIc-45cSh4bI4e?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rapwmo.github.io/WMO-EW4All-Satellite-Products-Dashboar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AU" sz="7500"/>
              <a:t>CEOS SIT-41</a:t>
            </a:r>
            <a:endParaRPr sz="7500"/>
          </a:p>
          <a:p>
            <a:pPr indent="0" lvl="0" marL="0" rtl="0" algn="l">
              <a:lnSpc>
                <a:spcPct val="115000"/>
              </a:lnSpc>
              <a:spcBef>
                <a:spcPts val="0"/>
              </a:spcBef>
              <a:spcAft>
                <a:spcPts val="0"/>
              </a:spcAft>
              <a:buClr>
                <a:schemeClr val="lt1"/>
              </a:buClr>
              <a:buSzPts val="8000"/>
              <a:buFont typeface="Arial"/>
              <a:buNone/>
            </a:pPr>
            <a:r>
              <a:rPr lang="en-AU" sz="3900"/>
              <a:t>EW4All in the Asia-Pacific Region: Ensuring Data Access</a:t>
            </a:r>
            <a:endParaRPr sz="7500"/>
          </a:p>
        </p:txBody>
      </p:sp>
      <p:sp>
        <p:nvSpPr>
          <p:cNvPr id="69" name="Google Shape;69;p1"/>
          <p:cNvSpPr/>
          <p:nvPr/>
        </p:nvSpPr>
        <p:spPr>
          <a:xfrm>
            <a:off x="7297911" y="4259507"/>
            <a:ext cx="4833000" cy="21858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Agnes Lane </a:t>
            </a:r>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Bureau of Meteorology</a:t>
            </a:r>
            <a:endParaRPr b="0" i="0" sz="1400" u="none" cap="none" strike="noStrike">
              <a:solidFill>
                <a:schemeClr val="dk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Agenda Item 3.2</a:t>
            </a:r>
            <a:endParaRPr b="0" i="0" sz="1400" u="none" cap="none" strike="noStrike">
              <a:solidFill>
                <a:schemeClr val="dk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CEOS SIT-41 2026</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Irvine, California, USA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14-16 April 2026</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idx="1" type="body"/>
          </p:nvPr>
        </p:nvSpPr>
        <p:spPr>
          <a:xfrm>
            <a:off x="176048" y="1097550"/>
            <a:ext cx="11495400" cy="4662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1000"/>
              </a:spcBef>
              <a:spcAft>
                <a:spcPts val="0"/>
              </a:spcAft>
              <a:buClr>
                <a:schemeClr val="dk1"/>
              </a:buClr>
              <a:buSzPts val="2400"/>
              <a:buFont typeface="Montserrat"/>
              <a:buChar char="❖"/>
            </a:pPr>
            <a:r>
              <a:rPr lang="en-AU" sz="1400"/>
              <a:t>User needs: </a:t>
            </a:r>
            <a:endParaRPr sz="2400"/>
          </a:p>
          <a:p>
            <a:pPr indent="-355600" lvl="1" marL="914400" rtl="0" algn="l">
              <a:lnSpc>
                <a:spcPct val="100000"/>
              </a:lnSpc>
              <a:spcBef>
                <a:spcPts val="500"/>
              </a:spcBef>
              <a:spcAft>
                <a:spcPts val="0"/>
              </a:spcAft>
              <a:buSzPts val="2000"/>
              <a:buChar char="▪"/>
            </a:pPr>
            <a:r>
              <a:rPr lang="en-AU" sz="1000"/>
              <a:t>more frequent observations of surface winds and wind fields for tropical cyclones</a:t>
            </a:r>
            <a:endParaRPr sz="2000"/>
          </a:p>
          <a:p>
            <a:pPr indent="-355600" lvl="1" marL="914400" rtl="0" algn="l">
              <a:lnSpc>
                <a:spcPct val="100000"/>
              </a:lnSpc>
              <a:spcBef>
                <a:spcPts val="500"/>
              </a:spcBef>
              <a:spcAft>
                <a:spcPts val="0"/>
              </a:spcAft>
              <a:buSzPts val="2000"/>
              <a:buChar char="▪"/>
            </a:pPr>
            <a:r>
              <a:rPr lang="en-AU" sz="1000"/>
              <a:t>higher temporal and spatial resolution rainfall products</a:t>
            </a:r>
            <a:endParaRPr sz="2000"/>
          </a:p>
          <a:p>
            <a:pPr indent="-355600" lvl="1" marL="914400" rtl="0" algn="l">
              <a:lnSpc>
                <a:spcPct val="100000"/>
              </a:lnSpc>
              <a:spcBef>
                <a:spcPts val="500"/>
              </a:spcBef>
              <a:spcAft>
                <a:spcPts val="0"/>
              </a:spcAft>
              <a:buSzPts val="2000"/>
              <a:buChar char="▪"/>
            </a:pPr>
            <a:r>
              <a:rPr lang="en-AU" sz="1000"/>
              <a:t>drought monitoring products</a:t>
            </a:r>
            <a:endParaRPr sz="2000"/>
          </a:p>
          <a:p>
            <a:pPr indent="-355600" lvl="1" marL="914400" rtl="0" algn="l">
              <a:lnSpc>
                <a:spcPct val="100000"/>
              </a:lnSpc>
              <a:spcBef>
                <a:spcPts val="500"/>
              </a:spcBef>
              <a:spcAft>
                <a:spcPts val="0"/>
              </a:spcAft>
              <a:buSzPts val="2000"/>
              <a:buChar char="▪"/>
            </a:pPr>
            <a:r>
              <a:rPr lang="en-AU" sz="1000"/>
              <a:t>lightning observations</a:t>
            </a:r>
            <a:endParaRPr sz="2000"/>
          </a:p>
          <a:p>
            <a:pPr indent="-381000" lvl="0" marL="457200" marR="0" rtl="0" algn="l">
              <a:lnSpc>
                <a:spcPct val="100000"/>
              </a:lnSpc>
              <a:spcBef>
                <a:spcPts val="1000"/>
              </a:spcBef>
              <a:spcAft>
                <a:spcPts val="0"/>
              </a:spcAft>
              <a:buClr>
                <a:schemeClr val="dk1"/>
              </a:buClr>
              <a:buSzPts val="2400"/>
              <a:buFont typeface="Montserrat"/>
              <a:buChar char="❖"/>
            </a:pPr>
            <a:r>
              <a:rPr lang="en-AU" sz="1400"/>
              <a:t>Satellite operators provide many products – it's possible that users don't know where to find the products, or how to use them. Needs further investigation</a:t>
            </a:r>
            <a:endParaRPr sz="2400"/>
          </a:p>
          <a:p>
            <a:pPr indent="-381000" lvl="0" marL="457200" marR="0" rtl="0" algn="l">
              <a:lnSpc>
                <a:spcPct val="100000"/>
              </a:lnSpc>
              <a:spcBef>
                <a:spcPts val="1000"/>
              </a:spcBef>
              <a:spcAft>
                <a:spcPts val="0"/>
              </a:spcAft>
              <a:buClr>
                <a:schemeClr val="dk1"/>
              </a:buClr>
              <a:buSzPts val="2400"/>
              <a:buFont typeface="Montserrat"/>
              <a:buChar char="❖"/>
            </a:pPr>
            <a:r>
              <a:rPr lang="en-AU" sz="1400"/>
              <a:t>Infrastructure gaps: </a:t>
            </a:r>
            <a:endParaRPr sz="2400"/>
          </a:p>
          <a:p>
            <a:pPr indent="-355600" lvl="1" marL="914400" rtl="0" algn="l">
              <a:lnSpc>
                <a:spcPct val="100000"/>
              </a:lnSpc>
              <a:spcBef>
                <a:spcPts val="500"/>
              </a:spcBef>
              <a:spcAft>
                <a:spcPts val="0"/>
              </a:spcAft>
              <a:buSzPts val="2000"/>
              <a:buChar char="▪"/>
            </a:pPr>
            <a:r>
              <a:rPr b="1" lang="en-AU" sz="1000"/>
              <a:t>slow internet connectivity </a:t>
            </a:r>
            <a:r>
              <a:rPr lang="en-AU" sz="1000"/>
              <a:t>can impact the ability to receive 10 minute and 2.5 minute geo satellite images in NRT</a:t>
            </a:r>
            <a:endParaRPr sz="2000"/>
          </a:p>
          <a:p>
            <a:pPr indent="-355600" lvl="1" marL="914400" rtl="0" algn="l">
              <a:lnSpc>
                <a:spcPct val="100000"/>
              </a:lnSpc>
              <a:spcBef>
                <a:spcPts val="500"/>
              </a:spcBef>
              <a:spcAft>
                <a:spcPts val="0"/>
              </a:spcAft>
              <a:buSzPts val="2000"/>
              <a:buChar char="▪"/>
            </a:pPr>
            <a:r>
              <a:rPr lang="en-AU" sz="1000"/>
              <a:t>some countries report a lack of </a:t>
            </a:r>
            <a:r>
              <a:rPr b="1" lang="en-AU" sz="1000"/>
              <a:t>data storage</a:t>
            </a:r>
            <a:r>
              <a:rPr lang="en-AU" sz="1000"/>
              <a:t>, </a:t>
            </a:r>
            <a:r>
              <a:rPr b="1" lang="en-AU" sz="1000"/>
              <a:t>archival and retrieval systems</a:t>
            </a:r>
            <a:r>
              <a:rPr lang="en-AU" sz="1000"/>
              <a:t>, for analysis, climate monitoring</a:t>
            </a:r>
            <a:endParaRPr sz="2000"/>
          </a:p>
          <a:p>
            <a:pPr indent="-355600" lvl="1" marL="914400" rtl="0" algn="l">
              <a:lnSpc>
                <a:spcPct val="100000"/>
              </a:lnSpc>
              <a:spcBef>
                <a:spcPts val="500"/>
              </a:spcBef>
              <a:spcAft>
                <a:spcPts val="0"/>
              </a:spcAft>
              <a:buSzPts val="2000"/>
              <a:buChar char="▪"/>
            </a:pPr>
            <a:r>
              <a:rPr b="1" lang="en-AU" sz="1000"/>
              <a:t>visualisation</a:t>
            </a:r>
            <a:r>
              <a:rPr lang="en-AU" sz="1000"/>
              <a:t> </a:t>
            </a:r>
            <a:r>
              <a:rPr b="1" lang="en-AU" sz="1000"/>
              <a:t>systems</a:t>
            </a:r>
            <a:r>
              <a:rPr lang="en-AU" sz="1000"/>
              <a:t> that integrate all observations. Online tools widely used (e.g. CIRA SLIDER, Eumetview, Worldview, EO Browser, Fengyun Live, FengYun Earth) </a:t>
            </a:r>
            <a:endParaRPr sz="2000"/>
          </a:p>
          <a:p>
            <a:pPr indent="-381000" lvl="0" marL="457200" marR="0" rtl="0" algn="l">
              <a:lnSpc>
                <a:spcPct val="100000"/>
              </a:lnSpc>
              <a:spcBef>
                <a:spcPts val="1000"/>
              </a:spcBef>
              <a:spcAft>
                <a:spcPts val="0"/>
              </a:spcAft>
              <a:buClr>
                <a:schemeClr val="dk1"/>
              </a:buClr>
              <a:buSzPts val="2400"/>
              <a:buFont typeface="Montserrat"/>
              <a:buChar char="❖"/>
            </a:pPr>
            <a:r>
              <a:rPr lang="en-AU" sz="1400"/>
              <a:t>Ongoing training required </a:t>
            </a:r>
            <a:endParaRPr sz="2400"/>
          </a:p>
          <a:p>
            <a:pPr indent="-355600" lvl="1" marL="914400" rtl="0" algn="l">
              <a:lnSpc>
                <a:spcPct val="100000"/>
              </a:lnSpc>
              <a:spcBef>
                <a:spcPts val="500"/>
              </a:spcBef>
              <a:spcAft>
                <a:spcPts val="0"/>
              </a:spcAft>
              <a:buSzPts val="2000"/>
              <a:buChar char="▪"/>
            </a:pPr>
            <a:r>
              <a:rPr lang="en-AU" sz="1000"/>
              <a:t>Utilisation: where to find data and products,, how to use data and products</a:t>
            </a:r>
            <a:endParaRPr sz="2000"/>
          </a:p>
          <a:p>
            <a:pPr indent="-355600" lvl="1" marL="914400" rtl="0" algn="l">
              <a:lnSpc>
                <a:spcPct val="100000"/>
              </a:lnSpc>
              <a:spcBef>
                <a:spcPts val="500"/>
              </a:spcBef>
              <a:spcAft>
                <a:spcPts val="0"/>
              </a:spcAft>
              <a:buSzPts val="2000"/>
              <a:buChar char="▪"/>
            </a:pPr>
            <a:r>
              <a:rPr lang="en-AU" sz="1000"/>
              <a:t>IT related:  data processing, server management, troubleshooting</a:t>
            </a:r>
            <a:endParaRPr sz="2000"/>
          </a:p>
          <a:p>
            <a:pPr indent="0" lvl="0" marL="50800" rtl="0" algn="l">
              <a:lnSpc>
                <a:spcPct val="115000"/>
              </a:lnSpc>
              <a:spcBef>
                <a:spcPts val="1000"/>
              </a:spcBef>
              <a:spcAft>
                <a:spcPts val="0"/>
              </a:spcAft>
              <a:buSzPts val="2800"/>
              <a:buNone/>
            </a:pPr>
            <a:r>
              <a:t/>
            </a:r>
            <a:endParaRPr sz="1800"/>
          </a:p>
          <a:p>
            <a:pPr indent="-228600" lvl="0" marL="457200" marR="0" rtl="0" algn="l">
              <a:lnSpc>
                <a:spcPct val="115000"/>
              </a:lnSpc>
              <a:spcBef>
                <a:spcPts val="1000"/>
              </a:spcBef>
              <a:spcAft>
                <a:spcPts val="0"/>
              </a:spcAft>
              <a:buClr>
                <a:schemeClr val="dk1"/>
              </a:buClr>
              <a:buSzPts val="2800"/>
              <a:buFont typeface="Montserrat"/>
              <a:buNone/>
            </a:pPr>
            <a:r>
              <a:t/>
            </a:r>
            <a:endParaRPr sz="1800"/>
          </a:p>
        </p:txBody>
      </p:sp>
      <p:sp>
        <p:nvSpPr>
          <p:cNvPr id="140" name="Google Shape;14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Summary of gap analysis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idx="1" type="body"/>
          </p:nvPr>
        </p:nvSpPr>
        <p:spPr>
          <a:xfrm>
            <a:off x="324225" y="1210874"/>
            <a:ext cx="7074000" cy="501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AU" sz="1800"/>
              <a:t>Investigate the gaps further with the users in Asia-Pacific</a:t>
            </a:r>
            <a:endParaRPr/>
          </a:p>
          <a:p>
            <a:pPr indent="-381000" lvl="1" marL="914400" rtl="0" algn="l">
              <a:lnSpc>
                <a:spcPct val="100000"/>
              </a:lnSpc>
              <a:spcBef>
                <a:spcPts val="500"/>
              </a:spcBef>
              <a:spcAft>
                <a:spcPts val="0"/>
              </a:spcAft>
              <a:buSzPts val="2400"/>
              <a:buChar char="▪"/>
            </a:pPr>
            <a:r>
              <a:rPr lang="en-AU" sz="1400"/>
              <a:t>Next opportunity is at the Asia Oceania Meteorological Satellite Users Conference (AOMSUC) in Dec 2026</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Finalise the gap analysis report and implement recommendations</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Promote the EW4ALL Satellite Products Dashboard within the Asia-Oceania region</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Continue the monthly WMO VLab Regional Focus Groups</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Explore opportunities to work with CEOS in related activities</a:t>
            </a:r>
            <a:endParaRPr/>
          </a:p>
          <a:p>
            <a:pPr indent="-228600" lvl="0" marL="457200" marR="0" rtl="0" algn="l">
              <a:lnSpc>
                <a:spcPct val="100000"/>
              </a:lnSpc>
              <a:spcBef>
                <a:spcPts val="1000"/>
              </a:spcBef>
              <a:spcAft>
                <a:spcPts val="0"/>
              </a:spcAft>
              <a:buClr>
                <a:schemeClr val="dk1"/>
              </a:buClr>
              <a:buSzPts val="2800"/>
              <a:buFont typeface="Montserrat"/>
              <a:buNone/>
            </a:pPr>
            <a:r>
              <a:t/>
            </a:r>
            <a:endParaRPr sz="1800"/>
          </a:p>
          <a:p>
            <a:pPr indent="-228600" lvl="0" marL="457200" marR="0" rtl="0" algn="l">
              <a:lnSpc>
                <a:spcPct val="100000"/>
              </a:lnSpc>
              <a:spcBef>
                <a:spcPts val="1000"/>
              </a:spcBef>
              <a:spcAft>
                <a:spcPts val="0"/>
              </a:spcAft>
              <a:buClr>
                <a:schemeClr val="dk1"/>
              </a:buClr>
              <a:buSzPts val="2800"/>
              <a:buFont typeface="Montserrat"/>
              <a:buNone/>
            </a:pPr>
            <a:r>
              <a:t/>
            </a:r>
            <a:endParaRPr sz="1800"/>
          </a:p>
        </p:txBody>
      </p:sp>
      <p:sp>
        <p:nvSpPr>
          <p:cNvPr id="146" name="Google Shape;146;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Next steps</a:t>
            </a:r>
            <a:endParaRPr/>
          </a:p>
        </p:txBody>
      </p:sp>
      <p:sp>
        <p:nvSpPr>
          <p:cNvPr id="147" name="Google Shape;147;p11"/>
          <p:cNvSpPr/>
          <p:nvPr/>
        </p:nvSpPr>
        <p:spPr>
          <a:xfrm>
            <a:off x="7981029" y="2104799"/>
            <a:ext cx="3483112" cy="2882837"/>
          </a:xfrm>
          <a:prstGeom prst="rect">
            <a:avLst/>
          </a:prstGeom>
          <a:solidFill>
            <a:srgbClr val="6F88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48" name="Google Shape;148;p11"/>
          <p:cNvPicPr preferRelativeResize="0"/>
          <p:nvPr/>
        </p:nvPicPr>
        <p:blipFill rotWithShape="1">
          <a:blip r:embed="rId3">
            <a:alphaModFix/>
          </a:blip>
          <a:srcRect b="0" l="0" r="0" t="0"/>
          <a:stretch/>
        </p:blipFill>
        <p:spPr>
          <a:xfrm>
            <a:off x="8085037" y="2235427"/>
            <a:ext cx="3267842" cy="2178562"/>
          </a:xfrm>
          <a:prstGeom prst="rect">
            <a:avLst/>
          </a:prstGeom>
          <a:noFill/>
          <a:ln cap="flat" cmpd="sng" w="9525">
            <a:solidFill>
              <a:schemeClr val="dk1"/>
            </a:solidFill>
            <a:prstDash val="solid"/>
            <a:miter lim="800000"/>
            <a:headEnd len="sm" w="sm" type="none"/>
            <a:tailEnd len="sm" w="sm" type="none"/>
          </a:ln>
        </p:spPr>
      </p:pic>
      <p:sp>
        <p:nvSpPr>
          <p:cNvPr id="149" name="Google Shape;149;p11"/>
          <p:cNvSpPr txBox="1"/>
          <p:nvPr/>
        </p:nvSpPr>
        <p:spPr>
          <a:xfrm>
            <a:off x="7981029" y="4423928"/>
            <a:ext cx="371171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200" u="none" cap="none" strike="noStrike">
                <a:solidFill>
                  <a:schemeClr val="lt1"/>
                </a:solidFill>
                <a:latin typeface="Arial"/>
                <a:ea typeface="Arial"/>
                <a:cs typeface="Arial"/>
                <a:sym typeface="Arial"/>
              </a:rPr>
              <a:t>Samoan Meteorologists attending an online VLab Regional Focus Group meeting hosted by BoM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3" name="Shape 153"/>
        <p:cNvGrpSpPr/>
        <p:nvPr/>
      </p:nvGrpSpPr>
      <p:grpSpPr>
        <a:xfrm>
          <a:off x="0" y="0"/>
          <a:ext cx="0" cy="0"/>
          <a:chOff x="0" y="0"/>
          <a:chExt cx="0" cy="0"/>
        </a:xfrm>
      </p:grpSpPr>
      <p:sp>
        <p:nvSpPr>
          <p:cNvPr id="154" name="Google Shape;154;p12"/>
          <p:cNvSpPr txBox="1"/>
          <p:nvPr/>
        </p:nvSpPr>
        <p:spPr>
          <a:xfrm>
            <a:off x="357105" y="1290957"/>
            <a:ext cx="11112000" cy="4556100"/>
          </a:xfrm>
          <a:prstGeom prst="rect">
            <a:avLst/>
          </a:prstGeom>
          <a:noFill/>
          <a:ln>
            <a:noFill/>
          </a:ln>
        </p:spPr>
        <p:txBody>
          <a:bodyPr anchorCtr="0" anchor="t" bIns="45700" lIns="91425" spcFirstLastPara="1" rIns="91425" wrap="square" tIns="45700">
            <a:spAutoFit/>
          </a:bodyPr>
          <a:lstStyle/>
          <a:p>
            <a:pPr indent="-201613" lvl="0" marL="214313" marR="0" rtl="0" algn="l">
              <a:lnSpc>
                <a:spcPct val="150000"/>
              </a:lnSpc>
              <a:spcBef>
                <a:spcPts val="1800"/>
              </a:spcBef>
              <a:spcAft>
                <a:spcPts val="0"/>
              </a:spcAft>
              <a:buClr>
                <a:schemeClr val="dk1"/>
              </a:buClr>
              <a:buSzPts val="1400"/>
              <a:buFont typeface="Montserrat"/>
              <a:buChar char="❖"/>
            </a:pPr>
            <a:r>
              <a:rPr b="1" i="0" lang="en-AU" sz="1400" u="none" cap="none" strike="noStrike">
                <a:solidFill>
                  <a:schemeClr val="dk1"/>
                </a:solidFill>
                <a:latin typeface="Montserrat"/>
                <a:ea typeface="Montserrat"/>
                <a:cs typeface="Montserrat"/>
                <a:sym typeface="Montserrat"/>
              </a:rPr>
              <a:t>Presenters should name their file using the following convention:</a:t>
            </a:r>
            <a:endParaRPr b="0" i="0" sz="1200" u="none" cap="none" strike="noStrike">
              <a:solidFill>
                <a:srgbClr val="000000"/>
              </a:solidFill>
              <a:latin typeface="Montserrat"/>
              <a:ea typeface="Montserrat"/>
              <a:cs typeface="Montserrat"/>
              <a:sym typeface="Montserrat"/>
            </a:endParaRPr>
          </a:p>
          <a:p>
            <a:pPr indent="-201613" lvl="1" marL="671513" marR="0" rtl="0" algn="l">
              <a:lnSpc>
                <a:spcPct val="150000"/>
              </a:lnSpc>
              <a:spcBef>
                <a:spcPts val="0"/>
              </a:spcBef>
              <a:spcAft>
                <a:spcPts val="0"/>
              </a:spcAft>
              <a:buClr>
                <a:schemeClr val="dk1"/>
              </a:buClr>
              <a:buSzPts val="1400"/>
              <a:buFont typeface="Montserrat"/>
              <a:buChar char="❖"/>
            </a:pPr>
            <a:r>
              <a:rPr b="0" i="0" lang="en-AU" sz="1400" u="none" cap="none" strike="noStrike">
                <a:solidFill>
                  <a:schemeClr val="dk1"/>
                </a:solidFill>
                <a:latin typeface="Montserrat"/>
                <a:ea typeface="Montserrat"/>
                <a:cs typeface="Montserrat"/>
                <a:sym typeface="Montserrat"/>
              </a:rPr>
              <a:t>AgendaItemNumber_LastName_Subject </a:t>
            </a:r>
            <a:r>
              <a:rPr b="0" i="1" lang="en-AU" sz="1400" u="none" cap="none" strike="noStrike">
                <a:solidFill>
                  <a:schemeClr val="dk1"/>
                </a:solidFill>
                <a:latin typeface="Montserrat"/>
                <a:ea typeface="Montserrat"/>
                <a:cs typeface="Montserrat"/>
                <a:sym typeface="Montserrat"/>
              </a:rPr>
              <a:t>(e.g., 1.1_Surname_Welcome)</a:t>
            </a:r>
            <a:endParaRPr b="0" i="1" sz="1400" u="none" cap="none" strike="noStrike">
              <a:solidFill>
                <a:schemeClr val="dk1"/>
              </a:solidFill>
              <a:latin typeface="Montserrat"/>
              <a:ea typeface="Montserrat"/>
              <a:cs typeface="Montserrat"/>
              <a:sym typeface="Montserrat"/>
            </a:endParaRPr>
          </a:p>
          <a:p>
            <a:pPr indent="-201613" lvl="0" marL="214313" marR="0" rtl="0" algn="l">
              <a:lnSpc>
                <a:spcPct val="150000"/>
              </a:lnSpc>
              <a:spcBef>
                <a:spcPts val="1800"/>
              </a:spcBef>
              <a:spcAft>
                <a:spcPts val="0"/>
              </a:spcAft>
              <a:buClr>
                <a:schemeClr val="dk1"/>
              </a:buClr>
              <a:buSzPts val="1400"/>
              <a:buFont typeface="Montserrat"/>
              <a:buChar char="❖"/>
            </a:pPr>
            <a:r>
              <a:rPr b="1" i="1" lang="en-AU" sz="1400" u="none" cap="none" strike="noStrike">
                <a:solidFill>
                  <a:schemeClr val="dk1"/>
                </a:solidFill>
                <a:latin typeface="Montserrat"/>
                <a:ea typeface="Montserrat"/>
                <a:cs typeface="Montserrat"/>
                <a:sym typeface="Montserrat"/>
              </a:rPr>
              <a:t>Documents and presentations should be uploaded to the shared folder to allow for streamlined self service</a:t>
            </a:r>
            <a:endParaRPr b="1" i="1" sz="1400" u="none" cap="none" strike="noStrike">
              <a:solidFill>
                <a:schemeClr val="dk1"/>
              </a:solidFill>
              <a:latin typeface="Montserrat"/>
              <a:ea typeface="Montserrat"/>
              <a:cs typeface="Montserrat"/>
              <a:sym typeface="Montserrat"/>
            </a:endParaRPr>
          </a:p>
          <a:p>
            <a:pPr indent="-201613" lvl="1" marL="671513" marR="0" rtl="0" algn="l">
              <a:lnSpc>
                <a:spcPct val="150000"/>
              </a:lnSpc>
              <a:spcBef>
                <a:spcPts val="0"/>
              </a:spcBef>
              <a:spcAft>
                <a:spcPts val="0"/>
              </a:spcAft>
              <a:buClr>
                <a:schemeClr val="dk1"/>
              </a:buClr>
              <a:buSzPts val="1400"/>
              <a:buFont typeface="Montserrat"/>
              <a:buChar char="❖"/>
            </a:pPr>
            <a:r>
              <a:rPr b="1" i="0" lang="en-AU" sz="1400" u="sng" cap="none" strike="noStrike">
                <a:solidFill>
                  <a:schemeClr val="hlink"/>
                </a:solidFill>
                <a:latin typeface="Montserrat"/>
                <a:ea typeface="Montserrat"/>
                <a:cs typeface="Montserrat"/>
                <a:sym typeface="Montserrat"/>
                <a:hlinkClick r:id="rId3"/>
              </a:rPr>
              <a:t>Shared Presentation Folder</a:t>
            </a:r>
            <a:r>
              <a:rPr b="1" i="0" lang="en-AU" sz="1400" u="none" cap="none" strike="noStrike">
                <a:solidFill>
                  <a:schemeClr val="dk1"/>
                </a:solidFill>
                <a:latin typeface="Montserrat"/>
                <a:ea typeface="Montserrat"/>
                <a:cs typeface="Montserrat"/>
                <a:sym typeface="Montserrat"/>
              </a:rPr>
              <a:t> (default view only, ask for upload/edit permission as required)</a:t>
            </a:r>
            <a:endParaRPr b="1" i="0" sz="1400" u="none" cap="none" strike="noStrike">
              <a:solidFill>
                <a:schemeClr val="dk1"/>
              </a:solidFill>
              <a:latin typeface="Montserrat"/>
              <a:ea typeface="Montserrat"/>
              <a:cs typeface="Montserrat"/>
              <a:sym typeface="Montserrat"/>
            </a:endParaRPr>
          </a:p>
          <a:p>
            <a:pPr indent="-201613" lvl="1" marL="671513" marR="0" rtl="0" algn="l">
              <a:lnSpc>
                <a:spcPct val="150000"/>
              </a:lnSpc>
              <a:spcBef>
                <a:spcPts val="0"/>
              </a:spcBef>
              <a:spcAft>
                <a:spcPts val="0"/>
              </a:spcAft>
              <a:buClr>
                <a:schemeClr val="dk1"/>
              </a:buClr>
              <a:buSzPts val="1400"/>
              <a:buFont typeface="Noto Sans Symbols"/>
              <a:buChar char="❖"/>
            </a:pPr>
            <a:r>
              <a:rPr b="1" i="0" lang="en-AU" sz="1400" u="none" cap="none" strike="noStrike">
                <a:solidFill>
                  <a:schemeClr val="dk1"/>
                </a:solidFill>
                <a:latin typeface="Montserrat"/>
                <a:ea typeface="Montserrat"/>
                <a:cs typeface="Montserrat"/>
                <a:sym typeface="Montserrat"/>
              </a:rPr>
              <a:t>For support</a:t>
            </a:r>
            <a:r>
              <a:rPr b="0" i="0" lang="en-AU" sz="1400" u="none" cap="none" strike="noStrike">
                <a:solidFill>
                  <a:schemeClr val="dk1"/>
                </a:solidFill>
                <a:latin typeface="Montserrat"/>
                <a:ea typeface="Montserrat"/>
                <a:cs typeface="Montserrat"/>
                <a:sym typeface="Montserrat"/>
              </a:rPr>
              <a:t> contact the SIT Chair Team: nasa-sit-chair-2026-27@googlegroups.com</a:t>
            </a:r>
            <a:endParaRPr b="1" i="0" sz="1400" u="none" cap="none" strike="noStrike">
              <a:solidFill>
                <a:schemeClr val="dk1"/>
              </a:solidFill>
              <a:latin typeface="Montserrat"/>
              <a:ea typeface="Montserrat"/>
              <a:cs typeface="Montserrat"/>
              <a:sym typeface="Montserrat"/>
            </a:endParaRPr>
          </a:p>
          <a:p>
            <a:pPr indent="-201613" lvl="1" marL="671513" marR="0" rtl="0" algn="l">
              <a:lnSpc>
                <a:spcPct val="150000"/>
              </a:lnSpc>
              <a:spcBef>
                <a:spcPts val="0"/>
              </a:spcBef>
              <a:spcAft>
                <a:spcPts val="0"/>
              </a:spcAft>
              <a:buClr>
                <a:schemeClr val="dk1"/>
              </a:buClr>
              <a:buSzPts val="1400"/>
              <a:buFont typeface="Noto Sans Symbols"/>
              <a:buChar char="❖"/>
            </a:pPr>
            <a:r>
              <a:rPr b="1" i="0" lang="en-AU" sz="1400" u="none" cap="none" strike="noStrike">
                <a:solidFill>
                  <a:schemeClr val="dk1"/>
                </a:solidFill>
                <a:latin typeface="Montserrat"/>
                <a:ea typeface="Montserrat"/>
                <a:cs typeface="Montserrat"/>
                <a:sym typeface="Montserrat"/>
              </a:rPr>
              <a:t>Presentations </a:t>
            </a:r>
            <a:r>
              <a:rPr b="0" i="0" lang="en-AU" sz="1400" u="none" cap="none" strike="noStrike">
                <a:solidFill>
                  <a:schemeClr val="dk1"/>
                </a:solidFill>
                <a:latin typeface="Montserrat"/>
                <a:ea typeface="Montserrat"/>
                <a:cs typeface="Montserrat"/>
                <a:sym typeface="Montserrat"/>
              </a:rPr>
              <a:t>and </a:t>
            </a:r>
            <a:r>
              <a:rPr b="1" i="0" lang="en-AU" sz="1400" u="none" cap="none" strike="noStrike">
                <a:solidFill>
                  <a:schemeClr val="dk1"/>
                </a:solidFill>
                <a:latin typeface="Montserrat"/>
                <a:ea typeface="Montserrat"/>
                <a:cs typeface="Montserrat"/>
                <a:sym typeface="Montserrat"/>
              </a:rPr>
              <a:t>documents for information </a:t>
            </a:r>
            <a:r>
              <a:rPr b="0" i="0" lang="en-AU" sz="1400" u="none" cap="none" strike="noStrike">
                <a:solidFill>
                  <a:schemeClr val="dk1"/>
                </a:solidFill>
                <a:latin typeface="Montserrat"/>
                <a:ea typeface="Montserrat"/>
                <a:cs typeface="Montserrat"/>
                <a:sym typeface="Montserrat"/>
              </a:rPr>
              <a:t>should be submitted by </a:t>
            </a:r>
            <a:r>
              <a:rPr b="1" i="0" lang="en-AU" sz="1400" u="sng" cap="none" strike="noStrike">
                <a:solidFill>
                  <a:schemeClr val="dk1"/>
                </a:solidFill>
                <a:latin typeface="Montserrat"/>
                <a:ea typeface="Montserrat"/>
                <a:cs typeface="Montserrat"/>
                <a:sym typeface="Montserrat"/>
              </a:rPr>
              <a:t>7 April 2026</a:t>
            </a:r>
            <a:endParaRPr b="1" i="0" sz="1400" u="sng" cap="none" strike="noStrike">
              <a:solidFill>
                <a:schemeClr val="dk1"/>
              </a:solidFill>
              <a:latin typeface="Montserrat"/>
              <a:ea typeface="Montserrat"/>
              <a:cs typeface="Montserrat"/>
              <a:sym typeface="Montserrat"/>
            </a:endParaRPr>
          </a:p>
          <a:p>
            <a:pPr indent="-201613" lvl="1" marL="671513" marR="0" rtl="0" algn="l">
              <a:lnSpc>
                <a:spcPct val="150000"/>
              </a:lnSpc>
              <a:spcBef>
                <a:spcPts val="0"/>
              </a:spcBef>
              <a:spcAft>
                <a:spcPts val="0"/>
              </a:spcAft>
              <a:buClr>
                <a:schemeClr val="dk1"/>
              </a:buClr>
              <a:buSzPts val="1400"/>
              <a:buFont typeface="Montserrat"/>
              <a:buChar char="❖"/>
            </a:pPr>
            <a:r>
              <a:rPr b="1" i="0" lang="en-AU" sz="1400" u="none" cap="none" strike="noStrike">
                <a:solidFill>
                  <a:schemeClr val="dk1"/>
                </a:solidFill>
                <a:latin typeface="Montserrat"/>
                <a:ea typeface="Montserrat"/>
                <a:cs typeface="Montserrat"/>
                <a:sym typeface="Montserrat"/>
              </a:rPr>
              <a:t>Documents to support decision-making</a:t>
            </a:r>
            <a:r>
              <a:rPr b="0" i="0" lang="en-AU" sz="1400" u="none" cap="none" strike="noStrike">
                <a:solidFill>
                  <a:schemeClr val="dk1"/>
                </a:solidFill>
                <a:latin typeface="Montserrat"/>
                <a:ea typeface="Montserrat"/>
                <a:cs typeface="Montserrat"/>
                <a:sym typeface="Montserrat"/>
              </a:rPr>
              <a:t> should be submitted to the SIT Chair Team by </a:t>
            </a:r>
            <a:r>
              <a:rPr b="1" i="0" lang="en-AU" sz="1400" u="sng" cap="none" strike="noStrike">
                <a:solidFill>
                  <a:schemeClr val="dk1"/>
                </a:solidFill>
                <a:latin typeface="Montserrat"/>
                <a:ea typeface="Montserrat"/>
                <a:cs typeface="Montserrat"/>
                <a:sym typeface="Montserrat"/>
              </a:rPr>
              <a:t>31 March 2026</a:t>
            </a:r>
            <a:endParaRPr b="1" i="0" sz="1400" u="sng" cap="none" strike="noStrike">
              <a:solidFill>
                <a:schemeClr val="dk1"/>
              </a:solidFill>
              <a:latin typeface="Montserrat"/>
              <a:ea typeface="Montserrat"/>
              <a:cs typeface="Montserrat"/>
              <a:sym typeface="Montserrat"/>
            </a:endParaRPr>
          </a:p>
          <a:p>
            <a:pPr indent="-201613" lvl="0" marL="214313" marR="0" rtl="0" algn="l">
              <a:lnSpc>
                <a:spcPct val="150000"/>
              </a:lnSpc>
              <a:spcBef>
                <a:spcPts val="1800"/>
              </a:spcBef>
              <a:spcAft>
                <a:spcPts val="0"/>
              </a:spcAft>
              <a:buClr>
                <a:schemeClr val="dk1"/>
              </a:buClr>
              <a:buSzPts val="1400"/>
              <a:buFont typeface="Montserrat"/>
              <a:buChar char="❖"/>
            </a:pPr>
            <a:r>
              <a:rPr b="0" i="1" lang="en-AU" sz="1400" u="none" cap="none" strike="noStrike">
                <a:solidFill>
                  <a:schemeClr val="dk1"/>
                </a:solidFill>
                <a:latin typeface="Montserrat"/>
                <a:ea typeface="Montserrat"/>
                <a:cs typeface="Montserrat"/>
                <a:sym typeface="Montserrat"/>
              </a:rPr>
              <a:t>Reporting to engage discussion or decision is encouraged</a:t>
            </a:r>
            <a:r>
              <a:rPr b="0" i="0" lang="en-AU" sz="1400" u="none" cap="none" strike="noStrike">
                <a:solidFill>
                  <a:schemeClr val="dk1"/>
                </a:solidFill>
                <a:latin typeface="Montserrat"/>
                <a:ea typeface="Montserrat"/>
                <a:cs typeface="Montserrat"/>
                <a:sym typeface="Montserrat"/>
              </a:rPr>
              <a:t>, but detailed reporting should be provided as pre-meeting reading material or in background slides.</a:t>
            </a:r>
            <a:endParaRPr b="0" i="0" sz="1400" u="none" cap="none" strike="noStrike">
              <a:solidFill>
                <a:schemeClr val="dk1"/>
              </a:solidFill>
              <a:latin typeface="Montserrat"/>
              <a:ea typeface="Montserrat"/>
              <a:cs typeface="Montserrat"/>
              <a:sym typeface="Montserrat"/>
            </a:endParaRPr>
          </a:p>
          <a:p>
            <a:pPr indent="-201613" lvl="0" marL="214313" marR="0" rtl="0" algn="l">
              <a:lnSpc>
                <a:spcPct val="150000"/>
              </a:lnSpc>
              <a:spcBef>
                <a:spcPts val="1800"/>
              </a:spcBef>
              <a:spcAft>
                <a:spcPts val="0"/>
              </a:spcAft>
              <a:buClr>
                <a:schemeClr val="dk1"/>
              </a:buClr>
              <a:buSzPts val="1400"/>
              <a:buFont typeface="Montserrat"/>
              <a:buChar char="❖"/>
            </a:pPr>
            <a:r>
              <a:rPr b="1" i="0" lang="en-AU" sz="1400" u="sng" cap="none" strike="noStrike">
                <a:solidFill>
                  <a:schemeClr val="dk1"/>
                </a:solidFill>
                <a:latin typeface="Montserrat"/>
                <a:ea typeface="Montserrat"/>
                <a:cs typeface="Montserrat"/>
                <a:sym typeface="Montserrat"/>
              </a:rPr>
              <a:t>Please explicitly highlight the decisions, outcomes, or actions you are seeking.</a:t>
            </a:r>
            <a:r>
              <a:rPr b="0" i="0" lang="en-AU" sz="1400" u="none" cap="none" strike="noStrike">
                <a:solidFill>
                  <a:schemeClr val="dk1"/>
                </a:solidFill>
                <a:latin typeface="Montserrat"/>
                <a:ea typeface="Montserrat"/>
                <a:cs typeface="Montserrat"/>
                <a:sym typeface="Montserrat"/>
              </a:rPr>
              <a:t> The more explicit you are, the better. i.e., feel free to provide text for a proposed action – it may be revised later, but this approach will help with the efficient preparation of the actions record of the SIT meeting.</a:t>
            </a:r>
            <a:endParaRPr b="0" i="0" sz="1400" u="none" cap="none" strike="noStrike">
              <a:solidFill>
                <a:schemeClr val="dk1"/>
              </a:solidFill>
              <a:latin typeface="Montserrat"/>
              <a:ea typeface="Montserrat"/>
              <a:cs typeface="Montserrat"/>
              <a:sym typeface="Montserrat"/>
            </a:endParaRPr>
          </a:p>
        </p:txBody>
      </p:sp>
      <p:sp>
        <p:nvSpPr>
          <p:cNvPr id="155" name="Google Shape;155;p12"/>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Montserrat"/>
                <a:ea typeface="Montserrat"/>
                <a:cs typeface="Montserrat"/>
                <a:sym typeface="Montserrat"/>
              </a:rPr>
              <a:t>Presenter Guidelines</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Priority Hazards</a:t>
            </a:r>
            <a:endParaRPr/>
          </a:p>
        </p:txBody>
      </p:sp>
      <p:graphicFrame>
        <p:nvGraphicFramePr>
          <p:cNvPr id="75" name="Google Shape;75;p2"/>
          <p:cNvGraphicFramePr/>
          <p:nvPr/>
        </p:nvGraphicFramePr>
        <p:xfrm>
          <a:off x="4619708" y="1284613"/>
          <a:ext cx="6915499" cy="5056539"/>
        </p:xfrm>
        <a:graphic>
          <a:graphicData uri="http://schemas.openxmlformats.org/drawingml/2006/chart">
            <c:chart r:id="rId3"/>
          </a:graphicData>
        </a:graphic>
      </p:graphicFrame>
      <p:sp>
        <p:nvSpPr>
          <p:cNvPr id="76" name="Google Shape;76;p2"/>
          <p:cNvSpPr/>
          <p:nvPr/>
        </p:nvSpPr>
        <p:spPr>
          <a:xfrm rot="-2712578">
            <a:off x="4310861" y="4329052"/>
            <a:ext cx="2503776" cy="1158585"/>
          </a:xfrm>
          <a:prstGeom prst="rect">
            <a:avLst/>
          </a:prstGeom>
          <a:noFill/>
          <a:ln cap="flat" cmpd="sng" w="2857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800" u="none" cap="none" strike="noStrike">
              <a:solidFill>
                <a:srgbClr val="E5B8B7"/>
              </a:solidFill>
              <a:latin typeface="Calibri"/>
              <a:ea typeface="Calibri"/>
              <a:cs typeface="Calibri"/>
              <a:sym typeface="Calibri"/>
            </a:endParaRPr>
          </a:p>
        </p:txBody>
      </p:sp>
      <p:pic>
        <p:nvPicPr>
          <p:cNvPr descr="A person riding a bicycle in front of a destroyed city&#10;&#10;Description automatically generated" id="77" name="Google Shape;77;p2"/>
          <p:cNvPicPr preferRelativeResize="0"/>
          <p:nvPr/>
        </p:nvPicPr>
        <p:blipFill rotWithShape="1">
          <a:blip r:embed="rId4">
            <a:alphaModFix/>
          </a:blip>
          <a:srcRect b="0" l="0" r="0" t="0"/>
          <a:stretch/>
        </p:blipFill>
        <p:spPr>
          <a:xfrm>
            <a:off x="546630" y="2577088"/>
            <a:ext cx="2660984" cy="3764064"/>
          </a:xfrm>
          <a:prstGeom prst="rect">
            <a:avLst/>
          </a:prstGeom>
          <a:noFill/>
          <a:ln>
            <a:noFill/>
          </a:ln>
        </p:spPr>
      </p:pic>
      <p:sp>
        <p:nvSpPr>
          <p:cNvPr id="78" name="Google Shape;78;p2"/>
          <p:cNvSpPr/>
          <p:nvPr/>
        </p:nvSpPr>
        <p:spPr>
          <a:xfrm>
            <a:off x="586434" y="1046604"/>
            <a:ext cx="2621180" cy="1530484"/>
          </a:xfrm>
          <a:prstGeom prst="rect">
            <a:avLst/>
          </a:prstGeom>
          <a:noFill/>
          <a:ln>
            <a:noFill/>
          </a:ln>
        </p:spPr>
        <p:txBody>
          <a:bodyPr anchorCtr="0" anchor="t" bIns="60950" lIns="0" spcFirstLastPara="1" rIns="0" wrap="square" tIns="0">
            <a:spAutoFit/>
          </a:bodyPr>
          <a:lstStyle/>
          <a:p>
            <a:pPr indent="0" lvl="0" marL="0" marR="0" rtl="0" algn="l">
              <a:lnSpc>
                <a:spcPct val="107000"/>
              </a:lnSpc>
              <a:spcBef>
                <a:spcPts val="0"/>
              </a:spcBef>
              <a:spcAft>
                <a:spcPts val="0"/>
              </a:spcAft>
              <a:buNone/>
            </a:pPr>
            <a:r>
              <a:rPr b="1" i="0" lang="en-AU" sz="1400" u="none" cap="none" strike="noStrike">
                <a:solidFill>
                  <a:srgbClr val="FF0000"/>
                </a:solidFill>
                <a:latin typeface="Arial"/>
                <a:ea typeface="Arial"/>
                <a:cs typeface="Arial"/>
                <a:sym typeface="Arial"/>
              </a:rPr>
              <a:t>Floods</a:t>
            </a:r>
            <a:r>
              <a:rPr b="0" i="0" lang="en-AU" sz="1400" u="none" cap="none" strike="noStrike">
                <a:solidFill>
                  <a:srgbClr val="FF0000"/>
                </a:solidFill>
                <a:latin typeface="Arial"/>
                <a:ea typeface="Arial"/>
                <a:cs typeface="Arial"/>
                <a:sym typeface="Arial"/>
              </a:rPr>
              <a:t>,</a:t>
            </a:r>
            <a:r>
              <a:rPr b="1" i="0" lang="en-AU" sz="1400" u="none" cap="none" strike="noStrike">
                <a:solidFill>
                  <a:srgbClr val="FF0000"/>
                </a:solidFill>
                <a:latin typeface="Arial"/>
                <a:ea typeface="Arial"/>
                <a:cs typeface="Arial"/>
                <a:sym typeface="Arial"/>
              </a:rPr>
              <a:t> Drought</a:t>
            </a:r>
            <a:r>
              <a:rPr b="0" i="0" lang="en-AU" sz="1400" u="none" cap="none" strike="noStrike">
                <a:solidFill>
                  <a:srgbClr val="FF0000"/>
                </a:solidFill>
                <a:latin typeface="Arial"/>
                <a:ea typeface="Arial"/>
                <a:cs typeface="Arial"/>
                <a:sym typeface="Arial"/>
              </a:rPr>
              <a:t>,</a:t>
            </a:r>
            <a:r>
              <a:rPr b="1" i="0" lang="en-AU" sz="1400" u="none" cap="none" strike="noStrike">
                <a:solidFill>
                  <a:srgbClr val="FF0000"/>
                </a:solidFill>
                <a:latin typeface="Arial"/>
                <a:ea typeface="Arial"/>
                <a:cs typeface="Arial"/>
                <a:sym typeface="Arial"/>
              </a:rPr>
              <a:t> Tropical cyclones</a:t>
            </a:r>
            <a:r>
              <a:rPr b="0" i="0" lang="en-AU" sz="1400" u="none" cap="none" strike="noStrike">
                <a:solidFill>
                  <a:srgbClr val="FF0000"/>
                </a:solidFill>
                <a:latin typeface="Arial"/>
                <a:ea typeface="Arial"/>
                <a:cs typeface="Arial"/>
                <a:sym typeface="Arial"/>
              </a:rPr>
              <a:t>, and </a:t>
            </a:r>
            <a:r>
              <a:rPr b="1" i="0" lang="en-AU" sz="1400" u="none" cap="none" strike="noStrike">
                <a:solidFill>
                  <a:srgbClr val="FF0000"/>
                </a:solidFill>
                <a:latin typeface="Arial"/>
                <a:ea typeface="Arial"/>
                <a:cs typeface="Arial"/>
                <a:sym typeface="Arial"/>
              </a:rPr>
              <a:t>Thunderstorms </a:t>
            </a:r>
            <a:r>
              <a:rPr b="0" i="0" lang="en-AU" sz="1400" u="none" cap="none" strike="noStrike">
                <a:solidFill>
                  <a:schemeClr val="dk1"/>
                </a:solidFill>
                <a:latin typeface="Arial"/>
                <a:ea typeface="Arial"/>
                <a:cs typeface="Arial"/>
                <a:sym typeface="Arial"/>
              </a:rPr>
              <a:t>are the top hazards</a:t>
            </a:r>
            <a:r>
              <a:rPr b="0" i="0" lang="en-AU" sz="1400" u="none" cap="none" strike="noStrike">
                <a:solidFill>
                  <a:schemeClr val="dk1"/>
                </a:solidFill>
                <a:latin typeface="Arial"/>
                <a:ea typeface="Arial"/>
                <a:cs typeface="Arial"/>
                <a:sym typeface="Arial"/>
              </a:rPr>
              <a:t>.</a:t>
            </a:r>
            <a:endParaRPr b="0" i="1" sz="14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b="0" i="0" lang="en-AU" sz="1400" u="none" cap="none" strike="noStrike">
                <a:solidFill>
                  <a:schemeClr val="dk1"/>
                </a:solidFill>
                <a:latin typeface="Arial"/>
                <a:ea typeface="Arial"/>
                <a:cs typeface="Arial"/>
                <a:sym typeface="Arial"/>
              </a:rPr>
              <a:t>Based on the results of the Rapid Assessment conducted by the WMO (Nov,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nvSpPr>
        <p:spPr>
          <a:xfrm>
            <a:off x="357105" y="1290957"/>
            <a:ext cx="5964182" cy="4247276"/>
          </a:xfrm>
          <a:prstGeom prst="rect">
            <a:avLst/>
          </a:prstGeom>
          <a:noFill/>
          <a:ln>
            <a:noFill/>
          </a:ln>
        </p:spPr>
        <p:txBody>
          <a:bodyPr anchorCtr="0" anchor="t" bIns="45700" lIns="91425" spcFirstLastPara="1" rIns="91425" wrap="square" tIns="45700">
            <a:spAutoFit/>
          </a:bodyPr>
          <a:lstStyle/>
          <a:p>
            <a:pPr indent="-201613" lvl="0" marL="214313" marR="0" rtl="0" algn="l">
              <a:lnSpc>
                <a:spcPct val="150000"/>
              </a:lnSpc>
              <a:spcBef>
                <a:spcPts val="1800"/>
              </a:spcBef>
              <a:spcAft>
                <a:spcPts val="0"/>
              </a:spcAft>
              <a:buClr>
                <a:schemeClr val="dk1"/>
              </a:buClr>
              <a:buSzPts val="1400"/>
              <a:buFont typeface="Montserrat"/>
              <a:buChar char="❖"/>
            </a:pPr>
            <a:r>
              <a:rPr b="0" i="0" lang="en-AU" sz="1400" u="none" cap="none" strike="noStrike">
                <a:solidFill>
                  <a:schemeClr val="dk1"/>
                </a:solidFill>
                <a:latin typeface="Montserrat"/>
                <a:ea typeface="Montserrat"/>
                <a:cs typeface="Montserrat"/>
                <a:sym typeface="Montserrat"/>
              </a:rPr>
              <a:t>Top hazards: thunderstorms / lightning, flash flood, tropical cyclones, riverine floods, drought, storm surge</a:t>
            </a:r>
            <a:endParaRPr/>
          </a:p>
          <a:p>
            <a:pPr indent="-201613" lvl="0" marL="214313" marR="0" rtl="0" algn="l">
              <a:lnSpc>
                <a:spcPct val="150000"/>
              </a:lnSpc>
              <a:spcBef>
                <a:spcPts val="1800"/>
              </a:spcBef>
              <a:spcAft>
                <a:spcPts val="0"/>
              </a:spcAft>
              <a:buClr>
                <a:schemeClr val="dk1"/>
              </a:buClr>
              <a:buSzPts val="1400"/>
              <a:buFont typeface="Montserrat"/>
              <a:buChar char="❖"/>
            </a:pPr>
            <a:r>
              <a:rPr b="0" i="0" lang="en-AU" sz="1400" u="none" cap="none" strike="noStrike">
                <a:solidFill>
                  <a:schemeClr val="dk1"/>
                </a:solidFill>
                <a:latin typeface="Montserrat"/>
                <a:ea typeface="Montserrat"/>
                <a:cs typeface="Montserrat"/>
                <a:sym typeface="Montserrat"/>
              </a:rPr>
              <a:t>Individual events can cause very significant losses – Tropical Cyclone Winston in 2016 affected over half of Fiji’s population resulting in USD 900 millon in losses. Tropical Cyclone Pam in 2015 reduced Vanuatu’s GDFP by 60%</a:t>
            </a:r>
            <a:endParaRPr/>
          </a:p>
          <a:p>
            <a:pPr indent="-201613" lvl="0" marL="214313" marR="0" rtl="0" algn="l">
              <a:lnSpc>
                <a:spcPct val="150000"/>
              </a:lnSpc>
              <a:spcBef>
                <a:spcPts val="1800"/>
              </a:spcBef>
              <a:spcAft>
                <a:spcPts val="0"/>
              </a:spcAft>
              <a:buClr>
                <a:schemeClr val="dk1"/>
              </a:buClr>
              <a:buSzPts val="1400"/>
              <a:buFont typeface="Montserrat"/>
              <a:buChar char="❖"/>
            </a:pPr>
            <a:r>
              <a:rPr b="0" i="0" lang="en-AU" sz="1400" u="none" cap="none" strike="noStrike">
                <a:solidFill>
                  <a:schemeClr val="dk1"/>
                </a:solidFill>
                <a:latin typeface="Montserrat"/>
                <a:ea typeface="Montserrat"/>
                <a:cs typeface="Montserrat"/>
                <a:sym typeface="Montserrat"/>
              </a:rPr>
              <a:t>Limited in-situ observations in the southern hemisphere. Satellite observations are essential for weather and warning services in the Asia-Oceania region</a:t>
            </a:r>
            <a:endParaRPr/>
          </a:p>
          <a:p>
            <a:pPr indent="0" lvl="0" marL="12700" marR="0" rtl="0" algn="l">
              <a:lnSpc>
                <a:spcPct val="150000"/>
              </a:lnSpc>
              <a:spcBef>
                <a:spcPts val="1800"/>
              </a:spcBef>
              <a:spcAft>
                <a:spcPts val="0"/>
              </a:spcAft>
              <a:buNone/>
            </a:pPr>
            <a:r>
              <a:t/>
            </a:r>
            <a:endParaRPr b="0" i="0" sz="1400" u="none" cap="none" strike="noStrike">
              <a:solidFill>
                <a:schemeClr val="dk1"/>
              </a:solidFill>
              <a:latin typeface="Montserrat"/>
              <a:ea typeface="Montserrat"/>
              <a:cs typeface="Montserrat"/>
              <a:sym typeface="Montserrat"/>
            </a:endParaRPr>
          </a:p>
        </p:txBody>
      </p:sp>
      <p:sp>
        <p:nvSpPr>
          <p:cNvPr id="84" name="Google Shape;84;p3"/>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Montserrat"/>
                <a:ea typeface="Montserrat"/>
                <a:cs typeface="Montserrat"/>
                <a:sym typeface="Montserrat"/>
              </a:rPr>
              <a:t>The Asia Oceania Region</a:t>
            </a:r>
            <a:endParaRPr b="0" i="0" sz="1400" u="none" cap="none" strike="noStrike">
              <a:solidFill>
                <a:srgbClr val="000000"/>
              </a:solidFill>
              <a:latin typeface="Montserrat"/>
              <a:ea typeface="Montserrat"/>
              <a:cs typeface="Montserrat"/>
              <a:sym typeface="Montserrat"/>
            </a:endParaRPr>
          </a:p>
        </p:txBody>
      </p:sp>
      <p:grpSp>
        <p:nvGrpSpPr>
          <p:cNvPr id="85" name="Google Shape;85;p3"/>
          <p:cNvGrpSpPr/>
          <p:nvPr/>
        </p:nvGrpSpPr>
        <p:grpSpPr>
          <a:xfrm>
            <a:off x="7200849" y="1611133"/>
            <a:ext cx="4384110" cy="2354076"/>
            <a:chOff x="3774455" y="267122"/>
            <a:chExt cx="4384110" cy="2354076"/>
          </a:xfrm>
        </p:grpSpPr>
        <p:pic>
          <p:nvPicPr>
            <p:cNvPr descr="WMO Regions Image" id="86" name="Google Shape;86;p3"/>
            <p:cNvPicPr preferRelativeResize="0"/>
            <p:nvPr/>
          </p:nvPicPr>
          <p:blipFill rotWithShape="1">
            <a:blip r:embed="rId3">
              <a:alphaModFix/>
            </a:blip>
            <a:srcRect b="0" l="0" r="0" t="0"/>
            <a:stretch/>
          </p:blipFill>
          <p:spPr>
            <a:xfrm>
              <a:off x="3774455" y="267122"/>
              <a:ext cx="4384110" cy="2354076"/>
            </a:xfrm>
            <a:prstGeom prst="rect">
              <a:avLst/>
            </a:prstGeom>
            <a:noFill/>
            <a:ln>
              <a:noFill/>
            </a:ln>
          </p:spPr>
        </p:pic>
        <p:sp>
          <p:nvSpPr>
            <p:cNvPr id="87" name="Google Shape;87;p3"/>
            <p:cNvSpPr/>
            <p:nvPr/>
          </p:nvSpPr>
          <p:spPr>
            <a:xfrm>
              <a:off x="6353422" y="369550"/>
              <a:ext cx="1629811" cy="2013575"/>
            </a:xfrm>
            <a:custGeom>
              <a:rect b="b" l="l" r="r" t="t"/>
              <a:pathLst>
                <a:path extrusionOk="0" h="2013575" w="1629811">
                  <a:moveTo>
                    <a:pt x="61591" y="0"/>
                  </a:moveTo>
                  <a:lnTo>
                    <a:pt x="56854" y="61592"/>
                  </a:lnTo>
                  <a:lnTo>
                    <a:pt x="175299" y="255843"/>
                  </a:lnTo>
                  <a:lnTo>
                    <a:pt x="165824" y="758052"/>
                  </a:lnTo>
                  <a:lnTo>
                    <a:pt x="118445" y="743839"/>
                  </a:lnTo>
                  <a:lnTo>
                    <a:pt x="113708" y="762790"/>
                  </a:lnTo>
                  <a:lnTo>
                    <a:pt x="71067" y="791217"/>
                  </a:lnTo>
                  <a:lnTo>
                    <a:pt x="37902" y="843333"/>
                  </a:lnTo>
                  <a:lnTo>
                    <a:pt x="0" y="867022"/>
                  </a:lnTo>
                  <a:lnTo>
                    <a:pt x="75805" y="1004419"/>
                  </a:lnTo>
                  <a:lnTo>
                    <a:pt x="108970" y="1070748"/>
                  </a:lnTo>
                  <a:lnTo>
                    <a:pt x="293744" y="1075486"/>
                  </a:lnTo>
                  <a:lnTo>
                    <a:pt x="289007" y="1293426"/>
                  </a:lnTo>
                  <a:lnTo>
                    <a:pt x="511685" y="1302902"/>
                  </a:lnTo>
                  <a:lnTo>
                    <a:pt x="497471" y="1876178"/>
                  </a:lnTo>
                  <a:lnTo>
                    <a:pt x="393239" y="1871441"/>
                  </a:lnTo>
                  <a:lnTo>
                    <a:pt x="383763" y="2013575"/>
                  </a:lnTo>
                  <a:lnTo>
                    <a:pt x="1625073" y="2008838"/>
                  </a:lnTo>
                  <a:lnTo>
                    <a:pt x="1625073" y="639606"/>
                  </a:lnTo>
                  <a:lnTo>
                    <a:pt x="1530317" y="578015"/>
                  </a:lnTo>
                  <a:lnTo>
                    <a:pt x="1525579" y="530637"/>
                  </a:lnTo>
                  <a:lnTo>
                    <a:pt x="1549268" y="478520"/>
                  </a:lnTo>
                  <a:lnTo>
                    <a:pt x="1625073" y="412191"/>
                  </a:lnTo>
                  <a:cubicBezTo>
                    <a:pt x="1626652" y="279532"/>
                    <a:pt x="1628232" y="146873"/>
                    <a:pt x="1629811" y="14214"/>
                  </a:cubicBezTo>
                  <a:lnTo>
                    <a:pt x="61591" y="0"/>
                  </a:lnTo>
                  <a:close/>
                </a:path>
              </a:pathLst>
            </a:custGeom>
            <a:noFill/>
            <a:ln cap="flat" cmpd="sng" w="444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 name="Google Shape;88;p3"/>
            <p:cNvSpPr/>
            <p:nvPr/>
          </p:nvSpPr>
          <p:spPr>
            <a:xfrm>
              <a:off x="3946607" y="1227096"/>
              <a:ext cx="672771" cy="1146554"/>
            </a:xfrm>
            <a:custGeom>
              <a:rect b="b" l="l" r="r" t="t"/>
              <a:pathLst>
                <a:path extrusionOk="0" h="1146554" w="672771">
                  <a:moveTo>
                    <a:pt x="0" y="0"/>
                  </a:moveTo>
                  <a:lnTo>
                    <a:pt x="0" y="1146554"/>
                  </a:lnTo>
                  <a:lnTo>
                    <a:pt x="668033" y="1146554"/>
                  </a:lnTo>
                  <a:cubicBezTo>
                    <a:pt x="669612" y="870181"/>
                    <a:pt x="671192" y="593808"/>
                    <a:pt x="672771" y="317435"/>
                  </a:cubicBezTo>
                  <a:lnTo>
                    <a:pt x="445356" y="0"/>
                  </a:lnTo>
                  <a:lnTo>
                    <a:pt x="0" y="0"/>
                  </a:lnTo>
                  <a:close/>
                </a:path>
              </a:pathLst>
            </a:custGeom>
            <a:noFill/>
            <a:ln cap="flat" cmpd="sng" w="444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ph idx="1" type="body"/>
          </p:nvPr>
        </p:nvSpPr>
        <p:spPr>
          <a:xfrm>
            <a:off x="264856" y="1097550"/>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AU" sz="1800"/>
              <a:t>Most important products and parameters (not including NWP)</a:t>
            </a:r>
            <a:endParaRPr/>
          </a:p>
          <a:p>
            <a:pPr indent="-400050" lvl="0" marL="457200" marR="0" rtl="0" algn="l">
              <a:lnSpc>
                <a:spcPct val="100000"/>
              </a:lnSpc>
              <a:spcBef>
                <a:spcPts val="1000"/>
              </a:spcBef>
              <a:spcAft>
                <a:spcPts val="0"/>
              </a:spcAft>
              <a:buClr>
                <a:schemeClr val="dk1"/>
              </a:buClr>
              <a:buSzPts val="2700"/>
              <a:buFont typeface="Montserrat"/>
              <a:buChar char="❖"/>
            </a:pPr>
            <a:r>
              <a:rPr lang="en-AU" sz="1700"/>
              <a:t>10 minute VIS, IR and water vapour observations for </a:t>
            </a:r>
            <a:r>
              <a:rPr b="1" lang="en-AU" sz="1700"/>
              <a:t>thunderstorms, tropical cyclones, fires, volcanic eruptions</a:t>
            </a:r>
            <a:endParaRPr sz="2700"/>
          </a:p>
          <a:p>
            <a:pPr indent="-400050" lvl="0" marL="457200" marR="0" rtl="0" algn="l">
              <a:lnSpc>
                <a:spcPct val="100000"/>
              </a:lnSpc>
              <a:spcBef>
                <a:spcPts val="1000"/>
              </a:spcBef>
              <a:spcAft>
                <a:spcPts val="0"/>
              </a:spcAft>
              <a:buClr>
                <a:schemeClr val="dk1"/>
              </a:buClr>
              <a:buSzPts val="2700"/>
              <a:buFont typeface="Montserrat"/>
              <a:buChar char="❖"/>
            </a:pPr>
            <a:r>
              <a:rPr lang="en-AU" sz="1700"/>
              <a:t>RGB products have a large positive impact on work practices. Used for </a:t>
            </a:r>
            <a:r>
              <a:rPr b="1" lang="en-AU" sz="1700"/>
              <a:t>environmental monitoring including haze, sandstorms, volcanic eruption, etc</a:t>
            </a:r>
            <a:endParaRPr sz="2700"/>
          </a:p>
          <a:p>
            <a:pPr indent="-400050" lvl="0" marL="457200" marR="0" rtl="0" algn="l">
              <a:lnSpc>
                <a:spcPct val="100000"/>
              </a:lnSpc>
              <a:spcBef>
                <a:spcPts val="1000"/>
              </a:spcBef>
              <a:spcAft>
                <a:spcPts val="0"/>
              </a:spcAft>
              <a:buClr>
                <a:schemeClr val="dk1"/>
              </a:buClr>
              <a:buSzPts val="2700"/>
              <a:buFont typeface="Montserrat"/>
              <a:buChar char="❖"/>
            </a:pPr>
            <a:r>
              <a:rPr lang="en-AU" sz="1700"/>
              <a:t>Rainfall products for </a:t>
            </a:r>
            <a:r>
              <a:rPr b="1" lang="en-AU" sz="1700"/>
              <a:t>floods, thunderstorms</a:t>
            </a:r>
            <a:endParaRPr sz="2700"/>
          </a:p>
          <a:p>
            <a:pPr indent="-400050" lvl="0" marL="457200" marR="0" rtl="0" algn="l">
              <a:lnSpc>
                <a:spcPct val="100000"/>
              </a:lnSpc>
              <a:spcBef>
                <a:spcPts val="1000"/>
              </a:spcBef>
              <a:spcAft>
                <a:spcPts val="0"/>
              </a:spcAft>
              <a:buClr>
                <a:schemeClr val="dk1"/>
              </a:buClr>
              <a:buSzPts val="2700"/>
              <a:buFont typeface="Montserrat"/>
              <a:buChar char="❖"/>
            </a:pPr>
            <a:r>
              <a:rPr lang="en-AU" sz="1700"/>
              <a:t>Sea surface temperature data are used for </a:t>
            </a:r>
            <a:r>
              <a:rPr b="1" lang="en-AU" sz="1700"/>
              <a:t>oceanographic and climate purposes </a:t>
            </a:r>
            <a:endParaRPr sz="2700"/>
          </a:p>
          <a:p>
            <a:pPr indent="-400050" lvl="0" marL="457200" marR="0" rtl="0" algn="l">
              <a:lnSpc>
                <a:spcPct val="100000"/>
              </a:lnSpc>
              <a:spcBef>
                <a:spcPts val="1000"/>
              </a:spcBef>
              <a:spcAft>
                <a:spcPts val="0"/>
              </a:spcAft>
              <a:buClr>
                <a:schemeClr val="dk1"/>
              </a:buClr>
              <a:buSzPts val="2700"/>
              <a:buFont typeface="Montserrat"/>
              <a:buChar char="❖"/>
            </a:pPr>
            <a:r>
              <a:rPr b="1" lang="en-AU" sz="1700"/>
              <a:t>For aviation services</a:t>
            </a:r>
            <a:r>
              <a:rPr lang="en-AU" sz="1700"/>
              <a:t>, cloud products including data on cloud cover and cloud top height, AMVs, low cloud and fog, lightning detection and volcanic ash are widely used</a:t>
            </a:r>
            <a:endParaRPr sz="2700"/>
          </a:p>
          <a:p>
            <a:pPr indent="-400050" lvl="0" marL="457200" marR="0" rtl="0" algn="l">
              <a:lnSpc>
                <a:spcPct val="100000"/>
              </a:lnSpc>
              <a:spcBef>
                <a:spcPts val="1000"/>
              </a:spcBef>
              <a:spcAft>
                <a:spcPts val="0"/>
              </a:spcAft>
              <a:buClr>
                <a:schemeClr val="dk1"/>
              </a:buClr>
              <a:buSzPts val="2700"/>
              <a:buFont typeface="Montserrat"/>
              <a:buChar char="❖"/>
            </a:pPr>
            <a:r>
              <a:rPr lang="en-AU" sz="1700"/>
              <a:t>Observations and products to assist </a:t>
            </a:r>
            <a:r>
              <a:rPr b="1" lang="en-AU" sz="1700"/>
              <a:t>drought monitoring</a:t>
            </a:r>
            <a:endParaRPr sz="2700"/>
          </a:p>
          <a:p>
            <a:pPr indent="-400050" lvl="0" marL="457200" marR="0" rtl="0" algn="l">
              <a:lnSpc>
                <a:spcPct val="100000"/>
              </a:lnSpc>
              <a:spcBef>
                <a:spcPts val="1000"/>
              </a:spcBef>
              <a:spcAft>
                <a:spcPts val="0"/>
              </a:spcAft>
              <a:buClr>
                <a:schemeClr val="dk1"/>
              </a:buClr>
              <a:buSzPts val="2700"/>
              <a:buFont typeface="Montserrat"/>
              <a:buChar char="❖"/>
            </a:pPr>
            <a:r>
              <a:rPr lang="en-AU" sz="1700"/>
              <a:t>2.5 min observations for </a:t>
            </a:r>
            <a:r>
              <a:rPr b="1" lang="en-AU" sz="1700"/>
              <a:t>localized convective thunderstorms and tropical cyclones </a:t>
            </a:r>
            <a:r>
              <a:rPr lang="en-AU" sz="1700"/>
              <a:t>that have a rapid development cycle. Also for </a:t>
            </a:r>
            <a:r>
              <a:rPr b="1" lang="en-AU" sz="1700"/>
              <a:t>forest fires</a:t>
            </a:r>
            <a:endParaRPr sz="2700"/>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94" name="Google Shape;94;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sz="4000"/>
              <a:t>Importance of geostationary 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AU" sz="1800"/>
              <a:t>Most important products and parameters</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1800"/>
              <a:t>For </a:t>
            </a:r>
            <a:r>
              <a:rPr b="1" lang="en-AU" sz="1800"/>
              <a:t>Tropical Cyclones</a:t>
            </a:r>
            <a:r>
              <a:rPr lang="en-AU" sz="1800"/>
              <a:t>: sea surface winds and significant wave height</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1800"/>
              <a:t>Precipitation products for </a:t>
            </a:r>
            <a:r>
              <a:rPr b="1" lang="en-AU" sz="1800"/>
              <a:t>flood monitoring, monitoring storms</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1800"/>
              <a:t>Multi-sensor microwave imagery for </a:t>
            </a:r>
            <a:r>
              <a:rPr b="1" lang="en-AU" sz="1800"/>
              <a:t>tropical cyclones</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1800"/>
              <a:t>Monitoring </a:t>
            </a:r>
            <a:r>
              <a:rPr b="1" lang="en-AU" sz="1800"/>
              <a:t>forest</a:t>
            </a:r>
            <a:r>
              <a:rPr lang="en-AU" sz="1800"/>
              <a:t> </a:t>
            </a:r>
            <a:r>
              <a:rPr b="1" lang="en-AU" sz="1800"/>
              <a:t>fire hotspots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00" name="Google Shape;100;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Importance of LEO 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idx="1" type="body"/>
          </p:nvPr>
        </p:nvSpPr>
        <p:spPr>
          <a:xfrm>
            <a:off x="176048" y="1121320"/>
            <a:ext cx="8135955"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AU" sz="1800"/>
              <a:t>FMS is a leading weather agency in the region. </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Satellite data used:</a:t>
            </a:r>
            <a:endParaRPr/>
          </a:p>
          <a:p>
            <a:pPr indent="-381000" lvl="1" marL="914400" rtl="0" algn="l">
              <a:lnSpc>
                <a:spcPct val="100000"/>
              </a:lnSpc>
              <a:spcBef>
                <a:spcPts val="500"/>
              </a:spcBef>
              <a:spcAft>
                <a:spcPts val="0"/>
              </a:spcAft>
              <a:buSzPts val="2400"/>
              <a:buChar char="▪"/>
            </a:pPr>
            <a:r>
              <a:rPr b="1" lang="en-AU" sz="1400"/>
              <a:t>Himawari-9 </a:t>
            </a:r>
            <a:r>
              <a:rPr lang="en-AU" sz="1400"/>
              <a:t>via HimawariCast and </a:t>
            </a:r>
            <a:r>
              <a:rPr b="1" lang="en-AU" sz="1400"/>
              <a:t>GOES-West</a:t>
            </a:r>
            <a:r>
              <a:rPr lang="en-AU" sz="1400"/>
              <a:t> via internet. </a:t>
            </a:r>
            <a:endParaRPr/>
          </a:p>
          <a:p>
            <a:pPr indent="-381000" lvl="1" marL="914400" rtl="0" algn="l">
              <a:lnSpc>
                <a:spcPct val="100000"/>
              </a:lnSpc>
              <a:spcBef>
                <a:spcPts val="500"/>
              </a:spcBef>
              <a:spcAft>
                <a:spcPts val="0"/>
              </a:spcAft>
              <a:buSzPts val="2400"/>
              <a:buChar char="▪"/>
            </a:pPr>
            <a:r>
              <a:rPr lang="en-AU" sz="1400"/>
              <a:t>Also using </a:t>
            </a:r>
            <a:r>
              <a:rPr b="1" lang="en-AU" sz="1400"/>
              <a:t>NOAA </a:t>
            </a:r>
            <a:r>
              <a:rPr lang="en-AU" sz="1400"/>
              <a:t>and </a:t>
            </a:r>
            <a:r>
              <a:rPr b="1" lang="en-AU" sz="1400"/>
              <a:t>METOP/ASCAT </a:t>
            </a:r>
            <a:r>
              <a:rPr lang="en-AU" sz="1400"/>
              <a:t>for TC tracking and analysis, and ocean surface winds</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Essential for TC's, marine and aviation weather forecasts</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Global model data from international partners are not fine enough resolution for Fiji. In-situ and satellite data are used together to cross-check for consistency and refine their own meteorological understanding. This is required in the tropics where subtle influences can be missed in model output. </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Challenges: Quantitative precipitation forecasts at required resolution, ongoing training of forecasters, visualisation tools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06" name="Google Shape;106;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Showcase: Fiji</a:t>
            </a:r>
            <a:endParaRPr/>
          </a:p>
        </p:txBody>
      </p:sp>
      <p:pic>
        <p:nvPicPr>
          <p:cNvPr descr="A satellite image of the earth&#10;&#10;Description automatically generated" id="107" name="Google Shape;107;p6"/>
          <p:cNvPicPr preferRelativeResize="0"/>
          <p:nvPr/>
        </p:nvPicPr>
        <p:blipFill rotWithShape="1">
          <a:blip r:embed="rId3">
            <a:alphaModFix/>
          </a:blip>
          <a:srcRect b="0" l="0" r="0" t="0"/>
          <a:stretch/>
        </p:blipFill>
        <p:spPr>
          <a:xfrm>
            <a:off x="8270712" y="1255884"/>
            <a:ext cx="3771635" cy="2117276"/>
          </a:xfrm>
          <a:prstGeom prst="rect">
            <a:avLst/>
          </a:prstGeom>
          <a:noFill/>
          <a:ln>
            <a:noFill/>
          </a:ln>
        </p:spPr>
      </p:pic>
      <p:pic>
        <p:nvPicPr>
          <p:cNvPr descr="A screen shot of a computer&#10;&#10;Description automatically generated" id="108" name="Google Shape;108;p6"/>
          <p:cNvPicPr preferRelativeResize="0"/>
          <p:nvPr/>
        </p:nvPicPr>
        <p:blipFill rotWithShape="1">
          <a:blip r:embed="rId4">
            <a:alphaModFix/>
          </a:blip>
          <a:srcRect b="0" l="0" r="0" t="0"/>
          <a:stretch/>
        </p:blipFill>
        <p:spPr>
          <a:xfrm>
            <a:off x="8270712" y="3376896"/>
            <a:ext cx="3362480" cy="3305165"/>
          </a:xfrm>
          <a:prstGeom prst="rect">
            <a:avLst/>
          </a:prstGeom>
          <a:noFill/>
          <a:ln>
            <a:noFill/>
          </a:ln>
        </p:spPr>
      </p:pic>
      <p:sp>
        <p:nvSpPr>
          <p:cNvPr id="109" name="Google Shape;109;p6"/>
          <p:cNvSpPr txBox="1"/>
          <p:nvPr/>
        </p:nvSpPr>
        <p:spPr>
          <a:xfrm>
            <a:off x="8960603" y="5784220"/>
            <a:ext cx="3231397" cy="437213"/>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AU" sz="1200" u="none" cap="none" strike="noStrike">
                <a:solidFill>
                  <a:schemeClr val="lt1"/>
                </a:solidFill>
                <a:latin typeface="Montserrat"/>
                <a:ea typeface="Montserrat"/>
                <a:cs typeface="Montserrat"/>
                <a:sym typeface="Montserrat"/>
              </a:rPr>
              <a:t>Himawari used forTropical Cyclone Forecasting and Tracking</a:t>
            </a:r>
            <a:endParaRPr b="0" i="0" sz="12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idx="1" type="body"/>
          </p:nvPr>
        </p:nvSpPr>
        <p:spPr>
          <a:xfrm>
            <a:off x="237290" y="1198149"/>
            <a:ext cx="6713263"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AU" sz="1600"/>
              <a:t>Satellite data used: </a:t>
            </a:r>
            <a:r>
              <a:rPr b="1" lang="en-AU" sz="1600"/>
              <a:t>INSAT-3D</a:t>
            </a:r>
            <a:r>
              <a:rPr lang="en-AU" sz="1600"/>
              <a:t> (via IMD website), </a:t>
            </a:r>
            <a:r>
              <a:rPr b="1" lang="en-AU" sz="1600"/>
              <a:t>FY-4</a:t>
            </a:r>
            <a:r>
              <a:rPr lang="en-AU" sz="1600"/>
              <a:t> (via CMACast), </a:t>
            </a:r>
            <a:r>
              <a:rPr b="1" lang="en-AU" sz="1600"/>
              <a:t>METEOSAT-9</a:t>
            </a:r>
            <a:r>
              <a:rPr lang="en-AU" sz="1600"/>
              <a:t>, </a:t>
            </a:r>
            <a:r>
              <a:rPr b="1" lang="en-AU" sz="1600"/>
              <a:t>GK-2A</a:t>
            </a:r>
            <a:r>
              <a:rPr lang="en-AU" sz="1600"/>
              <a:t>, </a:t>
            </a:r>
            <a:r>
              <a:rPr b="1" lang="en-AU" sz="1600"/>
              <a:t>Himawari-9</a:t>
            </a:r>
            <a:r>
              <a:rPr lang="en-AU" sz="1600"/>
              <a:t>. LEO data also: </a:t>
            </a:r>
            <a:r>
              <a:rPr b="1" lang="en-AU" sz="1600"/>
              <a:t>ASCAT</a:t>
            </a:r>
            <a:r>
              <a:rPr lang="en-AU" sz="1600"/>
              <a:t>, </a:t>
            </a:r>
            <a:r>
              <a:rPr b="1" lang="en-AU" sz="1600"/>
              <a:t>FY-3 </a:t>
            </a:r>
            <a:r>
              <a:rPr lang="en-AU" sz="1600"/>
              <a:t>(via CMACast), </a:t>
            </a:r>
            <a:r>
              <a:rPr b="1" lang="en-AU" sz="1600"/>
              <a:t>MIMIC</a:t>
            </a:r>
            <a:r>
              <a:rPr lang="en-AU" sz="1600"/>
              <a:t> (via CIMSS), </a:t>
            </a:r>
            <a:r>
              <a:rPr b="1" lang="en-AU" sz="1600"/>
              <a:t>GSMaP</a:t>
            </a:r>
            <a:r>
              <a:rPr lang="en-AU" sz="1600"/>
              <a:t> (via JAXA website)</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600"/>
              <a:t>Main applications: </a:t>
            </a:r>
            <a:endParaRPr/>
          </a:p>
          <a:p>
            <a:pPr indent="-381000" lvl="1" marL="914400" rtl="0" algn="l">
              <a:lnSpc>
                <a:spcPct val="100000"/>
              </a:lnSpc>
              <a:spcBef>
                <a:spcPts val="500"/>
              </a:spcBef>
              <a:spcAft>
                <a:spcPts val="0"/>
              </a:spcAft>
              <a:buSzPts val="2400"/>
              <a:buChar char="▪"/>
            </a:pPr>
            <a:r>
              <a:rPr lang="en-AU" sz="1200"/>
              <a:t>Monitoring clouds properties and convective systems – these are the sources for heavy precipitation triggering flood related disasters</a:t>
            </a:r>
            <a:endParaRPr/>
          </a:p>
          <a:p>
            <a:pPr indent="-381000" lvl="1" marL="914400" rtl="0" algn="l">
              <a:lnSpc>
                <a:spcPct val="100000"/>
              </a:lnSpc>
              <a:spcBef>
                <a:spcPts val="500"/>
              </a:spcBef>
              <a:spcAft>
                <a:spcPts val="0"/>
              </a:spcAft>
              <a:buSzPts val="2400"/>
              <a:buChar char="▪"/>
            </a:pPr>
            <a:r>
              <a:rPr lang="en-AU" sz="1200"/>
              <a:t>Tropical cyclones monitoring and analysis</a:t>
            </a:r>
            <a:endParaRPr/>
          </a:p>
          <a:p>
            <a:pPr indent="-381000" lvl="1" marL="914400" rtl="0" algn="l">
              <a:lnSpc>
                <a:spcPct val="100000"/>
              </a:lnSpc>
              <a:spcBef>
                <a:spcPts val="500"/>
              </a:spcBef>
              <a:spcAft>
                <a:spcPts val="0"/>
              </a:spcAft>
              <a:buSzPts val="2400"/>
              <a:buChar char="▪"/>
            </a:pPr>
            <a:r>
              <a:rPr lang="en-AU" sz="1200"/>
              <a:t>Quantitative precipitation monitoring</a:t>
            </a:r>
            <a:endParaRPr/>
          </a:p>
          <a:p>
            <a:pPr indent="-381000" lvl="1" marL="914400" rtl="0" algn="l">
              <a:lnSpc>
                <a:spcPct val="100000"/>
              </a:lnSpc>
              <a:spcBef>
                <a:spcPts val="500"/>
              </a:spcBef>
              <a:spcAft>
                <a:spcPts val="0"/>
              </a:spcAft>
              <a:buSzPts val="2400"/>
              <a:buChar char="▪"/>
            </a:pPr>
            <a:r>
              <a:rPr lang="en-AU" sz="1200"/>
              <a:t>Aviation. Himawari-9 used for monitoring significant convective activities and volcanic ash. </a:t>
            </a:r>
            <a:endParaRPr/>
          </a:p>
          <a:p>
            <a:pPr indent="-381000" lvl="1" marL="914400" rtl="0" algn="l">
              <a:lnSpc>
                <a:spcPct val="100000"/>
              </a:lnSpc>
              <a:spcBef>
                <a:spcPts val="500"/>
              </a:spcBef>
              <a:spcAft>
                <a:spcPts val="0"/>
              </a:spcAft>
              <a:buSzPts val="2400"/>
              <a:buChar char="▪"/>
            </a:pPr>
            <a:r>
              <a:rPr lang="en-AU" sz="1200"/>
              <a:t>Marine services. ASCAT for ocean surface winds – used to estimate wave height, state of the seas, issue warnings/advisories for fishermen</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600"/>
              <a:t>Challenges: training, visualisation tools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15" name="Google Shape;115;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Showcase: Sri Lanka</a:t>
            </a:r>
            <a:endParaRPr/>
          </a:p>
        </p:txBody>
      </p:sp>
      <p:pic>
        <p:nvPicPr>
          <p:cNvPr id="116" name="Google Shape;116;p7"/>
          <p:cNvPicPr preferRelativeResize="0"/>
          <p:nvPr/>
        </p:nvPicPr>
        <p:blipFill rotWithShape="1">
          <a:blip r:embed="rId3">
            <a:alphaModFix/>
          </a:blip>
          <a:srcRect b="0" l="0" r="0" t="0"/>
          <a:stretch/>
        </p:blipFill>
        <p:spPr>
          <a:xfrm>
            <a:off x="9740119" y="2997526"/>
            <a:ext cx="1920290" cy="2009549"/>
          </a:xfrm>
          <a:prstGeom prst="rect">
            <a:avLst/>
          </a:prstGeom>
          <a:noFill/>
          <a:ln>
            <a:noFill/>
          </a:ln>
        </p:spPr>
      </p:pic>
      <p:pic>
        <p:nvPicPr>
          <p:cNvPr id="117" name="Google Shape;117;p7"/>
          <p:cNvPicPr preferRelativeResize="0"/>
          <p:nvPr/>
        </p:nvPicPr>
        <p:blipFill rotWithShape="1">
          <a:blip r:embed="rId4">
            <a:alphaModFix/>
          </a:blip>
          <a:srcRect b="0" l="0" r="0" t="0"/>
          <a:stretch/>
        </p:blipFill>
        <p:spPr>
          <a:xfrm>
            <a:off x="7522818" y="2894898"/>
            <a:ext cx="2093438" cy="2108391"/>
          </a:xfrm>
          <a:prstGeom prst="rect">
            <a:avLst/>
          </a:prstGeom>
          <a:noFill/>
          <a:ln>
            <a:noFill/>
          </a:ln>
        </p:spPr>
      </p:pic>
      <p:sp>
        <p:nvSpPr>
          <p:cNvPr id="118" name="Google Shape;118;p7"/>
          <p:cNvSpPr txBox="1"/>
          <p:nvPr/>
        </p:nvSpPr>
        <p:spPr>
          <a:xfrm>
            <a:off x="7419451" y="5151223"/>
            <a:ext cx="4508390" cy="948710"/>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l">
              <a:lnSpc>
                <a:spcPct val="154545"/>
              </a:lnSpc>
              <a:spcBef>
                <a:spcPts val="0"/>
              </a:spcBef>
              <a:spcAft>
                <a:spcPts val="0"/>
              </a:spcAft>
              <a:buClr>
                <a:srgbClr val="000000"/>
              </a:buClr>
              <a:buSzPts val="1100"/>
              <a:buFont typeface="Arial"/>
              <a:buNone/>
            </a:pPr>
            <a:r>
              <a:rPr b="0" i="0" lang="en-AU" sz="1100" u="none" cap="none" strike="noStrike">
                <a:solidFill>
                  <a:schemeClr val="lt1"/>
                </a:solidFill>
                <a:latin typeface="Arial"/>
                <a:ea typeface="Arial"/>
                <a:cs typeface="Arial"/>
                <a:sym typeface="Arial"/>
              </a:rPr>
              <a:t>INSAT images of rainfall. Estimates of rainfall can be used understanding of regional and global climates. Estimation over sea areas are significant in learning the characteristics of ocean-atmosphere interaction.</a:t>
            </a:r>
            <a:endParaRPr/>
          </a:p>
        </p:txBody>
      </p:sp>
      <p:sp>
        <p:nvSpPr>
          <p:cNvPr id="119" name="Google Shape;119;p7"/>
          <p:cNvSpPr txBox="1"/>
          <p:nvPr/>
        </p:nvSpPr>
        <p:spPr>
          <a:xfrm>
            <a:off x="7419451" y="1232422"/>
            <a:ext cx="4508390" cy="1384995"/>
          </a:xfrm>
          <a:prstGeom prst="rect">
            <a:avLst/>
          </a:prstGeom>
          <a:solidFill>
            <a:srgbClr val="ECF4D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263347"/>
                </a:solidFill>
                <a:latin typeface="Arial"/>
                <a:ea typeface="Arial"/>
                <a:cs typeface="Arial"/>
                <a:sym typeface="Arial"/>
              </a:rPr>
              <a:t>"Data from Meteorological satellites have become vital for forecasting the weather in Sri Lanka, monitoring the climate, and producing timely warnings and other information that support public and private decision making for our social and economic well-being and sustained development." </a:t>
            </a:r>
            <a:endParaRPr/>
          </a:p>
        </p:txBody>
      </p:sp>
      <p:sp>
        <p:nvSpPr>
          <p:cNvPr id="120" name="Google Shape;120;p7"/>
          <p:cNvSpPr txBox="1"/>
          <p:nvPr/>
        </p:nvSpPr>
        <p:spPr>
          <a:xfrm>
            <a:off x="7308133" y="6173185"/>
            <a:ext cx="488386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200" u="none" cap="none" strike="noStrike">
                <a:solidFill>
                  <a:srgbClr val="000000"/>
                </a:solidFill>
                <a:latin typeface="Arial"/>
                <a:ea typeface="Arial"/>
                <a:cs typeface="Arial"/>
                <a:sym typeface="Arial"/>
              </a:rPr>
              <a:t>Credit: M. M. P. Mendis, Department of Meteorology, Sri Lanka</a:t>
            </a:r>
            <a:r>
              <a:rPr b="0" i="0" lang="en-AU" sz="1100" u="none" cap="none" strike="noStrike">
                <a:solidFill>
                  <a:srgbClr val="000000"/>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ph idx="1" type="body"/>
          </p:nvPr>
        </p:nvSpPr>
        <p:spPr>
          <a:xfrm>
            <a:off x="347983" y="1226023"/>
            <a:ext cx="11515465"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b="1" lang="en-AU" sz="1800"/>
              <a:t>Identified available products: </a:t>
            </a:r>
            <a:r>
              <a:rPr lang="en-AU" sz="1800"/>
              <a:t>Satellite operators provided a list of all available satellite data and products that address the top 5 hazards.</a:t>
            </a:r>
            <a:endParaRPr/>
          </a:p>
          <a:p>
            <a:pPr indent="-406400" lvl="0" marL="457200" marR="0" rtl="0" algn="l">
              <a:lnSpc>
                <a:spcPct val="100000"/>
              </a:lnSpc>
              <a:spcBef>
                <a:spcPts val="1000"/>
              </a:spcBef>
              <a:spcAft>
                <a:spcPts val="0"/>
              </a:spcAft>
              <a:buClr>
                <a:schemeClr val="dk1"/>
              </a:buClr>
              <a:buSzPts val="2800"/>
              <a:buFont typeface="Montserrat"/>
              <a:buChar char="❖"/>
            </a:pPr>
            <a:r>
              <a:rPr b="1" lang="en-AU" sz="1800"/>
              <a:t>Identified user requirements</a:t>
            </a:r>
            <a:r>
              <a:rPr lang="en-AU" sz="1800"/>
              <a:t> using inputs from previous surveys, VLab expertise, AOMSUC Country Reports, Country Hydromet Diagnostics reports, WMO Rapid Assessment and 1:1 correspondence.</a:t>
            </a:r>
            <a:endParaRPr/>
          </a:p>
          <a:p>
            <a:pPr indent="-381000" lvl="1" marL="914400" rtl="0" algn="l">
              <a:lnSpc>
                <a:spcPct val="100000"/>
              </a:lnSpc>
              <a:spcBef>
                <a:spcPts val="500"/>
              </a:spcBef>
              <a:spcAft>
                <a:spcPts val="0"/>
              </a:spcAft>
              <a:buSzPts val="2400"/>
              <a:buChar char="▪"/>
            </a:pPr>
            <a:r>
              <a:rPr lang="en-AU" sz="1400"/>
              <a:t>Data and product requirements</a:t>
            </a:r>
            <a:endParaRPr/>
          </a:p>
          <a:p>
            <a:pPr indent="-381000" lvl="1" marL="914400" rtl="0" algn="l">
              <a:lnSpc>
                <a:spcPct val="100000"/>
              </a:lnSpc>
              <a:spcBef>
                <a:spcPts val="500"/>
              </a:spcBef>
              <a:spcAft>
                <a:spcPts val="0"/>
              </a:spcAft>
              <a:buSzPts val="2400"/>
              <a:buChar char="▪"/>
            </a:pPr>
            <a:r>
              <a:rPr lang="en-AU" sz="1400"/>
              <a:t>Training requirements</a:t>
            </a:r>
            <a:endParaRPr/>
          </a:p>
          <a:p>
            <a:pPr indent="-381000" lvl="1" marL="914400" rtl="0" algn="l">
              <a:lnSpc>
                <a:spcPct val="100000"/>
              </a:lnSpc>
              <a:spcBef>
                <a:spcPts val="500"/>
              </a:spcBef>
              <a:spcAft>
                <a:spcPts val="0"/>
              </a:spcAft>
              <a:buSzPts val="2400"/>
              <a:buChar char="▪"/>
            </a:pPr>
            <a:r>
              <a:rPr lang="en-AU" sz="1400"/>
              <a:t>Infrastructure requirements</a:t>
            </a:r>
            <a:endParaRPr/>
          </a:p>
          <a:p>
            <a:pPr indent="-406400" lvl="0" marL="457200" marR="0" rtl="0" algn="l">
              <a:lnSpc>
                <a:spcPct val="100000"/>
              </a:lnSpc>
              <a:spcBef>
                <a:spcPts val="1000"/>
              </a:spcBef>
              <a:spcAft>
                <a:spcPts val="0"/>
              </a:spcAft>
              <a:buClr>
                <a:schemeClr val="dk1"/>
              </a:buClr>
              <a:buSzPts val="2800"/>
              <a:buFont typeface="Montserrat"/>
              <a:buChar char="❖"/>
            </a:pPr>
            <a:r>
              <a:rPr b="1" lang="en-AU" sz="1800"/>
              <a:t>Gap analysis:</a:t>
            </a:r>
            <a:r>
              <a:rPr lang="en-AU" sz="1800"/>
              <a:t> Draft report "EW4All Report – preliminary gap analysis"</a:t>
            </a:r>
            <a:endParaRPr/>
          </a:p>
          <a:p>
            <a:pPr indent="-406400" lvl="0" marL="457200" marR="0" rtl="0" algn="l">
              <a:lnSpc>
                <a:spcPct val="100000"/>
              </a:lnSpc>
              <a:spcBef>
                <a:spcPts val="1000"/>
              </a:spcBef>
              <a:spcAft>
                <a:spcPts val="0"/>
              </a:spcAft>
              <a:buClr>
                <a:schemeClr val="dk1"/>
              </a:buClr>
              <a:buSzPts val="2800"/>
              <a:buFont typeface="Montserrat"/>
              <a:buChar char="❖"/>
            </a:pPr>
            <a:r>
              <a:rPr lang="en-AU" sz="1800"/>
              <a:t>Launch of the EW4ALL Satellite Products Dashboard : </a:t>
            </a:r>
            <a:endParaRPr/>
          </a:p>
          <a:p>
            <a:pPr indent="0" lvl="1" marL="508000" rtl="0" algn="l">
              <a:lnSpc>
                <a:spcPct val="100000"/>
              </a:lnSpc>
              <a:spcBef>
                <a:spcPts val="500"/>
              </a:spcBef>
              <a:spcAft>
                <a:spcPts val="0"/>
              </a:spcAft>
              <a:buSzPts val="2400"/>
              <a:buNone/>
            </a:pPr>
            <a:r>
              <a:rPr lang="en-AU" sz="1400" u="sng">
                <a:solidFill>
                  <a:srgbClr val="0070C0"/>
                </a:solidFill>
                <a:hlinkClick r:id="rId3">
                  <a:extLst>
                    <a:ext uri="{A12FA001-AC4F-418D-AE19-62706E023703}">
                      <ahyp:hlinkClr val="tx"/>
                    </a:ext>
                  </a:extLst>
                </a:hlinkClick>
              </a:rPr>
              <a:t>rapwmo.github.io/WMO-EW4All-Satellite-Products-Dashboard</a:t>
            </a:r>
            <a:endParaRPr sz="1400">
              <a:solidFill>
                <a:srgbClr val="0070C0"/>
              </a:solidFill>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26" name="Google Shape;126;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EW4All Activities in Asia-Pacific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title"/>
          </p:nvPr>
        </p:nvSpPr>
        <p:spPr>
          <a:xfrm>
            <a:off x="176048" y="175939"/>
            <a:ext cx="10404866"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sz="3600"/>
              <a:t>EW4All Satellite Products Dashboard</a:t>
            </a:r>
            <a:endParaRPr/>
          </a:p>
        </p:txBody>
      </p:sp>
      <p:pic>
        <p:nvPicPr>
          <p:cNvPr descr="A screenshot of a computer&#10;&#10;AI-generated content may be incorrect." id="132" name="Google Shape;132;p9"/>
          <p:cNvPicPr preferRelativeResize="0"/>
          <p:nvPr/>
        </p:nvPicPr>
        <p:blipFill rotWithShape="1">
          <a:blip r:embed="rId3">
            <a:alphaModFix/>
          </a:blip>
          <a:srcRect b="0" l="0" r="0" t="0"/>
          <a:stretch/>
        </p:blipFill>
        <p:spPr>
          <a:xfrm>
            <a:off x="-1" y="0"/>
            <a:ext cx="14226783" cy="6858000"/>
          </a:xfrm>
          <a:prstGeom prst="rect">
            <a:avLst/>
          </a:prstGeom>
          <a:solidFill>
            <a:srgbClr val="ECECEC"/>
          </a:solidFill>
          <a:ln>
            <a:noFill/>
          </a:ln>
          <a:effectLst>
            <a:outerShdw blurRad="55000" rotWithShape="0" algn="tl" dir="5400000" dist="18000">
              <a:srgbClr val="000000">
                <a:alpha val="40000"/>
              </a:srgbClr>
            </a:outerShdw>
          </a:effectLst>
        </p:spPr>
      </p:pic>
      <p:pic>
        <p:nvPicPr>
          <p:cNvPr descr="A screenshot of a cell phone&#10;&#10;AI-generated content may be incorrect." id="133" name="Google Shape;133;p9"/>
          <p:cNvPicPr preferRelativeResize="0"/>
          <p:nvPr/>
        </p:nvPicPr>
        <p:blipFill rotWithShape="1">
          <a:blip r:embed="rId4">
            <a:alphaModFix/>
          </a:blip>
          <a:srcRect b="0" l="0" r="0" t="0"/>
          <a:stretch/>
        </p:blipFill>
        <p:spPr>
          <a:xfrm>
            <a:off x="1601112" y="1314397"/>
            <a:ext cx="2537547" cy="2905178"/>
          </a:xfrm>
          <a:prstGeom prst="rect">
            <a:avLst/>
          </a:prstGeom>
          <a:noFill/>
          <a:ln>
            <a:noFill/>
          </a:ln>
          <a:effectLst>
            <a:outerShdw blurRad="292100" rotWithShape="0" algn="tl" dir="2700000" dist="139700">
              <a:srgbClr val="333333">
                <a:alpha val="65098"/>
              </a:srgbClr>
            </a:outerShdw>
          </a:effectLst>
        </p:spPr>
      </p:pic>
      <p:pic>
        <p:nvPicPr>
          <p:cNvPr descr="A screenshot of a computer screen&#10;&#10;AI-generated content may be incorrect." id="134" name="Google Shape;134;p9"/>
          <p:cNvPicPr preferRelativeResize="0"/>
          <p:nvPr/>
        </p:nvPicPr>
        <p:blipFill rotWithShape="1">
          <a:blip r:embed="rId5">
            <a:alphaModFix/>
          </a:blip>
          <a:srcRect b="0" l="0" r="0" t="0"/>
          <a:stretch/>
        </p:blipFill>
        <p:spPr>
          <a:xfrm>
            <a:off x="5447980" y="957087"/>
            <a:ext cx="6236020" cy="5791498"/>
          </a:xfrm>
          <a:prstGeom prst="rect">
            <a:avLst/>
          </a:prstGeom>
          <a:noFill/>
          <a:ln>
            <a:noFill/>
          </a:ln>
          <a:effectLst>
            <a:outerShdw blurRad="292100" rotWithShape="0" algn="tl" dir="2700000" dist="139700">
              <a:srgbClr val="333333">
                <a:alpha val="65098"/>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55edad5e-85c4-4d99-839f-4db88ccef5c5_Enabled">
    <vt:lpwstr>true</vt:lpwstr>
  </property>
  <property fmtid="{D5CDD505-2E9C-101B-9397-08002B2CF9AE}" pid="3" name="MSIP_Label_55edad5e-85c4-4d99-839f-4db88ccef5c5_SetDate">
    <vt:lpwstr>2026-03-30T22:52:13Z</vt:lpwstr>
  </property>
  <property fmtid="{D5CDD505-2E9C-101B-9397-08002B2CF9AE}" pid="4" name="MSIP_Label_55edad5e-85c4-4d99-839f-4db88ccef5c5_Method">
    <vt:lpwstr>Standard</vt:lpwstr>
  </property>
  <property fmtid="{D5CDD505-2E9C-101B-9397-08002B2CF9AE}" pid="5" name="MSIP_Label_55edad5e-85c4-4d99-839f-4db88ccef5c5_Name">
    <vt:lpwstr>PSPF Official</vt:lpwstr>
  </property>
  <property fmtid="{D5CDD505-2E9C-101B-9397-08002B2CF9AE}" pid="6" name="MSIP_Label_55edad5e-85c4-4d99-839f-4db88ccef5c5_SiteId">
    <vt:lpwstr>d1ad7db5-97dd-4f2b-816e-50d663b7bb94</vt:lpwstr>
  </property>
  <property fmtid="{D5CDD505-2E9C-101B-9397-08002B2CF9AE}" pid="7" name="MSIP_Label_55edad5e-85c4-4d99-839f-4db88ccef5c5_ActionId">
    <vt:lpwstr>abd8dc49-5ac3-428f-9337-0a434f3ee04c</vt:lpwstr>
  </property>
  <property fmtid="{D5CDD505-2E9C-101B-9397-08002B2CF9AE}" pid="8" name="MSIP_Label_55edad5e-85c4-4d99-839f-4db88ccef5c5_ContentBits">
    <vt:lpwstr>3</vt:lpwstr>
  </property>
  <property fmtid="{D5CDD505-2E9C-101B-9397-08002B2CF9AE}" pid="9" name="MSIP_Label_55edad5e-85c4-4d99-839f-4db88ccef5c5_Tag">
    <vt:lpwstr>10, 3, 0, 1</vt:lpwstr>
  </property>
  <property fmtid="{D5CDD505-2E9C-101B-9397-08002B2CF9AE}" pid="10" name="ClassificationContentMarkingFooterLocations">
    <vt:lpwstr>ceos:5</vt:lpwstr>
  </property>
  <property fmtid="{D5CDD505-2E9C-101B-9397-08002B2CF9AE}" pid="11" name="ClassificationContentMarkingFooterText">
    <vt:lpwstr>OFFICIAL</vt:lpwstr>
  </property>
  <property fmtid="{D5CDD505-2E9C-101B-9397-08002B2CF9AE}" pid="12" name="ClassificationContentMarkingHeaderLocations">
    <vt:lpwstr>ceos:4</vt:lpwstr>
  </property>
  <property fmtid="{D5CDD505-2E9C-101B-9397-08002B2CF9AE}" pid="13" name="ClassificationContentMarkingHeaderText">
    <vt:lpwstr>OFFICIAL</vt:lpwstr>
  </property>
</Properties>
</file>