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Montserrat"/>
      <p:regular r:id="rId11"/>
      <p:bold r:id="rId12"/>
      <p:italic r:id="rId13"/>
      <p:boldItalic r:id="rId14"/>
    </p:embeddedFont>
    <p:embeddedFont>
      <p:font typeface="Montserrat Medium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ixzuvyTVGfm5bcSBNukokIkU3m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slide" Target="slides/slide6.xml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Medium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MontserratMedium-italic.fntdata"/><Relationship Id="rId16" Type="http://schemas.openxmlformats.org/officeDocument/2006/relationships/font" Target="fonts/MontserratMedium-bold.fntdata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9.jpg"/><Relationship Id="rId4" Type="http://schemas.openxmlformats.org/officeDocument/2006/relationships/image" Target="../media/image2.jp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8"/>
          <p:cNvPicPr preferRelativeResize="0"/>
          <p:nvPr/>
        </p:nvPicPr>
        <p:blipFill rotWithShape="1">
          <a:blip r:embed="rId3">
            <a:alphaModFix/>
          </a:blip>
          <a:srcRect b="-114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8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8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8"/>
          <p:cNvPicPr preferRelativeResize="0"/>
          <p:nvPr/>
        </p:nvPicPr>
        <p:blipFill rotWithShape="1">
          <a:blip r:embed="rId6">
            <a:alphaModFix amt="34000"/>
          </a:blip>
          <a:srcRect b="-8774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8"/>
          <p:cNvPicPr preferRelativeResize="0"/>
          <p:nvPr/>
        </p:nvPicPr>
        <p:blipFill rotWithShape="1">
          <a:blip r:embed="rId6">
            <a:alphaModFix amt="34000"/>
          </a:blip>
          <a:srcRect b="674" l="54017" r="11355" t="36082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8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9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SIT-41, 14-16 April 2026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9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1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0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10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1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10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SIT-41, 14-16 April 2026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1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1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1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11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SIT-41, 14-16 April 2026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2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12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2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2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12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12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12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SIT-41, 14-16 April 2026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7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1.gif"/><Relationship Id="rId5" Type="http://schemas.openxmlformats.org/officeDocument/2006/relationships/image" Target="../media/image13.png"/><Relationship Id="rId6" Type="http://schemas.openxmlformats.org/officeDocument/2006/relationships/image" Target="../media/image12.gif"/><Relationship Id="rId7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8.png"/><Relationship Id="rId6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176050" y="175950"/>
            <a:ext cx="9094074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7500"/>
              <a:t>WGDisasters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US" sz="4000">
                <a:latin typeface="Montserrat"/>
                <a:ea typeface="Montserrat"/>
                <a:cs typeface="Montserrat"/>
                <a:sym typeface="Montserrat"/>
              </a:rPr>
              <a:t>Early Warning For All</a:t>
            </a:r>
            <a:br>
              <a:rPr i="1" lang="en-US" sz="4000">
                <a:latin typeface="Montserrat"/>
                <a:ea typeface="Montserrat"/>
                <a:cs typeface="Montserrat"/>
                <a:sym typeface="Montserrat"/>
              </a:rPr>
            </a:br>
            <a:r>
              <a:rPr i="1" lang="en-US" sz="4000"/>
              <a:t>(EW4ALL) Subgroup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7272909" y="4148550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Lorant Czaran, UNOOSA</a:t>
            </a:r>
            <a:endParaRPr b="1" i="0" sz="2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3.3</a:t>
            </a:r>
            <a:endParaRPr/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SIT-41 2026</a:t>
            </a:r>
            <a:endParaRPr/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Irvine, California, USA</a:t>
            </a:r>
            <a:endParaRPr/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14-16 April 2026</a:t>
            </a:r>
            <a:endParaRPr b="1" i="0" sz="20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>
            <p:ph idx="1" type="body"/>
          </p:nvPr>
        </p:nvSpPr>
        <p:spPr>
          <a:xfrm>
            <a:off x="4998527" y="1069021"/>
            <a:ext cx="7193473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b="1" lang="en-US" sz="1600"/>
              <a:t>EW4All coordination between WG Secretariat, CEOS CEO, CEOS SEO, GEO DRR, UNOOSA, etc + SDGs.</a:t>
            </a:r>
            <a:endParaRPr b="1" sz="1600"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b="1" lang="en-US" sz="1600"/>
              <a:t>In SIT-39 meeting April 2024 in Tokyo, WMO requested CEOS to support the EW4ALL initiative. 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b="1" lang="en-US" sz="1600"/>
              <a:t>In SIT Technical Workshop September 2024 in Sydney, CEOS discussed and decided WGDisaster to consider how CEOS will support the initiative. 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b="1" lang="en-US" sz="1600"/>
              <a:t>Subsequently, WGDisaster organized a subgroup to coordinate the topic.</a:t>
            </a:r>
            <a:endParaRPr b="1" sz="1600"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b="1" lang="en-US" sz="1600"/>
              <a:t>Workshop Mid 2025 to interact with the Pillars of EW4ALL  especially with Pillar 1 and 2 which is more in sync with CEOS WG-Disaster.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b="1" lang="en-US" sz="1600"/>
              <a:t>Proposal for carrying out EW4ALL within CEOS-WGD in selected areas.</a:t>
            </a:r>
            <a:endParaRPr b="1" sz="1600"/>
          </a:p>
        </p:txBody>
      </p:sp>
      <p:sp>
        <p:nvSpPr>
          <p:cNvPr id="73" name="Google Shape;73;p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300">
                <a:latin typeface="Montserrat Medium"/>
                <a:ea typeface="Montserrat Medium"/>
                <a:cs typeface="Montserrat Medium"/>
                <a:sym typeface="Montserrat Medium"/>
              </a:rPr>
              <a:t>Background</a:t>
            </a:r>
            <a:endParaRPr sz="33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306602" y="1194318"/>
            <a:ext cx="4562946" cy="453760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803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5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Four pillars of EW4ALL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Pillar 1. Disaster risk knowledge - led by the United Nations Office for Disaster Risk Reduction (UNDRR)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Pillar 2. Detection, observation, monitoring, analysis, and forecasting - led by the World Meteorological Organization (WMO)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Pillar 3. Warning dissemination and communication - led by the International Telecommunication Union (ITU)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Pillar 4. Preparedness and response capabilities - led by the International Federation of Red Cross and Red Crescent Societies (IFRC)</a:t>
            </a:r>
            <a:endParaRPr/>
          </a:p>
        </p:txBody>
      </p:sp>
      <p:sp>
        <p:nvSpPr>
          <p:cNvPr id="75" name="Google Shape;75;p2"/>
          <p:cNvSpPr txBox="1"/>
          <p:nvPr/>
        </p:nvSpPr>
        <p:spPr>
          <a:xfrm>
            <a:off x="1351938" y="5880707"/>
            <a:ext cx="1075608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 WGD-24 IT HAS BEEN DECIDED TO CONTINUE THE EW4ALL SUBGROUP AS AN INTERNAL ACTIVITY OF CEOS WGD AND EXPLORE HOW THE PILLARS CAN BE ONBOARDED</a:t>
            </a:r>
            <a:endParaRPr/>
          </a:p>
        </p:txBody>
      </p:sp>
      <p:pic>
        <p:nvPicPr>
          <p:cNvPr id="76" name="Google Shape;7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53" y="5845904"/>
            <a:ext cx="611603" cy="592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b="1" lang="en-US" sz="2800">
                <a:latin typeface="Arial"/>
                <a:ea typeface="Arial"/>
                <a:cs typeface="Arial"/>
                <a:sym typeface="Arial"/>
              </a:rPr>
              <a:t>Satellite Remote Sensing for development of Early Warning Systems</a:t>
            </a:r>
            <a:endParaRPr/>
          </a:p>
        </p:txBody>
      </p:sp>
      <p:sp>
        <p:nvSpPr>
          <p:cNvPr id="82" name="Google Shape;82;p3"/>
          <p:cNvSpPr txBox="1"/>
          <p:nvPr>
            <p:ph idx="1" type="body"/>
          </p:nvPr>
        </p:nvSpPr>
        <p:spPr>
          <a:xfrm>
            <a:off x="450982" y="1057161"/>
            <a:ext cx="7410756" cy="54845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Noto Sans Symbols"/>
              <a:buChar char="❖"/>
            </a:pPr>
            <a:r>
              <a:rPr b="1" i="0" lang="en-US" sz="2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Hazard Detection &amp; Monitoring</a:t>
            </a:r>
            <a:endParaRPr b="0" i="0" sz="2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Cyclones, floods, droughts, wildfires, landslides, avalanche, volcanoes tracked in near-real time, Glacial Lakes.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Noto Sans Symbols"/>
              <a:buChar char="❖"/>
            </a:pPr>
            <a:r>
              <a:rPr b="1" i="0" lang="en-US" sz="2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Risk &amp; Vulnerability Mapping</a:t>
            </a:r>
            <a:endParaRPr b="0" i="0" sz="2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Identifies flood plains with return period, slope deformation, deforestation, glacier retreat zones, wildfire regimes, heat waves and extreme rainfall events, Avalanche hazard zonation.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Noto Sans Symbols"/>
              <a:buChar char="❖"/>
            </a:pPr>
            <a:r>
              <a:rPr b="1" i="0" lang="en-US" sz="2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Forecasting &amp; Prediction</a:t>
            </a:r>
            <a:endParaRPr b="0" i="0" sz="2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Inputs for weather, climate, cyclones/typhoons, 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hydrological modelling for GLOFS and flood inundation.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Geological hazard modeling (</a:t>
            </a:r>
            <a:r>
              <a:rPr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landslide, earthquake precursor, etc.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fire weather, heat wave forecast, etc.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Vegetation indices &amp; soil moisture for drought prediction.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Noto Sans Symbols"/>
              <a:buChar char="❖"/>
            </a:pPr>
            <a:r>
              <a:rPr b="1" i="0" lang="en-US" sz="2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Real-time Decision Support</a:t>
            </a:r>
            <a:endParaRPr b="0" i="0" sz="2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Thermal/infrared for fire &amp; volcanic eruption monitoring.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SAR/InSAR for land deformation &amp; landslide precursors.</a:t>
            </a:r>
            <a:endParaRPr/>
          </a:p>
          <a:p>
            <a:pPr indent="-215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53" y="5845904"/>
            <a:ext cx="611603" cy="59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3"/>
          <p:cNvPicPr preferRelativeResize="0"/>
          <p:nvPr/>
        </p:nvPicPr>
        <p:blipFill rotWithShape="1">
          <a:blip r:embed="rId4">
            <a:alphaModFix/>
          </a:blip>
          <a:srcRect b="26720" l="1715" r="57624" t="2097"/>
          <a:stretch/>
        </p:blipFill>
        <p:spPr>
          <a:xfrm>
            <a:off x="7960622" y="3104274"/>
            <a:ext cx="2466390" cy="2114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29952" y="1292772"/>
            <a:ext cx="1741528" cy="2190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3"/>
          <p:cNvPicPr preferRelativeResize="0"/>
          <p:nvPr/>
        </p:nvPicPr>
        <p:blipFill rotWithShape="1">
          <a:blip r:embed="rId6">
            <a:alphaModFix/>
          </a:blip>
          <a:srcRect b="0" l="0" r="24876" t="0"/>
          <a:stretch/>
        </p:blipFill>
        <p:spPr>
          <a:xfrm>
            <a:off x="9629878" y="4474457"/>
            <a:ext cx="2441602" cy="1964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09985" y="1193043"/>
            <a:ext cx="2367663" cy="1673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 txBox="1"/>
          <p:nvPr>
            <p:ph idx="1" type="body"/>
          </p:nvPr>
        </p:nvSpPr>
        <p:spPr>
          <a:xfrm>
            <a:off x="324234" y="1285264"/>
            <a:ext cx="7344052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000"/>
              <a:t>Advance InSAR techniques for landslide risk and slope deformation– PS-InSAR/SBAS techniques and free SAR data (Sentinel 1 and NISAR)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000"/>
              <a:t>Cyclone prediction and forecasting: Cyclogenesis, Predicting path and landfall – Using Geo-Stationery satellites (GEOS, INSAT…..) and Models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000"/>
              <a:t>Extreme Rainfall Events: Macro Physical studies and cloud-resolving modeling.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000"/>
              <a:t>Satellite based fire weather Indices for fire risk  and wild fire regimes for mitigation policies.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000"/>
              <a:t>………………………….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sz="2000"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93" name="Google Shape;93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b="1" lang="en-US" sz="2800">
                <a:latin typeface="Arial"/>
                <a:ea typeface="Arial"/>
                <a:cs typeface="Arial"/>
                <a:sym typeface="Arial"/>
              </a:rPr>
              <a:t>Tentative areas for EO based EW for CEOS </a:t>
            </a:r>
            <a:endParaRPr/>
          </a:p>
        </p:txBody>
      </p:sp>
      <p:pic>
        <p:nvPicPr>
          <p:cNvPr id="94" name="Google Shape;9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53" y="5845904"/>
            <a:ext cx="611603" cy="59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51008" y="1096556"/>
            <a:ext cx="2715935" cy="1836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66383" y="4580502"/>
            <a:ext cx="4436431" cy="1749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60291" y="2537961"/>
            <a:ext cx="2528117" cy="1916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"/>
          <p:cNvSpPr txBox="1"/>
          <p:nvPr>
            <p:ph idx="1" type="body"/>
          </p:nvPr>
        </p:nvSpPr>
        <p:spPr>
          <a:xfrm>
            <a:off x="387295" y="1232712"/>
            <a:ext cx="7442912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400"/>
              <a:t>Actionable data Linked to specific decision Goal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lang="en-US" sz="2000"/>
              <a:t>Clear associated actions for each of the scenario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lang="en-US" sz="2000"/>
              <a:t>Accurate and Reliable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lang="en-US" sz="2000"/>
              <a:t>Relevant for a specific Time</a:t>
            </a:r>
            <a:endParaRPr/>
          </a:p>
          <a:p>
            <a:pPr indent="-381000" lvl="1" marL="3810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❖"/>
            </a:pPr>
            <a:r>
              <a:rPr lang="en-US"/>
              <a:t>DRD and Decision Support System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lang="en-US" sz="2000"/>
              <a:t>Generating Clear Insights from satellite data</a:t>
            </a:r>
            <a:endParaRPr sz="2000"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lang="en-US" sz="2000"/>
              <a:t>Improved Interoperability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lang="en-US" sz="2000"/>
              <a:t>Make Information accessible to Non-Experts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lang="en-US" sz="2000"/>
              <a:t>Bridge Scientific Data Providers and Decision Makers</a:t>
            </a:r>
            <a:endParaRPr/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ourier New"/>
              <a:buNone/>
            </a:pPr>
            <a:r>
              <a:t/>
            </a:r>
            <a:endParaRPr sz="2000"/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ourier New"/>
              <a:buNone/>
            </a:pPr>
            <a:r>
              <a:t/>
            </a:r>
            <a:endParaRPr sz="2000"/>
          </a:p>
        </p:txBody>
      </p:sp>
      <p:sp>
        <p:nvSpPr>
          <p:cNvPr id="103" name="Google Shape;103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4000"/>
              <a:t>Decision Ready Data in EW4ALL</a:t>
            </a:r>
            <a:endParaRPr sz="4000"/>
          </a:p>
        </p:txBody>
      </p:sp>
      <p:sp>
        <p:nvSpPr>
          <p:cNvPr id="104" name="Google Shape;104;p5"/>
          <p:cNvSpPr txBox="1"/>
          <p:nvPr/>
        </p:nvSpPr>
        <p:spPr>
          <a:xfrm>
            <a:off x="7189076" y="786049"/>
            <a:ext cx="211628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Reference: WGISS - 60</a:t>
            </a:r>
            <a:endParaRPr b="1" i="1" sz="1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55584" y="1926110"/>
            <a:ext cx="3989271" cy="366092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5"/>
          <p:cNvSpPr txBox="1"/>
          <p:nvPr/>
        </p:nvSpPr>
        <p:spPr>
          <a:xfrm>
            <a:off x="9562912" y="5587030"/>
            <a:ext cx="237116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Courtesy: Harish Karnatak, IIRS</a:t>
            </a:r>
            <a:endParaRPr b="0" i="1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/>
          <p:nvPr>
            <p:ph idx="1" type="body"/>
          </p:nvPr>
        </p:nvSpPr>
        <p:spPr>
          <a:xfrm>
            <a:off x="324233" y="1211692"/>
            <a:ext cx="1165756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400"/>
              <a:t>Subgroup Membership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400"/>
              <a:t>Identification of domains and Leads – </a:t>
            </a:r>
            <a:r>
              <a:rPr b="1" i="1" lang="en-US" sz="2000"/>
              <a:t>Expression of Interest</a:t>
            </a:r>
            <a:endParaRPr b="1" i="1" sz="2400"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400"/>
              <a:t>Source of funds – </a:t>
            </a:r>
            <a:r>
              <a:rPr b="1" lang="en-US" sz="2000"/>
              <a:t>Internal Resources / Existing projects???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400"/>
              <a:t>Formation of groups and Coordination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400"/>
              <a:t>Explore possibility of UNDRR &amp; WMO to be a part of subgroup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400"/>
              <a:t>ARD – DRD – Actionable Data – </a:t>
            </a:r>
            <a:r>
              <a:rPr b="1" lang="en-US" sz="2000"/>
              <a:t>Joint proposal with WGISS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400"/>
              <a:t>Dissemination through web-portals and Development of DSS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400"/>
              <a:t>Training, Capacity building and Handholding</a:t>
            </a:r>
            <a:endParaRPr/>
          </a:p>
        </p:txBody>
      </p:sp>
      <p:sp>
        <p:nvSpPr>
          <p:cNvPr id="112" name="Google Shape;112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b="1" lang="en-US" sz="2800">
                <a:latin typeface="Arial"/>
                <a:ea typeface="Arial"/>
                <a:cs typeface="Arial"/>
                <a:sym typeface="Arial"/>
              </a:rPr>
              <a:t>Points for discussion………</a:t>
            </a:r>
            <a:endParaRPr/>
          </a:p>
        </p:txBody>
      </p:sp>
      <p:sp>
        <p:nvSpPr>
          <p:cNvPr id="113" name="Google Shape;113;p6"/>
          <p:cNvSpPr txBox="1"/>
          <p:nvPr/>
        </p:nvSpPr>
        <p:spPr>
          <a:xfrm>
            <a:off x="9240081" y="5604095"/>
            <a:ext cx="257955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/>
          </a:p>
        </p:txBody>
      </p:sp>
      <p:pic>
        <p:nvPicPr>
          <p:cNvPr id="114" name="Google Shape;11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7438" y="5026547"/>
            <a:ext cx="758328" cy="735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0x01010095807E18BCA3D846AE3511A9200F9019</vt:lpwstr>
  </property>
</Properties>
</file>