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6"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embeddedFontLst>
    <p:embeddedFont>
      <p:font typeface="Montserrat SemiBold"/>
      <p:regular r:id="rId42"/>
      <p:bold r:id="rId43"/>
      <p:italic r:id="rId44"/>
      <p:boldItalic r:id="rId45"/>
    </p:embeddedFont>
    <p:embeddedFont>
      <p:font typeface="Montserra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iIKLGUMCVULe/+lU8UF1r4VRyf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SemiBold-regular.fntdata"/><Relationship Id="rId41" Type="http://schemas.openxmlformats.org/officeDocument/2006/relationships/slide" Target="slides/slide35.xml"/><Relationship Id="rId44" Type="http://schemas.openxmlformats.org/officeDocument/2006/relationships/font" Target="fonts/MontserratSemiBold-italic.fntdata"/><Relationship Id="rId43" Type="http://schemas.openxmlformats.org/officeDocument/2006/relationships/font" Target="fonts/MontserratSemiBold-bold.fntdata"/><Relationship Id="rId46" Type="http://schemas.openxmlformats.org/officeDocument/2006/relationships/font" Target="fonts/Montserrat-regular.fntdata"/><Relationship Id="rId45" Type="http://schemas.openxmlformats.org/officeDocument/2006/relationships/font" Target="fonts/MontserratSemiBold-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de43b868cc_0_40:notes"/>
          <p:cNvSpPr txBox="1"/>
          <p:nvPr>
            <p:ph idx="1" type="body"/>
          </p:nvPr>
        </p:nvSpPr>
        <p:spPr>
          <a:xfrm>
            <a:off x="913805" y="4343703"/>
            <a:ext cx="5030400" cy="4113900"/>
          </a:xfrm>
          <a:prstGeom prst="rect">
            <a:avLst/>
          </a:prstGeom>
          <a:noFill/>
          <a:ln>
            <a:noFill/>
          </a:ln>
        </p:spPr>
        <p:txBody>
          <a:bodyPr anchorCtr="0" anchor="t" bIns="86175" lIns="86175" spcFirstLastPara="1" rIns="86175" wrap="square" tIns="86175">
            <a:noAutofit/>
          </a:bodyPr>
          <a:lstStyle/>
          <a:p>
            <a:pPr indent="0" lvl="0" marL="0" rtl="0" algn="l">
              <a:lnSpc>
                <a:spcPct val="100000"/>
              </a:lnSpc>
              <a:spcBef>
                <a:spcPts val="0"/>
              </a:spcBef>
              <a:spcAft>
                <a:spcPts val="0"/>
              </a:spcAft>
              <a:buSzPts val="1100"/>
              <a:buNone/>
            </a:pPr>
            <a:r>
              <a:rPr lang="en-US"/>
              <a:t>B-VC impact will be through its users, so engagement is essential</a:t>
            </a:r>
            <a:endParaRPr/>
          </a:p>
        </p:txBody>
      </p:sp>
      <p:sp>
        <p:nvSpPr>
          <p:cNvPr id="237" name="Google Shape;237;g3de43b868cc_0_40:notes"/>
          <p:cNvSpPr/>
          <p:nvPr>
            <p:ph idx="2" type="sldImg"/>
          </p:nvPr>
        </p:nvSpPr>
        <p:spPr>
          <a:xfrm>
            <a:off x="385763" y="687388"/>
            <a:ext cx="6088200" cy="3425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de43b868c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de43b868cc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d63a66544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d63a66544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de43b868cc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de43b868cc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de43b868c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de43b868cc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de79c6e0e7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de79c6e0e7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Data access is an important part of this area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de43b868cc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de43b868cc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de43b868c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3de43b868cc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de43b868cc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3de43b868cc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Suggested by Ake Rosenqvist/JAXA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de43b868c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3de43b868cc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de43b868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de43b868c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de43b868cc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3de43b868cc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Long term, ambitious concept. Provides a good vision to gradually grow towards.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de43b868c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3de43b868cc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de43b868cc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3de43b868cc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sz="1100"/>
          </a:p>
          <a:p>
            <a:pPr indent="-298450" lvl="0" marL="457200" marR="0" rtl="0" algn="l">
              <a:lnSpc>
                <a:spcPct val="100000"/>
              </a:lnSpc>
              <a:spcBef>
                <a:spcPts val="0"/>
              </a:spcBef>
              <a:spcAft>
                <a:spcPts val="0"/>
              </a:spcAft>
              <a:buClr>
                <a:srgbClr val="000000"/>
              </a:buClr>
              <a:buSzPts val="1100"/>
              <a:buFont typeface="Arial"/>
              <a:buChar char="●"/>
            </a:pPr>
            <a:r>
              <a:rPr lang="en-US" sz="1100"/>
              <a:t>WEED: ESA’s </a:t>
            </a:r>
            <a:r>
              <a:rPr lang="en-US"/>
              <a:t>World Ecosystem Extent Dynamics project </a:t>
            </a:r>
            <a:endParaRPr sz="1100"/>
          </a:p>
          <a:p>
            <a:pPr indent="-298450" lvl="0" marL="457200" marR="0" rtl="0" algn="l">
              <a:lnSpc>
                <a:spcPct val="100000"/>
              </a:lnSpc>
              <a:spcBef>
                <a:spcPts val="0"/>
              </a:spcBef>
              <a:spcAft>
                <a:spcPts val="0"/>
              </a:spcAft>
              <a:buClr>
                <a:srgbClr val="000000"/>
              </a:buClr>
              <a:buSzPts val="1100"/>
              <a:buFont typeface="Arial"/>
              <a:buChar char="●"/>
            </a:pPr>
            <a:r>
              <a:rPr lang="en-US" sz="1100"/>
              <a:t>SaMBA: CSA’s </a:t>
            </a:r>
            <a:r>
              <a:rPr b="0" lang="en-US"/>
              <a:t>Satellite Mobilization for Biodiversity Action AO released in 2025</a:t>
            </a:r>
            <a:endParaRPr b="0" sz="1100"/>
          </a:p>
          <a:p>
            <a:pPr indent="-298450" lvl="0" marL="457200" marR="0" rtl="0" algn="l">
              <a:lnSpc>
                <a:spcPct val="100000"/>
              </a:lnSpc>
              <a:spcBef>
                <a:spcPts val="0"/>
              </a:spcBef>
              <a:spcAft>
                <a:spcPts val="0"/>
              </a:spcAft>
              <a:buClr>
                <a:srgbClr val="000000"/>
              </a:buClr>
              <a:buSzPts val="1100"/>
              <a:buFont typeface="Arial"/>
              <a:buChar char="●"/>
            </a:pPr>
            <a:r>
              <a:rPr lang="en-US" sz="1100"/>
              <a:t>NatureIQ: CSIRO’s Environmental and biodiversity digital assessment too</a:t>
            </a:r>
            <a:r>
              <a:rPr lang="en-US" sz="1600"/>
              <a:t>l</a:t>
            </a:r>
            <a:endParaRPr/>
          </a:p>
          <a:p>
            <a:pPr indent="-298450" lvl="0" marL="457200" marR="0" rtl="0" algn="l">
              <a:lnSpc>
                <a:spcPct val="100000"/>
              </a:lnSpc>
              <a:spcBef>
                <a:spcPts val="0"/>
              </a:spcBef>
              <a:spcAft>
                <a:spcPts val="0"/>
              </a:spcAft>
              <a:buClr>
                <a:srgbClr val="000000"/>
              </a:buClr>
              <a:buSzPts val="1100"/>
              <a:buFont typeface="Arial"/>
              <a:buChar char="●"/>
            </a:pPr>
            <a:r>
              <a:rPr lang="en-US" sz="1600"/>
              <a:t>BDEC: NASA’s Biodiversity and Ecosystem Conservation programs (R&amp;A and Applications, respectively) has funded </a:t>
            </a:r>
            <a:r>
              <a:rPr b="0" i="0" lang="en-US" sz="1600" u="none" cap="none" strike="noStrike">
                <a:solidFill>
                  <a:srgbClr val="000000"/>
                </a:solidFill>
                <a:latin typeface="Arial"/>
                <a:ea typeface="Arial"/>
                <a:cs typeface="Arial"/>
                <a:sym typeface="Arial"/>
              </a:rPr>
              <a:t>more than 300 projects from 2020 to 2025 and supported major airborne campaigns </a:t>
            </a:r>
            <a:endParaRPr sz="1600"/>
          </a:p>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d63a665443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3d63a665443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de43b868cc_0_172:notes"/>
          <p:cNvSpPr txBox="1"/>
          <p:nvPr>
            <p:ph idx="1" type="body"/>
          </p:nvPr>
        </p:nvSpPr>
        <p:spPr>
          <a:xfrm>
            <a:off x="913805" y="4343703"/>
            <a:ext cx="5030400" cy="4113900"/>
          </a:xfrm>
          <a:prstGeom prst="rect">
            <a:avLst/>
          </a:prstGeom>
          <a:noFill/>
          <a:ln>
            <a:noFill/>
          </a:ln>
        </p:spPr>
        <p:txBody>
          <a:bodyPr anchorCtr="0" anchor="t" bIns="86175" lIns="86175" spcFirstLastPara="1" rIns="86175" wrap="square" tIns="86175">
            <a:noAutofit/>
          </a:bodyPr>
          <a:lstStyle/>
          <a:p>
            <a:pPr indent="0" lvl="0" marL="0" rtl="0" algn="l">
              <a:lnSpc>
                <a:spcPct val="100000"/>
              </a:lnSpc>
              <a:spcBef>
                <a:spcPts val="0"/>
              </a:spcBef>
              <a:spcAft>
                <a:spcPts val="0"/>
              </a:spcAft>
              <a:buSzPts val="1100"/>
              <a:buNone/>
            </a:pPr>
            <a:r>
              <a:t/>
            </a:r>
            <a:endParaRPr/>
          </a:p>
        </p:txBody>
      </p:sp>
      <p:sp>
        <p:nvSpPr>
          <p:cNvPr id="383" name="Google Shape;383;g3de43b868cc_0_172:notes"/>
          <p:cNvSpPr/>
          <p:nvPr>
            <p:ph idx="2" type="sldImg"/>
          </p:nvPr>
        </p:nvSpPr>
        <p:spPr>
          <a:xfrm>
            <a:off x="385763" y="687388"/>
            <a:ext cx="6088200" cy="3425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de43b868cc_0_177:notes"/>
          <p:cNvSpPr/>
          <p:nvPr>
            <p:ph idx="2" type="sldImg"/>
          </p:nvPr>
        </p:nvSpPr>
        <p:spPr>
          <a:xfrm>
            <a:off x="385763" y="687388"/>
            <a:ext cx="6088200" cy="3425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89" name="Google Shape;389;g3de43b868cc_0_177:notes"/>
          <p:cNvSpPr txBox="1"/>
          <p:nvPr>
            <p:ph idx="1" type="body"/>
          </p:nvPr>
        </p:nvSpPr>
        <p:spPr>
          <a:xfrm>
            <a:off x="913805" y="4343703"/>
            <a:ext cx="5030400" cy="4113900"/>
          </a:xfrm>
          <a:prstGeom prst="rect">
            <a:avLst/>
          </a:prstGeom>
          <a:noFill/>
          <a:ln>
            <a:noFill/>
          </a:ln>
        </p:spPr>
        <p:txBody>
          <a:bodyPr anchorCtr="0" anchor="t" bIns="45675" lIns="91400" spcFirstLastPara="1" rIns="91400" wrap="square" tIns="45675">
            <a:noAutofit/>
          </a:bodyPr>
          <a:lstStyle/>
          <a:p>
            <a:pPr indent="0" lvl="0" marL="0" rtl="0" algn="l">
              <a:lnSpc>
                <a:spcPct val="100000"/>
              </a:lnSpc>
              <a:spcBef>
                <a:spcPts val="0"/>
              </a:spcBef>
              <a:spcAft>
                <a:spcPts val="0"/>
              </a:spcAft>
              <a:buSzPts val="1100"/>
              <a:buNone/>
            </a:pPr>
            <a:r>
              <a:rPr lang="en-US" sz="1300"/>
              <a:t>Three flavors of support are anticipated</a:t>
            </a:r>
            <a:endParaRPr/>
          </a:p>
          <a:p>
            <a:pPr indent="0" lvl="0" marL="0" rtl="0" algn="l">
              <a:lnSpc>
                <a:spcPct val="100000"/>
              </a:lnSpc>
              <a:spcBef>
                <a:spcPts val="0"/>
              </a:spcBef>
              <a:spcAft>
                <a:spcPts val="0"/>
              </a:spcAft>
              <a:buSzPts val="1100"/>
              <a:buNone/>
            </a:pPr>
            <a:r>
              <a:rPr lang="en-US" sz="1300"/>
              <a:t>BST membership was supported by 12 Agencies, including three co-leads</a:t>
            </a:r>
            <a:endParaRPr sz="1300"/>
          </a:p>
        </p:txBody>
      </p:sp>
      <p:sp>
        <p:nvSpPr>
          <p:cNvPr id="390" name="Google Shape;390;g3de43b868cc_0_177:notes"/>
          <p:cNvSpPr txBox="1"/>
          <p:nvPr>
            <p:ph idx="12" type="sldNum"/>
          </p:nvPr>
        </p:nvSpPr>
        <p:spPr>
          <a:xfrm>
            <a:off x="3885903" y="8685893"/>
            <a:ext cx="2972100" cy="458100"/>
          </a:xfrm>
          <a:prstGeom prst="rect">
            <a:avLst/>
          </a:prstGeom>
          <a:noFill/>
          <a:ln>
            <a:noFill/>
          </a:ln>
        </p:spPr>
        <p:txBody>
          <a:bodyPr anchorCtr="0" anchor="b" bIns="45675" lIns="91400" spcFirstLastPara="1" rIns="91400" wrap="square" tIns="4567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de43b868c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3de43b868cc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de43b868cc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3de43b868cc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de43b868cc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3de43b868cc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de43b868c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3de43b868cc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de43b868c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3de43b868c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2012. CEO Tim Stryker recognized the need and initiated the activity. Low level of activity until 2020.</a:t>
            </a:r>
            <a:endParaRPr/>
          </a:p>
          <a:p>
            <a:pPr indent="-298450" lvl="0" marL="457200" rtl="0" algn="l">
              <a:lnSpc>
                <a:spcPct val="100000"/>
              </a:lnSpc>
              <a:spcBef>
                <a:spcPts val="0"/>
              </a:spcBef>
              <a:spcAft>
                <a:spcPts val="0"/>
              </a:spcAft>
              <a:buSzPts val="1100"/>
              <a:buChar char="●"/>
            </a:pPr>
            <a:r>
              <a:rPr lang="en-US"/>
              <a:t>Ecosystem Extent Task Team was co-led by Gary Geller (NASA), Shaun Levick (CSIRO), Sandra Luque (CNES), and Roger Sayre (USGS) </a:t>
            </a:r>
            <a:endParaRPr/>
          </a:p>
          <a:p>
            <a:pPr indent="-298450" lvl="0" marL="457200" rtl="0" algn="l">
              <a:lnSpc>
                <a:spcPct val="100000"/>
              </a:lnSpc>
              <a:spcBef>
                <a:spcPts val="0"/>
              </a:spcBef>
              <a:spcAft>
                <a:spcPts val="0"/>
              </a:spcAft>
              <a:buSzPts val="1100"/>
              <a:buChar char="●"/>
            </a:pPr>
            <a:r>
              <a:rPr lang="en-US"/>
              <a:t>Biodiversity Study Team was co-led by Gary Geller (NASA), Shaun Levick (CSIRO), and Marc Paganini (ESA)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de43b868cc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de43b868cc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de43b868c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3de43b868cc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de43b868cc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3de43b868cc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de43b868cc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3de43b868cc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de43b868cc_0_8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3de43b868cc_0_8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One of the biggest factors limiting the application and impact of EO data is the lack of end products that biodiversity users need; indicators such as those in the CBD Monitoring Framework are a good example. The reasons for this include compute cost, the large number of such products needed, and ecosystem variability that limits transferability of algorithms among them. This range of products and ecosystems makes a space agency-based solution that provides all the needed products and 100% geographic coverage impractical. However, collaborations can take advantage of complementary capabilities, many of which (e.g., BON in a Box, OpenEO, space agency R&amp;D support, scientific expertise) already exist. Utilizing this range of collaborators will help fill some of the most important gaps. Note also that if additional EO product generation platforms can be added, perhaps by other agencies, this would increase production capability and share cost.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If CEOS engages more with biodiversity, as currently planned, it could play a role in facilitating parts of implementing the concept. </a:t>
            </a:r>
            <a:endParaRPr/>
          </a:p>
        </p:txBody>
      </p:sp>
      <p:sp>
        <p:nvSpPr>
          <p:cNvPr id="444" name="Google Shape;444;g3de43b868cc_0_8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de43b868cc_0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3de43b868cc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de43b868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de43b868c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de43b868c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de43b868c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de43b868cc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3de43b868cc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de43b868cc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3de43b868cc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de43b868c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de43b868cc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de43b868cc_0_35:notes"/>
          <p:cNvSpPr txBox="1"/>
          <p:nvPr>
            <p:ph idx="1" type="body"/>
          </p:nvPr>
        </p:nvSpPr>
        <p:spPr>
          <a:xfrm>
            <a:off x="913805" y="4343703"/>
            <a:ext cx="5030400" cy="4113900"/>
          </a:xfrm>
          <a:prstGeom prst="rect">
            <a:avLst/>
          </a:prstGeom>
          <a:noFill/>
          <a:ln>
            <a:noFill/>
          </a:ln>
        </p:spPr>
        <p:txBody>
          <a:bodyPr anchorCtr="0" anchor="t" bIns="86175" lIns="86175" spcFirstLastPara="1" rIns="86175" wrap="square" tIns="86175">
            <a:noAutofit/>
          </a:bodyPr>
          <a:lstStyle/>
          <a:p>
            <a:pPr indent="0" lvl="0" marL="0" rtl="0" algn="l">
              <a:lnSpc>
                <a:spcPct val="100000"/>
              </a:lnSpc>
              <a:spcBef>
                <a:spcPts val="0"/>
              </a:spcBef>
              <a:spcAft>
                <a:spcPts val="0"/>
              </a:spcAft>
              <a:buSzPts val="1100"/>
              <a:buNone/>
            </a:pPr>
            <a:r>
              <a:t/>
            </a:r>
            <a:endParaRPr/>
          </a:p>
        </p:txBody>
      </p:sp>
      <p:sp>
        <p:nvSpPr>
          <p:cNvPr id="231" name="Google Shape;231;g3de43b868cc_0_35:notes"/>
          <p:cNvSpPr/>
          <p:nvPr>
            <p:ph idx="2" type="sldImg"/>
          </p:nvPr>
        </p:nvSpPr>
        <p:spPr>
          <a:xfrm>
            <a:off x="385763" y="687388"/>
            <a:ext cx="6088200" cy="3425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11.png"/><Relationship Id="rId6"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11.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3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3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3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3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3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3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3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36"/>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3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g3de43b868cc_0_864"/>
          <p:cNvSpPr txBox="1"/>
          <p:nvPr>
            <p:ph type="title"/>
          </p:nvPr>
        </p:nvSpPr>
        <p:spPr>
          <a:xfrm>
            <a:off x="838200" y="118547"/>
            <a:ext cx="10515600" cy="384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g3de43b868cc_0_864"/>
          <p:cNvSpPr txBox="1"/>
          <p:nvPr>
            <p:ph idx="1" type="body"/>
          </p:nvPr>
        </p:nvSpPr>
        <p:spPr>
          <a:xfrm>
            <a:off x="287677" y="708917"/>
            <a:ext cx="11722800" cy="5611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g3de43b868cc_0_864"/>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g3de43b868cc_0_868"/>
          <p:cNvSpPr txBox="1"/>
          <p:nvPr>
            <p:ph type="title"/>
          </p:nvPr>
        </p:nvSpPr>
        <p:spPr>
          <a:xfrm>
            <a:off x="831851" y="1709740"/>
            <a:ext cx="10515600" cy="2852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g3de43b868cc_0_868"/>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g3de43b868cc_0_868"/>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g3de43b868cc_0_868"/>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3" name="Google Shape;83;g3de43b868cc_0_868"/>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g3de43b868cc_0_874"/>
          <p:cNvSpPr txBox="1"/>
          <p:nvPr>
            <p:ph type="title"/>
          </p:nvPr>
        </p:nvSpPr>
        <p:spPr>
          <a:xfrm>
            <a:off x="838200" y="118547"/>
            <a:ext cx="10515600" cy="384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g3de43b868cc_0_87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g3de43b868cc_0_87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g3de43b868cc_0_874"/>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9" name="Google Shape;89;g3de43b868cc_0_874"/>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0" name="Google Shape;90;g3de43b868cc_0_874"/>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g3de43b868cc_0_88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g3de43b868cc_0_881"/>
          <p:cNvSpPr txBox="1"/>
          <p:nvPr>
            <p:ph idx="1" type="body"/>
          </p:nvPr>
        </p:nvSpPr>
        <p:spPr>
          <a:xfrm>
            <a:off x="839789"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4" name="Google Shape;94;g3de43b868cc_0_881"/>
          <p:cNvSpPr txBox="1"/>
          <p:nvPr>
            <p:ph idx="2" type="body"/>
          </p:nvPr>
        </p:nvSpPr>
        <p:spPr>
          <a:xfrm>
            <a:off x="839789"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g3de43b868cc_0_881"/>
          <p:cNvSpPr txBox="1"/>
          <p:nvPr>
            <p:ph idx="3" type="body"/>
          </p:nvPr>
        </p:nvSpPr>
        <p:spPr>
          <a:xfrm>
            <a:off x="6172201"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6" name="Google Shape;96;g3de43b868cc_0_881"/>
          <p:cNvSpPr txBox="1"/>
          <p:nvPr>
            <p:ph idx="4" type="body"/>
          </p:nvPr>
        </p:nvSpPr>
        <p:spPr>
          <a:xfrm>
            <a:off x="6172201"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g3de43b868cc_0_881"/>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8" name="Google Shape;98;g3de43b868cc_0_881"/>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9" name="Google Shape;99;g3de43b868cc_0_881"/>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g3de43b868cc_0_89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g3de43b868cc_0_891"/>
          <p:cNvSpPr txBox="1"/>
          <p:nvPr>
            <p:ph idx="1" type="body"/>
          </p:nvPr>
        </p:nvSpPr>
        <p:spPr>
          <a:xfrm>
            <a:off x="5183188" y="987426"/>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4" name="Google Shape;104;g3de43b868cc_0_891"/>
          <p:cNvSpPr txBox="1"/>
          <p:nvPr>
            <p:ph idx="2" type="body"/>
          </p:nvPr>
        </p:nvSpPr>
        <p:spPr>
          <a:xfrm>
            <a:off x="839788" y="2057401"/>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g3de43b868cc_0_891"/>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6" name="Google Shape;106;g3de43b868cc_0_891"/>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7" name="Google Shape;107;g3de43b868cc_0_891"/>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g3de43b868cc_0_89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g3de43b868cc_0_898"/>
          <p:cNvSpPr/>
          <p:nvPr>
            <p:ph idx="2" type="pic"/>
          </p:nvPr>
        </p:nvSpPr>
        <p:spPr>
          <a:xfrm>
            <a:off x="5183188" y="987426"/>
            <a:ext cx="6172200" cy="4873500"/>
          </a:xfrm>
          <a:prstGeom prst="rect">
            <a:avLst/>
          </a:prstGeom>
          <a:noFill/>
          <a:ln>
            <a:noFill/>
          </a:ln>
        </p:spPr>
      </p:sp>
      <p:sp>
        <p:nvSpPr>
          <p:cNvPr id="111" name="Google Shape;111;g3de43b868cc_0_898"/>
          <p:cNvSpPr txBox="1"/>
          <p:nvPr>
            <p:ph idx="1" type="body"/>
          </p:nvPr>
        </p:nvSpPr>
        <p:spPr>
          <a:xfrm>
            <a:off x="839788" y="2057401"/>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g3de43b868cc_0_898"/>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3" name="Google Shape;113;g3de43b868cc_0_898"/>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4" name="Google Shape;114;g3de43b868cc_0_898"/>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g3de43b868cc_0_905"/>
          <p:cNvSpPr txBox="1"/>
          <p:nvPr>
            <p:ph type="title"/>
          </p:nvPr>
        </p:nvSpPr>
        <p:spPr>
          <a:xfrm>
            <a:off x="838200" y="118547"/>
            <a:ext cx="10515600" cy="384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g3de43b868cc_0_905"/>
          <p:cNvSpPr txBox="1"/>
          <p:nvPr>
            <p:ph idx="1" type="body"/>
          </p:nvPr>
        </p:nvSpPr>
        <p:spPr>
          <a:xfrm rot="5400000">
            <a:off x="3334042" y="-2337432"/>
            <a:ext cx="5630100" cy="11722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g3de43b868cc_0_905"/>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9" name="Google Shape;119;g3de43b868cc_0_905"/>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0" name="Google Shape;120;g3de43b868cc_0_905"/>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g3de43b868cc_0_911"/>
          <p:cNvSpPr txBox="1"/>
          <p:nvPr>
            <p:ph type="title"/>
          </p:nvPr>
        </p:nvSpPr>
        <p:spPr>
          <a:xfrm rot="5400000">
            <a:off x="7133401" y="1956626"/>
            <a:ext cx="5811900"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g3de43b868cc_0_911"/>
          <p:cNvSpPr txBox="1"/>
          <p:nvPr>
            <p:ph idx="1" type="body"/>
          </p:nvPr>
        </p:nvSpPr>
        <p:spPr>
          <a:xfrm rot="5400000">
            <a:off x="1799401" y="-596074"/>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g3de43b868cc_0_911"/>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5" name="Google Shape;125;g3de43b868cc_0_911"/>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6" name="Google Shape;126;g3de43b868cc_0_911"/>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3" name="Shape 133"/>
        <p:cNvGrpSpPr/>
        <p:nvPr/>
      </p:nvGrpSpPr>
      <p:grpSpPr>
        <a:xfrm>
          <a:off x="0" y="0"/>
          <a:ext cx="0" cy="0"/>
          <a:chOff x="0" y="0"/>
          <a:chExt cx="0" cy="0"/>
        </a:xfrm>
      </p:grpSpPr>
      <p:pic>
        <p:nvPicPr>
          <p:cNvPr id="134" name="Google Shape;134;g3de79c6e0e7_0_71"/>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135" name="Google Shape;135;g3de79c6e0e7_0_71"/>
          <p:cNvPicPr preferRelativeResize="0"/>
          <p:nvPr/>
        </p:nvPicPr>
        <p:blipFill rotWithShape="1">
          <a:blip r:embed="rId3">
            <a:alphaModFix/>
          </a:blip>
          <a:srcRect b="-110"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36" name="Google Shape;136;g3de79c6e0e7_0_71"/>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37" name="Google Shape;137;g3de79c6e0e7_0_71"/>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g3de79c6e0e7_0_71"/>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9" name="Google Shape;139;g3de79c6e0e7_0_71"/>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40" name="Google Shape;140;g3de79c6e0e7_0_71"/>
          <p:cNvPicPr preferRelativeResize="0"/>
          <p:nvPr/>
        </p:nvPicPr>
        <p:blipFill rotWithShape="1">
          <a:blip r:embed="rId6">
            <a:alphaModFix amt="34000"/>
          </a:blip>
          <a:srcRect b="-8776" l="32582" r="8553" t="2404"/>
          <a:stretch/>
        </p:blipFill>
        <p:spPr>
          <a:xfrm rot="5400000">
            <a:off x="5734365" y="-1016162"/>
            <a:ext cx="5455200" cy="7480800"/>
          </a:xfrm>
          <a:prstGeom prst="rtTriangle">
            <a:avLst/>
          </a:prstGeom>
          <a:noFill/>
          <a:ln>
            <a:noFill/>
          </a:ln>
        </p:spPr>
      </p:pic>
      <p:pic>
        <p:nvPicPr>
          <p:cNvPr id="141" name="Google Shape;141;g3de79c6e0e7_0_71"/>
          <p:cNvPicPr preferRelativeResize="0"/>
          <p:nvPr/>
        </p:nvPicPr>
        <p:blipFill rotWithShape="1">
          <a:blip r:embed="rId6">
            <a:alphaModFix amt="34000"/>
          </a:blip>
          <a:srcRect b="670" l="54013" r="11358" t="36082"/>
          <a:stretch/>
        </p:blipFill>
        <p:spPr>
          <a:xfrm rot="-5400000">
            <a:off x="5792644" y="4820060"/>
            <a:ext cx="1719600" cy="2366700"/>
          </a:xfrm>
          <a:prstGeom prst="rtTriangle">
            <a:avLst/>
          </a:prstGeom>
          <a:noFill/>
          <a:ln>
            <a:noFill/>
          </a:ln>
        </p:spPr>
      </p:pic>
      <p:sp>
        <p:nvSpPr>
          <p:cNvPr id="142" name="Google Shape;142;g3de79c6e0e7_0_71"/>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
        <p:nvSpPr>
          <p:cNvPr id="29" name="Google Shape;29;p3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3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3" name="Shape 143"/>
        <p:cNvGrpSpPr/>
        <p:nvPr/>
      </p:nvGrpSpPr>
      <p:grpSpPr>
        <a:xfrm>
          <a:off x="0" y="0"/>
          <a:ext cx="0" cy="0"/>
          <a:chOff x="0" y="0"/>
          <a:chExt cx="0" cy="0"/>
        </a:xfrm>
      </p:grpSpPr>
      <p:sp>
        <p:nvSpPr>
          <p:cNvPr id="144" name="Google Shape;144;g3de79c6e0e7_0_81"/>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45" name="Google Shape;145;g3de79c6e0e7_0_81"/>
          <p:cNvPicPr preferRelativeResize="0"/>
          <p:nvPr/>
        </p:nvPicPr>
        <p:blipFill rotWithShape="1">
          <a:blip r:embed="rId2">
            <a:alphaModFix amt="34000"/>
          </a:blip>
          <a:srcRect b="35419" l="51342" r="-2843" t="39269"/>
          <a:stretch/>
        </p:blipFill>
        <p:spPr>
          <a:xfrm flipH="1">
            <a:off x="9304423" y="0"/>
            <a:ext cx="2887577" cy="1037492"/>
          </a:xfrm>
          <a:prstGeom prst="rect">
            <a:avLst/>
          </a:prstGeom>
          <a:noFill/>
          <a:ln>
            <a:noFill/>
          </a:ln>
        </p:spPr>
      </p:pic>
      <p:pic>
        <p:nvPicPr>
          <p:cNvPr id="146" name="Google Shape;146;g3de79c6e0e7_0_8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47" name="Google Shape;147;g3de79c6e0e7_0_81"/>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48" name="Google Shape;148;g3de79c6e0e7_0_81"/>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49" name="Google Shape;149;g3de79c6e0e7_0_8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50" name="Google Shape;150;g3de79c6e0e7_0_8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
        <p:nvSpPr>
          <p:cNvPr id="151" name="Google Shape;151;g3de79c6e0e7_0_8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52" name="Google Shape;152;g3de79c6e0e7_0_8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lide">
  <p:cSld name="Heading Slide">
    <p:spTree>
      <p:nvGrpSpPr>
        <p:cNvPr id="153" name="Shape 153"/>
        <p:cNvGrpSpPr/>
        <p:nvPr/>
      </p:nvGrpSpPr>
      <p:grpSpPr>
        <a:xfrm>
          <a:off x="0" y="0"/>
          <a:ext cx="0" cy="0"/>
          <a:chOff x="0" y="0"/>
          <a:chExt cx="0" cy="0"/>
        </a:xfrm>
      </p:grpSpPr>
      <p:sp>
        <p:nvSpPr>
          <p:cNvPr id="154" name="Google Shape;154;g3de79c6e0e7_0_91"/>
          <p:cNvSpPr txBox="1"/>
          <p:nvPr>
            <p:ph type="title"/>
          </p:nvPr>
        </p:nvSpPr>
        <p:spPr>
          <a:xfrm>
            <a:off x="1371600" y="2873828"/>
            <a:ext cx="9512400" cy="904500"/>
          </a:xfrm>
          <a:prstGeom prst="rect">
            <a:avLst/>
          </a:prstGeom>
          <a:noFill/>
          <a:ln>
            <a:noFill/>
          </a:ln>
        </p:spPr>
        <p:txBody>
          <a:bodyPr anchorCtr="0" anchor="ctr" bIns="46025" lIns="92075" spcFirstLastPara="1" rIns="92075" wrap="square" tIns="46025">
            <a:noAutofit/>
          </a:bodyPr>
          <a:lstStyle>
            <a:lvl1pPr lvl="0" marR="0" algn="ctr">
              <a:lnSpc>
                <a:spcPct val="150000"/>
              </a:lnSpc>
              <a:spcBef>
                <a:spcPts val="0"/>
              </a:spcBef>
              <a:spcAft>
                <a:spcPts val="0"/>
              </a:spcAft>
              <a:buClr>
                <a:srgbClr val="000000"/>
              </a:buClr>
              <a:buSzPts val="1400"/>
              <a:buFont typeface="Arial"/>
              <a:buNone/>
              <a:defRPr b="0" i="0" sz="3600" u="none" cap="none" strike="noStrike">
                <a:solidFill>
                  <a:srgbClr val="000000"/>
                </a:solidFill>
                <a:latin typeface="Arial"/>
                <a:ea typeface="Arial"/>
                <a:cs typeface="Arial"/>
                <a:sym typeface="Arial"/>
              </a:defRPr>
            </a:lvl1pPr>
            <a:lvl2pPr lvl="1"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5" name="Google Shape;155;g3de79c6e0e7_0_91"/>
          <p:cNvSpPr txBox="1"/>
          <p:nvPr/>
        </p:nvSpPr>
        <p:spPr>
          <a:xfrm>
            <a:off x="11582400" y="6629402"/>
            <a:ext cx="609600" cy="203100"/>
          </a:xfrm>
          <a:prstGeom prst="rect">
            <a:avLst/>
          </a:prstGeom>
          <a:noFill/>
          <a:ln>
            <a:noFill/>
          </a:ln>
        </p:spPr>
        <p:txBody>
          <a:bodyPr anchorCtr="0" anchor="t" bIns="45700" lIns="91425" spcFirstLastPara="1" rIns="91425" wrap="square" tIns="45700">
            <a:spAutoFit/>
          </a:bodyPr>
          <a:lstStyle/>
          <a:p>
            <a:pPr indent="0" lvl="0" marL="0" marR="0" rtl="0" algn="ctr">
              <a:lnSpc>
                <a:spcPct val="60000"/>
              </a:lnSpc>
              <a:spcBef>
                <a:spcPts val="0"/>
              </a:spcBef>
              <a:spcAft>
                <a:spcPts val="0"/>
              </a:spcAft>
              <a:buClr>
                <a:srgbClr val="000000"/>
              </a:buClr>
              <a:buSzPts val="1200"/>
              <a:buFont typeface="Arial"/>
              <a:buNone/>
            </a:pPr>
            <a:fld id="{00000000-1234-1234-1234-123412341234}" type="slidenum">
              <a:rPr b="1" i="0" lang="en-US" sz="1200" u="none" cap="none" strike="noStrike">
                <a:solidFill>
                  <a:srgbClr val="D8D8D8"/>
                </a:solidFill>
                <a:latin typeface="Arial"/>
                <a:ea typeface="Arial"/>
                <a:cs typeface="Arial"/>
                <a:sym typeface="Arial"/>
              </a:rPr>
              <a:t>‹#›</a:t>
            </a:fld>
            <a:endParaRPr b="1" i="0" sz="1200" u="none" cap="none" strike="noStrike">
              <a:solidFill>
                <a:srgbClr val="D8D8D8"/>
              </a:solidFill>
              <a:latin typeface="Arial"/>
              <a:ea typeface="Arial"/>
              <a:cs typeface="Arial"/>
              <a:sym typeface="Arial"/>
            </a:endParaRPr>
          </a:p>
        </p:txBody>
      </p:sp>
      <p:sp>
        <p:nvSpPr>
          <p:cNvPr id="156" name="Google Shape;156;g3de79c6e0e7_0_9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57" name="Google Shape;157;g3de79c6e0e7_0_9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39</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4-6 November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8" name="Shape 158"/>
        <p:cNvGrpSpPr/>
        <p:nvPr/>
      </p:nvGrpSpPr>
      <p:grpSpPr>
        <a:xfrm>
          <a:off x="0" y="0"/>
          <a:ext cx="0" cy="0"/>
          <a:chOff x="0" y="0"/>
          <a:chExt cx="0" cy="0"/>
        </a:xfrm>
      </p:grpSpPr>
      <p:sp>
        <p:nvSpPr>
          <p:cNvPr id="159" name="Google Shape;159;g3de79c6e0e7_0_96"/>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60" name="Google Shape;160;g3de79c6e0e7_0_96"/>
          <p:cNvPicPr preferRelativeResize="0"/>
          <p:nvPr/>
        </p:nvPicPr>
        <p:blipFill rotWithShape="1">
          <a:blip r:embed="rId2">
            <a:alphaModFix amt="34000"/>
          </a:blip>
          <a:srcRect b="35419" l="51342" r="-2843" t="39269"/>
          <a:stretch/>
        </p:blipFill>
        <p:spPr>
          <a:xfrm flipH="1">
            <a:off x="9304423" y="0"/>
            <a:ext cx="2887577" cy="1037492"/>
          </a:xfrm>
          <a:prstGeom prst="rect">
            <a:avLst/>
          </a:prstGeom>
          <a:noFill/>
          <a:ln>
            <a:noFill/>
          </a:ln>
        </p:spPr>
      </p:pic>
      <p:pic>
        <p:nvPicPr>
          <p:cNvPr id="161" name="Google Shape;161;g3de79c6e0e7_0_9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62" name="Google Shape;162;g3de79c6e0e7_0_96"/>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63" name="Google Shape;163;g3de79c6e0e7_0_96"/>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64" name="Google Shape;164;g3de79c6e0e7_0_9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65" name="Google Shape;165;g3de79c6e0e7_0_9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66" name="Google Shape;166;g3de79c6e0e7_0_9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7" name="Shape 167"/>
        <p:cNvGrpSpPr/>
        <p:nvPr/>
      </p:nvGrpSpPr>
      <p:grpSpPr>
        <a:xfrm>
          <a:off x="0" y="0"/>
          <a:ext cx="0" cy="0"/>
          <a:chOff x="0" y="0"/>
          <a:chExt cx="0" cy="0"/>
        </a:xfrm>
      </p:grpSpPr>
      <p:sp>
        <p:nvSpPr>
          <p:cNvPr id="168" name="Google Shape;168;g3de79c6e0e7_0_10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69" name="Google Shape;169;g3de79c6e0e7_0_105"/>
          <p:cNvPicPr preferRelativeResize="0"/>
          <p:nvPr/>
        </p:nvPicPr>
        <p:blipFill rotWithShape="1">
          <a:blip r:embed="rId2">
            <a:alphaModFix amt="34000"/>
          </a:blip>
          <a:srcRect b="35419" l="51342" r="-2843" t="39269"/>
          <a:stretch/>
        </p:blipFill>
        <p:spPr>
          <a:xfrm flipH="1">
            <a:off x="9304423" y="0"/>
            <a:ext cx="2887577" cy="1037492"/>
          </a:xfrm>
          <a:prstGeom prst="rect">
            <a:avLst/>
          </a:prstGeom>
          <a:noFill/>
          <a:ln>
            <a:noFill/>
          </a:ln>
        </p:spPr>
      </p:pic>
      <p:pic>
        <p:nvPicPr>
          <p:cNvPr id="170" name="Google Shape;170;g3de79c6e0e7_0_10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71" name="Google Shape;171;g3de79c6e0e7_0_10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72" name="Google Shape;172;g3de79c6e0e7_0_10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73" name="Google Shape;173;g3de79c6e0e7_0_105"/>
          <p:cNvSpPr txBox="1"/>
          <p:nvPr>
            <p:ph idx="1" type="body"/>
          </p:nvPr>
        </p:nvSpPr>
        <p:spPr>
          <a:xfrm>
            <a:off x="5180012" y="1373852"/>
            <a:ext cx="6172200" cy="4694400"/>
          </a:xfrm>
          <a:prstGeom prst="rect">
            <a:avLst/>
          </a:prstGeom>
          <a:noFill/>
          <a:ln>
            <a:noFill/>
          </a:ln>
        </p:spPr>
        <p:txBody>
          <a:bodyPr anchorCtr="0" anchor="t" bIns="45700" lIns="91425" spcFirstLastPara="1" rIns="91425" wrap="square" tIns="45700">
            <a:noAutofit/>
          </a:bodyPr>
          <a:lstStyle>
            <a:lvl1pPr indent="-431800" lvl="0" marL="457200" marR="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74" name="Google Shape;174;g3de79c6e0e7_0_105"/>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175" name="Google Shape;175;g3de79c6e0e7_0_10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76" name="Google Shape;176;g3de79c6e0e7_0_10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77" name="Google Shape;177;g3de79c6e0e7_0_10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Slide" type="blank">
  <p:cSld name="BLANK">
    <p:spTree>
      <p:nvGrpSpPr>
        <p:cNvPr id="178" name="Shape 178"/>
        <p:cNvGrpSpPr/>
        <p:nvPr/>
      </p:nvGrpSpPr>
      <p:grpSpPr>
        <a:xfrm>
          <a:off x="0" y="0"/>
          <a:ext cx="0" cy="0"/>
          <a:chOff x="0" y="0"/>
          <a:chExt cx="0" cy="0"/>
        </a:xfrm>
      </p:grpSpPr>
      <p:sp>
        <p:nvSpPr>
          <p:cNvPr id="179" name="Google Shape;179;g3de79c6e0e7_0_11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lide">
  <p:cSld name="Heading Slide">
    <p:spTree>
      <p:nvGrpSpPr>
        <p:cNvPr id="31" name="Shape 31"/>
        <p:cNvGrpSpPr/>
        <p:nvPr/>
      </p:nvGrpSpPr>
      <p:grpSpPr>
        <a:xfrm>
          <a:off x="0" y="0"/>
          <a:ext cx="0" cy="0"/>
          <a:chOff x="0" y="0"/>
          <a:chExt cx="0" cy="0"/>
        </a:xfrm>
      </p:grpSpPr>
      <p:sp>
        <p:nvSpPr>
          <p:cNvPr id="32" name="Google Shape;32;p38"/>
          <p:cNvSpPr txBox="1"/>
          <p:nvPr>
            <p:ph type="title"/>
          </p:nvPr>
        </p:nvSpPr>
        <p:spPr>
          <a:xfrm>
            <a:off x="1371600" y="2873828"/>
            <a:ext cx="9512300" cy="904351"/>
          </a:xfrm>
          <a:prstGeom prst="rect">
            <a:avLst/>
          </a:prstGeom>
          <a:noFill/>
          <a:ln>
            <a:noFill/>
          </a:ln>
        </p:spPr>
        <p:txBody>
          <a:bodyPr anchorCtr="0" anchor="ctr" bIns="46025" lIns="92075" spcFirstLastPara="1" rIns="92075" wrap="square" tIns="46025">
            <a:noAutofit/>
          </a:bodyPr>
          <a:lstStyle>
            <a:lvl1pPr lvl="0" marR="0" rtl="0" algn="ctr">
              <a:lnSpc>
                <a:spcPct val="150000"/>
              </a:lnSpc>
              <a:spcBef>
                <a:spcPts val="0"/>
              </a:spcBef>
              <a:spcAft>
                <a:spcPts val="0"/>
              </a:spcAft>
              <a:buClr>
                <a:srgbClr val="000000"/>
              </a:buClr>
              <a:buSzPts val="1400"/>
              <a:buFont typeface="Arial"/>
              <a:buNone/>
              <a:defRPr b="0" i="0" sz="3600" u="none" cap="none" strike="noStrike">
                <a:solidFill>
                  <a:srgbClr val="000000"/>
                </a:solidFill>
                <a:latin typeface="Arial"/>
                <a:ea typeface="Arial"/>
                <a:cs typeface="Arial"/>
                <a:sym typeface="Arial"/>
              </a:defRPr>
            </a:lvl1pPr>
            <a:lvl2pPr lvl="1"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ctr">
              <a:lnSpc>
                <a:spcPct val="8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38"/>
          <p:cNvSpPr txBox="1"/>
          <p:nvPr/>
        </p:nvSpPr>
        <p:spPr>
          <a:xfrm>
            <a:off x="11582400" y="6629402"/>
            <a:ext cx="609600" cy="210507"/>
          </a:xfrm>
          <a:prstGeom prst="rect">
            <a:avLst/>
          </a:prstGeom>
          <a:noFill/>
          <a:ln>
            <a:noFill/>
          </a:ln>
        </p:spPr>
        <p:txBody>
          <a:bodyPr anchorCtr="0" anchor="t" bIns="45700" lIns="91425" spcFirstLastPara="1" rIns="91425" wrap="square" tIns="45700">
            <a:spAutoFit/>
          </a:bodyPr>
          <a:lstStyle/>
          <a:p>
            <a:pPr indent="0" lvl="0" marL="0" marR="0" rtl="0" algn="ctr">
              <a:lnSpc>
                <a:spcPct val="60000"/>
              </a:lnSpc>
              <a:spcBef>
                <a:spcPts val="0"/>
              </a:spcBef>
              <a:spcAft>
                <a:spcPts val="0"/>
              </a:spcAft>
              <a:buClr>
                <a:srgbClr val="000000"/>
              </a:buClr>
              <a:buSzPts val="1200"/>
              <a:buFont typeface="Arial"/>
              <a:buNone/>
            </a:pPr>
            <a:fld id="{00000000-1234-1234-1234-123412341234}" type="slidenum">
              <a:rPr b="1" i="0" lang="en-US" sz="1200" u="none" cap="none" strike="noStrike">
                <a:solidFill>
                  <a:srgbClr val="D8D8D8"/>
                </a:solidFill>
                <a:latin typeface="Arial"/>
                <a:ea typeface="Arial"/>
                <a:cs typeface="Arial"/>
                <a:sym typeface="Arial"/>
              </a:rPr>
              <a:t>‹#›</a:t>
            </a:fld>
            <a:endParaRPr b="1" i="0" sz="1200" u="none" cap="none" strike="noStrike">
              <a:solidFill>
                <a:srgbClr val="D8D8D8"/>
              </a:solidFill>
              <a:latin typeface="Arial"/>
              <a:ea typeface="Arial"/>
              <a:cs typeface="Arial"/>
              <a:sym typeface="Arial"/>
            </a:endParaRPr>
          </a:p>
        </p:txBody>
      </p:sp>
      <p:sp>
        <p:nvSpPr>
          <p:cNvPr id="34" name="Google Shape;34;p3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5" name="Google Shape;35;p3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39</a:t>
            </a:r>
            <a:r>
              <a:rPr b="1" baseline="30000" i="0" lang="en-US" sz="1400" u="none" cap="none" strike="noStrike">
                <a:solidFill>
                  <a:schemeClr val="accent1"/>
                </a:solidFill>
                <a:latin typeface="Montserrat"/>
                <a:ea typeface="Montserrat"/>
                <a:cs typeface="Montserrat"/>
                <a:sym typeface="Montserrat"/>
              </a:rPr>
              <a:t>th</a:t>
            </a:r>
            <a:r>
              <a:rPr b="1" i="0" lang="en-US" sz="1400" u="none" cap="none" strike="noStrike">
                <a:solidFill>
                  <a:schemeClr val="accent1"/>
                </a:solidFill>
                <a:latin typeface="Montserrat"/>
                <a:ea typeface="Montserrat"/>
                <a:cs typeface="Montserrat"/>
                <a:sym typeface="Montserrat"/>
              </a:rPr>
              <a:t> CEOS Plenary, 4-6 November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3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8" name="Google Shape;38;p3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9" name="Google Shape;39;p3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0" name="Google Shape;40;p3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 name="Google Shape;41;p3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 name="Google Shape;42;p3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3" name="Google Shape;43;p3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4" name="Google Shape;44;p3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5" name="Shape 45"/>
        <p:cNvGrpSpPr/>
        <p:nvPr/>
      </p:nvGrpSpPr>
      <p:grpSpPr>
        <a:xfrm>
          <a:off x="0" y="0"/>
          <a:ext cx="0" cy="0"/>
          <a:chOff x="0" y="0"/>
          <a:chExt cx="0" cy="0"/>
        </a:xfrm>
      </p:grpSpPr>
      <p:sp>
        <p:nvSpPr>
          <p:cNvPr id="46" name="Google Shape;46;p4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7" name="Google Shape;47;p4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8" name="Google Shape;48;p4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9" name="Google Shape;49;p4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4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42"/>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2" name="Google Shape;52;p42"/>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3" name="Google Shape;53;p4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4" name="Google Shape;54;p4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5" name="Google Shape;55;p4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Slide" type="blank">
  <p:cSld name="BLANK">
    <p:spTree>
      <p:nvGrpSpPr>
        <p:cNvPr id="56" name="Shape 56"/>
        <p:cNvGrpSpPr/>
        <p:nvPr/>
      </p:nvGrpSpPr>
      <p:grpSpPr>
        <a:xfrm>
          <a:off x="0" y="0"/>
          <a:ext cx="0" cy="0"/>
          <a:chOff x="0" y="0"/>
          <a:chExt cx="0" cy="0"/>
        </a:xfrm>
      </p:grpSpPr>
      <p:sp>
        <p:nvSpPr>
          <p:cNvPr id="57" name="Google Shape;57;p4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58" name="Shape 58"/>
        <p:cNvGrpSpPr/>
        <p:nvPr/>
      </p:nvGrpSpPr>
      <p:grpSpPr>
        <a:xfrm>
          <a:off x="0" y="0"/>
          <a:ext cx="0" cy="0"/>
          <a:chOff x="0" y="0"/>
          <a:chExt cx="0" cy="0"/>
        </a:xfrm>
      </p:grpSpPr>
      <p:sp>
        <p:nvSpPr>
          <p:cNvPr id="59" name="Google Shape;59;g3d51b46376c_0_387"/>
          <p:cNvSpPr txBox="1"/>
          <p:nvPr>
            <p:ph type="title"/>
          </p:nvPr>
        </p:nvSpPr>
        <p:spPr>
          <a:xfrm>
            <a:off x="838200" y="118547"/>
            <a:ext cx="10515600" cy="384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g3d51b46376c_0_387"/>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g3de43b868cc_0_855"/>
          <p:cNvSpPr txBox="1"/>
          <p:nvPr>
            <p:ph type="title"/>
          </p:nvPr>
        </p:nvSpPr>
        <p:spPr>
          <a:xfrm>
            <a:off x="838200" y="118547"/>
            <a:ext cx="10515600" cy="384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g3de43b868cc_0_855"/>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g3de43b868cc_0_85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g3de43b868cc_0_858"/>
          <p:cNvSpPr txBox="1"/>
          <p:nvPr>
            <p:ph idx="1" type="subTitle"/>
          </p:nvPr>
        </p:nvSpPr>
        <p:spPr>
          <a:xfrm>
            <a:off x="1524000" y="3602037"/>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g3de43b868cc_0_858"/>
          <p:cNvSpPr txBox="1"/>
          <p:nvPr>
            <p:ph idx="10" type="dt"/>
          </p:nvPr>
        </p:nvSpPr>
        <p:spPr>
          <a:xfrm>
            <a:off x="283400" y="6428268"/>
            <a:ext cx="27432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2" name="Google Shape;72;g3de43b868cc_0_858"/>
          <p:cNvSpPr txBox="1"/>
          <p:nvPr>
            <p:ph idx="11" type="ftr"/>
          </p:nvPr>
        </p:nvSpPr>
        <p:spPr>
          <a:xfrm>
            <a:off x="4233807" y="6428268"/>
            <a:ext cx="41148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 name="Google Shape;73;g3de43b868cc_0_858"/>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defRPr>
            </a:lvl1pPr>
            <a:lvl2pPr indent="0" lvl="1" marL="0" algn="r">
              <a:lnSpc>
                <a:spcPct val="100000"/>
              </a:lnSpc>
              <a:spcBef>
                <a:spcPts val="0"/>
              </a:spcBef>
              <a:spcAft>
                <a:spcPts val="0"/>
              </a:spcAft>
              <a:buNone/>
              <a:defRPr>
                <a:solidFill>
                  <a:srgbClr val="888888"/>
                </a:solidFill>
              </a:defRPr>
            </a:lvl2pPr>
            <a:lvl3pPr indent="0" lvl="2" marL="0" algn="r">
              <a:lnSpc>
                <a:spcPct val="100000"/>
              </a:lnSpc>
              <a:spcBef>
                <a:spcPts val="0"/>
              </a:spcBef>
              <a:spcAft>
                <a:spcPts val="0"/>
              </a:spcAft>
              <a:buNone/>
              <a:defRPr>
                <a:solidFill>
                  <a:srgbClr val="888888"/>
                </a:solidFill>
              </a:defRPr>
            </a:lvl3pPr>
            <a:lvl4pPr indent="0" lvl="3" marL="0" algn="r">
              <a:lnSpc>
                <a:spcPct val="100000"/>
              </a:lnSpc>
              <a:spcBef>
                <a:spcPts val="0"/>
              </a:spcBef>
              <a:spcAft>
                <a:spcPts val="0"/>
              </a:spcAft>
              <a:buNone/>
              <a:defRPr>
                <a:solidFill>
                  <a:srgbClr val="888888"/>
                </a:solidFill>
              </a:defRPr>
            </a:lvl4pPr>
            <a:lvl5pPr indent="0" lvl="4" marL="0" algn="r">
              <a:lnSpc>
                <a:spcPct val="100000"/>
              </a:lnSpc>
              <a:spcBef>
                <a:spcPts val="0"/>
              </a:spcBef>
              <a:spcAft>
                <a:spcPts val="0"/>
              </a:spcAft>
              <a:buNone/>
              <a:defRPr>
                <a:solidFill>
                  <a:srgbClr val="888888"/>
                </a:solidFill>
              </a:defRPr>
            </a:lvl5pPr>
            <a:lvl6pPr indent="0" lvl="5" marL="0" algn="r">
              <a:lnSpc>
                <a:spcPct val="100000"/>
              </a:lnSpc>
              <a:spcBef>
                <a:spcPts val="0"/>
              </a:spcBef>
              <a:spcAft>
                <a:spcPts val="0"/>
              </a:spcAft>
              <a:buNone/>
              <a:defRPr>
                <a:solidFill>
                  <a:srgbClr val="888888"/>
                </a:solidFill>
              </a:defRPr>
            </a:lvl6pPr>
            <a:lvl7pPr indent="0" lvl="6" marL="0" algn="r">
              <a:lnSpc>
                <a:spcPct val="100000"/>
              </a:lnSpc>
              <a:spcBef>
                <a:spcPts val="0"/>
              </a:spcBef>
              <a:spcAft>
                <a:spcPts val="0"/>
              </a:spcAft>
              <a:buNone/>
              <a:defRPr>
                <a:solidFill>
                  <a:srgbClr val="888888"/>
                </a:solidFill>
              </a:defRPr>
            </a:lvl7pPr>
            <a:lvl8pPr indent="0" lvl="7" marL="0" algn="r">
              <a:lnSpc>
                <a:spcPct val="100000"/>
              </a:lnSpc>
              <a:spcBef>
                <a:spcPts val="0"/>
              </a:spcBef>
              <a:spcAft>
                <a:spcPts val="0"/>
              </a:spcAft>
              <a:buNone/>
              <a:defRPr>
                <a:solidFill>
                  <a:srgbClr val="888888"/>
                </a:solidFill>
              </a:defRPr>
            </a:lvl8pPr>
            <a:lvl9pPr indent="0" lvl="8" marL="0" algn="r">
              <a:lnSpc>
                <a:spcPct val="100000"/>
              </a:lnSpc>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3.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theme" Target="../theme/theme4.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3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3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3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3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g3de43b868cc_0_851"/>
          <p:cNvSpPr txBox="1"/>
          <p:nvPr>
            <p:ph type="title"/>
          </p:nvPr>
        </p:nvSpPr>
        <p:spPr>
          <a:xfrm>
            <a:off x="838200" y="118547"/>
            <a:ext cx="10515600" cy="384900"/>
          </a:xfrm>
          <a:prstGeom prst="rect">
            <a:avLst/>
          </a:prstGeom>
          <a:noFill/>
          <a:ln>
            <a:noFill/>
          </a:ln>
        </p:spPr>
        <p:txBody>
          <a:bodyPr anchorCtr="0" anchor="ctr" bIns="45700" lIns="91425" spcFirstLastPara="1" rIns="91425" wrap="square" tIns="45700">
            <a:normAutofit/>
          </a:bodyPr>
          <a:lstStyle>
            <a:lvl1pPr lvl="0" marR="0" algn="ctr">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g3de43b868cc_0_851"/>
          <p:cNvSpPr txBox="1"/>
          <p:nvPr>
            <p:ph idx="1" type="body"/>
          </p:nvPr>
        </p:nvSpPr>
        <p:spPr>
          <a:xfrm>
            <a:off x="287677" y="708918"/>
            <a:ext cx="11722800" cy="5630100"/>
          </a:xfrm>
          <a:prstGeom prst="rect">
            <a:avLst/>
          </a:prstGeom>
          <a:noFill/>
          <a:ln>
            <a:noFill/>
          </a:ln>
        </p:spPr>
        <p:txBody>
          <a:bodyPr anchorCtr="0" anchor="t" bIns="45700" lIns="91425" spcFirstLastPara="1" rIns="91425" wrap="square" tIns="45700">
            <a:normAutofit/>
          </a:bodyPr>
          <a:lstStyle>
            <a:lvl1pPr indent="-381000" lvl="0" marL="457200" marR="0" algn="l">
              <a:lnSpc>
                <a:spcPct val="90000"/>
              </a:lnSpc>
              <a:spcBef>
                <a:spcPts val="10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2pPr>
            <a:lvl3pPr indent="-381000" lvl="2" marL="1371600" marR="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3pPr>
            <a:lvl4pPr indent="-381000" lvl="3" marL="1828800" marR="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4pPr>
            <a:lvl5pPr indent="-381000" lvl="4" marL="2286000" marR="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g3de43b868cc_0_851"/>
          <p:cNvSpPr txBox="1"/>
          <p:nvPr>
            <p:ph idx="12" type="sldNum"/>
          </p:nvPr>
        </p:nvSpPr>
        <p:spPr>
          <a:xfrm>
            <a:off x="9288697" y="6428268"/>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g3de79c6e0e7_0_6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29" name="Google Shape;129;g3de79c6e0e7_0_65"/>
          <p:cNvPicPr preferRelativeResize="0"/>
          <p:nvPr/>
        </p:nvPicPr>
        <p:blipFill rotWithShape="1">
          <a:blip r:embed="rId1">
            <a:alphaModFix amt="34000"/>
          </a:blip>
          <a:srcRect b="35419" l="51342" r="-2843" t="39269"/>
          <a:stretch/>
        </p:blipFill>
        <p:spPr>
          <a:xfrm flipH="1">
            <a:off x="9304423" y="0"/>
            <a:ext cx="2887577" cy="1037492"/>
          </a:xfrm>
          <a:prstGeom prst="rect">
            <a:avLst/>
          </a:prstGeom>
          <a:noFill/>
          <a:ln>
            <a:noFill/>
          </a:ln>
        </p:spPr>
      </p:pic>
      <p:pic>
        <p:nvPicPr>
          <p:cNvPr id="130" name="Google Shape;130;g3de79c6e0e7_0_6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31" name="Google Shape;131;g3de79c6e0e7_0_6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32" name="Google Shape;132;g3de79c6e0e7_0_6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8.png"/><Relationship Id="rId13" Type="http://schemas.openxmlformats.org/officeDocument/2006/relationships/image" Target="../media/image23.png"/><Relationship Id="rId12"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7.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ceos.org/document_management/Meetings/Plenary/39/Documents/BST%20ReportAndRecommendation%20V1.3%202025-10-06.doc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eos.org/document_management/Publications/Publications-and-Key-Documents/Cross-Cutting/EETT%20White%20Paper%20V1.1%202023-12-04.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eos.org/document_management/Meetings/Plenary/39/Documents/BST%20ReportAndRecommendation%20V1.3%202025-10-06.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p:nvPr/>
        </p:nvSpPr>
        <p:spPr>
          <a:xfrm>
            <a:off x="7265832" y="3894453"/>
            <a:ext cx="4833000" cy="2730084"/>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Gary Geller, NASA</a:t>
            </a:r>
            <a:endParaRPr/>
          </a:p>
          <a:p>
            <a:pPr indent="0" lvl="0" marL="0" marR="0" rtl="0" algn="r">
              <a:lnSpc>
                <a:spcPct val="100000"/>
              </a:lnSpc>
              <a:spcBef>
                <a:spcPts val="0"/>
              </a:spcBef>
              <a:spcAft>
                <a:spcPts val="0"/>
              </a:spcAft>
              <a:buNone/>
            </a:pPr>
            <a:r>
              <a:rPr b="1" i="0" lang="en-US" sz="1200" u="none" cap="none" strike="noStrike">
                <a:solidFill>
                  <a:schemeClr val="accent1"/>
                </a:solidFill>
                <a:latin typeface="Arial"/>
                <a:ea typeface="Arial"/>
                <a:cs typeface="Arial"/>
                <a:sym typeface="Arial"/>
              </a:rPr>
              <a:t>Jet Propulsion Laboratory</a:t>
            </a:r>
            <a:endParaRPr/>
          </a:p>
          <a:p>
            <a:pPr indent="0" lvl="0" marL="0" marR="0" rtl="0" algn="r">
              <a:lnSpc>
                <a:spcPct val="100000"/>
              </a:lnSpc>
              <a:spcBef>
                <a:spcPts val="0"/>
              </a:spcBef>
              <a:spcAft>
                <a:spcPts val="0"/>
              </a:spcAft>
              <a:buNone/>
            </a:pPr>
            <a:r>
              <a:rPr b="1" i="0" lang="en-US" sz="1200" u="none" cap="none" strike="noStrike">
                <a:solidFill>
                  <a:schemeClr val="accent1"/>
                </a:solidFill>
                <a:latin typeface="Arial"/>
                <a:ea typeface="Arial"/>
                <a:cs typeface="Arial"/>
                <a:sym typeface="Arial"/>
              </a:rPr>
              <a:t>California Institute of Technology</a:t>
            </a:r>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Shaun Levick, CSIRO</a:t>
            </a:r>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Marc Paganini, ESA</a:t>
            </a:r>
            <a:endParaRPr/>
          </a:p>
          <a:p>
            <a:pPr indent="0" lvl="0" marL="0" marR="0" rtl="0" algn="r">
              <a:lnSpc>
                <a:spcPct val="100000"/>
              </a:lnSpc>
              <a:spcBef>
                <a:spcPts val="0"/>
              </a:spcBef>
              <a:spcAft>
                <a:spcPts val="0"/>
              </a:spcAft>
              <a:buNone/>
            </a:pPr>
            <a:r>
              <a:t/>
            </a:r>
            <a:endParaRPr b="1" i="0" sz="20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Montserrat"/>
                <a:ea typeface="Montserrat"/>
                <a:cs typeface="Montserrat"/>
                <a:sym typeface="Montserrat"/>
              </a:rPr>
              <a:t>Agenda Item 4.1</a:t>
            </a:r>
            <a:endParaRPr/>
          </a:p>
          <a:p>
            <a:pPr indent="0" lvl="0" marL="0" marR="0" rtl="0" algn="r">
              <a:lnSpc>
                <a:spcPct val="100000"/>
              </a:lnSpc>
              <a:spcBef>
                <a:spcPts val="0"/>
              </a:spcBef>
              <a:spcAft>
                <a:spcPts val="0"/>
              </a:spcAft>
              <a:buNone/>
            </a:pPr>
            <a:r>
              <a:rPr b="1" i="0" lang="en-US" sz="2000" u="none" cap="none" strike="noStrike">
                <a:solidFill>
                  <a:schemeClr val="accent1"/>
                </a:solidFill>
                <a:latin typeface="Montserrat"/>
                <a:ea typeface="Montserrat"/>
                <a:cs typeface="Montserrat"/>
                <a:sym typeface="Montserrat"/>
              </a:rPr>
              <a:t>CEOS SIT-41 2026</a:t>
            </a:r>
            <a:endParaRPr b="1" i="0" sz="20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chemeClr val="dk1"/>
              </a:buClr>
              <a:buSzPts val="2000"/>
              <a:buFont typeface="Arial"/>
              <a:buNone/>
            </a:pPr>
            <a:r>
              <a:rPr b="1" i="0" lang="en-US" sz="2000" u="none" cap="none" strike="noStrike">
                <a:solidFill>
                  <a:schemeClr val="accent1"/>
                </a:solidFill>
                <a:latin typeface="Montserrat"/>
                <a:ea typeface="Montserrat"/>
                <a:cs typeface="Montserrat"/>
                <a:sym typeface="Montserrat"/>
              </a:rPr>
              <a:t>Irvine, California, USA</a:t>
            </a:r>
            <a:endParaRPr b="1" i="0" sz="2000" u="none" cap="none" strike="noStrike">
              <a:solidFill>
                <a:schemeClr val="accent1"/>
              </a:solidFill>
              <a:latin typeface="Montserrat"/>
              <a:ea typeface="Montserrat"/>
              <a:cs typeface="Montserrat"/>
              <a:sym typeface="Montserrat"/>
            </a:endParaRPr>
          </a:p>
          <a:p>
            <a:pPr indent="0" lvl="0" marL="0" marR="0" rtl="0" algn="r">
              <a:lnSpc>
                <a:spcPct val="100000"/>
              </a:lnSpc>
              <a:spcBef>
                <a:spcPts val="0"/>
              </a:spcBef>
              <a:spcAft>
                <a:spcPts val="0"/>
              </a:spcAft>
              <a:buClr>
                <a:schemeClr val="dk1"/>
              </a:buClr>
              <a:buSzPts val="2000"/>
              <a:buFont typeface="Arial"/>
              <a:buNone/>
            </a:pPr>
            <a:r>
              <a:rPr b="1" i="0" lang="en-US" sz="2000" u="none" cap="none" strike="noStrike">
                <a:solidFill>
                  <a:schemeClr val="accent1"/>
                </a:solidFill>
                <a:latin typeface="Montserrat"/>
                <a:ea typeface="Montserrat"/>
                <a:cs typeface="Montserrat"/>
                <a:sym typeface="Montserrat"/>
              </a:rPr>
              <a:t>14-16 April 2026</a:t>
            </a:r>
            <a:endParaRPr b="1" i="0" sz="2000" u="none" cap="none" strike="noStrike">
              <a:solidFill>
                <a:schemeClr val="accent1"/>
              </a:solidFill>
              <a:latin typeface="Montserrat"/>
              <a:ea typeface="Montserrat"/>
              <a:cs typeface="Montserrat"/>
              <a:sym typeface="Montserrat"/>
            </a:endParaRPr>
          </a:p>
        </p:txBody>
      </p:sp>
      <p:sp>
        <p:nvSpPr>
          <p:cNvPr id="185" name="Google Shape;185;p1"/>
          <p:cNvSpPr txBox="1"/>
          <p:nvPr>
            <p:ph type="title"/>
          </p:nvPr>
        </p:nvSpPr>
        <p:spPr>
          <a:xfrm>
            <a:off x="98399" y="531591"/>
            <a:ext cx="7848397" cy="308573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8000"/>
              <a:buNone/>
            </a:pPr>
            <a:r>
              <a:rPr lang="en-US" sz="7200"/>
              <a:t>Biodiversity</a:t>
            </a:r>
            <a:br>
              <a:rPr lang="en-US" sz="9600"/>
            </a:br>
            <a:r>
              <a:rPr lang="en-US" sz="3600"/>
              <a:t>Establishment of a CEOS Biodiversity Virtual Constellation </a:t>
            </a:r>
            <a:endParaRPr/>
          </a:p>
        </p:txBody>
      </p:sp>
      <p:sp>
        <p:nvSpPr>
          <p:cNvPr id="186" name="Google Shape;186;p1"/>
          <p:cNvSpPr/>
          <p:nvPr/>
        </p:nvSpPr>
        <p:spPr>
          <a:xfrm>
            <a:off x="5967531" y="6624537"/>
            <a:ext cx="2360463" cy="233463"/>
          </a:xfrm>
          <a:prstGeom prst="rect">
            <a:avLst/>
          </a:prstGeom>
          <a:noFill/>
          <a:ln>
            <a:noFill/>
          </a:ln>
        </p:spPr>
        <p:txBody>
          <a:bodyPr anchorCtr="0" anchor="t" bIns="46025" lIns="92075" spcFirstLastPara="1" rIns="92075" wrap="square" tIns="46025">
            <a:spAutoFit/>
          </a:bodyPr>
          <a:lstStyle/>
          <a:p>
            <a:pPr indent="0" lvl="0" marL="0" marR="0" rtl="0" algn="l">
              <a:lnSpc>
                <a:spcPct val="110000"/>
              </a:lnSpc>
              <a:spcBef>
                <a:spcPts val="0"/>
              </a:spcBef>
              <a:spcAft>
                <a:spcPts val="0"/>
              </a:spcAft>
              <a:buClr>
                <a:srgbClr val="000000"/>
              </a:buClr>
              <a:buSzPts val="900"/>
              <a:buFont typeface="Noto Sans Symbols"/>
              <a:buNone/>
            </a:pPr>
            <a:r>
              <a:rPr b="0" i="0" lang="en-US" sz="900" u="none" cap="none" strike="noStrike">
                <a:solidFill>
                  <a:srgbClr val="000000"/>
                </a:solidFill>
                <a:latin typeface="Arial"/>
                <a:ea typeface="Arial"/>
                <a:cs typeface="Arial"/>
                <a:sym typeface="Arial"/>
              </a:rPr>
              <a:t>© 2026. All rights reserved.</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de43b868cc_0_40"/>
          <p:cNvSpPr txBox="1"/>
          <p:nvPr>
            <p:ph idx="1" type="body"/>
          </p:nvPr>
        </p:nvSpPr>
        <p:spPr>
          <a:xfrm>
            <a:off x="498021" y="1853293"/>
            <a:ext cx="11519700" cy="4200900"/>
          </a:xfrm>
          <a:prstGeom prst="rect">
            <a:avLst/>
          </a:prstGeom>
          <a:noFill/>
          <a:ln>
            <a:noFill/>
          </a:ln>
        </p:spPr>
        <p:txBody>
          <a:bodyPr anchorCtr="0" anchor="t" bIns="45700" lIns="91425" spcFirstLastPara="1" rIns="91425" wrap="square" tIns="45700">
            <a:noAutofit/>
          </a:bodyPr>
          <a:lstStyle/>
          <a:p>
            <a:pPr indent="-457200" lvl="0" marL="508000" rtl="0" algn="l">
              <a:lnSpc>
                <a:spcPct val="100000"/>
              </a:lnSpc>
              <a:spcBef>
                <a:spcPts val="1000"/>
              </a:spcBef>
              <a:spcAft>
                <a:spcPts val="0"/>
              </a:spcAft>
              <a:buSzPts val="2800"/>
              <a:buFont typeface="Arial"/>
              <a:buAutoNum type="arabicParenR"/>
            </a:pPr>
            <a:r>
              <a:rPr b="1" lang="en-US" sz="2400"/>
              <a:t>Maximize Impact</a:t>
            </a:r>
            <a:endParaRPr/>
          </a:p>
          <a:p>
            <a:pPr indent="-381000" lvl="1" marL="914400" rtl="0" algn="l">
              <a:lnSpc>
                <a:spcPct val="100000"/>
              </a:lnSpc>
              <a:spcBef>
                <a:spcPts val="500"/>
              </a:spcBef>
              <a:spcAft>
                <a:spcPts val="0"/>
              </a:spcAft>
              <a:buSzPts val="2400"/>
              <a:buChar char="▪"/>
            </a:pPr>
            <a:r>
              <a:rPr lang="en-US"/>
              <a:t>Focus: biodiversity understanding, monitoring, and decision making</a:t>
            </a:r>
            <a:endParaRPr/>
          </a:p>
          <a:p>
            <a:pPr indent="-457200" lvl="0" marL="508000" rtl="0" algn="l">
              <a:lnSpc>
                <a:spcPct val="100000"/>
              </a:lnSpc>
              <a:spcBef>
                <a:spcPts val="1000"/>
              </a:spcBef>
              <a:spcAft>
                <a:spcPts val="0"/>
              </a:spcAft>
              <a:buSzPts val="2800"/>
              <a:buFont typeface="Arial"/>
              <a:buAutoNum type="arabicParenR"/>
            </a:pPr>
            <a:r>
              <a:rPr b="1" lang="en-US" sz="2400"/>
              <a:t>Engage Users</a:t>
            </a:r>
            <a:endParaRPr/>
          </a:p>
          <a:p>
            <a:pPr indent="-381000" lvl="1" marL="914400" rtl="0" algn="l">
              <a:lnSpc>
                <a:spcPct val="100000"/>
              </a:lnSpc>
              <a:spcBef>
                <a:spcPts val="500"/>
              </a:spcBef>
              <a:spcAft>
                <a:spcPts val="0"/>
              </a:spcAft>
              <a:buSzPts val="2400"/>
              <a:buChar char="▪"/>
            </a:pPr>
            <a:r>
              <a:rPr lang="en-US"/>
              <a:t>Track and maintain understanding of evolving user needs</a:t>
            </a:r>
            <a:endParaRPr/>
          </a:p>
          <a:p>
            <a:pPr indent="-457200" lvl="0" marL="508000" rtl="0" algn="l">
              <a:lnSpc>
                <a:spcPct val="100000"/>
              </a:lnSpc>
              <a:spcBef>
                <a:spcPts val="1000"/>
              </a:spcBef>
              <a:spcAft>
                <a:spcPts val="0"/>
              </a:spcAft>
              <a:buSzPts val="2800"/>
              <a:buFont typeface="Arial"/>
              <a:buAutoNum type="arabicParenR"/>
            </a:pPr>
            <a:r>
              <a:rPr b="1" lang="en-US" sz="2400"/>
              <a:t>Leverage CEOS’ Collective Capabilities and Resources</a:t>
            </a:r>
            <a:endParaRPr/>
          </a:p>
          <a:p>
            <a:pPr indent="-381000" lvl="1" marL="914400" rtl="0" algn="l">
              <a:lnSpc>
                <a:spcPct val="100000"/>
              </a:lnSpc>
              <a:spcBef>
                <a:spcPts val="500"/>
              </a:spcBef>
              <a:spcAft>
                <a:spcPts val="0"/>
              </a:spcAft>
              <a:buSzPts val="2400"/>
              <a:buChar char="▪"/>
            </a:pPr>
            <a:r>
              <a:rPr lang="en-US"/>
              <a:t>Coordinate with activities of other CEOS entities</a:t>
            </a:r>
            <a:endParaRPr/>
          </a:p>
          <a:p>
            <a:pPr indent="-228600" lvl="0" marL="457200" rtl="0" algn="l">
              <a:lnSpc>
                <a:spcPct val="100000"/>
              </a:lnSpc>
              <a:spcBef>
                <a:spcPts val="1000"/>
              </a:spcBef>
              <a:spcAft>
                <a:spcPts val="0"/>
              </a:spcAft>
              <a:buSzPts val="2800"/>
              <a:buNone/>
            </a:pPr>
            <a:r>
              <a:t/>
            </a:r>
            <a:endParaRPr/>
          </a:p>
        </p:txBody>
      </p:sp>
      <p:sp>
        <p:nvSpPr>
          <p:cNvPr id="240" name="Google Shape;240;g3de43b868cc_0_4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B-VC Objectives</a:t>
            </a:r>
            <a:endParaRPr/>
          </a:p>
        </p:txBody>
      </p:sp>
      <p:sp>
        <p:nvSpPr>
          <p:cNvPr id="241" name="Google Shape;241;g3de43b868cc_0_40"/>
          <p:cNvSpPr/>
          <p:nvPr/>
        </p:nvSpPr>
        <p:spPr>
          <a:xfrm>
            <a:off x="174172" y="1934936"/>
            <a:ext cx="484200" cy="1771800"/>
          </a:xfrm>
          <a:prstGeom prst="leftBrace">
            <a:avLst>
              <a:gd fmla="val 8333" name="adj1"/>
              <a:gd fmla="val 50000" name="adj2"/>
            </a:avLst>
          </a:prstGeom>
          <a:noFill/>
          <a:ln cap="flat" cmpd="sng" w="38100">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de43b868cc_0_46"/>
          <p:cNvSpPr txBox="1"/>
          <p:nvPr>
            <p:ph type="title"/>
          </p:nvPr>
        </p:nvSpPr>
        <p:spPr>
          <a:xfrm>
            <a:off x="1371600" y="2873828"/>
            <a:ext cx="9512400" cy="904500"/>
          </a:xfrm>
          <a:prstGeom prst="rect">
            <a:avLst/>
          </a:prstGeom>
          <a:noFill/>
          <a:ln>
            <a:noFill/>
          </a:ln>
        </p:spPr>
        <p:txBody>
          <a:bodyPr anchorCtr="0" anchor="ctr" bIns="46025" lIns="92075" spcFirstLastPara="1" rIns="92075" wrap="square" tIns="46025">
            <a:noAutofit/>
          </a:bodyPr>
          <a:lstStyle/>
          <a:p>
            <a:pPr indent="0" lvl="0" marL="0" rtl="0" algn="ctr">
              <a:lnSpc>
                <a:spcPct val="150000"/>
              </a:lnSpc>
              <a:spcBef>
                <a:spcPts val="0"/>
              </a:spcBef>
              <a:spcAft>
                <a:spcPts val="0"/>
              </a:spcAft>
              <a:buSzPts val="1400"/>
              <a:buNone/>
            </a:pPr>
            <a:r>
              <a:rPr lang="en-US"/>
              <a:t>Activity Areas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d63a665443_0_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Conceptual Framework</a:t>
            </a:r>
            <a:endParaRPr/>
          </a:p>
        </p:txBody>
      </p:sp>
      <p:grpSp>
        <p:nvGrpSpPr>
          <p:cNvPr id="252" name="Google Shape;252;g3d63a665443_0_0"/>
          <p:cNvGrpSpPr/>
          <p:nvPr/>
        </p:nvGrpSpPr>
        <p:grpSpPr>
          <a:xfrm>
            <a:off x="116279" y="1114716"/>
            <a:ext cx="12029398" cy="4941719"/>
            <a:chOff x="0" y="0"/>
            <a:chExt cx="12029398" cy="4941719"/>
          </a:xfrm>
        </p:grpSpPr>
        <p:grpSp>
          <p:nvGrpSpPr>
            <p:cNvPr id="253" name="Google Shape;253;g3d63a665443_0_0"/>
            <p:cNvGrpSpPr/>
            <p:nvPr/>
          </p:nvGrpSpPr>
          <p:grpSpPr>
            <a:xfrm>
              <a:off x="0" y="0"/>
              <a:ext cx="12029398" cy="4941719"/>
              <a:chOff x="0" y="0"/>
              <a:chExt cx="12029398" cy="4941719"/>
            </a:xfrm>
          </p:grpSpPr>
          <p:grpSp>
            <p:nvGrpSpPr>
              <p:cNvPr id="254" name="Google Shape;254;g3d63a665443_0_0"/>
              <p:cNvGrpSpPr/>
              <p:nvPr/>
            </p:nvGrpSpPr>
            <p:grpSpPr>
              <a:xfrm>
                <a:off x="0" y="0"/>
                <a:ext cx="12029398" cy="4941719"/>
                <a:chOff x="0" y="0"/>
                <a:chExt cx="12029398" cy="4941719"/>
              </a:xfrm>
            </p:grpSpPr>
            <p:grpSp>
              <p:nvGrpSpPr>
                <p:cNvPr id="255" name="Google Shape;255;g3d63a665443_0_0"/>
                <p:cNvGrpSpPr/>
                <p:nvPr/>
              </p:nvGrpSpPr>
              <p:grpSpPr>
                <a:xfrm>
                  <a:off x="0" y="0"/>
                  <a:ext cx="12029398" cy="4941719"/>
                  <a:chOff x="0" y="0"/>
                  <a:chExt cx="12029398" cy="4941719"/>
                </a:xfrm>
              </p:grpSpPr>
              <p:grpSp>
                <p:nvGrpSpPr>
                  <p:cNvPr id="256" name="Google Shape;256;g3d63a665443_0_0"/>
                  <p:cNvGrpSpPr/>
                  <p:nvPr/>
                </p:nvGrpSpPr>
                <p:grpSpPr>
                  <a:xfrm>
                    <a:off x="0" y="0"/>
                    <a:ext cx="12029398" cy="4941719"/>
                    <a:chOff x="0" y="0"/>
                    <a:chExt cx="12029398" cy="4941719"/>
                  </a:xfrm>
                </p:grpSpPr>
                <p:grpSp>
                  <p:nvGrpSpPr>
                    <p:cNvPr id="257" name="Google Shape;257;g3d63a665443_0_0"/>
                    <p:cNvGrpSpPr/>
                    <p:nvPr/>
                  </p:nvGrpSpPr>
                  <p:grpSpPr>
                    <a:xfrm>
                      <a:off x="0" y="0"/>
                      <a:ext cx="12029398" cy="4941719"/>
                      <a:chOff x="0" y="0"/>
                      <a:chExt cx="12029398" cy="4941719"/>
                    </a:xfrm>
                  </p:grpSpPr>
                  <p:pic>
                    <p:nvPicPr>
                      <p:cNvPr id="258" name="Google Shape;258;g3d63a665443_0_0"/>
                      <p:cNvPicPr preferRelativeResize="0"/>
                      <p:nvPr/>
                    </p:nvPicPr>
                    <p:blipFill rotWithShape="1">
                      <a:blip r:embed="rId3">
                        <a:alphaModFix/>
                      </a:blip>
                      <a:srcRect b="0" l="0" r="0" t="0"/>
                      <a:stretch/>
                    </p:blipFill>
                    <p:spPr>
                      <a:xfrm>
                        <a:off x="0" y="0"/>
                        <a:ext cx="12029398" cy="4941719"/>
                      </a:xfrm>
                      <a:prstGeom prst="rect">
                        <a:avLst/>
                      </a:prstGeom>
                      <a:noFill/>
                      <a:ln>
                        <a:noFill/>
                      </a:ln>
                    </p:spPr>
                  </p:pic>
                  <p:grpSp>
                    <p:nvGrpSpPr>
                      <p:cNvPr id="259" name="Google Shape;259;g3d63a665443_0_0"/>
                      <p:cNvGrpSpPr/>
                      <p:nvPr/>
                    </p:nvGrpSpPr>
                    <p:grpSpPr>
                      <a:xfrm>
                        <a:off x="3642840" y="552599"/>
                        <a:ext cx="1423200" cy="4043100"/>
                        <a:chOff x="0" y="0"/>
                        <a:chExt cx="1423200" cy="4043100"/>
                      </a:xfrm>
                    </p:grpSpPr>
                    <p:sp>
                      <p:nvSpPr>
                        <p:cNvPr id="260" name="Google Shape;260;g3d63a665443_0_0"/>
                        <p:cNvSpPr/>
                        <p:nvPr/>
                      </p:nvSpPr>
                      <p:spPr>
                        <a:xfrm>
                          <a:off x="119519" y="0"/>
                          <a:ext cx="1246200" cy="4043100"/>
                        </a:xfrm>
                        <a:prstGeom prst="roundRect">
                          <a:avLst>
                            <a:gd fmla="val 16667" name="adj"/>
                          </a:avLst>
                        </a:prstGeom>
                        <a:solidFill>
                          <a:srgbClr val="EBF5F4"/>
                        </a:solidFill>
                        <a:ln>
                          <a:noFill/>
                        </a:ln>
                      </p:spPr>
                      <p:txBody>
                        <a:bodyPr anchorCtr="0" anchor="ctr" bIns="45000" lIns="90000" spcFirstLastPara="1" rIns="90000" wrap="square" tIns="45000">
                          <a:noAutofit/>
                        </a:bodyPr>
                        <a:lstStyle/>
                        <a:p>
                          <a:pPr indent="0" lvl="0" marL="0" marR="0" rtl="0" algn="ctr">
                            <a:lnSpc>
                              <a:spcPct val="6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261" name="Google Shape;261;g3d63a665443_0_0"/>
                        <p:cNvSpPr/>
                        <p:nvPr/>
                      </p:nvSpPr>
                      <p:spPr>
                        <a:xfrm>
                          <a:off x="0" y="47160"/>
                          <a:ext cx="1423200" cy="30975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Essential Biodiversity Variables and other key products:</a:t>
                          </a:r>
                          <a:endParaRPr b="0" i="0" sz="1400" u="none" cap="none" strike="noStrike">
                            <a:solidFill>
                              <a:srgbClr val="FFFFFF"/>
                            </a:solidFill>
                            <a:latin typeface="Arial"/>
                            <a:ea typeface="Arial"/>
                            <a:cs typeface="Arial"/>
                            <a:sym typeface="Arial"/>
                          </a:endParaRPr>
                        </a:p>
                        <a:p>
                          <a:pPr indent="0" lvl="0" marL="0" marR="0" rtl="0" algn="ctr">
                            <a:lnSpc>
                              <a:spcPct val="60000"/>
                            </a:lnSpc>
                            <a:spcBef>
                              <a:spcPts val="419"/>
                            </a:spcBef>
                            <a:spcAft>
                              <a:spcPts val="0"/>
                            </a:spcAft>
                            <a:buNone/>
                          </a:pPr>
                          <a:r>
                            <a:t/>
                          </a:r>
                          <a:endParaRPr b="0" i="0" sz="1400" u="none" cap="none" strike="noStrike">
                            <a:solidFill>
                              <a:srgbClr val="FFFFFF"/>
                            </a:solidFill>
                            <a:latin typeface="Arial"/>
                            <a:ea typeface="Arial"/>
                            <a:cs typeface="Arial"/>
                            <a:sym typeface="Arial"/>
                          </a:endParaRPr>
                        </a:p>
                        <a:p>
                          <a:pPr indent="0" lvl="0" marL="0" marR="0" rtl="0" algn="l">
                            <a:lnSpc>
                              <a:spcPct val="60000"/>
                            </a:lnSpc>
                            <a:spcBef>
                              <a:spcPts val="419"/>
                            </a:spcBef>
                            <a:spcAft>
                              <a:spcPts val="0"/>
                            </a:spcAft>
                            <a:buNone/>
                          </a:pPr>
                          <a:r>
                            <a:rPr b="1" i="0" lang="en-US" sz="1400" u="none" cap="none" strike="noStrike">
                              <a:solidFill>
                                <a:srgbClr val="2F9D8E"/>
                              </a:solidFill>
                              <a:latin typeface="Arial"/>
                              <a:ea typeface="Arial"/>
                              <a:cs typeface="Arial"/>
                              <a:sym typeface="Arial"/>
                            </a:rPr>
                            <a:t>Ecosystem</a:t>
                          </a:r>
                          <a:endParaRPr b="0" i="0" sz="1400" u="none" cap="none" strike="noStrike">
                            <a:solidFill>
                              <a:srgbClr val="FFFFFF"/>
                            </a:solidFill>
                            <a:latin typeface="Arial"/>
                            <a:ea typeface="Arial"/>
                            <a:cs typeface="Arial"/>
                            <a:sym typeface="Arial"/>
                          </a:endParaRPr>
                        </a:p>
                        <a:p>
                          <a:pPr indent="-97790" lvl="0" marL="60480" marR="0" rtl="0" algn="l">
                            <a:lnSpc>
                              <a:spcPct val="60000"/>
                            </a:lnSpc>
                            <a:spcBef>
                              <a:spcPts val="419"/>
                            </a:spcBef>
                            <a:spcAft>
                              <a:spcPts val="0"/>
                            </a:spcAft>
                            <a:buClr>
                              <a:srgbClr val="2F9D8E"/>
                            </a:buClr>
                            <a:buSzPts val="1540"/>
                            <a:buFont typeface="Arial"/>
                            <a:buChar char="•"/>
                          </a:pPr>
                          <a:r>
                            <a:rPr b="1" i="0" lang="en-US" sz="1400" u="none" cap="none" strike="noStrike">
                              <a:solidFill>
                                <a:srgbClr val="2F9D8E"/>
                              </a:solidFill>
                              <a:latin typeface="Arial"/>
                              <a:ea typeface="Arial"/>
                              <a:cs typeface="Arial"/>
                              <a:sym typeface="Arial"/>
                            </a:rPr>
                            <a:t>Structure</a:t>
                          </a:r>
                          <a:endParaRPr b="0" i="0" sz="1400" u="none" cap="none" strike="noStrike">
                            <a:solidFill>
                              <a:srgbClr val="FFFFFF"/>
                            </a:solidFill>
                            <a:latin typeface="Arial"/>
                            <a:ea typeface="Arial"/>
                            <a:cs typeface="Arial"/>
                            <a:sym typeface="Arial"/>
                          </a:endParaRPr>
                        </a:p>
                        <a:p>
                          <a:pPr indent="-97790" lvl="0" marL="60480" marR="0" rtl="0" algn="l">
                            <a:lnSpc>
                              <a:spcPct val="60000"/>
                            </a:lnSpc>
                            <a:spcBef>
                              <a:spcPts val="419"/>
                            </a:spcBef>
                            <a:spcAft>
                              <a:spcPts val="0"/>
                            </a:spcAft>
                            <a:buClr>
                              <a:srgbClr val="2F9D8E"/>
                            </a:buClr>
                            <a:buSzPts val="1540"/>
                            <a:buFont typeface="Arial"/>
                            <a:buChar char="•"/>
                          </a:pPr>
                          <a:r>
                            <a:rPr b="1" i="0" lang="en-US" sz="1400" u="none" cap="none" strike="noStrike">
                              <a:solidFill>
                                <a:srgbClr val="2F9D8E"/>
                              </a:solidFill>
                              <a:latin typeface="Arial"/>
                              <a:ea typeface="Arial"/>
                              <a:cs typeface="Arial"/>
                              <a:sym typeface="Arial"/>
                            </a:rPr>
                            <a:t>Function</a:t>
                          </a:r>
                          <a:endParaRPr b="0" i="0" sz="1400" u="none" cap="none" strike="noStrike">
                            <a:solidFill>
                              <a:srgbClr val="FFFFFF"/>
                            </a:solidFill>
                            <a:latin typeface="Arial"/>
                            <a:ea typeface="Arial"/>
                            <a:cs typeface="Arial"/>
                            <a:sym typeface="Arial"/>
                          </a:endParaRPr>
                        </a:p>
                        <a:p>
                          <a:pPr indent="-97790" lvl="0" marL="60480" marR="0" rtl="0" algn="l">
                            <a:lnSpc>
                              <a:spcPct val="60000"/>
                            </a:lnSpc>
                            <a:spcBef>
                              <a:spcPts val="419"/>
                            </a:spcBef>
                            <a:spcAft>
                              <a:spcPts val="0"/>
                            </a:spcAft>
                            <a:buClr>
                              <a:srgbClr val="2F9D8E"/>
                            </a:buClr>
                            <a:buSzPts val="1540"/>
                            <a:buFont typeface="Arial"/>
                            <a:buChar char="•"/>
                          </a:pPr>
                          <a:r>
                            <a:rPr b="1" i="0" lang="en-US" sz="1400" u="none" cap="none" strike="noStrike">
                              <a:solidFill>
                                <a:srgbClr val="2F9D8E"/>
                              </a:solidFill>
                              <a:latin typeface="Arial"/>
                              <a:ea typeface="Arial"/>
                              <a:cs typeface="Arial"/>
                              <a:sym typeface="Arial"/>
                            </a:rPr>
                            <a:t>Composition</a:t>
                          </a:r>
                          <a:endParaRPr b="0" i="0" sz="1400" u="none" cap="none" strike="noStrike">
                            <a:solidFill>
                              <a:srgbClr val="FFFFFF"/>
                            </a:solidFill>
                            <a:latin typeface="Arial"/>
                            <a:ea typeface="Arial"/>
                            <a:cs typeface="Arial"/>
                            <a:sym typeface="Arial"/>
                          </a:endParaRPr>
                        </a:p>
                        <a:p>
                          <a:pPr indent="-97790" lvl="0" marL="60480" marR="0" rtl="0" algn="l">
                            <a:lnSpc>
                              <a:spcPct val="60000"/>
                            </a:lnSpc>
                            <a:spcBef>
                              <a:spcPts val="419"/>
                            </a:spcBef>
                            <a:spcAft>
                              <a:spcPts val="0"/>
                            </a:spcAft>
                            <a:buClr>
                              <a:srgbClr val="2F9D8E"/>
                            </a:buClr>
                            <a:buSzPts val="1540"/>
                            <a:buFont typeface="Arial"/>
                            <a:buChar char="•"/>
                          </a:pPr>
                          <a:r>
                            <a:rPr b="1" i="0" lang="en-US" sz="1400" u="none" cap="none" strike="noStrike">
                              <a:solidFill>
                                <a:srgbClr val="2F9D8E"/>
                              </a:solidFill>
                              <a:latin typeface="Arial"/>
                              <a:ea typeface="Arial"/>
                              <a:cs typeface="Arial"/>
                              <a:sym typeface="Arial"/>
                            </a:rPr>
                            <a:t>Condition</a:t>
                          </a:r>
                          <a:endParaRPr b="0" i="0" sz="1400" u="none" cap="none" strike="noStrike">
                            <a:solidFill>
                              <a:srgbClr val="FFFFFF"/>
                            </a:solidFill>
                            <a:latin typeface="Arial"/>
                            <a:ea typeface="Arial"/>
                            <a:cs typeface="Arial"/>
                            <a:sym typeface="Arial"/>
                          </a:endParaRPr>
                        </a:p>
                        <a:p>
                          <a:pPr indent="0" lvl="0" marL="0" marR="0" rtl="0" algn="ctr">
                            <a:lnSpc>
                              <a:spcPct val="60000"/>
                            </a:lnSpc>
                            <a:spcBef>
                              <a:spcPts val="419"/>
                            </a:spcBef>
                            <a:spcAft>
                              <a:spcPts val="0"/>
                            </a:spcAft>
                            <a:buNone/>
                          </a:pPr>
                          <a:r>
                            <a:t/>
                          </a:r>
                          <a:endParaRPr b="0" i="0" sz="1400" u="none" cap="none" strike="noStrike">
                            <a:solidFill>
                              <a:srgbClr val="FFFFFF"/>
                            </a:solidFill>
                            <a:latin typeface="Arial"/>
                            <a:ea typeface="Arial"/>
                            <a:cs typeface="Arial"/>
                            <a:sym typeface="Arial"/>
                          </a:endParaRPr>
                        </a:p>
                        <a:p>
                          <a:pPr indent="0" lvl="0" marL="0" marR="0" rtl="0" algn="l">
                            <a:lnSpc>
                              <a:spcPct val="60000"/>
                            </a:lnSpc>
                            <a:spcBef>
                              <a:spcPts val="419"/>
                            </a:spcBef>
                            <a:spcAft>
                              <a:spcPts val="0"/>
                            </a:spcAft>
                            <a:buNone/>
                          </a:pPr>
                          <a:r>
                            <a:rPr b="1" i="0" lang="en-US" sz="1400" u="none" cap="none" strike="noStrike">
                              <a:solidFill>
                                <a:srgbClr val="2F9D8E"/>
                              </a:solidFill>
                              <a:latin typeface="Arial"/>
                              <a:ea typeface="Arial"/>
                              <a:cs typeface="Arial"/>
                              <a:sym typeface="Arial"/>
                            </a:rPr>
                            <a:t>Species</a:t>
                          </a:r>
                          <a:endParaRPr b="0" i="0" sz="1400" u="none" cap="none" strike="noStrike">
                            <a:solidFill>
                              <a:srgbClr val="FFFFFF"/>
                            </a:solidFill>
                            <a:latin typeface="Arial"/>
                            <a:ea typeface="Arial"/>
                            <a:cs typeface="Arial"/>
                            <a:sym typeface="Arial"/>
                          </a:endParaRPr>
                        </a:p>
                        <a:p>
                          <a:pPr indent="-97790" lvl="0" marL="60480" marR="0" rtl="0" algn="l">
                            <a:lnSpc>
                              <a:spcPct val="60000"/>
                            </a:lnSpc>
                            <a:spcBef>
                              <a:spcPts val="419"/>
                            </a:spcBef>
                            <a:spcAft>
                              <a:spcPts val="0"/>
                            </a:spcAft>
                            <a:buClr>
                              <a:srgbClr val="2F9D8E"/>
                            </a:buClr>
                            <a:buSzPts val="1540"/>
                            <a:buFont typeface="Arial"/>
                            <a:buChar char="•"/>
                          </a:pPr>
                          <a:r>
                            <a:rPr b="1" i="0" lang="en-US" sz="1400" u="none" cap="none" strike="noStrike">
                              <a:solidFill>
                                <a:srgbClr val="2F9D8E"/>
                              </a:solidFill>
                              <a:latin typeface="Arial"/>
                              <a:ea typeface="Arial"/>
                              <a:cs typeface="Arial"/>
                              <a:sym typeface="Arial"/>
                            </a:rPr>
                            <a:t>Distribution</a:t>
                          </a:r>
                          <a:endParaRPr b="0" i="0" sz="1400" u="none" cap="none" strike="noStrike">
                            <a:solidFill>
                              <a:srgbClr val="FFFFFF"/>
                            </a:solidFill>
                            <a:latin typeface="Arial"/>
                            <a:ea typeface="Arial"/>
                            <a:cs typeface="Arial"/>
                            <a:sym typeface="Arial"/>
                          </a:endParaRPr>
                        </a:p>
                        <a:p>
                          <a:pPr indent="-97790" lvl="0" marL="60480" marR="0" rtl="0" algn="l">
                            <a:lnSpc>
                              <a:spcPct val="60000"/>
                            </a:lnSpc>
                            <a:spcBef>
                              <a:spcPts val="419"/>
                            </a:spcBef>
                            <a:spcAft>
                              <a:spcPts val="0"/>
                            </a:spcAft>
                            <a:buClr>
                              <a:srgbClr val="2F9D8E"/>
                            </a:buClr>
                            <a:buSzPts val="1540"/>
                            <a:buFont typeface="Arial"/>
                            <a:buChar char="•"/>
                          </a:pPr>
                          <a:r>
                            <a:rPr b="1" i="0" lang="en-US" sz="1400" u="none" cap="none" strike="noStrike">
                              <a:solidFill>
                                <a:srgbClr val="2F9D8E"/>
                              </a:solidFill>
                              <a:latin typeface="Arial"/>
                              <a:ea typeface="Arial"/>
                              <a:cs typeface="Arial"/>
                              <a:sym typeface="Arial"/>
                            </a:rPr>
                            <a:t>Habitat quality</a:t>
                          </a:r>
                          <a:endParaRPr b="0" i="0" sz="1400" u="none" cap="none" strike="noStrike">
                            <a:solidFill>
                              <a:srgbClr val="FFFFFF"/>
                            </a:solidFill>
                            <a:latin typeface="Arial"/>
                            <a:ea typeface="Arial"/>
                            <a:cs typeface="Arial"/>
                            <a:sym typeface="Arial"/>
                          </a:endParaRPr>
                        </a:p>
                      </p:txBody>
                    </p:sp>
                  </p:grpSp>
                </p:grpSp>
                <p:sp>
                  <p:nvSpPr>
                    <p:cNvPr id="262" name="Google Shape;262;g3d63a665443_0_0"/>
                    <p:cNvSpPr/>
                    <p:nvPr/>
                  </p:nvSpPr>
                  <p:spPr>
                    <a:xfrm>
                      <a:off x="10370880" y="3433680"/>
                      <a:ext cx="1294200" cy="1252800"/>
                    </a:xfrm>
                    <a:prstGeom prst="rect">
                      <a:avLst/>
                    </a:prstGeom>
                    <a:solidFill>
                      <a:schemeClr val="lt1"/>
                    </a:solidFill>
                    <a:ln>
                      <a:noFill/>
                    </a:ln>
                  </p:spPr>
                  <p:txBody>
                    <a:bodyPr anchorCtr="0" anchor="ctr" bIns="45000" lIns="90000" spcFirstLastPara="1" rIns="90000" wrap="square" tIns="45000">
                      <a:noAutofit/>
                    </a:bodyPr>
                    <a:lstStyle/>
                    <a:p>
                      <a:pPr indent="0" lvl="0" marL="0" marR="0" rtl="0" algn="ctr">
                        <a:lnSpc>
                          <a:spcPct val="6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sp>
                <p:nvSpPr>
                  <p:cNvPr id="263" name="Google Shape;263;g3d63a665443_0_0"/>
                  <p:cNvSpPr/>
                  <p:nvPr/>
                </p:nvSpPr>
                <p:spPr>
                  <a:xfrm>
                    <a:off x="5086800" y="1196280"/>
                    <a:ext cx="1466700" cy="1904100"/>
                  </a:xfrm>
                  <a:prstGeom prst="rect">
                    <a:avLst/>
                  </a:prstGeom>
                  <a:solidFill>
                    <a:schemeClr val="lt1"/>
                  </a:solidFill>
                  <a:ln>
                    <a:noFill/>
                  </a:ln>
                </p:spPr>
                <p:txBody>
                  <a:bodyPr anchorCtr="0" anchor="ctr" bIns="45000" lIns="90000" spcFirstLastPara="1" rIns="90000" wrap="square" tIns="45000">
                    <a:noAutofit/>
                  </a:bodyPr>
                  <a:lstStyle/>
                  <a:p>
                    <a:pPr indent="0" lvl="0" marL="0" marR="0" rtl="0" algn="ctr">
                      <a:lnSpc>
                        <a:spcPct val="6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sp>
              <p:nvSpPr>
                <p:cNvPr id="264" name="Google Shape;264;g3d63a665443_0_0"/>
                <p:cNvSpPr/>
                <p:nvPr/>
              </p:nvSpPr>
              <p:spPr>
                <a:xfrm>
                  <a:off x="5113080" y="4006800"/>
                  <a:ext cx="1483200" cy="531600"/>
                </a:xfrm>
                <a:prstGeom prst="rect">
                  <a:avLst/>
                </a:prstGeom>
                <a:solidFill>
                  <a:schemeClr val="lt1"/>
                </a:solidFill>
                <a:ln>
                  <a:noFill/>
                </a:ln>
              </p:spPr>
              <p:txBody>
                <a:bodyPr anchorCtr="0" anchor="ctr" bIns="45000" lIns="90000" spcFirstLastPara="1" rIns="90000" wrap="square" tIns="45000">
                  <a:noAutofit/>
                </a:bodyPr>
                <a:lstStyle/>
                <a:p>
                  <a:pPr indent="0" lvl="0" marL="0" marR="0" rtl="0" algn="ctr">
                    <a:lnSpc>
                      <a:spcPct val="6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265" name="Google Shape;265;g3d63a665443_0_0"/>
                <p:cNvSpPr/>
                <p:nvPr/>
              </p:nvSpPr>
              <p:spPr>
                <a:xfrm>
                  <a:off x="2198880" y="3961800"/>
                  <a:ext cx="1327800" cy="531600"/>
                </a:xfrm>
                <a:prstGeom prst="rect">
                  <a:avLst/>
                </a:prstGeom>
                <a:solidFill>
                  <a:schemeClr val="lt1"/>
                </a:solidFill>
                <a:ln>
                  <a:noFill/>
                </a:ln>
              </p:spPr>
              <p:txBody>
                <a:bodyPr anchorCtr="0" anchor="ctr" bIns="45000" lIns="90000" spcFirstLastPara="1" rIns="90000" wrap="square" tIns="45000">
                  <a:noAutofit/>
                </a:bodyPr>
                <a:lstStyle/>
                <a:p>
                  <a:pPr indent="0" lvl="0" marL="0" marR="0" rtl="0" algn="ctr">
                    <a:lnSpc>
                      <a:spcPct val="6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pic>
            <p:nvPicPr>
              <p:cNvPr id="266" name="Google Shape;266;g3d63a665443_0_0"/>
              <p:cNvPicPr preferRelativeResize="0"/>
              <p:nvPr/>
            </p:nvPicPr>
            <p:blipFill rotWithShape="1">
              <a:blip r:embed="rId4">
                <a:alphaModFix/>
              </a:blip>
              <a:srcRect b="0" l="0" r="0" t="0"/>
              <a:stretch/>
            </p:blipFill>
            <p:spPr>
              <a:xfrm>
                <a:off x="1642320" y="2906639"/>
                <a:ext cx="481320" cy="359280"/>
              </a:xfrm>
              <a:prstGeom prst="rect">
                <a:avLst/>
              </a:prstGeom>
              <a:noFill/>
              <a:ln>
                <a:noFill/>
              </a:ln>
            </p:spPr>
          </p:pic>
          <p:pic>
            <p:nvPicPr>
              <p:cNvPr id="267" name="Google Shape;267;g3d63a665443_0_0"/>
              <p:cNvPicPr preferRelativeResize="0"/>
              <p:nvPr/>
            </p:nvPicPr>
            <p:blipFill rotWithShape="1">
              <a:blip r:embed="rId5">
                <a:alphaModFix/>
              </a:blip>
              <a:srcRect b="0" l="0" r="0" t="0"/>
              <a:stretch/>
            </p:blipFill>
            <p:spPr>
              <a:xfrm>
                <a:off x="3531600" y="1374840"/>
                <a:ext cx="180719" cy="359280"/>
              </a:xfrm>
              <a:prstGeom prst="rect">
                <a:avLst/>
              </a:prstGeom>
              <a:noFill/>
              <a:ln>
                <a:noFill/>
              </a:ln>
            </p:spPr>
          </p:pic>
          <p:pic>
            <p:nvPicPr>
              <p:cNvPr id="268" name="Google Shape;268;g3d63a665443_0_0"/>
              <p:cNvPicPr preferRelativeResize="0"/>
              <p:nvPr/>
            </p:nvPicPr>
            <p:blipFill rotWithShape="1">
              <a:blip r:embed="rId5">
                <a:alphaModFix/>
              </a:blip>
              <a:srcRect b="0" l="0" r="0" t="0"/>
              <a:stretch/>
            </p:blipFill>
            <p:spPr>
              <a:xfrm>
                <a:off x="3531600" y="2848680"/>
                <a:ext cx="180719" cy="359280"/>
              </a:xfrm>
              <a:prstGeom prst="rect">
                <a:avLst/>
              </a:prstGeom>
              <a:noFill/>
              <a:ln>
                <a:noFill/>
              </a:ln>
            </p:spPr>
          </p:pic>
        </p:grpSp>
        <p:sp>
          <p:nvSpPr>
            <p:cNvPr id="269" name="Google Shape;269;g3d63a665443_0_0"/>
            <p:cNvSpPr/>
            <p:nvPr/>
          </p:nvSpPr>
          <p:spPr>
            <a:xfrm>
              <a:off x="6337440" y="1310400"/>
              <a:ext cx="333000" cy="339000"/>
            </a:xfrm>
            <a:prstGeom prst="rect">
              <a:avLst/>
            </a:prstGeom>
            <a:solidFill>
              <a:schemeClr val="lt1"/>
            </a:solidFill>
            <a:ln>
              <a:noFill/>
            </a:ln>
          </p:spPr>
          <p:txBody>
            <a:bodyPr anchorCtr="0" anchor="ctr" bIns="45000" lIns="90000" spcFirstLastPara="1" rIns="90000" wrap="square" tIns="45000">
              <a:noAutofit/>
            </a:bodyPr>
            <a:lstStyle/>
            <a:p>
              <a:pPr indent="0" lvl="0" marL="0" marR="0" rtl="0" algn="ctr">
                <a:lnSpc>
                  <a:spcPct val="6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grpSp>
      <p:sp>
        <p:nvSpPr>
          <p:cNvPr id="270" name="Google Shape;270;g3d63a665443_0_0"/>
          <p:cNvSpPr/>
          <p:nvPr/>
        </p:nvSpPr>
        <p:spPr>
          <a:xfrm>
            <a:off x="3658320" y="4970316"/>
            <a:ext cx="1466700" cy="588900"/>
          </a:xfrm>
          <a:prstGeom prst="rect">
            <a:avLst/>
          </a:prstGeom>
          <a:noFill/>
          <a:ln>
            <a:noFill/>
          </a:ln>
        </p:spPr>
        <p:txBody>
          <a:bodyPr anchorCtr="0" anchor="t" bIns="45000" lIns="90000" spcFirstLastPara="1" rIns="90000" wrap="square" tIns="45000">
            <a:noAutofit/>
          </a:bodyPr>
          <a:lstStyle/>
          <a:p>
            <a:pPr indent="0" lvl="0" marL="0" marR="0" rtl="0" algn="ctr">
              <a:lnSpc>
                <a:spcPct val="60000"/>
              </a:lnSpc>
              <a:spcBef>
                <a:spcPts val="0"/>
              </a:spcBef>
              <a:spcAft>
                <a:spcPts val="0"/>
              </a:spcAft>
              <a:buNone/>
            </a:pPr>
            <a:r>
              <a:rPr b="1" i="0" lang="en-US" sz="1600" u="none" cap="none" strike="noStrike">
                <a:solidFill>
                  <a:srgbClr val="000000"/>
                </a:solidFill>
                <a:latin typeface="Arial"/>
                <a:ea typeface="Arial"/>
                <a:cs typeface="Arial"/>
                <a:sym typeface="Arial"/>
              </a:rPr>
              <a:t>Intermediate, precursor </a:t>
            </a:r>
            <a:endParaRPr b="0" i="0" sz="1600" u="none" cap="none" strike="noStrike">
              <a:solidFill>
                <a:srgbClr val="FFFFFF"/>
              </a:solidFill>
              <a:latin typeface="Arial"/>
              <a:ea typeface="Arial"/>
              <a:cs typeface="Arial"/>
              <a:sym typeface="Arial"/>
            </a:endParaRPr>
          </a:p>
          <a:p>
            <a:pPr indent="0" lvl="0" marL="0" marR="0" rtl="0" algn="ctr">
              <a:lnSpc>
                <a:spcPct val="60000"/>
              </a:lnSpc>
              <a:spcBef>
                <a:spcPts val="478"/>
              </a:spcBef>
              <a:spcAft>
                <a:spcPts val="0"/>
              </a:spcAft>
              <a:buNone/>
            </a:pPr>
            <a:r>
              <a:rPr b="1" i="0" lang="en-US" sz="1600" u="none" cap="none" strike="noStrike">
                <a:solidFill>
                  <a:srgbClr val="000000"/>
                </a:solidFill>
                <a:latin typeface="Arial"/>
                <a:ea typeface="Arial"/>
                <a:cs typeface="Arial"/>
                <a:sym typeface="Arial"/>
              </a:rPr>
              <a:t>products</a:t>
            </a:r>
            <a:endParaRPr b="0" i="0" sz="1600" u="none" cap="none" strike="noStrike">
              <a:solidFill>
                <a:srgbClr val="FFFFFF"/>
              </a:solidFill>
              <a:latin typeface="Arial"/>
              <a:ea typeface="Arial"/>
              <a:cs typeface="Arial"/>
              <a:sym typeface="Arial"/>
            </a:endParaRPr>
          </a:p>
        </p:txBody>
      </p:sp>
      <p:sp>
        <p:nvSpPr>
          <p:cNvPr id="271" name="Google Shape;271;g3d63a665443_0_0"/>
          <p:cNvSpPr/>
          <p:nvPr/>
        </p:nvSpPr>
        <p:spPr>
          <a:xfrm>
            <a:off x="2300400" y="1667316"/>
            <a:ext cx="1306200" cy="3005400"/>
          </a:xfrm>
          <a:prstGeom prst="rect">
            <a:avLst/>
          </a:prstGeom>
          <a:solidFill>
            <a:schemeClr val="lt1"/>
          </a:solidFill>
          <a:ln>
            <a:noFill/>
          </a:ln>
        </p:spPr>
        <p:txBody>
          <a:bodyPr anchorCtr="0" anchor="ctr" bIns="45000" lIns="90000" spcFirstLastPara="1" rIns="90000" wrap="square" tIns="45000">
            <a:noAutofit/>
          </a:bodyPr>
          <a:lstStyle/>
          <a:p>
            <a:pPr indent="0" lvl="0" marL="0" marR="0" rtl="0" algn="ctr">
              <a:lnSpc>
                <a:spcPct val="60000"/>
              </a:lnSpc>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272" name="Google Shape;272;g3d63a665443_0_0"/>
          <p:cNvSpPr/>
          <p:nvPr/>
        </p:nvSpPr>
        <p:spPr>
          <a:xfrm>
            <a:off x="5333039" y="3096246"/>
            <a:ext cx="1243500" cy="10464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Services (algorithms/software, models…)</a:t>
            </a:r>
            <a:endParaRPr b="0" i="0" sz="1400" u="none" cap="none" strike="noStrike">
              <a:solidFill>
                <a:srgbClr val="FFFFFF"/>
              </a:solidFill>
              <a:latin typeface="Arial"/>
              <a:ea typeface="Arial"/>
              <a:cs typeface="Arial"/>
              <a:sym typeface="Arial"/>
            </a:endParaRPr>
          </a:p>
        </p:txBody>
      </p:sp>
      <p:sp>
        <p:nvSpPr>
          <p:cNvPr id="273" name="Google Shape;273;g3d63a665443_0_0"/>
          <p:cNvSpPr/>
          <p:nvPr/>
        </p:nvSpPr>
        <p:spPr>
          <a:xfrm>
            <a:off x="8573752" y="2722712"/>
            <a:ext cx="1011300" cy="10365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Services (viz,  analysis tools…)</a:t>
            </a:r>
            <a:endParaRPr b="0" i="0" sz="1400" u="none" cap="none" strike="noStrike">
              <a:solidFill>
                <a:srgbClr val="FFFFFF"/>
              </a:solidFill>
              <a:latin typeface="Arial"/>
              <a:ea typeface="Arial"/>
              <a:cs typeface="Arial"/>
              <a:sym typeface="Arial"/>
            </a:endParaRPr>
          </a:p>
        </p:txBody>
      </p:sp>
      <p:pic>
        <p:nvPicPr>
          <p:cNvPr id="274" name="Google Shape;274;g3d63a665443_0_0"/>
          <p:cNvPicPr preferRelativeResize="0"/>
          <p:nvPr/>
        </p:nvPicPr>
        <p:blipFill rotWithShape="1">
          <a:blip r:embed="rId6">
            <a:alphaModFix/>
          </a:blip>
          <a:srcRect b="0" l="0" r="0" t="0"/>
          <a:stretch/>
        </p:blipFill>
        <p:spPr>
          <a:xfrm>
            <a:off x="5257800" y="4022796"/>
            <a:ext cx="1447560" cy="504360"/>
          </a:xfrm>
          <a:prstGeom prst="rect">
            <a:avLst/>
          </a:prstGeom>
          <a:noFill/>
          <a:ln>
            <a:noFill/>
          </a:ln>
        </p:spPr>
      </p:pic>
      <p:pic>
        <p:nvPicPr>
          <p:cNvPr id="275" name="Google Shape;275;g3d63a665443_0_0"/>
          <p:cNvPicPr preferRelativeResize="0"/>
          <p:nvPr/>
        </p:nvPicPr>
        <p:blipFill rotWithShape="1">
          <a:blip r:embed="rId7">
            <a:alphaModFix/>
          </a:blip>
          <a:srcRect b="0" l="0" r="0" t="0"/>
          <a:stretch/>
        </p:blipFill>
        <p:spPr>
          <a:xfrm>
            <a:off x="2352940" y="4009116"/>
            <a:ext cx="1293840" cy="504360"/>
          </a:xfrm>
          <a:prstGeom prst="rect">
            <a:avLst/>
          </a:prstGeom>
          <a:noFill/>
          <a:ln>
            <a:noFill/>
          </a:ln>
        </p:spPr>
      </p:pic>
      <p:sp>
        <p:nvSpPr>
          <p:cNvPr id="276" name="Google Shape;276;g3d63a665443_0_0"/>
          <p:cNvSpPr/>
          <p:nvPr/>
        </p:nvSpPr>
        <p:spPr>
          <a:xfrm>
            <a:off x="381960" y="5040156"/>
            <a:ext cx="1523400" cy="633300"/>
          </a:xfrm>
          <a:prstGeom prst="rect">
            <a:avLst/>
          </a:prstGeom>
          <a:solidFill>
            <a:srgbClr val="EBF5F4"/>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Primary observations</a:t>
            </a:r>
            <a:endParaRPr b="0" i="0" sz="1600" u="none" cap="none" strike="noStrike">
              <a:solidFill>
                <a:srgbClr val="000000"/>
              </a:solidFill>
              <a:latin typeface="Arial"/>
              <a:ea typeface="Arial"/>
              <a:cs typeface="Arial"/>
              <a:sym typeface="Arial"/>
            </a:endParaRPr>
          </a:p>
        </p:txBody>
      </p:sp>
      <p:sp>
        <p:nvSpPr>
          <p:cNvPr id="277" name="Google Shape;277;g3d63a665443_0_0"/>
          <p:cNvSpPr/>
          <p:nvPr/>
        </p:nvSpPr>
        <p:spPr>
          <a:xfrm>
            <a:off x="6708804" y="4905516"/>
            <a:ext cx="1874100" cy="792300"/>
          </a:xfrm>
          <a:prstGeom prst="rect">
            <a:avLst/>
          </a:prstGeom>
          <a:solidFill>
            <a:srgbClr val="EBF5F4"/>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Ex: Biodiversity change indicators</a:t>
            </a:r>
            <a:endParaRPr b="0" i="0" sz="1600" u="none" cap="none" strike="noStrike">
              <a:solidFill>
                <a:srgbClr val="000000"/>
              </a:solidFill>
              <a:latin typeface="Arial"/>
              <a:ea typeface="Arial"/>
              <a:cs typeface="Arial"/>
              <a:sym typeface="Arial"/>
            </a:endParaRPr>
          </a:p>
        </p:txBody>
      </p:sp>
      <p:sp>
        <p:nvSpPr>
          <p:cNvPr id="278" name="Google Shape;278;g3d63a665443_0_0"/>
          <p:cNvSpPr/>
          <p:nvPr/>
        </p:nvSpPr>
        <p:spPr>
          <a:xfrm>
            <a:off x="3782519" y="4932516"/>
            <a:ext cx="1215000" cy="795000"/>
          </a:xfrm>
          <a:prstGeom prst="rect">
            <a:avLst/>
          </a:prstGeom>
          <a:solidFill>
            <a:srgbClr val="EBF5F4"/>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Products</a:t>
            </a:r>
            <a:endParaRPr b="0" i="0" sz="1600" u="none" cap="none" strike="noStrike">
              <a:solidFill>
                <a:srgbClr val="000000"/>
              </a:solidFill>
              <a:latin typeface="Arial"/>
              <a:ea typeface="Arial"/>
              <a:cs typeface="Arial"/>
              <a:sym typeface="Arial"/>
            </a:endParaRPr>
          </a:p>
        </p:txBody>
      </p:sp>
      <p:sp>
        <p:nvSpPr>
          <p:cNvPr id="279" name="Google Shape;279;g3d63a665443_0_0"/>
          <p:cNvSpPr/>
          <p:nvPr/>
        </p:nvSpPr>
        <p:spPr>
          <a:xfrm>
            <a:off x="116278" y="6171277"/>
            <a:ext cx="3150300" cy="268200"/>
          </a:xfrm>
          <a:prstGeom prst="rect">
            <a:avLst/>
          </a:prstGeom>
          <a:noFill/>
          <a:ln>
            <a:noFill/>
          </a:ln>
        </p:spPr>
        <p:txBody>
          <a:bodyPr anchorCtr="0" anchor="t" bIns="45000" lIns="90000" spcFirstLastPara="1" rIns="90000" wrap="square" tIns="45000">
            <a:noAutofit/>
          </a:bodyPr>
          <a:lstStyle/>
          <a:p>
            <a:pPr indent="0" lvl="0" marL="0" marR="0" rtl="0" algn="ctr">
              <a:lnSpc>
                <a:spcPct val="60000"/>
              </a:lnSpc>
              <a:spcBef>
                <a:spcPts val="0"/>
              </a:spcBef>
              <a:spcAft>
                <a:spcPts val="0"/>
              </a:spcAft>
              <a:buNone/>
            </a:pPr>
            <a:r>
              <a:rPr b="0" i="0" lang="en-US" sz="1800" u="none" cap="none" strike="noStrike">
                <a:solidFill>
                  <a:schemeClr val="dk1"/>
                </a:solidFill>
                <a:latin typeface="Arial"/>
                <a:ea typeface="Arial"/>
                <a:cs typeface="Arial"/>
                <a:sym typeface="Arial"/>
              </a:rPr>
              <a:t>Based on Navarro et al 2017</a:t>
            </a:r>
            <a:endParaRPr/>
          </a:p>
        </p:txBody>
      </p:sp>
      <p:cxnSp>
        <p:nvCxnSpPr>
          <p:cNvPr id="280" name="Google Shape;280;g3d63a665443_0_0"/>
          <p:cNvCxnSpPr/>
          <p:nvPr/>
        </p:nvCxnSpPr>
        <p:spPr>
          <a:xfrm>
            <a:off x="5221080" y="2283276"/>
            <a:ext cx="10200" cy="1978500"/>
          </a:xfrm>
          <a:prstGeom prst="straightConnector1">
            <a:avLst/>
          </a:prstGeom>
          <a:noFill/>
          <a:ln cap="flat" cmpd="sng" w="19050">
            <a:solidFill>
              <a:srgbClr val="2F9D8E"/>
            </a:solidFill>
            <a:prstDash val="solid"/>
            <a:round/>
            <a:headEnd len="sm" w="sm" type="none"/>
            <a:tailEnd len="sm" w="sm" type="none"/>
          </a:ln>
        </p:spPr>
      </p:cxnSp>
      <p:cxnSp>
        <p:nvCxnSpPr>
          <p:cNvPr id="281" name="Google Shape;281;g3d63a665443_0_0"/>
          <p:cNvCxnSpPr/>
          <p:nvPr/>
        </p:nvCxnSpPr>
        <p:spPr>
          <a:xfrm>
            <a:off x="3661200" y="2444196"/>
            <a:ext cx="10200" cy="1978500"/>
          </a:xfrm>
          <a:prstGeom prst="straightConnector1">
            <a:avLst/>
          </a:prstGeom>
          <a:noFill/>
          <a:ln cap="flat" cmpd="sng" w="19050">
            <a:solidFill>
              <a:srgbClr val="2F9D8E"/>
            </a:solidFill>
            <a:prstDash val="solid"/>
            <a:round/>
            <a:headEnd len="sm" w="sm" type="none"/>
            <a:tailEnd len="sm" w="sm" type="none"/>
          </a:ln>
        </p:spPr>
      </p:cxnSp>
      <p:grpSp>
        <p:nvGrpSpPr>
          <p:cNvPr id="282" name="Google Shape;282;g3d63a665443_0_0"/>
          <p:cNvGrpSpPr/>
          <p:nvPr/>
        </p:nvGrpSpPr>
        <p:grpSpPr>
          <a:xfrm>
            <a:off x="9610559" y="1831116"/>
            <a:ext cx="2464800" cy="4194000"/>
            <a:chOff x="9610559" y="1831116"/>
            <a:chExt cx="2464800" cy="4194000"/>
          </a:xfrm>
        </p:grpSpPr>
        <p:pic>
          <p:nvPicPr>
            <p:cNvPr id="283" name="Google Shape;283;g3d63a665443_0_0"/>
            <p:cNvPicPr preferRelativeResize="0"/>
            <p:nvPr/>
          </p:nvPicPr>
          <p:blipFill rotWithShape="1">
            <a:blip r:embed="rId8">
              <a:alphaModFix/>
            </a:blip>
            <a:srcRect b="0" l="0" r="0" t="0"/>
            <a:stretch/>
          </p:blipFill>
          <p:spPr>
            <a:xfrm>
              <a:off x="11070360" y="4527516"/>
              <a:ext cx="711360" cy="885240"/>
            </a:xfrm>
            <a:prstGeom prst="rect">
              <a:avLst/>
            </a:prstGeom>
            <a:noFill/>
            <a:ln>
              <a:noFill/>
            </a:ln>
          </p:spPr>
        </p:pic>
        <p:pic>
          <p:nvPicPr>
            <p:cNvPr id="284" name="Google Shape;284;g3d63a665443_0_0"/>
            <p:cNvPicPr preferRelativeResize="0"/>
            <p:nvPr/>
          </p:nvPicPr>
          <p:blipFill rotWithShape="1">
            <a:blip r:embed="rId9">
              <a:alphaModFix/>
            </a:blip>
            <a:srcRect b="0" l="0" r="0" t="0"/>
            <a:stretch/>
          </p:blipFill>
          <p:spPr>
            <a:xfrm>
              <a:off x="10118160" y="4911996"/>
              <a:ext cx="622800" cy="761400"/>
            </a:xfrm>
            <a:prstGeom prst="rect">
              <a:avLst/>
            </a:prstGeom>
            <a:noFill/>
            <a:ln>
              <a:noFill/>
            </a:ln>
          </p:spPr>
        </p:pic>
        <p:sp>
          <p:nvSpPr>
            <p:cNvPr id="285" name="Google Shape;285;g3d63a665443_0_0"/>
            <p:cNvSpPr/>
            <p:nvPr/>
          </p:nvSpPr>
          <p:spPr>
            <a:xfrm>
              <a:off x="10118160" y="2890596"/>
              <a:ext cx="1540200" cy="583500"/>
            </a:xfrm>
            <a:prstGeom prst="rect">
              <a:avLst/>
            </a:prstGeom>
            <a:noFill/>
            <a:ln>
              <a:noFill/>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g3d63a665443_0_0"/>
            <p:cNvSpPr/>
            <p:nvPr/>
          </p:nvSpPr>
          <p:spPr>
            <a:xfrm>
              <a:off x="9610559" y="1831116"/>
              <a:ext cx="2464800" cy="4194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6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7" name="Google Shape;287;g3d63a665443_0_0"/>
            <p:cNvSpPr/>
            <p:nvPr/>
          </p:nvSpPr>
          <p:spPr>
            <a:xfrm>
              <a:off x="10351258" y="5423736"/>
              <a:ext cx="1294200" cy="5307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Users</a:t>
              </a:r>
              <a:endParaRPr b="0" i="0" sz="2800" u="none" cap="none" strike="noStrike">
                <a:solidFill>
                  <a:srgbClr val="FFFFFF"/>
                </a:solidFill>
                <a:latin typeface="Arial"/>
                <a:ea typeface="Arial"/>
                <a:cs typeface="Arial"/>
                <a:sym typeface="Arial"/>
              </a:endParaRPr>
            </a:p>
          </p:txBody>
        </p:sp>
        <p:sp>
          <p:nvSpPr>
            <p:cNvPr id="288" name="Google Shape;288;g3d63a665443_0_0"/>
            <p:cNvSpPr/>
            <p:nvPr/>
          </p:nvSpPr>
          <p:spPr>
            <a:xfrm>
              <a:off x="9939600" y="4667982"/>
              <a:ext cx="1010100" cy="231600"/>
            </a:xfrm>
            <a:prstGeom prst="rect">
              <a:avLst/>
            </a:prstGeom>
            <a:solidFill>
              <a:srgbClr val="EBF5F4"/>
            </a:solidFill>
            <a:ln cap="flat" cmpd="sng" w="9525">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Universities</a:t>
              </a:r>
              <a:endParaRPr/>
            </a:p>
          </p:txBody>
        </p:sp>
        <p:pic>
          <p:nvPicPr>
            <p:cNvPr id="289" name="Google Shape;289;g3d63a665443_0_0"/>
            <p:cNvPicPr preferRelativeResize="0"/>
            <p:nvPr/>
          </p:nvPicPr>
          <p:blipFill rotWithShape="1">
            <a:blip r:embed="rId10">
              <a:alphaModFix/>
            </a:blip>
            <a:srcRect b="0" l="0" r="0" t="0"/>
            <a:stretch/>
          </p:blipFill>
          <p:spPr>
            <a:xfrm>
              <a:off x="9691081" y="3353773"/>
              <a:ext cx="1010160" cy="921203"/>
            </a:xfrm>
            <a:prstGeom prst="rect">
              <a:avLst/>
            </a:prstGeom>
            <a:noFill/>
            <a:ln>
              <a:noFill/>
            </a:ln>
          </p:spPr>
        </p:pic>
        <p:sp>
          <p:nvSpPr>
            <p:cNvPr id="290" name="Google Shape;290;g3d63a665443_0_0"/>
            <p:cNvSpPr/>
            <p:nvPr/>
          </p:nvSpPr>
          <p:spPr>
            <a:xfrm>
              <a:off x="11134259" y="4751617"/>
              <a:ext cx="864600" cy="422400"/>
            </a:xfrm>
            <a:prstGeom prst="rect">
              <a:avLst/>
            </a:prstGeom>
            <a:solidFill>
              <a:srgbClr val="EBF5F4"/>
            </a:solidFill>
            <a:ln cap="flat" cmpd="sng" w="9525">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Research Institutes</a:t>
              </a:r>
              <a:endParaRPr/>
            </a:p>
          </p:txBody>
        </p:sp>
        <p:sp>
          <p:nvSpPr>
            <p:cNvPr id="291" name="Google Shape;291;g3d63a665443_0_0"/>
            <p:cNvSpPr/>
            <p:nvPr/>
          </p:nvSpPr>
          <p:spPr>
            <a:xfrm>
              <a:off x="10152559" y="4205536"/>
              <a:ext cx="607800" cy="231600"/>
            </a:xfrm>
            <a:prstGeom prst="rect">
              <a:avLst/>
            </a:prstGeom>
            <a:solidFill>
              <a:srgbClr val="EBF5F4"/>
            </a:solidFill>
            <a:ln cap="flat" cmpd="sng" w="9525">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NGOs</a:t>
              </a:r>
              <a:endParaRPr/>
            </a:p>
          </p:txBody>
        </p:sp>
        <p:grpSp>
          <p:nvGrpSpPr>
            <p:cNvPr id="292" name="Google Shape;292;g3d63a665443_0_0"/>
            <p:cNvGrpSpPr/>
            <p:nvPr/>
          </p:nvGrpSpPr>
          <p:grpSpPr>
            <a:xfrm>
              <a:off x="10920047" y="1978605"/>
              <a:ext cx="1024109" cy="850005"/>
              <a:chOff x="10008720" y="2835360"/>
              <a:chExt cx="895200" cy="684660"/>
            </a:xfrm>
          </p:grpSpPr>
          <p:pic>
            <p:nvPicPr>
              <p:cNvPr id="293" name="Google Shape;293;g3d63a665443_0_0"/>
              <p:cNvPicPr preferRelativeResize="0"/>
              <p:nvPr/>
            </p:nvPicPr>
            <p:blipFill rotWithShape="1">
              <a:blip r:embed="rId11">
                <a:alphaModFix/>
              </a:blip>
              <a:srcRect b="0" l="0" r="0" t="0"/>
              <a:stretch/>
            </p:blipFill>
            <p:spPr>
              <a:xfrm>
                <a:off x="10051559" y="2886120"/>
                <a:ext cx="837000" cy="346680"/>
              </a:xfrm>
              <a:prstGeom prst="rect">
                <a:avLst/>
              </a:prstGeom>
              <a:noFill/>
              <a:ln>
                <a:noFill/>
              </a:ln>
            </p:spPr>
          </p:pic>
          <p:sp>
            <p:nvSpPr>
              <p:cNvPr id="294" name="Google Shape;294;g3d63a665443_0_0"/>
              <p:cNvSpPr/>
              <p:nvPr/>
            </p:nvSpPr>
            <p:spPr>
              <a:xfrm>
                <a:off x="10008720" y="3181320"/>
                <a:ext cx="895200" cy="3387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National governments</a:t>
                </a:r>
                <a:endParaRPr b="0" i="0" sz="900" u="none" cap="none" strike="noStrike">
                  <a:solidFill>
                    <a:srgbClr val="FFFFFF"/>
                  </a:solidFill>
                  <a:latin typeface="Arial"/>
                  <a:ea typeface="Arial"/>
                  <a:cs typeface="Arial"/>
                  <a:sym typeface="Arial"/>
                </a:endParaRPr>
              </a:p>
            </p:txBody>
          </p:sp>
          <p:sp>
            <p:nvSpPr>
              <p:cNvPr id="295" name="Google Shape;295;g3d63a665443_0_0"/>
              <p:cNvSpPr/>
              <p:nvPr/>
            </p:nvSpPr>
            <p:spPr>
              <a:xfrm>
                <a:off x="10008720" y="2835360"/>
                <a:ext cx="895200" cy="684600"/>
              </a:xfrm>
              <a:prstGeom prst="rect">
                <a:avLst/>
              </a:prstGeom>
              <a:no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96" name="Google Shape;296;g3d63a665443_0_0"/>
            <p:cNvGrpSpPr/>
            <p:nvPr/>
          </p:nvGrpSpPr>
          <p:grpSpPr>
            <a:xfrm>
              <a:off x="9688354" y="1942781"/>
              <a:ext cx="1107900" cy="804544"/>
              <a:chOff x="10008720" y="2835360"/>
              <a:chExt cx="895200" cy="684660"/>
            </a:xfrm>
          </p:grpSpPr>
          <p:pic>
            <p:nvPicPr>
              <p:cNvPr id="297" name="Google Shape;297;g3d63a665443_0_0"/>
              <p:cNvPicPr preferRelativeResize="0"/>
              <p:nvPr/>
            </p:nvPicPr>
            <p:blipFill rotWithShape="1">
              <a:blip r:embed="rId11">
                <a:alphaModFix/>
              </a:blip>
              <a:srcRect b="0" l="0" r="0" t="0"/>
              <a:stretch/>
            </p:blipFill>
            <p:spPr>
              <a:xfrm>
                <a:off x="10051559" y="2886120"/>
                <a:ext cx="837000" cy="346680"/>
              </a:xfrm>
              <a:prstGeom prst="rect">
                <a:avLst/>
              </a:prstGeom>
              <a:noFill/>
              <a:ln>
                <a:noFill/>
              </a:ln>
            </p:spPr>
          </p:pic>
          <p:sp>
            <p:nvSpPr>
              <p:cNvPr id="298" name="Google Shape;298;g3d63a665443_0_0"/>
              <p:cNvSpPr/>
              <p:nvPr/>
            </p:nvSpPr>
            <p:spPr>
              <a:xfrm>
                <a:off x="10008720" y="3181320"/>
                <a:ext cx="895200" cy="338700"/>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Secretariat</a:t>
                </a:r>
                <a:endParaRPr/>
              </a:p>
            </p:txBody>
          </p:sp>
          <p:sp>
            <p:nvSpPr>
              <p:cNvPr id="299" name="Google Shape;299;g3d63a665443_0_0"/>
              <p:cNvSpPr/>
              <p:nvPr/>
            </p:nvSpPr>
            <p:spPr>
              <a:xfrm>
                <a:off x="10008720" y="2835360"/>
                <a:ext cx="895200" cy="684600"/>
              </a:xfrm>
              <a:prstGeom prst="rect">
                <a:avLst/>
              </a:prstGeom>
              <a:no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pic>
          <p:nvPicPr>
            <p:cNvPr id="300" name="Google Shape;300;g3d63a665443_0_0"/>
            <p:cNvPicPr preferRelativeResize="0"/>
            <p:nvPr/>
          </p:nvPicPr>
          <p:blipFill rotWithShape="1">
            <a:blip r:embed="rId12">
              <a:alphaModFix/>
            </a:blip>
            <a:srcRect b="0" l="0" r="0" t="0"/>
            <a:stretch/>
          </p:blipFill>
          <p:spPr>
            <a:xfrm>
              <a:off x="9906300" y="3040298"/>
              <a:ext cx="895318" cy="313476"/>
            </a:xfrm>
            <a:prstGeom prst="rect">
              <a:avLst/>
            </a:prstGeom>
            <a:noFill/>
            <a:ln>
              <a:noFill/>
            </a:ln>
          </p:spPr>
        </p:pic>
        <p:pic>
          <p:nvPicPr>
            <p:cNvPr id="301" name="Google Shape;301;g3d63a665443_0_0"/>
            <p:cNvPicPr preferRelativeResize="0"/>
            <p:nvPr/>
          </p:nvPicPr>
          <p:blipFill rotWithShape="1">
            <a:blip r:embed="rId13">
              <a:alphaModFix/>
            </a:blip>
            <a:srcRect b="0" l="0" r="0" t="0"/>
            <a:stretch/>
          </p:blipFill>
          <p:spPr>
            <a:xfrm>
              <a:off x="11122928" y="2911147"/>
              <a:ext cx="606223" cy="659571"/>
            </a:xfrm>
            <a:prstGeom prst="rect">
              <a:avLst/>
            </a:prstGeom>
            <a:noFill/>
            <a:ln>
              <a:noFill/>
            </a:ln>
          </p:spPr>
        </p:pic>
        <p:sp>
          <p:nvSpPr>
            <p:cNvPr id="302" name="Google Shape;302;g3d63a665443_0_0"/>
            <p:cNvSpPr/>
            <p:nvPr/>
          </p:nvSpPr>
          <p:spPr>
            <a:xfrm>
              <a:off x="10934077" y="3799996"/>
              <a:ext cx="1028700" cy="620100"/>
            </a:xfrm>
            <a:prstGeom prst="rect">
              <a:avLst/>
            </a:prstGeom>
            <a:solidFill>
              <a:srgbClr val="EBF5F4"/>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Government agencies</a:t>
              </a:r>
              <a:endParaRPr/>
            </a:p>
          </p:txBody>
        </p:sp>
        <p:sp>
          <p:nvSpPr>
            <p:cNvPr id="303" name="Google Shape;303;g3d63a665443_0_0"/>
            <p:cNvSpPr/>
            <p:nvPr/>
          </p:nvSpPr>
          <p:spPr>
            <a:xfrm>
              <a:off x="9795566" y="5131551"/>
              <a:ext cx="691200" cy="231600"/>
            </a:xfrm>
            <a:prstGeom prst="rect">
              <a:avLst/>
            </a:prstGeom>
            <a:solidFill>
              <a:srgbClr val="EBF5F4"/>
            </a:solidFill>
            <a:ln cap="flat" cmpd="sng" w="9525">
              <a:solidFill>
                <a:srgbClr val="000000"/>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Others</a:t>
              </a:r>
              <a:endParaRPr/>
            </a:p>
          </p:txBody>
        </p:sp>
      </p:grpSp>
      <p:sp>
        <p:nvSpPr>
          <p:cNvPr id="304" name="Google Shape;304;g3d63a665443_0_0"/>
          <p:cNvSpPr/>
          <p:nvPr/>
        </p:nvSpPr>
        <p:spPr>
          <a:xfrm>
            <a:off x="2332609" y="3056146"/>
            <a:ext cx="1243500" cy="10464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Services (algorithms/software, models…)</a:t>
            </a:r>
            <a:endParaRPr b="0" i="0" sz="1400" u="none" cap="none" strike="noStrike">
              <a:solidFill>
                <a:srgbClr val="FFFFFF"/>
              </a:solidFill>
              <a:latin typeface="Arial"/>
              <a:ea typeface="Arial"/>
              <a:cs typeface="Arial"/>
              <a:sym typeface="Arial"/>
            </a:endParaRPr>
          </a:p>
        </p:txBody>
      </p:sp>
      <p:pic>
        <p:nvPicPr>
          <p:cNvPr id="305" name="Google Shape;305;g3d63a665443_0_0"/>
          <p:cNvPicPr preferRelativeResize="0"/>
          <p:nvPr/>
        </p:nvPicPr>
        <p:blipFill rotWithShape="1">
          <a:blip r:embed="rId6">
            <a:alphaModFix/>
          </a:blip>
          <a:srcRect b="0" l="0" r="0" t="0"/>
          <a:stretch/>
        </p:blipFill>
        <p:spPr>
          <a:xfrm>
            <a:off x="5294516" y="2031096"/>
            <a:ext cx="4245843" cy="504360"/>
          </a:xfrm>
          <a:prstGeom prst="rect">
            <a:avLst/>
          </a:prstGeom>
          <a:noFill/>
          <a:ln>
            <a:noFill/>
          </a:ln>
        </p:spPr>
      </p:pic>
      <p:sp>
        <p:nvSpPr>
          <p:cNvPr id="306" name="Google Shape;306;g3d63a665443_0_0"/>
          <p:cNvSpPr/>
          <p:nvPr/>
        </p:nvSpPr>
        <p:spPr>
          <a:xfrm rot="-5400000">
            <a:off x="9242863" y="133051"/>
            <a:ext cx="535500" cy="2754900"/>
          </a:xfrm>
          <a:prstGeom prst="bentUpArrow">
            <a:avLst>
              <a:gd fmla="val 25000" name="adj1"/>
              <a:gd fmla="val 39483" name="adj2"/>
              <a:gd fmla="val 25000" name="adj3"/>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de43b868cc_0_10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lang="en-US"/>
              <a:t>Six activity categories</a:t>
            </a:r>
            <a:endParaRPr/>
          </a:p>
          <a:p>
            <a:pPr indent="-514350" lvl="1" marL="1022350" rtl="0" algn="l">
              <a:lnSpc>
                <a:spcPct val="115000"/>
              </a:lnSpc>
              <a:spcBef>
                <a:spcPts val="500"/>
              </a:spcBef>
              <a:spcAft>
                <a:spcPts val="0"/>
              </a:spcAft>
              <a:buSzPts val="2400"/>
              <a:buFont typeface="Arial"/>
              <a:buAutoNum type="arabicParenR"/>
            </a:pPr>
            <a:r>
              <a:rPr lang="en-US" sz="2800"/>
              <a:t>Data product gaps</a:t>
            </a:r>
            <a:endParaRPr/>
          </a:p>
          <a:p>
            <a:pPr indent="-514350" lvl="1" marL="1022350" rtl="0" algn="l">
              <a:lnSpc>
                <a:spcPct val="115000"/>
              </a:lnSpc>
              <a:spcBef>
                <a:spcPts val="500"/>
              </a:spcBef>
              <a:spcAft>
                <a:spcPts val="0"/>
              </a:spcAft>
              <a:buSzPts val="2400"/>
              <a:buFont typeface="Arial"/>
              <a:buAutoNum type="arabicParenR"/>
            </a:pPr>
            <a:r>
              <a:rPr lang="en-US" sz="2800"/>
              <a:t>Data utilization tools</a:t>
            </a:r>
            <a:endParaRPr/>
          </a:p>
          <a:p>
            <a:pPr indent="-514350" lvl="1" marL="1022350" rtl="0" algn="l">
              <a:lnSpc>
                <a:spcPct val="115000"/>
              </a:lnSpc>
              <a:spcBef>
                <a:spcPts val="500"/>
              </a:spcBef>
              <a:spcAft>
                <a:spcPts val="0"/>
              </a:spcAft>
              <a:buSzPts val="2400"/>
              <a:buFont typeface="Arial"/>
              <a:buAutoNum type="arabicParenR"/>
            </a:pPr>
            <a:r>
              <a:rPr lang="en-US" sz="2800"/>
              <a:t>Stakeholder engagement</a:t>
            </a:r>
            <a:endParaRPr/>
          </a:p>
          <a:p>
            <a:pPr indent="-514350" lvl="1" marL="1022350" rtl="0" algn="l">
              <a:lnSpc>
                <a:spcPct val="115000"/>
              </a:lnSpc>
              <a:spcBef>
                <a:spcPts val="500"/>
              </a:spcBef>
              <a:spcAft>
                <a:spcPts val="0"/>
              </a:spcAft>
              <a:buSzPts val="2400"/>
              <a:buFont typeface="Arial"/>
              <a:buAutoNum type="arabicParenR"/>
            </a:pPr>
            <a:r>
              <a:rPr lang="en-US" sz="2800"/>
              <a:t>Prototype monitoring system development</a:t>
            </a:r>
            <a:endParaRPr/>
          </a:p>
          <a:p>
            <a:pPr indent="-514350" lvl="1" marL="1022350" rtl="0" algn="l">
              <a:lnSpc>
                <a:spcPct val="115000"/>
              </a:lnSpc>
              <a:spcBef>
                <a:spcPts val="500"/>
              </a:spcBef>
              <a:spcAft>
                <a:spcPts val="0"/>
              </a:spcAft>
              <a:buSzPts val="2400"/>
              <a:buFont typeface="Arial"/>
              <a:buAutoNum type="arabicParenR"/>
            </a:pPr>
            <a:r>
              <a:rPr lang="en-US" sz="2800"/>
              <a:t>Capacity building</a:t>
            </a:r>
            <a:endParaRPr/>
          </a:p>
          <a:p>
            <a:pPr indent="-514350" lvl="1" marL="1022350" rtl="0" algn="l">
              <a:lnSpc>
                <a:spcPct val="115000"/>
              </a:lnSpc>
              <a:spcBef>
                <a:spcPts val="500"/>
              </a:spcBef>
              <a:spcAft>
                <a:spcPts val="0"/>
              </a:spcAft>
              <a:buSzPts val="2400"/>
              <a:buFont typeface="Arial"/>
              <a:buAutoNum type="arabicParenR"/>
            </a:pPr>
            <a:r>
              <a:rPr lang="en-US" sz="2800"/>
              <a:t>Space arm of GBiOS</a:t>
            </a:r>
            <a:endParaRPr/>
          </a:p>
        </p:txBody>
      </p:sp>
      <p:sp>
        <p:nvSpPr>
          <p:cNvPr id="312" name="Google Shape;312;g3de43b868cc_0_10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B-VC Activities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de43b868cc_0_113"/>
          <p:cNvSpPr txBox="1"/>
          <p:nvPr>
            <p:ph idx="1" type="body"/>
          </p:nvPr>
        </p:nvSpPr>
        <p:spPr>
          <a:xfrm>
            <a:off x="324225" y="1356325"/>
            <a:ext cx="11495400" cy="48651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Identify and facilitate filling gaps in priority observations and data products </a:t>
            </a:r>
            <a:endParaRPr/>
          </a:p>
          <a:p>
            <a:pPr indent="-457200" lvl="1" marL="990600" rtl="0" algn="l">
              <a:lnSpc>
                <a:spcPct val="115000"/>
              </a:lnSpc>
              <a:spcBef>
                <a:spcPts val="500"/>
              </a:spcBef>
              <a:spcAft>
                <a:spcPts val="0"/>
              </a:spcAft>
              <a:buSzPts val="2400"/>
              <a:buFont typeface="Arial"/>
              <a:buAutoNum type="arabicParenR"/>
            </a:pPr>
            <a:r>
              <a:rPr lang="en-US"/>
              <a:t>Prioritize products based on balance among value to users, data availability, and cost of implementation</a:t>
            </a:r>
            <a:endParaRPr/>
          </a:p>
          <a:p>
            <a:pPr indent="-457200" lvl="1" marL="990600" rtl="0" algn="l">
              <a:lnSpc>
                <a:spcPct val="115000"/>
              </a:lnSpc>
              <a:spcBef>
                <a:spcPts val="500"/>
              </a:spcBef>
              <a:spcAft>
                <a:spcPts val="0"/>
              </a:spcAft>
              <a:buSzPts val="2400"/>
              <a:buFont typeface="Arial"/>
              <a:buAutoNum type="arabicParenR"/>
            </a:pPr>
            <a:r>
              <a:rPr lang="en-US"/>
              <a:t>Develop plan to fill gaps </a:t>
            </a:r>
            <a:endParaRPr/>
          </a:p>
          <a:p>
            <a:pPr indent="-457200" lvl="1" marL="990600" rtl="0" algn="l">
              <a:lnSpc>
                <a:spcPct val="115000"/>
              </a:lnSpc>
              <a:spcBef>
                <a:spcPts val="500"/>
              </a:spcBef>
              <a:spcAft>
                <a:spcPts val="0"/>
              </a:spcAft>
              <a:buSzPts val="2400"/>
              <a:buFont typeface="Arial"/>
              <a:buAutoNum type="arabicParenR"/>
            </a:pPr>
            <a:r>
              <a:rPr lang="en-US"/>
              <a:t>Implement the plan (incremental, with partners) </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Outcome: Increased availability of needed products and utilization of space-based EO</a:t>
            </a:r>
            <a:endParaRPr/>
          </a:p>
        </p:txBody>
      </p:sp>
      <p:sp>
        <p:nvSpPr>
          <p:cNvPr id="318" name="Google Shape;318;g3de43b868cc_0_1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1) Data Product Gaps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de79c6e0e7_0_5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2) Data Utilization Tools</a:t>
            </a:r>
            <a:endParaRPr/>
          </a:p>
        </p:txBody>
      </p:sp>
      <p:sp>
        <p:nvSpPr>
          <p:cNvPr id="324" name="Google Shape;324;g3de79c6e0e7_0_59"/>
          <p:cNvSpPr txBox="1"/>
          <p:nvPr/>
        </p:nvSpPr>
        <p:spPr>
          <a:xfrm>
            <a:off x="348300" y="1175753"/>
            <a:ext cx="11495400" cy="28830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Facilitate enhancement of data utilization tools</a:t>
            </a:r>
            <a:endParaRPr/>
          </a:p>
          <a:p>
            <a:pPr indent="-381000" lvl="0" marL="914400" marR="0" rtl="0" algn="l">
              <a:lnSpc>
                <a:spcPct val="115000"/>
              </a:lnSpc>
              <a:spcBef>
                <a:spcPts val="0"/>
              </a:spcBef>
              <a:spcAft>
                <a:spcPts val="0"/>
              </a:spcAft>
              <a:buClr>
                <a:schemeClr val="dk1"/>
              </a:buClr>
              <a:buSzPts val="2400"/>
              <a:buFont typeface="Montserrat"/>
              <a:buAutoNum type="arabicParenR"/>
            </a:pPr>
            <a:r>
              <a:rPr b="0" i="0" lang="en-US" sz="2400" u="none" cap="none" strike="noStrike">
                <a:solidFill>
                  <a:schemeClr val="dk1"/>
                </a:solidFill>
                <a:latin typeface="Montserrat"/>
                <a:ea typeface="Montserrat"/>
                <a:cs typeface="Montserrat"/>
                <a:sym typeface="Montserrat"/>
              </a:rPr>
              <a:t>Assess current tools and prioritize enhancements</a:t>
            </a:r>
            <a:endParaRPr/>
          </a:p>
          <a:p>
            <a:pPr indent="0" lvl="0" marL="457200" marR="0" rtl="0" algn="l">
              <a:lnSpc>
                <a:spcPct val="115000"/>
              </a:lnSpc>
              <a:spcBef>
                <a:spcPts val="500"/>
              </a:spcBef>
              <a:spcAft>
                <a:spcPts val="0"/>
              </a:spcAft>
              <a:buNone/>
            </a:pPr>
            <a:r>
              <a:rPr lang="en-US" sz="2400">
                <a:solidFill>
                  <a:schemeClr val="dk1"/>
                </a:solidFill>
                <a:latin typeface="Montserrat"/>
                <a:ea typeface="Montserrat"/>
                <a:cs typeface="Montserrat"/>
                <a:sym typeface="Montserrat"/>
              </a:rPr>
              <a:t>2) </a:t>
            </a:r>
            <a:r>
              <a:rPr b="0" i="0" lang="en-US" sz="2400" u="none" cap="none" strike="noStrike">
                <a:solidFill>
                  <a:schemeClr val="dk1"/>
                </a:solidFill>
                <a:latin typeface="Montserrat"/>
                <a:ea typeface="Montserrat"/>
                <a:cs typeface="Montserrat"/>
                <a:sym typeface="Montserrat"/>
              </a:rPr>
              <a:t>Develop plan</a:t>
            </a:r>
            <a:endParaRPr/>
          </a:p>
          <a:p>
            <a:pPr indent="0" lvl="0" marL="457200" marR="0" rtl="0" algn="l">
              <a:lnSpc>
                <a:spcPct val="115000"/>
              </a:lnSpc>
              <a:spcBef>
                <a:spcPts val="500"/>
              </a:spcBef>
              <a:spcAft>
                <a:spcPts val="0"/>
              </a:spcAft>
              <a:buNone/>
            </a:pPr>
            <a:r>
              <a:rPr lang="en-US" sz="2400">
                <a:solidFill>
                  <a:schemeClr val="dk1"/>
                </a:solidFill>
                <a:latin typeface="Montserrat"/>
                <a:ea typeface="Montserrat"/>
                <a:cs typeface="Montserrat"/>
                <a:sym typeface="Montserrat"/>
              </a:rPr>
              <a:t>3) </a:t>
            </a:r>
            <a:r>
              <a:rPr b="0" i="0" lang="en-US" sz="2400" u="none" cap="none" strike="noStrike">
                <a:solidFill>
                  <a:schemeClr val="dk1"/>
                </a:solidFill>
                <a:latin typeface="Montserrat"/>
                <a:ea typeface="Montserrat"/>
                <a:cs typeface="Montserrat"/>
                <a:sym typeface="Montserrat"/>
              </a:rPr>
              <a:t>Implement </a:t>
            </a:r>
            <a:r>
              <a:rPr lang="en-US" sz="2400">
                <a:solidFill>
                  <a:schemeClr val="dk1"/>
                </a:solidFill>
                <a:latin typeface="Montserrat"/>
                <a:ea typeface="Montserrat"/>
                <a:cs typeface="Montserrat"/>
                <a:sym typeface="Montserrat"/>
              </a:rPr>
              <a:t>the plan </a:t>
            </a:r>
            <a:r>
              <a:rPr b="0" i="0" lang="en-US" sz="2400" u="none" cap="none" strike="noStrike">
                <a:solidFill>
                  <a:schemeClr val="dk1"/>
                </a:solidFill>
                <a:latin typeface="Montserrat"/>
                <a:ea typeface="Montserrat"/>
                <a:cs typeface="Montserrat"/>
                <a:sym typeface="Montserrat"/>
              </a:rPr>
              <a:t>(incremental, with partners)</a:t>
            </a:r>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Outcome: Better tools, increased utilization &amp; impact</a:t>
            </a:r>
            <a:endParaRPr/>
          </a:p>
          <a:p>
            <a:pPr indent="-228600" lvl="0" marL="457200" marR="0" rtl="0" algn="l">
              <a:lnSpc>
                <a:spcPct val="115000"/>
              </a:lnSpc>
              <a:spcBef>
                <a:spcPts val="1000"/>
              </a:spcBef>
              <a:spcAft>
                <a:spcPts val="0"/>
              </a:spcAft>
              <a:buClr>
                <a:schemeClr val="dk1"/>
              </a:buClr>
              <a:buSzPts val="2800"/>
              <a:buFont typeface="Montserrat"/>
              <a:buNone/>
            </a:pPr>
            <a:r>
              <a:t/>
            </a:r>
            <a:endParaRPr b="0" i="0" sz="2800" u="none" cap="none" strike="noStrike">
              <a:solidFill>
                <a:schemeClr val="dk1"/>
              </a:solidFill>
              <a:latin typeface="Montserrat"/>
              <a:ea typeface="Montserrat"/>
              <a:cs typeface="Montserrat"/>
              <a:sym typeface="Montserrat"/>
            </a:endParaRPr>
          </a:p>
        </p:txBody>
      </p:sp>
      <p:sp>
        <p:nvSpPr>
          <p:cNvPr id="325" name="Google Shape;325;g3de79c6e0e7_0_59"/>
          <p:cNvSpPr txBox="1"/>
          <p:nvPr>
            <p:ph idx="1" type="body"/>
          </p:nvPr>
        </p:nvSpPr>
        <p:spPr>
          <a:xfrm>
            <a:off x="348300" y="4162025"/>
            <a:ext cx="11495400" cy="21618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Tool examples</a:t>
            </a:r>
            <a:endParaRPr/>
          </a:p>
          <a:p>
            <a:pPr indent="-381000" lvl="1" marL="914400" rtl="0" algn="l">
              <a:lnSpc>
                <a:spcPct val="115000"/>
              </a:lnSpc>
              <a:spcBef>
                <a:spcPts val="500"/>
              </a:spcBef>
              <a:spcAft>
                <a:spcPts val="0"/>
              </a:spcAft>
              <a:buSzPts val="2400"/>
              <a:buChar char="▪"/>
            </a:pPr>
            <a:r>
              <a:rPr lang="en-US"/>
              <a:t>Data access</a:t>
            </a:r>
            <a:endParaRPr/>
          </a:p>
          <a:p>
            <a:pPr indent="-381000" lvl="1" marL="914400" rtl="0" algn="l">
              <a:lnSpc>
                <a:spcPct val="115000"/>
              </a:lnSpc>
              <a:spcBef>
                <a:spcPts val="500"/>
              </a:spcBef>
              <a:spcAft>
                <a:spcPts val="0"/>
              </a:spcAft>
              <a:buSzPts val="2400"/>
              <a:buChar char="▪"/>
            </a:pPr>
            <a:r>
              <a:rPr lang="en-US"/>
              <a:t>Analysis and visualization (e.g. trends over time)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de43b868cc_0_124"/>
          <p:cNvSpPr txBox="1"/>
          <p:nvPr>
            <p:ph idx="1" type="body"/>
          </p:nvPr>
        </p:nvSpPr>
        <p:spPr>
          <a:xfrm>
            <a:off x="324233" y="1240885"/>
            <a:ext cx="11495400" cy="4913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Webinars, brochures, presentations at user meetings…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Seek out joint activities (papers, requirements development….)</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Embed users in prototype monitoring systems (“demonstrators”)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Outcome: understanding of user needs &amp; limitations…partnerships, collaborative development…</a:t>
            </a:r>
            <a:endParaRPr/>
          </a:p>
        </p:txBody>
      </p:sp>
      <p:sp>
        <p:nvSpPr>
          <p:cNvPr id="331" name="Google Shape;331;g3de43b868cc_0_12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3) User Engagement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de43b868cc_0_129"/>
          <p:cNvSpPr txBox="1"/>
          <p:nvPr>
            <p:ph idx="1" type="body"/>
          </p:nvPr>
        </p:nvSpPr>
        <p:spPr>
          <a:xfrm>
            <a:off x="176050" y="1296275"/>
            <a:ext cx="11339100" cy="5158200"/>
          </a:xfrm>
          <a:prstGeom prst="rect">
            <a:avLst/>
          </a:prstGeom>
          <a:noFill/>
          <a:ln>
            <a:noFill/>
          </a:ln>
        </p:spPr>
        <p:txBody>
          <a:bodyPr anchorCtr="0" anchor="t" bIns="45700" lIns="91425" spcFirstLastPara="1" rIns="91425" wrap="square" tIns="45700">
            <a:noAutofit/>
          </a:bodyPr>
          <a:lstStyle/>
          <a:p>
            <a:pPr indent="0" lvl="0" marL="50800" rtl="0" algn="ctr">
              <a:lnSpc>
                <a:spcPct val="100000"/>
              </a:lnSpc>
              <a:spcBef>
                <a:spcPts val="1000"/>
              </a:spcBef>
              <a:spcAft>
                <a:spcPts val="0"/>
              </a:spcAft>
              <a:buSzPts val="2800"/>
              <a:buNone/>
            </a:pPr>
            <a:r>
              <a:rPr b="1" lang="en-US"/>
              <a:t>Provides framework for B-VC activities</a:t>
            </a:r>
            <a:endParaRPr/>
          </a:p>
          <a:p>
            <a:pPr indent="-406400" lvl="0" marL="457200" rtl="0" algn="l">
              <a:lnSpc>
                <a:spcPct val="100000"/>
              </a:lnSpc>
              <a:spcBef>
                <a:spcPts val="1000"/>
              </a:spcBef>
              <a:spcAft>
                <a:spcPts val="0"/>
              </a:spcAft>
              <a:buSzPts val="2800"/>
              <a:buChar char="❖"/>
            </a:pPr>
            <a:r>
              <a:rPr lang="en-US" sz="2400"/>
              <a:t>Goals</a:t>
            </a:r>
            <a:endParaRPr/>
          </a:p>
          <a:p>
            <a:pPr indent="-381000" lvl="1" marL="914400" rtl="0" algn="l">
              <a:lnSpc>
                <a:spcPct val="100000"/>
              </a:lnSpc>
              <a:spcBef>
                <a:spcPts val="500"/>
              </a:spcBef>
              <a:spcAft>
                <a:spcPts val="0"/>
              </a:spcAft>
              <a:buSzPts val="2400"/>
              <a:buChar char="▪"/>
            </a:pPr>
            <a:r>
              <a:rPr lang="en-US"/>
              <a:t>Facilitate development of new data products and utilization tools</a:t>
            </a:r>
            <a:endParaRPr/>
          </a:p>
          <a:p>
            <a:pPr indent="-381000" lvl="1" marL="914400" rtl="0" algn="l">
              <a:lnSpc>
                <a:spcPct val="100000"/>
              </a:lnSpc>
              <a:spcBef>
                <a:spcPts val="500"/>
              </a:spcBef>
              <a:spcAft>
                <a:spcPts val="0"/>
              </a:spcAft>
              <a:buSzPts val="2400"/>
              <a:buChar char="▪"/>
            </a:pPr>
            <a:r>
              <a:rPr lang="en-US"/>
              <a:t>Engage end users</a:t>
            </a:r>
            <a:endParaRPr/>
          </a:p>
          <a:p>
            <a:pPr indent="-381000" lvl="1" marL="914400" rtl="0" algn="l">
              <a:lnSpc>
                <a:spcPct val="100000"/>
              </a:lnSpc>
              <a:spcBef>
                <a:spcPts val="500"/>
              </a:spcBef>
              <a:spcAft>
                <a:spcPts val="0"/>
              </a:spcAft>
              <a:buSzPts val="2400"/>
              <a:buChar char="▪"/>
            </a:pPr>
            <a:r>
              <a:rPr lang="en-US"/>
              <a:t>Increase impact of Agency observations, products, activities</a:t>
            </a:r>
            <a:endParaRPr/>
          </a:p>
          <a:p>
            <a:pPr indent="-406400" lvl="0" marL="457200" rtl="0" algn="l">
              <a:lnSpc>
                <a:spcPct val="100000"/>
              </a:lnSpc>
              <a:spcBef>
                <a:spcPts val="1000"/>
              </a:spcBef>
              <a:spcAft>
                <a:spcPts val="0"/>
              </a:spcAft>
              <a:buSzPts val="2800"/>
              <a:buChar char="❖"/>
            </a:pPr>
            <a:r>
              <a:rPr lang="en-US" sz="2400"/>
              <a:t>Value</a:t>
            </a:r>
            <a:endParaRPr/>
          </a:p>
          <a:p>
            <a:pPr indent="-381000" lvl="1" marL="914400" rtl="0" algn="l">
              <a:lnSpc>
                <a:spcPct val="100000"/>
              </a:lnSpc>
              <a:spcBef>
                <a:spcPts val="500"/>
              </a:spcBef>
              <a:spcAft>
                <a:spcPts val="0"/>
              </a:spcAft>
              <a:buSzPts val="2400"/>
              <a:buChar char="▪"/>
            </a:pPr>
            <a:r>
              <a:rPr lang="en-US"/>
              <a:t>Platform for developing, exploring, and testing data products and tools</a:t>
            </a:r>
            <a:endParaRPr/>
          </a:p>
          <a:p>
            <a:pPr indent="-381000" lvl="1" marL="914400" rtl="0" algn="l">
              <a:lnSpc>
                <a:spcPct val="100000"/>
              </a:lnSpc>
              <a:spcBef>
                <a:spcPts val="500"/>
              </a:spcBef>
              <a:spcAft>
                <a:spcPts val="0"/>
              </a:spcAft>
              <a:buSzPts val="2400"/>
              <a:buChar char="▪"/>
            </a:pPr>
            <a:r>
              <a:rPr lang="en-US"/>
              <a:t>Mechanism for user interaction and co-development</a:t>
            </a:r>
            <a:endParaRPr/>
          </a:p>
        </p:txBody>
      </p:sp>
      <p:sp>
        <p:nvSpPr>
          <p:cNvPr id="337" name="Google Shape;337;g3de43b868cc_0_12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4) Prototype Systems</a:t>
            </a:r>
            <a:r>
              <a:rPr lang="en-US" sz="3600"/>
              <a:t> </a:t>
            </a:r>
            <a:r>
              <a:rPr lang="en-US" sz="2400"/>
              <a:t>(“demonstrators”)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de43b868cc_0_13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Examples</a:t>
            </a:r>
            <a:endParaRPr/>
          </a:p>
          <a:p>
            <a:pPr indent="-381000" lvl="1" marL="914400" rtl="0" algn="l">
              <a:lnSpc>
                <a:spcPct val="115000"/>
              </a:lnSpc>
              <a:spcBef>
                <a:spcPts val="500"/>
              </a:spcBef>
              <a:spcAft>
                <a:spcPts val="0"/>
              </a:spcAft>
              <a:buSzPts val="2400"/>
              <a:buChar char="▪"/>
            </a:pPr>
            <a:r>
              <a:rPr lang="en-US"/>
              <a:t>Tropical forest inundation</a:t>
            </a:r>
            <a:endParaRPr/>
          </a:p>
          <a:p>
            <a:pPr indent="-381000" lvl="1" marL="914400" rtl="0" algn="l">
              <a:lnSpc>
                <a:spcPct val="115000"/>
              </a:lnSpc>
              <a:spcBef>
                <a:spcPts val="500"/>
              </a:spcBef>
              <a:spcAft>
                <a:spcPts val="0"/>
              </a:spcAft>
              <a:buSzPts val="2400"/>
              <a:buChar char="▪"/>
            </a:pPr>
            <a:r>
              <a:rPr lang="en-US"/>
              <a:t>Marine</a:t>
            </a:r>
            <a:endParaRPr/>
          </a:p>
          <a:p>
            <a:pPr indent="-355600" lvl="2" marL="1371600" rtl="0" algn="l">
              <a:lnSpc>
                <a:spcPct val="115000"/>
              </a:lnSpc>
              <a:spcBef>
                <a:spcPts val="500"/>
              </a:spcBef>
              <a:spcAft>
                <a:spcPts val="0"/>
              </a:spcAft>
              <a:buSzPts val="2000"/>
              <a:buChar char="o"/>
            </a:pPr>
            <a:r>
              <a:rPr lang="en-US" sz="2400"/>
              <a:t>Kelp monitoring</a:t>
            </a:r>
            <a:endParaRPr/>
          </a:p>
          <a:p>
            <a:pPr indent="-355600" lvl="2" marL="1371600" rtl="0" algn="l">
              <a:lnSpc>
                <a:spcPct val="115000"/>
              </a:lnSpc>
              <a:spcBef>
                <a:spcPts val="500"/>
              </a:spcBef>
              <a:spcAft>
                <a:spcPts val="0"/>
              </a:spcAft>
              <a:buSzPts val="2000"/>
              <a:buChar char="o"/>
            </a:pPr>
            <a:r>
              <a:rPr lang="en-US" sz="2400"/>
              <a:t>GOOS BioEco Essential Ocean Variables monitoring</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Exploring ideas—yours are invited!</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Agencies are invited to propose and support new protype systems</a:t>
            </a:r>
            <a:endParaRPr/>
          </a:p>
        </p:txBody>
      </p:sp>
      <p:sp>
        <p:nvSpPr>
          <p:cNvPr id="343" name="Google Shape;343;g3de43b868cc_0_134"/>
          <p:cNvSpPr txBox="1"/>
          <p:nvPr>
            <p:ph type="title"/>
          </p:nvPr>
        </p:nvSpPr>
        <p:spPr>
          <a:xfrm>
            <a:off x="176048" y="175939"/>
            <a:ext cx="95076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4) Prototype Systems</a:t>
            </a:r>
            <a:r>
              <a:rPr lang="en-US" sz="3600"/>
              <a:t> </a:t>
            </a:r>
            <a:r>
              <a:rPr lang="en-US" sz="2400"/>
              <a:t>(“demonstrators”)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de43b868cc_0_139"/>
          <p:cNvSpPr txBox="1"/>
          <p:nvPr>
            <p:ph idx="1" type="body"/>
          </p:nvPr>
        </p:nvSpPr>
        <p:spPr>
          <a:xfrm>
            <a:off x="324233" y="1635162"/>
            <a:ext cx="11495400" cy="45864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0"/>
              </a:spcBef>
              <a:spcAft>
                <a:spcPts val="0"/>
              </a:spcAft>
              <a:buClr>
                <a:srgbClr val="000000"/>
              </a:buClr>
              <a:buSzPts val="2800"/>
              <a:buFont typeface="Arial"/>
              <a:buChar char="❖"/>
            </a:pPr>
            <a:r>
              <a:rPr lang="en-US">
                <a:solidFill>
                  <a:srgbClr val="000000"/>
                </a:solidFill>
                <a:latin typeface="Montserrat"/>
                <a:ea typeface="Montserrat"/>
                <a:cs typeface="Montserrat"/>
                <a:sym typeface="Montserrat"/>
              </a:rPr>
              <a:t>Work with WGCapD to prioritize and enhance capacity</a:t>
            </a:r>
            <a:endParaRPr/>
          </a:p>
          <a:p>
            <a:pPr indent="-406400" lvl="0" marL="457200" rtl="0" algn="l">
              <a:lnSpc>
                <a:spcPct val="150000"/>
              </a:lnSpc>
              <a:spcBef>
                <a:spcPts val="0"/>
              </a:spcBef>
              <a:spcAft>
                <a:spcPts val="0"/>
              </a:spcAft>
              <a:buClr>
                <a:srgbClr val="000000"/>
              </a:buClr>
              <a:buSzPts val="2800"/>
              <a:buFont typeface="Arial"/>
              <a:buChar char="❖"/>
            </a:pPr>
            <a:r>
              <a:rPr lang="en-US">
                <a:solidFill>
                  <a:srgbClr val="000000"/>
                </a:solidFill>
                <a:latin typeface="Montserrat"/>
                <a:ea typeface="Montserrat"/>
                <a:cs typeface="Montserrat"/>
                <a:sym typeface="Montserrat"/>
              </a:rPr>
              <a:t>Emerging topic as B-VC progresses and interacts with users</a:t>
            </a:r>
            <a:endParaRPr/>
          </a:p>
          <a:p>
            <a:pPr indent="-406400" lvl="0" marL="457200" rtl="0" algn="l">
              <a:lnSpc>
                <a:spcPct val="150000"/>
              </a:lnSpc>
              <a:spcBef>
                <a:spcPts val="0"/>
              </a:spcBef>
              <a:spcAft>
                <a:spcPts val="0"/>
              </a:spcAft>
              <a:buClr>
                <a:srgbClr val="000000"/>
              </a:buClr>
              <a:buSzPts val="2800"/>
              <a:buFont typeface="Arial"/>
              <a:buChar char="❖"/>
            </a:pPr>
            <a:r>
              <a:rPr lang="en-US">
                <a:solidFill>
                  <a:srgbClr val="000000"/>
                </a:solidFill>
                <a:latin typeface="Montserrat"/>
                <a:ea typeface="Montserrat"/>
                <a:cs typeface="Montserrat"/>
                <a:sym typeface="Montserrat"/>
              </a:rPr>
              <a:t>More discussions will be needed</a:t>
            </a:r>
            <a:endParaRPr/>
          </a:p>
          <a:p>
            <a:pPr indent="-406400" lvl="0" marL="457200" rtl="0" algn="l">
              <a:lnSpc>
                <a:spcPct val="150000"/>
              </a:lnSpc>
              <a:spcBef>
                <a:spcPts val="0"/>
              </a:spcBef>
              <a:spcAft>
                <a:spcPts val="0"/>
              </a:spcAft>
              <a:buClr>
                <a:srgbClr val="000000"/>
              </a:buClr>
              <a:buSzPts val="2800"/>
              <a:buFont typeface="Arial"/>
              <a:buChar char="❖"/>
            </a:pPr>
            <a:r>
              <a:rPr lang="en-US">
                <a:solidFill>
                  <a:srgbClr val="000000"/>
                </a:solidFill>
                <a:latin typeface="Montserrat"/>
                <a:ea typeface="Montserrat"/>
                <a:cs typeface="Montserrat"/>
                <a:sym typeface="Montserrat"/>
              </a:rPr>
              <a:t>Outcome: Increased EO-awareness, utilization, and impact</a:t>
            </a:r>
            <a:endParaRPr/>
          </a:p>
          <a:p>
            <a:pPr indent="-228600" lvl="0" marL="457200" rtl="0" algn="l">
              <a:lnSpc>
                <a:spcPct val="150000"/>
              </a:lnSpc>
              <a:spcBef>
                <a:spcPts val="1000"/>
              </a:spcBef>
              <a:spcAft>
                <a:spcPts val="0"/>
              </a:spcAft>
              <a:buSzPts val="2800"/>
              <a:buNone/>
            </a:pPr>
            <a:r>
              <a:t/>
            </a:r>
            <a:endParaRPr sz="2000">
              <a:latin typeface="Montserrat"/>
              <a:ea typeface="Montserrat"/>
              <a:cs typeface="Montserrat"/>
              <a:sym typeface="Montserrat"/>
            </a:endParaRPr>
          </a:p>
        </p:txBody>
      </p:sp>
      <p:sp>
        <p:nvSpPr>
          <p:cNvPr id="349" name="Google Shape;349;g3de43b868cc_0_13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5) Capacity Building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de43b868cc_0_0"/>
          <p:cNvSpPr txBox="1"/>
          <p:nvPr>
            <p:ph idx="1" type="body"/>
          </p:nvPr>
        </p:nvSpPr>
        <p:spPr>
          <a:xfrm>
            <a:off x="324225" y="1326300"/>
            <a:ext cx="11495400" cy="48951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How we got here</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Proposal</a:t>
            </a:r>
            <a:endParaRPr/>
          </a:p>
          <a:p>
            <a:pPr indent="-381000" lvl="1" marL="914400" rtl="0" algn="l">
              <a:lnSpc>
                <a:spcPct val="115000"/>
              </a:lnSpc>
              <a:spcBef>
                <a:spcPts val="500"/>
              </a:spcBef>
              <a:spcAft>
                <a:spcPts val="0"/>
              </a:spcAft>
              <a:buSzPts val="2400"/>
              <a:buChar char="▪"/>
            </a:pPr>
            <a:r>
              <a:rPr lang="en-US" sz="2800"/>
              <a:t>Full Proposal</a:t>
            </a:r>
            <a:endParaRPr/>
          </a:p>
          <a:p>
            <a:pPr indent="-381000" lvl="1" marL="914400" rtl="0" algn="l">
              <a:lnSpc>
                <a:spcPct val="115000"/>
              </a:lnSpc>
              <a:spcBef>
                <a:spcPts val="500"/>
              </a:spcBef>
              <a:spcAft>
                <a:spcPts val="0"/>
              </a:spcAft>
              <a:buSzPts val="2400"/>
              <a:buChar char="▪"/>
            </a:pPr>
            <a:r>
              <a:rPr lang="en-US" sz="2800"/>
              <a:t>Terms of Reference</a:t>
            </a:r>
            <a:endParaRPr/>
          </a:p>
          <a:p>
            <a:pPr indent="-381000" lvl="1" marL="914400" rtl="0" algn="l">
              <a:lnSpc>
                <a:spcPct val="115000"/>
              </a:lnSpc>
              <a:spcBef>
                <a:spcPts val="500"/>
              </a:spcBef>
              <a:spcAft>
                <a:spcPts val="0"/>
              </a:spcAft>
              <a:buSzPts val="2400"/>
              <a:buChar char="▪"/>
            </a:pPr>
            <a:r>
              <a:rPr lang="en-US" sz="2800"/>
              <a:t>Implementation Plan</a:t>
            </a:r>
            <a:endParaRPr/>
          </a:p>
        </p:txBody>
      </p:sp>
      <p:sp>
        <p:nvSpPr>
          <p:cNvPr id="192" name="Google Shape;192;g3de43b868cc_0_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de43b868cc_0_14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6) GEO BON GBiOS “Space Arm”</a:t>
            </a:r>
            <a:endParaRPr/>
          </a:p>
        </p:txBody>
      </p:sp>
      <p:pic>
        <p:nvPicPr>
          <p:cNvPr id="355" name="Google Shape;355;g3de43b868cc_0_144"/>
          <p:cNvPicPr preferRelativeResize="0"/>
          <p:nvPr/>
        </p:nvPicPr>
        <p:blipFill rotWithShape="1">
          <a:blip r:embed="rId3">
            <a:alphaModFix/>
          </a:blip>
          <a:srcRect b="0" l="0" r="0" t="0"/>
          <a:stretch/>
        </p:blipFill>
        <p:spPr>
          <a:xfrm>
            <a:off x="6231960" y="2069280"/>
            <a:ext cx="5770440" cy="4233240"/>
          </a:xfrm>
          <a:prstGeom prst="rect">
            <a:avLst/>
          </a:prstGeom>
          <a:noFill/>
          <a:ln cap="flat" cmpd="sng" w="12700">
            <a:solidFill>
              <a:srgbClr val="000000"/>
            </a:solidFill>
            <a:prstDash val="solid"/>
            <a:round/>
            <a:headEnd len="sm" w="sm" type="none"/>
            <a:tailEnd len="sm" w="sm" type="none"/>
          </a:ln>
        </p:spPr>
      </p:pic>
      <p:pic>
        <p:nvPicPr>
          <p:cNvPr id="356" name="Google Shape;356;g3de43b868cc_0_144"/>
          <p:cNvPicPr preferRelativeResize="0"/>
          <p:nvPr/>
        </p:nvPicPr>
        <p:blipFill rotWithShape="1">
          <a:blip r:embed="rId4">
            <a:alphaModFix/>
          </a:blip>
          <a:srcRect b="0" l="0" r="0" t="0"/>
          <a:stretch/>
        </p:blipFill>
        <p:spPr>
          <a:xfrm>
            <a:off x="184680" y="2058120"/>
            <a:ext cx="5758560" cy="4233240"/>
          </a:xfrm>
          <a:prstGeom prst="rect">
            <a:avLst/>
          </a:prstGeom>
          <a:noFill/>
          <a:ln cap="flat" cmpd="sng" w="9525">
            <a:solidFill>
              <a:srgbClr val="BFBFBF"/>
            </a:solidFill>
            <a:prstDash val="solid"/>
            <a:round/>
            <a:headEnd len="sm" w="sm" type="none"/>
            <a:tailEnd len="sm" w="sm" type="none"/>
          </a:ln>
        </p:spPr>
      </p:pic>
      <p:sp>
        <p:nvSpPr>
          <p:cNvPr id="357" name="Google Shape;357;g3de43b868cc_0_144"/>
          <p:cNvSpPr/>
          <p:nvPr/>
        </p:nvSpPr>
        <p:spPr>
          <a:xfrm>
            <a:off x="126528" y="6291360"/>
            <a:ext cx="44196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https://public.wmo.int/en/programmes/global-observing-system</a:t>
            </a:r>
            <a:endParaRPr/>
          </a:p>
        </p:txBody>
      </p:sp>
      <p:sp>
        <p:nvSpPr>
          <p:cNvPr id="358" name="Google Shape;358;g3de43b868cc_0_144"/>
          <p:cNvSpPr txBox="1"/>
          <p:nvPr/>
        </p:nvSpPr>
        <p:spPr>
          <a:xfrm>
            <a:off x="853218" y="1110099"/>
            <a:ext cx="1048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Thinking Big: GBiOS: Global Biodiversity Observing System</a:t>
            </a:r>
            <a:endParaRPr/>
          </a:p>
        </p:txBody>
      </p:sp>
      <p:sp>
        <p:nvSpPr>
          <p:cNvPr id="359" name="Google Shape;359;g3de43b868cc_0_144"/>
          <p:cNvSpPr/>
          <p:nvPr/>
        </p:nvSpPr>
        <p:spPr>
          <a:xfrm>
            <a:off x="6376320" y="1693044"/>
            <a:ext cx="5345700" cy="558300"/>
          </a:xfrm>
          <a:prstGeom prst="rect">
            <a:avLst/>
          </a:prstGeom>
          <a:noFill/>
          <a:ln>
            <a:noFill/>
          </a:ln>
        </p:spPr>
        <p:txBody>
          <a:bodyPr anchorCtr="0" anchor="t" bIns="45000" lIns="90000" spcFirstLastPara="1" rIns="90000" wrap="square" tIns="45000">
            <a:noAutofit/>
          </a:bodyPr>
          <a:lstStyle/>
          <a:p>
            <a:pPr indent="0" lvl="0" marL="0" marR="0" rtl="0" algn="l">
              <a:lnSpc>
                <a:spcPct val="105000"/>
              </a:lnSpc>
              <a:spcBef>
                <a:spcPts val="0"/>
              </a:spcBef>
              <a:spcAft>
                <a:spcPts val="0"/>
              </a:spcAft>
              <a:buNone/>
            </a:pPr>
            <a:r>
              <a:rPr b="1" i="0" lang="en-US" sz="2000" u="none" cap="none" strike="noStrike">
                <a:solidFill>
                  <a:schemeClr val="dk1"/>
                </a:solidFill>
                <a:latin typeface="Arial"/>
                <a:ea typeface="Arial"/>
                <a:cs typeface="Arial"/>
                <a:sym typeface="Arial"/>
              </a:rPr>
              <a:t>Biodiversity</a:t>
            </a:r>
            <a:endParaRPr b="0" i="0" sz="2000" u="none" cap="none" strike="noStrike">
              <a:solidFill>
                <a:schemeClr val="dk1"/>
              </a:solidFill>
              <a:latin typeface="Arial"/>
              <a:ea typeface="Arial"/>
              <a:cs typeface="Arial"/>
              <a:sym typeface="Arial"/>
            </a:endParaRPr>
          </a:p>
        </p:txBody>
      </p:sp>
      <p:sp>
        <p:nvSpPr>
          <p:cNvPr id="360" name="Google Shape;360;g3de43b868cc_0_144"/>
          <p:cNvSpPr/>
          <p:nvPr/>
        </p:nvSpPr>
        <p:spPr>
          <a:xfrm>
            <a:off x="169560" y="1715748"/>
            <a:ext cx="1811400" cy="3834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None/>
            </a:pPr>
            <a:r>
              <a:rPr b="1" i="0" lang="en-US" sz="2000" u="none" cap="none" strike="noStrike">
                <a:solidFill>
                  <a:schemeClr val="dk1"/>
                </a:solidFill>
                <a:latin typeface="Arial"/>
                <a:ea typeface="Arial"/>
                <a:cs typeface="Arial"/>
                <a:sym typeface="Arial"/>
              </a:rPr>
              <a:t>Weather</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de43b868cc_0_154"/>
          <p:cNvSpPr txBox="1"/>
          <p:nvPr>
            <p:ph idx="1" type="body"/>
          </p:nvPr>
        </p:nvSpPr>
        <p:spPr>
          <a:xfrm>
            <a:off x="324225" y="1296271"/>
            <a:ext cx="11495400" cy="4775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Now active</a:t>
            </a:r>
            <a:endParaRPr/>
          </a:p>
          <a:p>
            <a:pPr indent="-381000" lvl="1" marL="914400" rtl="0" algn="l">
              <a:lnSpc>
                <a:spcPct val="115000"/>
              </a:lnSpc>
              <a:spcBef>
                <a:spcPts val="500"/>
              </a:spcBef>
              <a:spcAft>
                <a:spcPts val="0"/>
              </a:spcAft>
              <a:buSzPts val="2400"/>
              <a:buChar char="▪"/>
            </a:pPr>
            <a:r>
              <a:rPr lang="en-US"/>
              <a:t>Known gap in many BST activities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Engaging with GOOS BioEco panel</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Discussions with marine VCs: COAST, OCR, OST, SST</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Considering options for a marine prototype (“demonstrator”)</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366" name="Google Shape;366;g3de43b868cc_0_15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Marine Activity</a:t>
            </a:r>
            <a:endParaRPr/>
          </a:p>
        </p:txBody>
      </p:sp>
      <p:sp>
        <p:nvSpPr>
          <p:cNvPr id="367" name="Google Shape;367;g3de43b868cc_0_154"/>
          <p:cNvSpPr/>
          <p:nvPr/>
        </p:nvSpPr>
        <p:spPr>
          <a:xfrm>
            <a:off x="9111727" y="6272978"/>
            <a:ext cx="1263300" cy="264900"/>
          </a:xfrm>
          <a:prstGeom prst="rect">
            <a:avLst/>
          </a:prstGeom>
          <a:noFill/>
          <a:ln>
            <a:noFill/>
          </a:ln>
        </p:spPr>
        <p:txBody>
          <a:bodyPr anchorCtr="0" anchor="t" bIns="46025" lIns="92075" spcFirstLastPara="1" rIns="92075" wrap="square" tIns="46025">
            <a:noAutofit/>
          </a:bodyPr>
          <a:lstStyle/>
          <a:p>
            <a:pPr indent="0" lvl="0" marL="0" marR="0" rtl="0" algn="l">
              <a:lnSpc>
                <a:spcPct val="110000"/>
              </a:lnSpc>
              <a:spcBef>
                <a:spcPts val="0"/>
              </a:spcBef>
              <a:spcAft>
                <a:spcPts val="0"/>
              </a:spcAft>
              <a:buClr>
                <a:srgbClr val="000000"/>
              </a:buClr>
              <a:buSzPts val="1100"/>
              <a:buFont typeface="Noto Sans Symbols"/>
              <a:buNone/>
            </a:pPr>
            <a:r>
              <a:rPr b="0" i="0" lang="en-US" sz="1100" u="none" cap="none" strike="noStrike">
                <a:solidFill>
                  <a:schemeClr val="dk1"/>
                </a:solidFill>
                <a:latin typeface="Arial"/>
                <a:ea typeface="Arial"/>
                <a:cs typeface="Arial"/>
                <a:sym typeface="Arial"/>
              </a:rPr>
              <a:t>Wikimedia Avoini</a:t>
            </a:r>
            <a:endParaRPr b="0" i="0" sz="1100" u="none" cap="none" strike="noStrike">
              <a:solidFill>
                <a:schemeClr val="dk1"/>
              </a:solidFill>
              <a:latin typeface="Arial"/>
              <a:ea typeface="Arial"/>
              <a:cs typeface="Arial"/>
              <a:sym typeface="Arial"/>
            </a:endParaRPr>
          </a:p>
        </p:txBody>
      </p:sp>
      <p:pic>
        <p:nvPicPr>
          <p:cNvPr id="368" name="Google Shape;368;g3de43b868cc_0_154"/>
          <p:cNvPicPr preferRelativeResize="0"/>
          <p:nvPr/>
        </p:nvPicPr>
        <p:blipFill rotWithShape="1">
          <a:blip r:embed="rId3">
            <a:alphaModFix/>
          </a:blip>
          <a:srcRect b="0" l="0" r="0" t="0"/>
          <a:stretch/>
        </p:blipFill>
        <p:spPr>
          <a:xfrm>
            <a:off x="2660138" y="4313332"/>
            <a:ext cx="6483860" cy="2143644"/>
          </a:xfrm>
          <a:prstGeom prst="rect">
            <a:avLst/>
          </a:prstGeom>
          <a:noFill/>
          <a:ln cap="flat" cmpd="sng" w="9525">
            <a:solidFill>
              <a:srgbClr val="A5A5A5"/>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de43b868cc_0_161"/>
          <p:cNvSpPr txBox="1"/>
          <p:nvPr>
            <p:ph idx="1" type="body"/>
          </p:nvPr>
        </p:nvSpPr>
        <p:spPr>
          <a:xfrm>
            <a:off x="34175" y="1161150"/>
            <a:ext cx="12123600" cy="5290500"/>
          </a:xfrm>
          <a:prstGeom prst="rect">
            <a:avLst/>
          </a:prstGeom>
          <a:noFill/>
          <a:ln>
            <a:noFill/>
          </a:ln>
        </p:spPr>
        <p:txBody>
          <a:bodyPr anchorCtr="0" anchor="t" bIns="45700" lIns="91425" spcFirstLastPara="1" rIns="91425" wrap="square" tIns="45700">
            <a:normAutofit lnSpcReduction="20000"/>
          </a:bodyPr>
          <a:lstStyle/>
          <a:p>
            <a:pPr indent="-406400" lvl="0" marL="457200" rtl="0" algn="l">
              <a:lnSpc>
                <a:spcPct val="100000"/>
              </a:lnSpc>
              <a:spcBef>
                <a:spcPts val="1000"/>
              </a:spcBef>
              <a:spcAft>
                <a:spcPts val="0"/>
              </a:spcAft>
              <a:buSzPts val="2800"/>
              <a:buChar char="❖"/>
            </a:pPr>
            <a:r>
              <a:rPr lang="en-US" sz="2000"/>
              <a:t>Many activities by CEOS Agencies (here: sample from </a:t>
            </a:r>
            <a:r>
              <a:rPr lang="en-US" sz="1800"/>
              <a:t>CNES, CSA, CSIRO, ESA, NASA, JAXA)</a:t>
            </a:r>
            <a:endParaRPr/>
          </a:p>
          <a:p>
            <a:pPr indent="-406400" lvl="0" marL="457200" rtl="0" algn="l">
              <a:lnSpc>
                <a:spcPct val="100000"/>
              </a:lnSpc>
              <a:spcBef>
                <a:spcPts val="1000"/>
              </a:spcBef>
              <a:spcAft>
                <a:spcPts val="0"/>
              </a:spcAft>
              <a:buSzPts val="2800"/>
              <a:buChar char="❖"/>
            </a:pPr>
            <a:r>
              <a:rPr lang="en-US" sz="2000"/>
              <a:t>Fill gaps in products and tools</a:t>
            </a:r>
            <a:endParaRPr/>
          </a:p>
          <a:p>
            <a:pPr indent="-381000" lvl="1" marL="914400" rtl="0" algn="l">
              <a:lnSpc>
                <a:spcPct val="100000"/>
              </a:lnSpc>
              <a:spcBef>
                <a:spcPts val="500"/>
              </a:spcBef>
              <a:spcAft>
                <a:spcPts val="0"/>
              </a:spcAft>
              <a:buSzPts val="2400"/>
              <a:buChar char="▪"/>
            </a:pPr>
            <a:r>
              <a:rPr lang="en-US" sz="1800"/>
              <a:t>CSA: SaMBA (20 project applications portfolio)</a:t>
            </a:r>
            <a:endParaRPr/>
          </a:p>
          <a:p>
            <a:pPr indent="-381000" lvl="1" marL="914400" rtl="0" algn="l">
              <a:lnSpc>
                <a:spcPct val="100000"/>
              </a:lnSpc>
              <a:spcBef>
                <a:spcPts val="500"/>
              </a:spcBef>
              <a:spcAft>
                <a:spcPts val="0"/>
              </a:spcAft>
              <a:buSzPts val="2400"/>
              <a:buChar char="▪"/>
            </a:pPr>
            <a:r>
              <a:rPr lang="en-US" sz="1800"/>
              <a:t>CSIRO: Habitat Condition Assessment System; Bioclimatic Ecosystem Resilience Index; NatureIQ</a:t>
            </a:r>
            <a:endParaRPr sz="1800"/>
          </a:p>
          <a:p>
            <a:pPr indent="-381000" lvl="1" marL="914400" rtl="0" algn="l">
              <a:lnSpc>
                <a:spcPct val="100000"/>
              </a:lnSpc>
              <a:spcBef>
                <a:spcPts val="500"/>
              </a:spcBef>
              <a:spcAft>
                <a:spcPts val="0"/>
              </a:spcAft>
              <a:buSzPts val="2400"/>
              <a:buChar char="▪"/>
            </a:pPr>
            <a:r>
              <a:rPr lang="en-US" sz="1800"/>
              <a:t>ESA:  “EO for EBVs and GBF Indicators” and “EO for EWVs and Wetland Restoration/Conversation Indicators” tenders; WEED ecosystem extent project</a:t>
            </a:r>
            <a:endParaRPr/>
          </a:p>
          <a:p>
            <a:pPr indent="-381000" lvl="1" marL="914400" rtl="0" algn="l">
              <a:lnSpc>
                <a:spcPct val="100000"/>
              </a:lnSpc>
              <a:spcBef>
                <a:spcPts val="500"/>
              </a:spcBef>
              <a:spcAft>
                <a:spcPts val="0"/>
              </a:spcAft>
              <a:buSzPts val="2400"/>
              <a:buChar char="▪"/>
            </a:pPr>
            <a:r>
              <a:rPr lang="en-US" sz="1800"/>
              <a:t>NASA: Biodiversity &amp; Ecosystem Conservation programs (R&amp;A &amp; Applications solicitations)</a:t>
            </a:r>
            <a:endParaRPr/>
          </a:p>
          <a:p>
            <a:pPr indent="-381000" lvl="1" marL="914400" rtl="0" algn="l">
              <a:lnSpc>
                <a:spcPct val="100000"/>
              </a:lnSpc>
              <a:spcBef>
                <a:spcPts val="500"/>
              </a:spcBef>
              <a:spcAft>
                <a:spcPts val="0"/>
              </a:spcAft>
              <a:buSzPts val="2400"/>
              <a:buChar char="▪"/>
            </a:pPr>
            <a:r>
              <a:rPr lang="en-US" sz="1800"/>
              <a:t>Convention on Wetlands (Ramsar): ESA and JAXA support to Ramsar STRP and GEO Wetlands</a:t>
            </a:r>
            <a:endParaRPr/>
          </a:p>
          <a:p>
            <a:pPr indent="-381000" lvl="1" marL="914400" rtl="0" algn="l">
              <a:lnSpc>
                <a:spcPct val="100000"/>
              </a:lnSpc>
              <a:spcBef>
                <a:spcPts val="500"/>
              </a:spcBef>
              <a:spcAft>
                <a:spcPts val="0"/>
              </a:spcAft>
              <a:buSzPts val="2400"/>
              <a:buChar char="▪"/>
            </a:pPr>
            <a:r>
              <a:rPr lang="en-US" sz="1800"/>
              <a:t>Product Generation &amp; tools (SDI): CSIRO EASI platform, ESA OpenEO/BON-in-a-Box integration, NASA-ESA MAAP, NASA Science Cloud</a:t>
            </a:r>
            <a:endParaRPr/>
          </a:p>
          <a:p>
            <a:pPr indent="-406400" lvl="0" marL="457200" rtl="0" algn="l">
              <a:lnSpc>
                <a:spcPct val="100000"/>
              </a:lnSpc>
              <a:spcBef>
                <a:spcPts val="1000"/>
              </a:spcBef>
              <a:spcAft>
                <a:spcPts val="0"/>
              </a:spcAft>
              <a:buSzPts val="2800"/>
              <a:buChar char="❖"/>
            </a:pPr>
            <a:r>
              <a:rPr lang="en-US" sz="2000"/>
              <a:t>User engagement and capacity building</a:t>
            </a:r>
            <a:endParaRPr/>
          </a:p>
          <a:p>
            <a:pPr indent="-406400" lvl="0" marL="457200" rtl="0" algn="l">
              <a:lnSpc>
                <a:spcPct val="100000"/>
              </a:lnSpc>
              <a:spcBef>
                <a:spcPts val="1000"/>
              </a:spcBef>
              <a:spcAft>
                <a:spcPts val="0"/>
              </a:spcAft>
              <a:buSzPts val="2800"/>
              <a:buChar char="❖"/>
            </a:pPr>
            <a:r>
              <a:rPr lang="en-US" sz="2000"/>
              <a:t>Continuation of EETT demonstrators (CNES, CSIRO, ECCC)</a:t>
            </a:r>
            <a:endParaRPr/>
          </a:p>
          <a:p>
            <a:pPr indent="0" lvl="0" marL="50800" rtl="0" algn="l">
              <a:lnSpc>
                <a:spcPct val="100000"/>
              </a:lnSpc>
              <a:spcBef>
                <a:spcPts val="1000"/>
              </a:spcBef>
              <a:spcAft>
                <a:spcPts val="0"/>
              </a:spcAft>
              <a:buSzPts val="2800"/>
              <a:buNone/>
            </a:pPr>
            <a:r>
              <a:rPr lang="en-US" sz="1050"/>
              <a:t>  </a:t>
            </a:r>
            <a:endParaRPr/>
          </a:p>
          <a:p>
            <a:pPr indent="-406400" lvl="0" marL="457200" rtl="0" algn="l">
              <a:lnSpc>
                <a:spcPct val="100000"/>
              </a:lnSpc>
              <a:spcBef>
                <a:spcPts val="1000"/>
              </a:spcBef>
              <a:spcAft>
                <a:spcPts val="0"/>
              </a:spcAft>
              <a:buSzPts val="2800"/>
              <a:buChar char="❖"/>
            </a:pPr>
            <a:r>
              <a:rPr lang="en-US" sz="2000"/>
              <a:t>B-VC: “network map” showing connections among missions/data products/user needs</a:t>
            </a:r>
            <a:endParaRPr/>
          </a:p>
        </p:txBody>
      </p:sp>
      <p:sp>
        <p:nvSpPr>
          <p:cNvPr id="374" name="Google Shape;374;g3de43b868cc_0_16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Existing Activities (examples)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d63a665443_0_11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Commented on connections to user needs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Exploring potential connection areas</a:t>
            </a:r>
            <a:endParaRPr/>
          </a:p>
          <a:p>
            <a:pPr indent="-381000" lvl="1" marL="914400" rtl="0" algn="l">
              <a:lnSpc>
                <a:spcPct val="115000"/>
              </a:lnSpc>
              <a:spcBef>
                <a:spcPts val="500"/>
              </a:spcBef>
              <a:spcAft>
                <a:spcPts val="0"/>
              </a:spcAft>
              <a:buSzPts val="2400"/>
              <a:buChar char="▪"/>
            </a:pPr>
            <a:r>
              <a:rPr lang="en-US"/>
              <a:t>Guidance (e.g.., WGISS)</a:t>
            </a:r>
            <a:endParaRPr/>
          </a:p>
          <a:p>
            <a:pPr indent="-381000" lvl="1" marL="914400" rtl="0" algn="l">
              <a:lnSpc>
                <a:spcPct val="115000"/>
              </a:lnSpc>
              <a:spcBef>
                <a:spcPts val="500"/>
              </a:spcBef>
              <a:spcAft>
                <a:spcPts val="0"/>
              </a:spcAft>
              <a:buSzPts val="2400"/>
              <a:buChar char="▪"/>
            </a:pPr>
            <a:r>
              <a:rPr lang="en-US"/>
              <a:t>Providing data (e.g., Marine VCs)</a:t>
            </a:r>
            <a:endParaRPr/>
          </a:p>
        </p:txBody>
      </p:sp>
      <p:sp>
        <p:nvSpPr>
          <p:cNvPr id="380" name="Google Shape;380;g3d63a665443_0_1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Outreach to WGs and VCs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de43b868cc_0_17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sz="2400"/>
              <a:t>Leadership</a:t>
            </a:r>
            <a:endParaRPr/>
          </a:p>
          <a:p>
            <a:pPr indent="-381000" lvl="1" marL="914400" rtl="0" algn="l">
              <a:lnSpc>
                <a:spcPct val="115000"/>
              </a:lnSpc>
              <a:spcBef>
                <a:spcPts val="500"/>
              </a:spcBef>
              <a:spcAft>
                <a:spcPts val="0"/>
              </a:spcAft>
              <a:buSzPts val="2400"/>
              <a:buChar char="▪"/>
            </a:pPr>
            <a:r>
              <a:rPr lang="en-US"/>
              <a:t>CSA: Lucie Viciano</a:t>
            </a:r>
            <a:endParaRPr/>
          </a:p>
          <a:p>
            <a:pPr indent="-381000" lvl="1" marL="914400" rtl="0" algn="l">
              <a:lnSpc>
                <a:spcPct val="115000"/>
              </a:lnSpc>
              <a:spcBef>
                <a:spcPts val="500"/>
              </a:spcBef>
              <a:spcAft>
                <a:spcPts val="0"/>
              </a:spcAft>
              <a:buSzPts val="2400"/>
              <a:buChar char="▪"/>
            </a:pPr>
            <a:r>
              <a:rPr lang="en-US"/>
              <a:t>ESA: Marc Paganini (transitioning to Federica Marando)</a:t>
            </a:r>
            <a:endParaRPr/>
          </a:p>
          <a:p>
            <a:pPr indent="-381000" lvl="1" marL="914400" rtl="0" algn="l">
              <a:lnSpc>
                <a:spcPct val="115000"/>
              </a:lnSpc>
              <a:spcBef>
                <a:spcPts val="500"/>
              </a:spcBef>
              <a:spcAft>
                <a:spcPts val="0"/>
              </a:spcAft>
              <a:buSzPts val="2400"/>
              <a:buChar char="▪"/>
            </a:pPr>
            <a:r>
              <a:rPr lang="en-US"/>
              <a:t>NASA: Gary Geller (transitioning to Yoseline Angel)</a:t>
            </a:r>
            <a:endParaRPr/>
          </a:p>
          <a:p>
            <a:pPr indent="-406400" lvl="0" marL="457200" rtl="0" algn="l">
              <a:lnSpc>
                <a:spcPct val="115000"/>
              </a:lnSpc>
              <a:spcBef>
                <a:spcPts val="1000"/>
              </a:spcBef>
              <a:spcAft>
                <a:spcPts val="0"/>
              </a:spcAft>
              <a:buSzPts val="2800"/>
              <a:buChar char="❖"/>
            </a:pPr>
            <a:r>
              <a:rPr b="1" lang="en-US" sz="2400"/>
              <a:t>Membership</a:t>
            </a:r>
            <a:endParaRPr/>
          </a:p>
          <a:p>
            <a:pPr indent="-381000" lvl="1" marL="914400" rtl="0" algn="l">
              <a:lnSpc>
                <a:spcPct val="115000"/>
              </a:lnSpc>
              <a:spcBef>
                <a:spcPts val="500"/>
              </a:spcBef>
              <a:spcAft>
                <a:spcPts val="0"/>
              </a:spcAft>
              <a:buSzPts val="2400"/>
              <a:buChar char="▪"/>
            </a:pPr>
            <a:r>
              <a:rPr lang="en-US"/>
              <a:t>CEOS Agency personnel (including CEOS WGs &amp; VCs)</a:t>
            </a:r>
            <a:endParaRPr/>
          </a:p>
          <a:p>
            <a:pPr indent="-381000" lvl="1" marL="914400" rtl="0" algn="l">
              <a:lnSpc>
                <a:spcPct val="115000"/>
              </a:lnSpc>
              <a:spcBef>
                <a:spcPts val="500"/>
              </a:spcBef>
              <a:spcAft>
                <a:spcPts val="0"/>
              </a:spcAft>
              <a:buSzPts val="2400"/>
              <a:buChar char="▪"/>
            </a:pPr>
            <a:r>
              <a:rPr lang="en-US"/>
              <a:t>Augmented with outside expertise</a:t>
            </a:r>
            <a:endParaRPr/>
          </a:p>
          <a:p>
            <a:pPr indent="-381000" lvl="1" marL="914400" rtl="0" algn="l">
              <a:lnSpc>
                <a:spcPct val="115000"/>
              </a:lnSpc>
              <a:spcBef>
                <a:spcPts val="500"/>
              </a:spcBef>
              <a:spcAft>
                <a:spcPts val="0"/>
              </a:spcAft>
              <a:buSzPts val="2400"/>
              <a:buChar char="▪"/>
            </a:pPr>
            <a:r>
              <a:rPr lang="en-US"/>
              <a:t>Goal for geographic diversity and range of expertise</a:t>
            </a:r>
            <a:endParaRPr/>
          </a:p>
        </p:txBody>
      </p:sp>
      <p:sp>
        <p:nvSpPr>
          <p:cNvPr id="386" name="Google Shape;386;g3de43b868cc_0_17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B-VC Membership &amp; Leadership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de43b868cc_0_177"/>
          <p:cNvSpPr txBox="1"/>
          <p:nvPr>
            <p:ph idx="1" type="body"/>
          </p:nvPr>
        </p:nvSpPr>
        <p:spPr>
          <a:xfrm>
            <a:off x="348300" y="1242846"/>
            <a:ext cx="11495400" cy="50709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b="1" lang="en-US" sz="2400"/>
              <a:t>In-Kind support (for Team members)</a:t>
            </a:r>
            <a:endParaRPr/>
          </a:p>
          <a:p>
            <a:pPr indent="-381000" lvl="1" marL="914400" rtl="0" algn="l">
              <a:lnSpc>
                <a:spcPct val="100000"/>
              </a:lnSpc>
              <a:spcBef>
                <a:spcPts val="500"/>
              </a:spcBef>
              <a:spcAft>
                <a:spcPts val="0"/>
              </a:spcAft>
              <a:buSzPts val="2400"/>
              <a:buChar char="▪"/>
            </a:pPr>
            <a:r>
              <a:rPr lang="en-US"/>
              <a:t>By CEOS Agencies (including WGs &amp; VCs)</a:t>
            </a:r>
            <a:endParaRPr/>
          </a:p>
          <a:p>
            <a:pPr indent="-381000" lvl="1" marL="914400" rtl="0" algn="l">
              <a:lnSpc>
                <a:spcPct val="100000"/>
              </a:lnSpc>
              <a:spcBef>
                <a:spcPts val="500"/>
              </a:spcBef>
              <a:spcAft>
                <a:spcPts val="0"/>
              </a:spcAft>
              <a:buSzPts val="2400"/>
              <a:buChar char="▪"/>
            </a:pPr>
            <a:r>
              <a:rPr lang="en-US"/>
              <a:t>For invited external experts</a:t>
            </a:r>
            <a:endParaRPr/>
          </a:p>
          <a:p>
            <a:pPr indent="-406400" lvl="0" marL="457200" rtl="0" algn="l">
              <a:lnSpc>
                <a:spcPct val="100000"/>
              </a:lnSpc>
              <a:spcBef>
                <a:spcPts val="1000"/>
              </a:spcBef>
              <a:spcAft>
                <a:spcPts val="0"/>
              </a:spcAft>
              <a:buSzPts val="2800"/>
              <a:buChar char="❖"/>
            </a:pPr>
            <a:r>
              <a:rPr b="1" lang="en-US" sz="2400"/>
              <a:t>CEOS Agency Research and Development programs</a:t>
            </a:r>
            <a:endParaRPr/>
          </a:p>
          <a:p>
            <a:pPr indent="-381000" lvl="1" marL="914400" rtl="0" algn="l">
              <a:lnSpc>
                <a:spcPct val="100000"/>
              </a:lnSpc>
              <a:spcBef>
                <a:spcPts val="500"/>
              </a:spcBef>
              <a:spcAft>
                <a:spcPts val="0"/>
              </a:spcAft>
              <a:buSzPts val="2400"/>
              <a:buChar char="▪"/>
            </a:pPr>
            <a:r>
              <a:rPr lang="en-US"/>
              <a:t>Proposals for projects submitted by B-VC team members or external experts</a:t>
            </a:r>
            <a:endParaRPr/>
          </a:p>
          <a:p>
            <a:pPr indent="-381000" lvl="1" marL="914400" rtl="0" algn="l">
              <a:lnSpc>
                <a:spcPct val="100000"/>
              </a:lnSpc>
              <a:spcBef>
                <a:spcPts val="500"/>
              </a:spcBef>
              <a:spcAft>
                <a:spcPts val="0"/>
              </a:spcAft>
              <a:buSzPts val="2400"/>
              <a:buChar char="▪"/>
            </a:pPr>
            <a:r>
              <a:rPr lang="en-US"/>
              <a:t>Ex: Algorithm or product development; prototype development</a:t>
            </a:r>
            <a:endParaRPr/>
          </a:p>
          <a:p>
            <a:pPr indent="-406400" lvl="0" marL="457200" rtl="0" algn="l">
              <a:lnSpc>
                <a:spcPct val="100000"/>
              </a:lnSpc>
              <a:spcBef>
                <a:spcPts val="1000"/>
              </a:spcBef>
              <a:spcAft>
                <a:spcPts val="0"/>
              </a:spcAft>
              <a:buSzPts val="2800"/>
              <a:buChar char="❖"/>
            </a:pPr>
            <a:r>
              <a:rPr b="1" lang="en-US" sz="2400"/>
              <a:t>External organization programs</a:t>
            </a:r>
            <a:endParaRPr/>
          </a:p>
          <a:p>
            <a:pPr indent="-381000" lvl="1" marL="914400" rtl="0" algn="l">
              <a:lnSpc>
                <a:spcPct val="100000"/>
              </a:lnSpc>
              <a:spcBef>
                <a:spcPts val="500"/>
              </a:spcBef>
              <a:spcAft>
                <a:spcPts val="0"/>
              </a:spcAft>
              <a:buSzPts val="2400"/>
              <a:buChar char="▪"/>
            </a:pPr>
            <a:r>
              <a:rPr lang="en-US"/>
              <a:t>Proposals for projects to national agencies, institutions, philanthropic organizations…</a:t>
            </a:r>
            <a:endParaRPr/>
          </a:p>
          <a:p>
            <a:pPr indent="-381000" lvl="1" marL="914400" rtl="0" algn="l">
              <a:lnSpc>
                <a:spcPct val="100000"/>
              </a:lnSpc>
              <a:spcBef>
                <a:spcPts val="500"/>
              </a:spcBef>
              <a:spcAft>
                <a:spcPts val="0"/>
              </a:spcAft>
              <a:buSzPts val="2400"/>
              <a:buChar char="▪"/>
            </a:pPr>
            <a:r>
              <a:rPr lang="en-US"/>
              <a:t>Submitted by B-VC team members or outside experts</a:t>
            </a:r>
            <a:endParaRPr/>
          </a:p>
        </p:txBody>
      </p:sp>
      <p:sp>
        <p:nvSpPr>
          <p:cNvPr id="393" name="Google Shape;393;g3de43b868cc_0_17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B-VC Resources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de43b868cc_0_18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We invite all Agencies, Working Groups, and Virtual Constellations to share their knowledge and skills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Participation by all CEOS Agencies is welcome regardless of whether their support is for surface-based </a:t>
            </a:r>
            <a:r>
              <a:rPr i="1" lang="en-US"/>
              <a:t>in situ</a:t>
            </a:r>
            <a:r>
              <a:rPr lang="en-US"/>
              <a:t>, airborne, or spaceborne data and activities</a:t>
            </a:r>
            <a:endParaRPr/>
          </a:p>
        </p:txBody>
      </p:sp>
      <p:sp>
        <p:nvSpPr>
          <p:cNvPr id="399" name="Google Shape;399;g3de43b868cc_0_18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Invitation to Participate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de43b868cc_0_188"/>
          <p:cNvSpPr txBox="1"/>
          <p:nvPr>
            <p:ph idx="1" type="body"/>
          </p:nvPr>
        </p:nvSpPr>
        <p:spPr>
          <a:xfrm>
            <a:off x="348300" y="1326300"/>
            <a:ext cx="11495400" cy="45468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b="1" lang="en-US"/>
              <a:t>For endorsement: </a:t>
            </a:r>
            <a:r>
              <a:rPr lang="en-US"/>
              <a:t>Endorse the proposal to establish a Biodiversity Virtual Constellation (B-VC), as described in the Full Proposal, Terms of Reference and Implementation Plan</a:t>
            </a:r>
            <a:endParaRPr/>
          </a:p>
          <a:p>
            <a:pPr indent="0" lvl="0" marL="50800" rtl="0" algn="l">
              <a:lnSpc>
                <a:spcPct val="115000"/>
              </a:lnSpc>
              <a:spcBef>
                <a:spcPts val="1000"/>
              </a:spcBef>
              <a:spcAft>
                <a:spcPts val="0"/>
              </a:spcAft>
              <a:buSzPts val="2800"/>
              <a:buNone/>
            </a:pPr>
            <a:r>
              <a:t/>
            </a:r>
            <a:endParaRPr/>
          </a:p>
          <a:p>
            <a:pPr indent="-406400" lvl="0" marL="457200" marR="0" rtl="0" algn="l">
              <a:lnSpc>
                <a:spcPct val="115000"/>
              </a:lnSpc>
              <a:spcBef>
                <a:spcPts val="1000"/>
              </a:spcBef>
              <a:spcAft>
                <a:spcPts val="0"/>
              </a:spcAft>
              <a:buClr>
                <a:schemeClr val="dk1"/>
              </a:buClr>
              <a:buSzPts val="2800"/>
              <a:buFont typeface="Montserrat"/>
              <a:buChar char="❖"/>
            </a:pPr>
            <a:r>
              <a:rPr b="1" lang="en-US"/>
              <a:t>For consideration: </a:t>
            </a:r>
            <a:r>
              <a:rPr lang="en-US"/>
              <a:t>Consider supporting the activities of the B-VC through the provision of personnel time and/or contributions from relevant Research and Development programmes</a:t>
            </a:r>
            <a:endParaRPr/>
          </a:p>
        </p:txBody>
      </p:sp>
      <p:sp>
        <p:nvSpPr>
          <p:cNvPr id="405" name="Google Shape;405;g3de43b868cc_0_18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Request to Principals</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3de43b868cc_0_193"/>
          <p:cNvSpPr txBox="1"/>
          <p:nvPr>
            <p:ph type="title"/>
          </p:nvPr>
        </p:nvSpPr>
        <p:spPr>
          <a:xfrm>
            <a:off x="2401556" y="2331218"/>
            <a:ext cx="3931800" cy="181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8000"/>
              <a:buNone/>
            </a:pPr>
            <a:r>
              <a:rPr b="1" lang="en-US" sz="5000"/>
              <a:t>Thank you</a:t>
            </a:r>
            <a:endParaRPr b="1" sz="5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de43b868cc_0_197"/>
          <p:cNvSpPr txBox="1"/>
          <p:nvPr>
            <p:ph type="title"/>
          </p:nvPr>
        </p:nvSpPr>
        <p:spPr>
          <a:xfrm>
            <a:off x="1371600" y="2873828"/>
            <a:ext cx="9512400" cy="904500"/>
          </a:xfrm>
          <a:prstGeom prst="rect">
            <a:avLst/>
          </a:prstGeom>
          <a:noFill/>
          <a:ln>
            <a:noFill/>
          </a:ln>
        </p:spPr>
        <p:txBody>
          <a:bodyPr anchorCtr="0" anchor="ctr" bIns="46025" lIns="92075" spcFirstLastPara="1" rIns="92075" wrap="square" tIns="46025">
            <a:noAutofit/>
          </a:bodyPr>
          <a:lstStyle/>
          <a:p>
            <a:pPr indent="0" lvl="0" marL="0" rtl="0" algn="ctr">
              <a:lnSpc>
                <a:spcPct val="150000"/>
              </a:lnSpc>
              <a:spcBef>
                <a:spcPts val="0"/>
              </a:spcBef>
              <a:spcAft>
                <a:spcPts val="0"/>
              </a:spcAft>
              <a:buSzPts val="1400"/>
              <a:buNone/>
            </a:pPr>
            <a:r>
              <a:rPr lang="en-US"/>
              <a:t>Backup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de43b868cc_0_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28571"/>
              </a:lnSpc>
              <a:spcBef>
                <a:spcPts val="1000"/>
              </a:spcBef>
              <a:spcAft>
                <a:spcPts val="0"/>
              </a:spcAft>
              <a:buSzPts val="2800"/>
              <a:buChar char="❖"/>
            </a:pPr>
            <a:r>
              <a:rPr lang="en-US"/>
              <a:t>~2012: “Biodiversity Activity” initiated</a:t>
            </a:r>
            <a:endParaRPr/>
          </a:p>
          <a:p>
            <a:pPr indent="-406400" lvl="0" marL="457200" rtl="0" algn="l">
              <a:lnSpc>
                <a:spcPct val="128571"/>
              </a:lnSpc>
              <a:spcBef>
                <a:spcPts val="1000"/>
              </a:spcBef>
              <a:spcAft>
                <a:spcPts val="0"/>
              </a:spcAft>
              <a:buSzPts val="2800"/>
              <a:buChar char="❖"/>
            </a:pPr>
            <a:r>
              <a:rPr lang="en-US"/>
              <a:t>~2020: Discussions on increasing engagement</a:t>
            </a:r>
            <a:endParaRPr/>
          </a:p>
          <a:p>
            <a:pPr indent="-406400" lvl="0" marL="457200" rtl="0" algn="l">
              <a:lnSpc>
                <a:spcPct val="128571"/>
              </a:lnSpc>
              <a:spcBef>
                <a:spcPts val="1000"/>
              </a:spcBef>
              <a:spcAft>
                <a:spcPts val="0"/>
              </a:spcAft>
              <a:buSzPts val="2800"/>
              <a:buChar char="❖"/>
            </a:pPr>
            <a:r>
              <a:rPr lang="en-US"/>
              <a:t>2022-2024: Ecosystem Extent Task Team</a:t>
            </a:r>
            <a:endParaRPr/>
          </a:p>
          <a:p>
            <a:pPr indent="-406400" lvl="0" marL="457200" rtl="0" algn="l">
              <a:lnSpc>
                <a:spcPct val="128571"/>
              </a:lnSpc>
              <a:spcBef>
                <a:spcPts val="1000"/>
              </a:spcBef>
              <a:spcAft>
                <a:spcPts val="0"/>
              </a:spcAft>
              <a:buSzPts val="2800"/>
              <a:buChar char="❖"/>
            </a:pPr>
            <a:r>
              <a:rPr lang="en-US"/>
              <a:t>2024: CSA Chair theme on Biodiversity</a:t>
            </a:r>
            <a:endParaRPr/>
          </a:p>
          <a:p>
            <a:pPr indent="-406400" lvl="0" marL="457200" rtl="0" algn="l">
              <a:lnSpc>
                <a:spcPct val="128571"/>
              </a:lnSpc>
              <a:spcBef>
                <a:spcPts val="1000"/>
              </a:spcBef>
              <a:spcAft>
                <a:spcPts val="0"/>
              </a:spcAft>
              <a:buSzPts val="2800"/>
              <a:buChar char="❖"/>
            </a:pPr>
            <a:r>
              <a:rPr lang="en-US"/>
              <a:t>2024-2026: Biodiversity Study Team</a:t>
            </a:r>
            <a:endParaRPr/>
          </a:p>
        </p:txBody>
      </p:sp>
      <p:sp>
        <p:nvSpPr>
          <p:cNvPr id="198" name="Google Shape;198;g3de43b868cc_0_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Timeline to Today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3de43b868cc_0_201"/>
          <p:cNvSpPr txBox="1"/>
          <p:nvPr>
            <p:ph idx="1" type="body"/>
          </p:nvPr>
        </p:nvSpPr>
        <p:spPr>
          <a:xfrm>
            <a:off x="324225" y="1326300"/>
            <a:ext cx="11495400" cy="5106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US" sz="2400"/>
              <a:t>An iterative process including these steps:</a:t>
            </a:r>
            <a:endParaRPr/>
          </a:p>
          <a:p>
            <a:pPr indent="0" lvl="0" marL="50800" rtl="0" algn="l">
              <a:lnSpc>
                <a:spcPct val="115000"/>
              </a:lnSpc>
              <a:spcBef>
                <a:spcPts val="1000"/>
              </a:spcBef>
              <a:spcAft>
                <a:spcPts val="0"/>
              </a:spcAft>
              <a:buSzPts val="2800"/>
              <a:buNone/>
            </a:pPr>
            <a:r>
              <a:rPr b="1" lang="en-US" sz="800"/>
              <a:t> </a:t>
            </a:r>
            <a:endParaRPr/>
          </a:p>
          <a:p>
            <a:pPr indent="-457200" lvl="0" marL="508000" rtl="0" algn="l">
              <a:lnSpc>
                <a:spcPct val="115000"/>
              </a:lnSpc>
              <a:spcBef>
                <a:spcPts val="1000"/>
              </a:spcBef>
              <a:spcAft>
                <a:spcPts val="0"/>
              </a:spcAft>
              <a:buSzPts val="2800"/>
              <a:buFont typeface="Arial"/>
              <a:buAutoNum type="arabicParenR"/>
            </a:pPr>
            <a:r>
              <a:rPr lang="en-US" sz="2400"/>
              <a:t>Develop team membership (including outside experts)</a:t>
            </a:r>
            <a:endParaRPr/>
          </a:p>
          <a:p>
            <a:pPr indent="-457200" lvl="0" marL="508000" rtl="0" algn="l">
              <a:lnSpc>
                <a:spcPct val="115000"/>
              </a:lnSpc>
              <a:spcBef>
                <a:spcPts val="1000"/>
              </a:spcBef>
              <a:spcAft>
                <a:spcPts val="0"/>
              </a:spcAft>
              <a:buSzPts val="2800"/>
              <a:buFont typeface="Arial"/>
              <a:buAutoNum type="arabicParenR"/>
            </a:pPr>
            <a:r>
              <a:rPr lang="en-US" sz="2400"/>
              <a:t>Identify and prioritize specific B-VC activities</a:t>
            </a:r>
            <a:endParaRPr/>
          </a:p>
          <a:p>
            <a:pPr indent="-457200" lvl="0" marL="508000" rtl="0" algn="l">
              <a:lnSpc>
                <a:spcPct val="115000"/>
              </a:lnSpc>
              <a:spcBef>
                <a:spcPts val="1000"/>
              </a:spcBef>
              <a:spcAft>
                <a:spcPts val="0"/>
              </a:spcAft>
              <a:buSzPts val="2800"/>
              <a:buFont typeface="Arial"/>
              <a:buAutoNum type="arabicParenR"/>
            </a:pPr>
            <a:r>
              <a:rPr lang="en-US" sz="2400"/>
              <a:t>Bring members up to speed and identify member roles</a:t>
            </a:r>
            <a:endParaRPr/>
          </a:p>
          <a:p>
            <a:pPr indent="-457200" lvl="0" marL="508000" rtl="0" algn="l">
              <a:lnSpc>
                <a:spcPct val="115000"/>
              </a:lnSpc>
              <a:spcBef>
                <a:spcPts val="1000"/>
              </a:spcBef>
              <a:spcAft>
                <a:spcPts val="0"/>
              </a:spcAft>
              <a:buSzPts val="2800"/>
              <a:buFont typeface="Arial"/>
              <a:buAutoNum type="arabicParenR"/>
            </a:pPr>
            <a:r>
              <a:rPr lang="en-US" sz="2400"/>
              <a:t>Connect with end user organisations. Provide appropriate Points of Contact and discuss potential activities and contributions</a:t>
            </a:r>
            <a:endParaRPr sz="2400"/>
          </a:p>
        </p:txBody>
      </p:sp>
      <p:sp>
        <p:nvSpPr>
          <p:cNvPr id="421" name="Google Shape;421;g3de43b868cc_0_20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Spinning up the B-VC</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de43b868cc_0_206"/>
          <p:cNvSpPr txBox="1"/>
          <p:nvPr>
            <p:ph idx="1" type="body"/>
          </p:nvPr>
        </p:nvSpPr>
        <p:spPr>
          <a:xfrm>
            <a:off x="348300" y="1507958"/>
            <a:ext cx="11495400" cy="43908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a:t>What we learned</a:t>
            </a:r>
            <a:endParaRPr/>
          </a:p>
          <a:p>
            <a:pPr indent="-381000" lvl="1" marL="914400" rtl="0" algn="l">
              <a:lnSpc>
                <a:spcPct val="115000"/>
              </a:lnSpc>
              <a:spcBef>
                <a:spcPts val="500"/>
              </a:spcBef>
              <a:spcAft>
                <a:spcPts val="0"/>
              </a:spcAft>
              <a:buSzPts val="2400"/>
              <a:buChar char="▪"/>
            </a:pPr>
            <a:r>
              <a:rPr lang="en-US"/>
              <a:t>Excellent place to experiment and explore</a:t>
            </a:r>
            <a:endParaRPr/>
          </a:p>
          <a:p>
            <a:pPr indent="-355600" lvl="2" marL="1371600" rtl="0" algn="l">
              <a:lnSpc>
                <a:spcPct val="115000"/>
              </a:lnSpc>
              <a:spcBef>
                <a:spcPts val="500"/>
              </a:spcBef>
              <a:spcAft>
                <a:spcPts val="0"/>
              </a:spcAft>
              <a:buSzPts val="2000"/>
              <a:buChar char="o"/>
            </a:pPr>
            <a:r>
              <a:rPr lang="en-US" sz="2400"/>
              <a:t>Develop and test methods, products, tools, use of new observations…</a:t>
            </a:r>
            <a:endParaRPr/>
          </a:p>
          <a:p>
            <a:pPr indent="-381000" lvl="1" marL="914400" rtl="0" algn="l">
              <a:lnSpc>
                <a:spcPct val="115000"/>
              </a:lnSpc>
              <a:spcBef>
                <a:spcPts val="500"/>
              </a:spcBef>
              <a:spcAft>
                <a:spcPts val="0"/>
              </a:spcAft>
              <a:buSzPts val="2400"/>
              <a:buChar char="▪"/>
            </a:pPr>
            <a:r>
              <a:rPr lang="en-US"/>
              <a:t>Enables direct user interaction and engagement</a:t>
            </a:r>
            <a:endParaRPr/>
          </a:p>
          <a:p>
            <a:pPr indent="-381000" lvl="1" marL="914400" rtl="0" algn="l">
              <a:lnSpc>
                <a:spcPct val="115000"/>
              </a:lnSpc>
              <a:spcBef>
                <a:spcPts val="500"/>
              </a:spcBef>
              <a:spcAft>
                <a:spcPts val="0"/>
              </a:spcAft>
              <a:buSzPts val="2400"/>
              <a:buChar char="▪"/>
            </a:pPr>
            <a:r>
              <a:rPr lang="en-US"/>
              <a:t>Enables assessment of feasibility, challenges, value</a:t>
            </a:r>
            <a:endParaRPr/>
          </a:p>
          <a:p>
            <a:pPr indent="-228600" lvl="1" marL="914400" rtl="0" algn="l">
              <a:lnSpc>
                <a:spcPct val="115000"/>
              </a:lnSpc>
              <a:spcBef>
                <a:spcPts val="500"/>
              </a:spcBef>
              <a:spcAft>
                <a:spcPts val="0"/>
              </a:spcAft>
              <a:buSzPts val="2400"/>
              <a:buNone/>
            </a:pPr>
            <a:r>
              <a:t/>
            </a:r>
            <a:endParaRPr/>
          </a:p>
        </p:txBody>
      </p:sp>
      <p:sp>
        <p:nvSpPr>
          <p:cNvPr id="427" name="Google Shape;427;g3de43b868cc_0_20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Demonstrators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3de43b868cc_0_211"/>
          <p:cNvSpPr txBox="1"/>
          <p:nvPr>
            <p:ph idx="1" type="body"/>
          </p:nvPr>
        </p:nvSpPr>
        <p:spPr>
          <a:xfrm>
            <a:off x="348300" y="1116081"/>
            <a:ext cx="11495400" cy="53043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lang="en-US" sz="2400"/>
              <a:t>Bring new insights to an understudied ecosystem or understudied ecosystem process, particularly those for which new and forthcoming sensors are used</a:t>
            </a:r>
            <a:endParaRPr/>
          </a:p>
          <a:p>
            <a:pPr indent="-406400" lvl="0" marL="457200" rtl="0" algn="l">
              <a:lnSpc>
                <a:spcPct val="115000"/>
              </a:lnSpc>
              <a:spcBef>
                <a:spcPts val="1000"/>
              </a:spcBef>
              <a:spcAft>
                <a:spcPts val="0"/>
              </a:spcAft>
              <a:buSzPts val="2800"/>
              <a:buChar char="❖"/>
            </a:pPr>
            <a:r>
              <a:rPr lang="en-US" sz="2400"/>
              <a:t>Combine data from different types of sensors to create a new product and demonstrate the importance of interoperability</a:t>
            </a:r>
            <a:endParaRPr/>
          </a:p>
          <a:p>
            <a:pPr indent="-406400" lvl="0" marL="457200" rtl="0" algn="l">
              <a:lnSpc>
                <a:spcPct val="115000"/>
              </a:lnSpc>
              <a:spcBef>
                <a:spcPts val="1000"/>
              </a:spcBef>
              <a:spcAft>
                <a:spcPts val="0"/>
              </a:spcAft>
              <a:buSzPts val="2800"/>
              <a:buChar char="❖"/>
            </a:pPr>
            <a:r>
              <a:rPr lang="en-US" sz="2400"/>
              <a:t>Build on an existing platform or product to reveal new insights (e.g., employing data from underused sensors or technologies)</a:t>
            </a:r>
            <a:endParaRPr/>
          </a:p>
          <a:p>
            <a:pPr indent="-406400" lvl="0" marL="457200" rtl="0" algn="l">
              <a:lnSpc>
                <a:spcPct val="115000"/>
              </a:lnSpc>
              <a:spcBef>
                <a:spcPts val="1000"/>
              </a:spcBef>
              <a:spcAft>
                <a:spcPts val="0"/>
              </a:spcAft>
              <a:buSzPts val="2800"/>
              <a:buChar char="❖"/>
            </a:pPr>
            <a:r>
              <a:rPr lang="en-US" sz="2400"/>
              <a:t>A marine-based prototype on any of the above ideas</a:t>
            </a:r>
            <a:endParaRPr/>
          </a:p>
          <a:p>
            <a:pPr indent="-406400" lvl="0" marL="457200" rtl="0" algn="l">
              <a:lnSpc>
                <a:spcPct val="115000"/>
              </a:lnSpc>
              <a:spcBef>
                <a:spcPts val="1000"/>
              </a:spcBef>
              <a:spcAft>
                <a:spcPts val="0"/>
              </a:spcAft>
              <a:buSzPts val="2800"/>
              <a:buChar char="❖"/>
            </a:pPr>
            <a:r>
              <a:rPr lang="en-US" sz="2400"/>
              <a:t>Address a specific gap that a partner user has identified, using a co-development approach</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400"/>
          </a:p>
        </p:txBody>
      </p:sp>
      <p:sp>
        <p:nvSpPr>
          <p:cNvPr id="433" name="Google Shape;433;g3de43b868cc_0_2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Examples of Prototype Concepts</a:t>
            </a:r>
            <a:br>
              <a:rPr lang="en-US" sz="4000"/>
            </a:br>
            <a:endParaRPr sz="4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3de43b868cc_0_216"/>
          <p:cNvSpPr txBox="1"/>
          <p:nvPr>
            <p:ph idx="1" type="body"/>
          </p:nvPr>
        </p:nvSpPr>
        <p:spPr>
          <a:xfrm>
            <a:off x="90588" y="1522265"/>
            <a:ext cx="2285100" cy="4175700"/>
          </a:xfrm>
          <a:prstGeom prst="rect">
            <a:avLst/>
          </a:prstGeom>
          <a:noFill/>
          <a:ln>
            <a:noFill/>
          </a:ln>
        </p:spPr>
        <p:txBody>
          <a:bodyPr anchorCtr="0" anchor="t" bIns="45700" lIns="91425" spcFirstLastPara="1" rIns="91425" wrap="square" tIns="45700">
            <a:noAutofit/>
          </a:bodyPr>
          <a:lstStyle/>
          <a:p>
            <a:pPr indent="-290513" lvl="0" marL="290513" rtl="0" algn="l">
              <a:lnSpc>
                <a:spcPct val="115000"/>
              </a:lnSpc>
              <a:spcBef>
                <a:spcPts val="1000"/>
              </a:spcBef>
              <a:spcAft>
                <a:spcPts val="0"/>
              </a:spcAft>
              <a:buSzPts val="2800"/>
              <a:buChar char="❖"/>
            </a:pPr>
            <a:r>
              <a:rPr lang="en-US" sz="2000"/>
              <a:t>Sample only</a:t>
            </a:r>
            <a:endParaRPr/>
          </a:p>
          <a:p>
            <a:pPr indent="-290513" lvl="0" marL="290513" rtl="0" algn="l">
              <a:lnSpc>
                <a:spcPct val="115000"/>
              </a:lnSpc>
              <a:spcBef>
                <a:spcPts val="1000"/>
              </a:spcBef>
              <a:spcAft>
                <a:spcPts val="0"/>
              </a:spcAft>
              <a:buSzPts val="2800"/>
              <a:buChar char="❖"/>
            </a:pPr>
            <a:r>
              <a:rPr lang="en-US" sz="2000"/>
              <a:t>Updated version will provide context for many B-VC activities </a:t>
            </a:r>
            <a:endParaRPr/>
          </a:p>
        </p:txBody>
      </p:sp>
      <p:sp>
        <p:nvSpPr>
          <p:cNvPr id="439" name="Google Shape;439;g3de43b868cc_0_21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Mapping Missions to User Needs</a:t>
            </a:r>
            <a:endParaRPr/>
          </a:p>
        </p:txBody>
      </p:sp>
      <p:pic>
        <p:nvPicPr>
          <p:cNvPr id="440" name="Google Shape;440;g3de43b868cc_0_216"/>
          <p:cNvPicPr preferRelativeResize="0"/>
          <p:nvPr/>
        </p:nvPicPr>
        <p:blipFill rotWithShape="1">
          <a:blip r:embed="rId3">
            <a:alphaModFix/>
          </a:blip>
          <a:srcRect b="0" l="0" r="0" t="0"/>
          <a:stretch/>
        </p:blipFill>
        <p:spPr>
          <a:xfrm>
            <a:off x="2124658" y="1048945"/>
            <a:ext cx="10010775" cy="5514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de43b868cc_0_811"/>
          <p:cNvSpPr txBox="1"/>
          <p:nvPr>
            <p:ph type="title"/>
          </p:nvPr>
        </p:nvSpPr>
        <p:spPr>
          <a:xfrm>
            <a:off x="374470" y="118547"/>
            <a:ext cx="11478000" cy="384900"/>
          </a:xfrm>
          <a:prstGeom prst="rect">
            <a:avLst/>
          </a:prstGeom>
          <a:noFill/>
          <a:ln>
            <a:noFill/>
          </a:ln>
        </p:spPr>
        <p:txBody>
          <a:bodyPr anchorCtr="0" anchor="ctr" bIns="45700" lIns="0" spcFirstLastPara="1" rIns="0" wrap="square" tIns="45700">
            <a:noAutofit/>
          </a:bodyPr>
          <a:lstStyle/>
          <a:p>
            <a:pPr indent="0" lvl="0" marL="0" rtl="0" algn="ctr">
              <a:lnSpc>
                <a:spcPct val="90000"/>
              </a:lnSpc>
              <a:spcBef>
                <a:spcPts val="0"/>
              </a:spcBef>
              <a:spcAft>
                <a:spcPts val="0"/>
              </a:spcAft>
              <a:buClr>
                <a:schemeClr val="dk1"/>
              </a:buClr>
              <a:buSzPts val="2400"/>
              <a:buFont typeface="Arial"/>
              <a:buNone/>
            </a:pPr>
            <a:r>
              <a:rPr lang="en-US" sz="2400"/>
              <a:t>BON in a Box Product Generation Pipeline Concept</a:t>
            </a:r>
            <a:endParaRPr/>
          </a:p>
        </p:txBody>
      </p:sp>
      <p:sp>
        <p:nvSpPr>
          <p:cNvPr id="447" name="Google Shape;447;g3de43b868cc_0_811"/>
          <p:cNvSpPr/>
          <p:nvPr/>
        </p:nvSpPr>
        <p:spPr>
          <a:xfrm flipH="1" rot="-5400000">
            <a:off x="5166584" y="2698776"/>
            <a:ext cx="839700" cy="195600"/>
          </a:xfrm>
          <a:prstGeom prst="rightArrow">
            <a:avLst>
              <a:gd fmla="val 50000" name="adj1"/>
              <a:gd fmla="val 50000" name="adj2"/>
            </a:avLst>
          </a:prstGeom>
          <a:solidFill>
            <a:srgbClr val="1E4E79"/>
          </a:solidFill>
          <a:ln>
            <a:noFill/>
          </a:ln>
        </p:spPr>
        <p:txBody>
          <a:bodyPr anchorCtr="0" anchor="ctr" bIns="45700" lIns="0" spcFirstLastPara="1" rIns="0" wrap="square" tIns="45700">
            <a:noAutofit/>
          </a:bodyPr>
          <a:lstStyle/>
          <a:p>
            <a:pPr indent="0" lvl="0" marL="0" marR="0" rtl="0" algn="ctr">
              <a:lnSpc>
                <a:spcPct val="80000"/>
              </a:lnSpc>
              <a:spcBef>
                <a:spcPts val="0"/>
              </a:spcBef>
              <a:spcAft>
                <a:spcPts val="0"/>
              </a:spcAft>
              <a:buNone/>
            </a:pPr>
            <a:r>
              <a:t/>
            </a:r>
            <a:endParaRPr b="0" i="0" sz="450" u="none" cap="none" strike="noStrike">
              <a:solidFill>
                <a:srgbClr val="FFFFFF"/>
              </a:solidFill>
              <a:latin typeface="Calibri"/>
              <a:ea typeface="Calibri"/>
              <a:cs typeface="Calibri"/>
              <a:sym typeface="Calibri"/>
            </a:endParaRPr>
          </a:p>
        </p:txBody>
      </p:sp>
      <p:sp>
        <p:nvSpPr>
          <p:cNvPr id="448" name="Google Shape;448;g3de43b868cc_0_811"/>
          <p:cNvSpPr/>
          <p:nvPr/>
        </p:nvSpPr>
        <p:spPr>
          <a:xfrm>
            <a:off x="2660275" y="1500756"/>
            <a:ext cx="1195200" cy="160800"/>
          </a:xfrm>
          <a:prstGeom prst="rightArrow">
            <a:avLst>
              <a:gd fmla="val 50000" name="adj1"/>
              <a:gd fmla="val 50000" name="adj2"/>
            </a:avLst>
          </a:prstGeom>
          <a:solidFill>
            <a:srgbClr val="1E4E79"/>
          </a:solidFill>
          <a:ln>
            <a:noFill/>
          </a:ln>
        </p:spPr>
        <p:txBody>
          <a:bodyPr anchorCtr="0" anchor="ctr" bIns="45700" lIns="0" spcFirstLastPara="1" rIns="0" wrap="square" tIns="45700">
            <a:noAutofit/>
          </a:bodyPr>
          <a:lstStyle/>
          <a:p>
            <a:pPr indent="0" lvl="0" marL="0" marR="0" rtl="0" algn="ctr">
              <a:lnSpc>
                <a:spcPct val="80000"/>
              </a:lnSpc>
              <a:spcBef>
                <a:spcPts val="0"/>
              </a:spcBef>
              <a:spcAft>
                <a:spcPts val="0"/>
              </a:spcAft>
              <a:buNone/>
            </a:pPr>
            <a:r>
              <a:t/>
            </a:r>
            <a:endParaRPr b="0" i="0" sz="450" u="none" cap="none" strike="noStrike">
              <a:solidFill>
                <a:srgbClr val="FFFFFF"/>
              </a:solidFill>
              <a:latin typeface="Calibri"/>
              <a:ea typeface="Calibri"/>
              <a:cs typeface="Calibri"/>
              <a:sym typeface="Calibri"/>
            </a:endParaRPr>
          </a:p>
        </p:txBody>
      </p:sp>
      <p:sp>
        <p:nvSpPr>
          <p:cNvPr id="449" name="Google Shape;449;g3de43b868cc_0_811"/>
          <p:cNvSpPr/>
          <p:nvPr/>
        </p:nvSpPr>
        <p:spPr>
          <a:xfrm>
            <a:off x="3314378" y="4233287"/>
            <a:ext cx="579300" cy="168600"/>
          </a:xfrm>
          <a:prstGeom prst="leftRightArrow">
            <a:avLst>
              <a:gd fmla="val 50000" name="adj1"/>
              <a:gd fmla="val 50000" name="adj2"/>
            </a:avLst>
          </a:prstGeom>
          <a:solidFill>
            <a:srgbClr val="1E4E79"/>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450" name="Google Shape;450;g3de43b868cc_0_811"/>
          <p:cNvPicPr preferRelativeResize="0"/>
          <p:nvPr/>
        </p:nvPicPr>
        <p:blipFill rotWithShape="1">
          <a:blip r:embed="rId3">
            <a:alphaModFix/>
          </a:blip>
          <a:srcRect b="0" l="0" r="0" t="0"/>
          <a:stretch/>
        </p:blipFill>
        <p:spPr>
          <a:xfrm>
            <a:off x="2379730" y="3863764"/>
            <a:ext cx="890607" cy="795051"/>
          </a:xfrm>
          <a:prstGeom prst="rect">
            <a:avLst/>
          </a:prstGeom>
          <a:noFill/>
          <a:ln>
            <a:noFill/>
          </a:ln>
        </p:spPr>
      </p:pic>
      <p:sp>
        <p:nvSpPr>
          <p:cNvPr id="451" name="Google Shape;451;g3de43b868cc_0_811"/>
          <p:cNvSpPr txBox="1"/>
          <p:nvPr/>
        </p:nvSpPr>
        <p:spPr>
          <a:xfrm>
            <a:off x="3947059" y="3280696"/>
            <a:ext cx="3234000" cy="1953600"/>
          </a:xfrm>
          <a:prstGeom prst="rect">
            <a:avLst/>
          </a:prstGeom>
          <a:solidFill>
            <a:srgbClr val="A8D08C"/>
          </a:solidFill>
          <a:ln cap="flat" cmpd="sng" w="12700">
            <a:solidFill>
              <a:schemeClr val="dk1"/>
            </a:solidFill>
            <a:prstDash val="solid"/>
            <a:round/>
            <a:headEnd len="sm" w="sm" type="none"/>
            <a:tailEnd len="sm" w="sm" type="none"/>
          </a:ln>
        </p:spPr>
        <p:txBody>
          <a:bodyPr anchorCtr="0" anchor="t" bIns="45700" lIns="0" spcFirstLastPara="1" rIns="0" wrap="square" tIns="45700">
            <a:noAutofit/>
          </a:bodyPr>
          <a:lstStyle/>
          <a:p>
            <a:pPr indent="0" lvl="0" marL="0" marR="0" rtl="0" algn="ctr">
              <a:lnSpc>
                <a:spcPct val="100000"/>
              </a:lnSpc>
              <a:spcBef>
                <a:spcPts val="0"/>
              </a:spcBef>
              <a:spcAft>
                <a:spcPts val="0"/>
              </a:spcAft>
              <a:buNone/>
            </a:pPr>
            <a:r>
              <a:rPr b="1" i="0" lang="en-US" sz="1867" u="none" cap="none" strike="noStrike">
                <a:solidFill>
                  <a:srgbClr val="000000"/>
                </a:solidFill>
                <a:latin typeface="Calibri"/>
                <a:ea typeface="Calibri"/>
                <a:cs typeface="Calibri"/>
                <a:sym typeface="Calibri"/>
              </a:rPr>
              <a:t>BON in a Box Server</a:t>
            </a:r>
            <a:endParaRPr/>
          </a:p>
        </p:txBody>
      </p:sp>
      <p:sp>
        <p:nvSpPr>
          <p:cNvPr id="452" name="Google Shape;452;g3de43b868cc_0_811"/>
          <p:cNvSpPr txBox="1"/>
          <p:nvPr/>
        </p:nvSpPr>
        <p:spPr>
          <a:xfrm>
            <a:off x="195691" y="5528647"/>
            <a:ext cx="3747900" cy="1183500"/>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Support could be via solicitations on various topics that Agencies such as NASA and ESA release. These sometimes include support for algorithm research.</a:t>
            </a:r>
            <a:endParaRPr/>
          </a:p>
        </p:txBody>
      </p:sp>
      <p:cxnSp>
        <p:nvCxnSpPr>
          <p:cNvPr id="453" name="Google Shape;453;g3de43b868cc_0_811"/>
          <p:cNvCxnSpPr/>
          <p:nvPr/>
        </p:nvCxnSpPr>
        <p:spPr>
          <a:xfrm rot="10800000">
            <a:off x="7181145" y="5234139"/>
            <a:ext cx="510900" cy="429600"/>
          </a:xfrm>
          <a:prstGeom prst="straightConnector1">
            <a:avLst/>
          </a:prstGeom>
          <a:noFill/>
          <a:ln cap="flat" cmpd="sng" w="19050">
            <a:solidFill>
              <a:schemeClr val="dk1"/>
            </a:solidFill>
            <a:prstDash val="solid"/>
            <a:miter lim="800000"/>
            <a:headEnd len="sm" w="sm" type="none"/>
            <a:tailEnd len="med" w="med" type="triangle"/>
          </a:ln>
        </p:spPr>
      </p:cxnSp>
      <p:grpSp>
        <p:nvGrpSpPr>
          <p:cNvPr id="454" name="Google Shape;454;g3de43b868cc_0_811"/>
          <p:cNvGrpSpPr/>
          <p:nvPr/>
        </p:nvGrpSpPr>
        <p:grpSpPr>
          <a:xfrm>
            <a:off x="8375639" y="3333037"/>
            <a:ext cx="2083948" cy="1918148"/>
            <a:chOff x="6200097" y="2438349"/>
            <a:chExt cx="1563000" cy="1551900"/>
          </a:xfrm>
        </p:grpSpPr>
        <p:sp>
          <p:nvSpPr>
            <p:cNvPr id="455" name="Google Shape;455;g3de43b868cc_0_811"/>
            <p:cNvSpPr txBox="1"/>
            <p:nvPr/>
          </p:nvSpPr>
          <p:spPr>
            <a:xfrm>
              <a:off x="6200097" y="2438349"/>
              <a:ext cx="1563000" cy="1551900"/>
            </a:xfrm>
            <a:prstGeom prst="rect">
              <a:avLst/>
            </a:prstGeom>
            <a:noFill/>
            <a:ln cap="flat" cmpd="sng" w="12700">
              <a:solidFill>
                <a:schemeClr val="dk1"/>
              </a:solidFill>
              <a:prstDash val="solid"/>
              <a:round/>
              <a:headEnd len="sm" w="sm" type="none"/>
              <a:tailEnd len="sm" w="sm" type="none"/>
            </a:ln>
          </p:spPr>
          <p:txBody>
            <a:bodyPr anchorCtr="0" anchor="t" bIns="45700" lIns="0" spcFirstLastPara="1" rIns="0" wrap="square" tIns="45700">
              <a:noAutofit/>
            </a:bodyPr>
            <a:lstStyle/>
            <a:p>
              <a:pPr indent="0" lvl="0" marL="0" marR="0" rtl="0" algn="ctr">
                <a:lnSpc>
                  <a:spcPct val="100000"/>
                </a:lnSpc>
                <a:spcBef>
                  <a:spcPts val="0"/>
                </a:spcBef>
                <a:spcAft>
                  <a:spcPts val="0"/>
                </a:spcAft>
                <a:buNone/>
              </a:pPr>
              <a:r>
                <a:rPr b="1" i="0" lang="en-US" sz="1467" u="none" cap="none" strike="noStrike">
                  <a:solidFill>
                    <a:srgbClr val="000000"/>
                  </a:solidFill>
                  <a:latin typeface="Calibri"/>
                  <a:ea typeface="Calibri"/>
                  <a:cs typeface="Calibri"/>
                  <a:sym typeface="Calibri"/>
                </a:rPr>
                <a:t>EO Product Generation</a:t>
              </a:r>
              <a:endParaRPr/>
            </a:p>
            <a:p>
              <a:pPr indent="0" lvl="0" marL="0" marR="0" rtl="0" algn="ctr">
                <a:lnSpc>
                  <a:spcPct val="100000"/>
                </a:lnSpc>
                <a:spcBef>
                  <a:spcPts val="0"/>
                </a:spcBef>
                <a:spcAft>
                  <a:spcPts val="0"/>
                </a:spcAft>
                <a:buNone/>
              </a:pPr>
              <a:r>
                <a:rPr b="1" i="0" lang="en-US" sz="1467" u="none" cap="none" strike="noStrike">
                  <a:solidFill>
                    <a:srgbClr val="000000"/>
                  </a:solidFill>
                  <a:latin typeface="Calibri"/>
                  <a:ea typeface="Calibri"/>
                  <a:cs typeface="Calibri"/>
                  <a:sym typeface="Calibri"/>
                </a:rPr>
                <a:t>Platforms</a:t>
              </a:r>
              <a:endParaRPr/>
            </a:p>
          </p:txBody>
        </p:sp>
        <p:sp>
          <p:nvSpPr>
            <p:cNvPr id="456" name="Google Shape;456;g3de43b868cc_0_811"/>
            <p:cNvSpPr txBox="1"/>
            <p:nvPr/>
          </p:nvSpPr>
          <p:spPr>
            <a:xfrm>
              <a:off x="6431862" y="2921608"/>
              <a:ext cx="1099500" cy="490200"/>
            </a:xfrm>
            <a:prstGeom prst="rect">
              <a:avLst/>
            </a:prstGeom>
            <a:solidFill>
              <a:srgbClr val="DDEAF6"/>
            </a:solidFill>
            <a:ln cap="flat" cmpd="sng" w="12700">
              <a:solidFill>
                <a:schemeClr val="dk1"/>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1" i="0" lang="en-US" sz="1867" u="none" cap="none" strike="noStrike">
                  <a:solidFill>
                    <a:srgbClr val="000000"/>
                  </a:solidFill>
                  <a:latin typeface="Calibri"/>
                  <a:ea typeface="Calibri"/>
                  <a:cs typeface="Calibri"/>
                  <a:sym typeface="Calibri"/>
                </a:rPr>
                <a:t>ESA OpenEO</a:t>
              </a:r>
              <a:endParaRPr b="1" i="0" sz="1867" u="none" cap="none" strike="noStrike">
                <a:solidFill>
                  <a:srgbClr val="000000"/>
                </a:solidFill>
                <a:latin typeface="Calibri"/>
                <a:ea typeface="Calibri"/>
                <a:cs typeface="Calibri"/>
                <a:sym typeface="Calibri"/>
              </a:endParaRPr>
            </a:p>
          </p:txBody>
        </p:sp>
        <p:sp>
          <p:nvSpPr>
            <p:cNvPr id="457" name="Google Shape;457;g3de43b868cc_0_811"/>
            <p:cNvSpPr txBox="1"/>
            <p:nvPr/>
          </p:nvSpPr>
          <p:spPr>
            <a:xfrm>
              <a:off x="6361633" y="3490553"/>
              <a:ext cx="453900" cy="450000"/>
            </a:xfrm>
            <a:prstGeom prst="rect">
              <a:avLst/>
            </a:prstGeom>
            <a:noFill/>
            <a:ln cap="flat" cmpd="sng" w="12700">
              <a:solidFill>
                <a:schemeClr val="dk1"/>
              </a:solidFill>
              <a:prstDash val="dot"/>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0" i="0" lang="en-US" sz="1067" u="none" cap="none" strike="noStrike">
                  <a:solidFill>
                    <a:srgbClr val="000000"/>
                  </a:solidFill>
                  <a:latin typeface="Calibri"/>
                  <a:ea typeface="Calibri"/>
                  <a:cs typeface="Calibri"/>
                  <a:sym typeface="Calibri"/>
                </a:rPr>
                <a:t>Other platforms TBD</a:t>
              </a:r>
              <a:endParaRPr/>
            </a:p>
          </p:txBody>
        </p:sp>
      </p:grpSp>
      <p:sp>
        <p:nvSpPr>
          <p:cNvPr id="458" name="Google Shape;458;g3de43b868cc_0_811"/>
          <p:cNvSpPr txBox="1"/>
          <p:nvPr/>
        </p:nvSpPr>
        <p:spPr>
          <a:xfrm>
            <a:off x="7341084" y="3820026"/>
            <a:ext cx="939600" cy="1806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Parameters</a:t>
            </a:r>
            <a:endParaRPr/>
          </a:p>
        </p:txBody>
      </p:sp>
      <p:cxnSp>
        <p:nvCxnSpPr>
          <p:cNvPr id="459" name="Google Shape;459;g3de43b868cc_0_811"/>
          <p:cNvCxnSpPr/>
          <p:nvPr/>
        </p:nvCxnSpPr>
        <p:spPr>
          <a:xfrm>
            <a:off x="7266333" y="4046809"/>
            <a:ext cx="1029900" cy="0"/>
          </a:xfrm>
          <a:prstGeom prst="straightConnector1">
            <a:avLst/>
          </a:prstGeom>
          <a:noFill/>
          <a:ln cap="flat" cmpd="sng" w="19050">
            <a:solidFill>
              <a:schemeClr val="dk1"/>
            </a:solidFill>
            <a:prstDash val="solid"/>
            <a:miter lim="800000"/>
            <a:headEnd len="sm" w="sm" type="none"/>
            <a:tailEnd len="med" w="med" type="triangle"/>
          </a:ln>
        </p:spPr>
      </p:cxnSp>
      <p:sp>
        <p:nvSpPr>
          <p:cNvPr id="460" name="Google Shape;460;g3de43b868cc_0_811"/>
          <p:cNvSpPr txBox="1"/>
          <p:nvPr/>
        </p:nvSpPr>
        <p:spPr>
          <a:xfrm>
            <a:off x="7466663" y="4098034"/>
            <a:ext cx="678300" cy="3390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1" i="0" lang="en-US" sz="1867" u="none" cap="none" strike="noStrike">
                <a:solidFill>
                  <a:srgbClr val="000000"/>
                </a:solidFill>
                <a:latin typeface="Calibri"/>
                <a:ea typeface="Calibri"/>
                <a:cs typeface="Calibri"/>
                <a:sym typeface="Calibri"/>
              </a:rPr>
              <a:t>API</a:t>
            </a:r>
            <a:endParaRPr/>
          </a:p>
        </p:txBody>
      </p:sp>
      <p:cxnSp>
        <p:nvCxnSpPr>
          <p:cNvPr id="461" name="Google Shape;461;g3de43b868cc_0_811"/>
          <p:cNvCxnSpPr/>
          <p:nvPr/>
        </p:nvCxnSpPr>
        <p:spPr>
          <a:xfrm rot="10800000">
            <a:off x="7266269" y="4477563"/>
            <a:ext cx="1029900" cy="0"/>
          </a:xfrm>
          <a:prstGeom prst="straightConnector1">
            <a:avLst/>
          </a:prstGeom>
          <a:noFill/>
          <a:ln cap="flat" cmpd="sng" w="19050">
            <a:solidFill>
              <a:schemeClr val="dk1"/>
            </a:solidFill>
            <a:prstDash val="solid"/>
            <a:miter lim="800000"/>
            <a:headEnd len="sm" w="sm" type="none"/>
            <a:tailEnd len="med" w="med" type="triangle"/>
          </a:ln>
        </p:spPr>
      </p:cxnSp>
      <p:sp>
        <p:nvSpPr>
          <p:cNvPr id="462" name="Google Shape;462;g3de43b868cc_0_811"/>
          <p:cNvSpPr txBox="1"/>
          <p:nvPr/>
        </p:nvSpPr>
        <p:spPr>
          <a:xfrm>
            <a:off x="7356635" y="4394902"/>
            <a:ext cx="939600" cy="3606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Results</a:t>
            </a:r>
            <a:endParaRPr/>
          </a:p>
        </p:txBody>
      </p:sp>
      <p:grpSp>
        <p:nvGrpSpPr>
          <p:cNvPr id="463" name="Google Shape;463;g3de43b868cc_0_811"/>
          <p:cNvGrpSpPr/>
          <p:nvPr/>
        </p:nvGrpSpPr>
        <p:grpSpPr>
          <a:xfrm>
            <a:off x="6823044" y="5774960"/>
            <a:ext cx="2945804" cy="1014879"/>
            <a:chOff x="6294423" y="3952586"/>
            <a:chExt cx="2209408" cy="761178"/>
          </a:xfrm>
        </p:grpSpPr>
        <p:sp>
          <p:nvSpPr>
            <p:cNvPr id="464" name="Google Shape;464;g3de43b868cc_0_811"/>
            <p:cNvSpPr/>
            <p:nvPr/>
          </p:nvSpPr>
          <p:spPr>
            <a:xfrm>
              <a:off x="6340336" y="4163296"/>
              <a:ext cx="366450" cy="548018"/>
            </a:xfrm>
            <a:prstGeom prst="flowChartMagneticDisk">
              <a:avLst/>
            </a:prstGeom>
            <a:solidFill>
              <a:srgbClr val="D8D8D8"/>
            </a:solidFill>
            <a:ln cap="flat" cmpd="sng" w="12700">
              <a:solidFill>
                <a:srgbClr val="42719B"/>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EO</a:t>
              </a:r>
              <a:endParaRPr/>
            </a:p>
          </p:txBody>
        </p:sp>
        <p:sp>
          <p:nvSpPr>
            <p:cNvPr id="465" name="Google Shape;465;g3de43b868cc_0_811"/>
            <p:cNvSpPr txBox="1"/>
            <p:nvPr/>
          </p:nvSpPr>
          <p:spPr>
            <a:xfrm>
              <a:off x="7994131" y="4312630"/>
              <a:ext cx="509700" cy="2541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0" i="0" lang="en-US" sz="1333" u="none" cap="none" strike="noStrike">
                  <a:solidFill>
                    <a:srgbClr val="000000"/>
                  </a:solidFill>
                  <a:latin typeface="Calibri"/>
                  <a:ea typeface="Calibri"/>
                  <a:cs typeface="Calibri"/>
                  <a:sym typeface="Calibri"/>
                </a:rPr>
                <a:t>Many</a:t>
              </a:r>
              <a:endParaRPr/>
            </a:p>
            <a:p>
              <a:pPr indent="0" lvl="0" marL="0" marR="0" rtl="0" algn="ctr">
                <a:lnSpc>
                  <a:spcPct val="100000"/>
                </a:lnSpc>
                <a:spcBef>
                  <a:spcPts val="0"/>
                </a:spcBef>
                <a:spcAft>
                  <a:spcPts val="0"/>
                </a:spcAft>
                <a:buNone/>
              </a:pPr>
              <a:r>
                <a:rPr b="0" i="0" lang="en-US" sz="1333" u="none" cap="none" strike="noStrike">
                  <a:solidFill>
                    <a:srgbClr val="000000"/>
                  </a:solidFill>
                  <a:latin typeface="Calibri"/>
                  <a:ea typeface="Calibri"/>
                  <a:cs typeface="Calibri"/>
                  <a:sym typeface="Calibri"/>
                </a:rPr>
                <a:t>sources</a:t>
              </a:r>
              <a:endParaRPr/>
            </a:p>
          </p:txBody>
        </p:sp>
        <p:sp>
          <p:nvSpPr>
            <p:cNvPr id="466" name="Google Shape;466;g3de43b868cc_0_811"/>
            <p:cNvSpPr/>
            <p:nvPr/>
          </p:nvSpPr>
          <p:spPr>
            <a:xfrm>
              <a:off x="6794254" y="4163296"/>
              <a:ext cx="361014" cy="548018"/>
            </a:xfrm>
            <a:prstGeom prst="flowChartMagneticDisk">
              <a:avLst/>
            </a:prstGeom>
            <a:solidFill>
              <a:srgbClr val="D8D8D8"/>
            </a:solidFill>
            <a:ln cap="flat" cmpd="sng" w="12700">
              <a:solidFill>
                <a:srgbClr val="42719B"/>
              </a:solidFill>
              <a:prstDash val="solid"/>
              <a:miter lim="800000"/>
              <a:headEnd len="sm" w="sm" type="none"/>
              <a:tailEnd len="sm" w="sm" type="none"/>
            </a:ln>
          </p:spPr>
          <p:txBody>
            <a:bodyPr anchorCtr="0" anchor="t" bIns="45700" lIns="0" spcFirstLastPara="1" rIns="0" wrap="square" tIns="45700">
              <a:noAutofit/>
            </a:bodyPr>
            <a:lstStyle/>
            <a:p>
              <a:pPr indent="0" lvl="0" marL="0" marR="0" rtl="0" algn="ctr">
                <a:lnSpc>
                  <a:spcPct val="83333"/>
                </a:lnSpc>
                <a:spcBef>
                  <a:spcPts val="0"/>
                </a:spcBef>
                <a:spcAft>
                  <a:spcPts val="0"/>
                </a:spcAft>
                <a:buNone/>
              </a:pPr>
              <a:r>
                <a:rPr b="0" i="1" lang="en-US" sz="1800" u="none" cap="none" strike="noStrike">
                  <a:solidFill>
                    <a:srgbClr val="000000"/>
                  </a:solidFill>
                  <a:latin typeface="Calibri"/>
                  <a:ea typeface="Calibri"/>
                  <a:cs typeface="Calibri"/>
                  <a:sym typeface="Calibri"/>
                </a:rPr>
                <a:t>in situ</a:t>
              </a:r>
              <a:endParaRPr/>
            </a:p>
          </p:txBody>
        </p:sp>
        <p:sp>
          <p:nvSpPr>
            <p:cNvPr id="467" name="Google Shape;467;g3de43b868cc_0_811"/>
            <p:cNvSpPr/>
            <p:nvPr/>
          </p:nvSpPr>
          <p:spPr>
            <a:xfrm>
              <a:off x="7242121" y="4165746"/>
              <a:ext cx="361014" cy="548018"/>
            </a:xfrm>
            <a:prstGeom prst="flowChartMagneticDisk">
              <a:avLst/>
            </a:prstGeom>
            <a:solidFill>
              <a:srgbClr val="D8D8D8"/>
            </a:solidFill>
            <a:ln cap="flat" cmpd="sng" w="12700">
              <a:solidFill>
                <a:srgbClr val="42719B"/>
              </a:solidFill>
              <a:prstDash val="solid"/>
              <a:miter lim="800000"/>
              <a:headEnd len="sm" w="sm" type="none"/>
              <a:tailEnd len="sm" w="sm" type="none"/>
            </a:ln>
          </p:spPr>
          <p:txBody>
            <a:bodyPr anchorCtr="0" anchor="t" bIns="45700" lIns="0" spcFirstLastPara="1" rIns="0" wrap="square" tIns="45700">
              <a:noAutofit/>
            </a:bodyPr>
            <a:lstStyle/>
            <a:p>
              <a:pPr indent="0" lvl="0" marL="0" marR="0" rtl="0" algn="ctr">
                <a:lnSpc>
                  <a:spcPct val="83333"/>
                </a:lnSpc>
                <a:spcBef>
                  <a:spcPts val="0"/>
                </a:spcBef>
                <a:spcAft>
                  <a:spcPts val="0"/>
                </a:spcAft>
                <a:buNone/>
              </a:pPr>
              <a:r>
                <a:rPr b="0" i="0" lang="en-US" sz="1800" u="none" cap="none" strike="noStrike">
                  <a:solidFill>
                    <a:srgbClr val="000000"/>
                  </a:solidFill>
                  <a:latin typeface="Calibri"/>
                  <a:ea typeface="Calibri"/>
                  <a:cs typeface="Calibri"/>
                  <a:sym typeface="Calibri"/>
                </a:rPr>
                <a:t>Any</a:t>
              </a:r>
              <a:endParaRPr/>
            </a:p>
          </p:txBody>
        </p:sp>
        <p:sp>
          <p:nvSpPr>
            <p:cNvPr id="468" name="Google Shape;468;g3de43b868cc_0_811"/>
            <p:cNvSpPr/>
            <p:nvPr/>
          </p:nvSpPr>
          <p:spPr>
            <a:xfrm flipH="1" rot="5400000">
              <a:off x="6830523" y="3416486"/>
              <a:ext cx="288600" cy="1360800"/>
            </a:xfrm>
            <a:prstGeom prst="rightBrace">
              <a:avLst>
                <a:gd fmla="val 32873" name="adj1"/>
                <a:gd fmla="val 50000" name="adj2"/>
              </a:avLst>
            </a:prstGeom>
            <a:no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69" name="Google Shape;469;g3de43b868cc_0_811"/>
            <p:cNvSpPr/>
            <p:nvPr/>
          </p:nvSpPr>
          <p:spPr>
            <a:xfrm flipH="1" rot="10800000">
              <a:off x="7720064" y="4163264"/>
              <a:ext cx="157200" cy="550500"/>
            </a:xfrm>
            <a:prstGeom prst="rightBrace">
              <a:avLst>
                <a:gd fmla="val 26180" name="adj1"/>
                <a:gd fmla="val 50951" name="adj2"/>
              </a:avLst>
            </a:prstGeom>
            <a:no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470" name="Google Shape;470;g3de43b868cc_0_811"/>
          <p:cNvSpPr txBox="1"/>
          <p:nvPr/>
        </p:nvSpPr>
        <p:spPr>
          <a:xfrm>
            <a:off x="8375846" y="698045"/>
            <a:ext cx="3549000" cy="1830000"/>
          </a:xfrm>
          <a:prstGeom prst="rect">
            <a:avLst/>
          </a:prstGeom>
          <a:noFill/>
          <a:ln>
            <a:noFill/>
          </a:ln>
        </p:spPr>
        <p:txBody>
          <a:bodyPr anchorCtr="0" anchor="t" bIns="45700" lIns="0" spcFirstLastPara="1" rIns="0" wrap="square" tIns="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This is an initial concept to generate missing biodiversity products such as specific indicators. Satellite data are processed by OpenEO and products passed to the BiaB Server. The server continues processing using a variety of other inputs to generate the final product.</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grpSp>
        <p:nvGrpSpPr>
          <p:cNvPr id="471" name="Google Shape;471;g3de43b868cc_0_811"/>
          <p:cNvGrpSpPr/>
          <p:nvPr/>
        </p:nvGrpSpPr>
        <p:grpSpPr>
          <a:xfrm>
            <a:off x="635285" y="698026"/>
            <a:ext cx="1952751" cy="2565136"/>
            <a:chOff x="1686546" y="609107"/>
            <a:chExt cx="1464600" cy="1923900"/>
          </a:xfrm>
        </p:grpSpPr>
        <p:sp>
          <p:nvSpPr>
            <p:cNvPr id="472" name="Google Shape;472;g3de43b868cc_0_811"/>
            <p:cNvSpPr txBox="1"/>
            <p:nvPr/>
          </p:nvSpPr>
          <p:spPr>
            <a:xfrm>
              <a:off x="1686546" y="609107"/>
              <a:ext cx="1464600" cy="1923900"/>
            </a:xfrm>
            <a:prstGeom prst="rect">
              <a:avLst/>
            </a:prstGeom>
            <a:solidFill>
              <a:srgbClr val="DDEAF6"/>
            </a:solidFill>
            <a:ln cap="flat" cmpd="sng" w="12700">
              <a:solidFill>
                <a:schemeClr val="dk1"/>
              </a:solidFill>
              <a:prstDash val="solid"/>
              <a:round/>
              <a:headEnd len="sm" w="sm" type="none"/>
              <a:tailEnd len="sm" w="sm" type="none"/>
            </a:ln>
          </p:spPr>
          <p:txBody>
            <a:bodyPr anchorCtr="0" anchor="t" bIns="45700" lIns="0" spcFirstLastPara="1" rIns="0" wrap="square" tIns="45700">
              <a:noAutofit/>
            </a:bodyPr>
            <a:lstStyle/>
            <a:p>
              <a:pPr indent="0" lvl="0" marL="0" marR="0" rtl="0" algn="ctr">
                <a:lnSpc>
                  <a:spcPct val="100000"/>
                </a:lnSpc>
                <a:spcBef>
                  <a:spcPts val="0"/>
                </a:spcBef>
                <a:spcAft>
                  <a:spcPts val="0"/>
                </a:spcAft>
                <a:buNone/>
              </a:pPr>
              <a:r>
                <a:rPr b="1" i="0" lang="en-US" sz="1867" u="none" cap="none" strike="noStrike">
                  <a:solidFill>
                    <a:srgbClr val="000000"/>
                  </a:solidFill>
                  <a:latin typeface="Calibri"/>
                  <a:ea typeface="Calibri"/>
                  <a:cs typeface="Calibri"/>
                  <a:sym typeface="Calibri"/>
                </a:rPr>
                <a:t>Algorithm and Tool Development</a:t>
              </a:r>
              <a:endParaRPr/>
            </a:p>
          </p:txBody>
        </p:sp>
        <p:sp>
          <p:nvSpPr>
            <p:cNvPr id="473" name="Google Shape;473;g3de43b868cc_0_811"/>
            <p:cNvSpPr txBox="1"/>
            <p:nvPr/>
          </p:nvSpPr>
          <p:spPr>
            <a:xfrm>
              <a:off x="1775286" y="1170596"/>
              <a:ext cx="1314300" cy="1269000"/>
            </a:xfrm>
            <a:prstGeom prst="rect">
              <a:avLst/>
            </a:prstGeom>
            <a:noFill/>
            <a:ln>
              <a:noFill/>
            </a:ln>
          </p:spPr>
          <p:txBody>
            <a:bodyPr anchorCtr="0" anchor="ctr" bIns="45700" lIns="0" spcFirstLastPara="1" rIns="0" wrap="square" tIns="45700">
              <a:noAutofit/>
            </a:bodyPr>
            <a:lstStyle/>
            <a:p>
              <a:pPr indent="-154513" lvl="0" marL="154513"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Calibri"/>
                  <a:ea typeface="Calibri"/>
                  <a:cs typeface="Calibri"/>
                  <a:sym typeface="Calibri"/>
                </a:rPr>
                <a:t>Space agencies*</a:t>
              </a:r>
              <a:endParaRPr/>
            </a:p>
            <a:p>
              <a:pPr indent="-154513" lvl="0" marL="154513"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Calibri"/>
                  <a:ea typeface="Calibri"/>
                  <a:cs typeface="Calibri"/>
                  <a:sym typeface="Calibri"/>
                </a:rPr>
                <a:t>Other agencies</a:t>
              </a:r>
              <a:endParaRPr/>
            </a:p>
            <a:p>
              <a:pPr indent="-154513" lvl="0" marL="154513"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Calibri"/>
                  <a:ea typeface="Calibri"/>
                  <a:cs typeface="Calibri"/>
                  <a:sym typeface="Calibri"/>
                </a:rPr>
                <a:t>Research Institutes</a:t>
              </a:r>
              <a:endParaRPr/>
            </a:p>
            <a:p>
              <a:pPr indent="-154513" lvl="0" marL="154513"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Calibri"/>
                  <a:ea typeface="Calibri"/>
                  <a:cs typeface="Calibri"/>
                  <a:sym typeface="Calibri"/>
                </a:rPr>
                <a:t>Universities</a:t>
              </a:r>
              <a:endParaRPr/>
            </a:p>
            <a:p>
              <a:pPr indent="-154513" lvl="0" marL="154513" marR="0" rtl="0" algn="l">
                <a:lnSpc>
                  <a:spcPct val="100000"/>
                </a:lnSpc>
                <a:spcBef>
                  <a:spcPts val="0"/>
                </a:spcBef>
                <a:spcAft>
                  <a:spcPts val="0"/>
                </a:spcAft>
                <a:buClr>
                  <a:srgbClr val="000000"/>
                </a:buClr>
                <a:buSzPts val="1867"/>
                <a:buFont typeface="Arial"/>
                <a:buChar char="•"/>
              </a:pPr>
              <a:r>
                <a:rPr b="0" i="0" lang="en-US" sz="1867" u="none" cap="none" strike="noStrike">
                  <a:solidFill>
                    <a:srgbClr val="000000"/>
                  </a:solidFill>
                  <a:latin typeface="Calibri"/>
                  <a:ea typeface="Calibri"/>
                  <a:cs typeface="Calibri"/>
                  <a:sym typeface="Calibri"/>
                </a:rPr>
                <a:t>NGOS…</a:t>
              </a:r>
              <a:endParaRPr/>
            </a:p>
          </p:txBody>
        </p:sp>
      </p:grpSp>
      <p:grpSp>
        <p:nvGrpSpPr>
          <p:cNvPr id="474" name="Google Shape;474;g3de43b868cc_0_811"/>
          <p:cNvGrpSpPr/>
          <p:nvPr/>
        </p:nvGrpSpPr>
        <p:grpSpPr>
          <a:xfrm>
            <a:off x="3816290" y="794660"/>
            <a:ext cx="3561534" cy="1576617"/>
            <a:chOff x="3294759" y="555629"/>
            <a:chExt cx="1918620" cy="1182492"/>
          </a:xfrm>
        </p:grpSpPr>
        <p:sp>
          <p:nvSpPr>
            <p:cNvPr id="475" name="Google Shape;475;g3de43b868cc_0_811"/>
            <p:cNvSpPr/>
            <p:nvPr/>
          </p:nvSpPr>
          <p:spPr>
            <a:xfrm>
              <a:off x="3673634" y="853209"/>
              <a:ext cx="1098750" cy="554042"/>
            </a:xfrm>
            <a:prstGeom prst="flowChartMagneticDisk">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476" name="Google Shape;476;g3de43b868cc_0_811"/>
            <p:cNvSpPr txBox="1"/>
            <p:nvPr/>
          </p:nvSpPr>
          <p:spPr>
            <a:xfrm>
              <a:off x="3723756" y="1016341"/>
              <a:ext cx="974700" cy="3657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None/>
              </a:pPr>
              <a:r>
                <a:rPr b="0" i="0" lang="en-US" sz="1467" u="none" cap="none" strike="noStrike">
                  <a:solidFill>
                    <a:srgbClr val="000000"/>
                  </a:solidFill>
                  <a:latin typeface="Calibri"/>
                  <a:ea typeface="Calibri"/>
                  <a:cs typeface="Calibri"/>
                  <a:sym typeface="Calibri"/>
                </a:rPr>
                <a:t>GitHub BiaB algorithm</a:t>
              </a:r>
              <a:endParaRPr/>
            </a:p>
            <a:p>
              <a:pPr indent="0" lvl="0" marL="0" marR="0" rtl="0" algn="ctr">
                <a:lnSpc>
                  <a:spcPct val="100000"/>
                </a:lnSpc>
                <a:spcBef>
                  <a:spcPts val="0"/>
                </a:spcBef>
                <a:spcAft>
                  <a:spcPts val="0"/>
                </a:spcAft>
                <a:buNone/>
              </a:pPr>
              <a:r>
                <a:rPr b="0" i="0" lang="en-US" sz="1467" u="none" cap="none" strike="noStrike">
                  <a:solidFill>
                    <a:srgbClr val="000000"/>
                  </a:solidFill>
                  <a:latin typeface="Calibri"/>
                  <a:ea typeface="Calibri"/>
                  <a:cs typeface="Calibri"/>
                  <a:sym typeface="Calibri"/>
                </a:rPr>
                <a:t>&amp; tool repository</a:t>
              </a:r>
              <a:endParaRPr b="1" i="0" sz="1067" u="none" cap="none" strike="noStrike">
                <a:solidFill>
                  <a:srgbClr val="000000"/>
                </a:solidFill>
                <a:latin typeface="Calibri"/>
                <a:ea typeface="Calibri"/>
                <a:cs typeface="Calibri"/>
                <a:sym typeface="Calibri"/>
              </a:endParaRPr>
            </a:p>
          </p:txBody>
        </p:sp>
        <p:sp>
          <p:nvSpPr>
            <p:cNvPr id="477" name="Google Shape;477;g3de43b868cc_0_811"/>
            <p:cNvSpPr/>
            <p:nvPr/>
          </p:nvSpPr>
          <p:spPr>
            <a:xfrm rot="359848">
              <a:off x="3341876" y="648209"/>
              <a:ext cx="1824386" cy="997332"/>
            </a:xfrm>
            <a:prstGeom prst="cloud">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grpSp>
      <p:cxnSp>
        <p:nvCxnSpPr>
          <p:cNvPr id="478" name="Google Shape;478;g3de43b868cc_0_811"/>
          <p:cNvCxnSpPr/>
          <p:nvPr/>
        </p:nvCxnSpPr>
        <p:spPr>
          <a:xfrm>
            <a:off x="5961425" y="3728269"/>
            <a:ext cx="9600" cy="1313700"/>
          </a:xfrm>
          <a:prstGeom prst="straightConnector1">
            <a:avLst/>
          </a:prstGeom>
          <a:noFill/>
          <a:ln cap="flat" cmpd="sng" w="19050">
            <a:solidFill>
              <a:schemeClr val="dk1"/>
            </a:solidFill>
            <a:prstDash val="dash"/>
            <a:miter lim="800000"/>
            <a:headEnd len="sm" w="sm" type="none"/>
            <a:tailEnd len="sm" w="sm" type="none"/>
          </a:ln>
        </p:spPr>
      </p:cxnSp>
      <p:sp>
        <p:nvSpPr>
          <p:cNvPr id="479" name="Google Shape;479;g3de43b868cc_0_811"/>
          <p:cNvSpPr/>
          <p:nvPr/>
        </p:nvSpPr>
        <p:spPr>
          <a:xfrm>
            <a:off x="3792780" y="3623534"/>
            <a:ext cx="2271000" cy="1631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Accept user parameters, execute pipeline, return results, support analysis</a:t>
            </a:r>
            <a:endParaRPr/>
          </a:p>
        </p:txBody>
      </p:sp>
      <p:sp>
        <p:nvSpPr>
          <p:cNvPr id="480" name="Google Shape;480;g3de43b868cc_0_811"/>
          <p:cNvSpPr/>
          <p:nvPr/>
        </p:nvSpPr>
        <p:spPr>
          <a:xfrm>
            <a:off x="5895162" y="3822040"/>
            <a:ext cx="13104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EO setup, send, &amp; receive</a:t>
            </a:r>
            <a:endParaRPr/>
          </a:p>
        </p:txBody>
      </p:sp>
      <p:cxnSp>
        <p:nvCxnSpPr>
          <p:cNvPr id="481" name="Google Shape;481;g3de43b868cc_0_811"/>
          <p:cNvCxnSpPr/>
          <p:nvPr/>
        </p:nvCxnSpPr>
        <p:spPr>
          <a:xfrm flipH="1" rot="10800000">
            <a:off x="7791796" y="5234140"/>
            <a:ext cx="535800" cy="42960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3de43b868cc_0_26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US"/>
              <a:t>0) No action</a:t>
            </a:r>
            <a:endParaRPr/>
          </a:p>
          <a:p>
            <a:pPr indent="-514350" lvl="0" marL="565150" rtl="0" algn="l">
              <a:lnSpc>
                <a:spcPct val="115000"/>
              </a:lnSpc>
              <a:spcBef>
                <a:spcPts val="1000"/>
              </a:spcBef>
              <a:spcAft>
                <a:spcPts val="0"/>
              </a:spcAft>
              <a:buSzPts val="2800"/>
              <a:buFont typeface="Arial"/>
              <a:buAutoNum type="arabicParenR"/>
            </a:pPr>
            <a:r>
              <a:rPr lang="en-US"/>
              <a:t>Working Group</a:t>
            </a:r>
            <a:endParaRPr/>
          </a:p>
          <a:p>
            <a:pPr indent="-514350" lvl="0" marL="565150" rtl="0" algn="l">
              <a:lnSpc>
                <a:spcPct val="115000"/>
              </a:lnSpc>
              <a:spcBef>
                <a:spcPts val="1000"/>
              </a:spcBef>
              <a:spcAft>
                <a:spcPts val="0"/>
              </a:spcAft>
              <a:buSzPts val="2800"/>
              <a:buFont typeface="Arial"/>
              <a:buAutoNum type="arabicParenR"/>
            </a:pPr>
            <a:r>
              <a:rPr lang="en-US"/>
              <a:t>Virtual Constellation</a:t>
            </a:r>
            <a:endParaRPr/>
          </a:p>
          <a:p>
            <a:pPr indent="-514350" lvl="0" marL="565150" rtl="0" algn="l">
              <a:lnSpc>
                <a:spcPct val="115000"/>
              </a:lnSpc>
              <a:spcBef>
                <a:spcPts val="1000"/>
              </a:spcBef>
              <a:spcAft>
                <a:spcPts val="0"/>
              </a:spcAft>
              <a:buSzPts val="2800"/>
              <a:buFont typeface="Arial"/>
              <a:buAutoNum type="arabicParenR"/>
            </a:pPr>
            <a:r>
              <a:rPr lang="en-US"/>
              <a:t>Subgroup under the LSI-VC</a:t>
            </a:r>
            <a:endParaRPr/>
          </a:p>
          <a:p>
            <a:pPr indent="-514350" lvl="0" marL="565150" rtl="0" algn="l">
              <a:lnSpc>
                <a:spcPct val="115000"/>
              </a:lnSpc>
              <a:spcBef>
                <a:spcPts val="1000"/>
              </a:spcBef>
              <a:spcAft>
                <a:spcPts val="0"/>
              </a:spcAft>
              <a:buSzPts val="2800"/>
              <a:buFont typeface="Arial"/>
              <a:buAutoNum type="arabicParenR"/>
            </a:pPr>
            <a:r>
              <a:rPr lang="en-US"/>
              <a:t>Ad Hoc Team </a:t>
            </a:r>
            <a:endParaRPr/>
          </a:p>
          <a:p>
            <a:pPr indent="-514350" lvl="0" marL="565150" rtl="0" algn="l">
              <a:lnSpc>
                <a:spcPct val="115000"/>
              </a:lnSpc>
              <a:spcBef>
                <a:spcPts val="1000"/>
              </a:spcBef>
              <a:spcAft>
                <a:spcPts val="0"/>
              </a:spcAft>
              <a:buSzPts val="2800"/>
              <a:buFont typeface="Arial"/>
              <a:buAutoNum type="arabicParenR"/>
            </a:pPr>
            <a:r>
              <a:rPr lang="en-US"/>
              <a:t>Federated Approach</a:t>
            </a:r>
            <a:endParaRPr/>
          </a:p>
        </p:txBody>
      </p:sp>
      <p:sp>
        <p:nvSpPr>
          <p:cNvPr id="487" name="Google Shape;487;g3de43b868cc_0_26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Options Considered</a:t>
            </a:r>
            <a:endParaRPr/>
          </a:p>
        </p:txBody>
      </p:sp>
      <p:sp>
        <p:nvSpPr>
          <p:cNvPr id="488" name="Google Shape;488;g3de43b868cc_0_262"/>
          <p:cNvSpPr txBox="1"/>
          <p:nvPr/>
        </p:nvSpPr>
        <p:spPr>
          <a:xfrm>
            <a:off x="7946573" y="3015342"/>
            <a:ext cx="3505200" cy="1015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See </a:t>
            </a:r>
            <a:r>
              <a:rPr b="0" i="0" lang="en-US" sz="2000" u="sng" cap="none" strike="noStrike">
                <a:solidFill>
                  <a:srgbClr val="000000"/>
                </a:solidFill>
                <a:latin typeface="Arial"/>
                <a:ea typeface="Arial"/>
                <a:cs typeface="Arial"/>
                <a:sym typeface="Arial"/>
                <a:hlinkClick r:id="rId3">
                  <a:extLst>
                    <a:ext uri="{A12FA001-AC4F-418D-AE19-62706E023703}">
                      <ahyp:hlinkClr val="tx"/>
                    </a:ext>
                  </a:extLst>
                </a:hlinkClick>
              </a:rPr>
              <a:t>BST Report and Recommendation</a:t>
            </a:r>
            <a:r>
              <a:rPr b="0" i="0" lang="en-US" sz="2000" u="none" cap="none" strike="noStrike">
                <a:solidFill>
                  <a:srgbClr val="000000"/>
                </a:solidFill>
                <a:latin typeface="Arial"/>
                <a:ea typeface="Arial"/>
                <a:cs typeface="Arial"/>
                <a:sym typeface="Arial"/>
              </a:rPr>
              <a:t> for complete option assessment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de43b868cc_0_10"/>
          <p:cNvSpPr txBox="1"/>
          <p:nvPr>
            <p:ph idx="1" type="body"/>
          </p:nvPr>
        </p:nvSpPr>
        <p:spPr>
          <a:xfrm>
            <a:off x="176050" y="1371350"/>
            <a:ext cx="12015900" cy="48501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US"/>
              <a:t>Task</a:t>
            </a:r>
            <a:r>
              <a:rPr lang="en-US"/>
              <a:t>: Explore and demonstrate use of EO for mapping ecosystem extent (current and forthcoming sensors)</a:t>
            </a:r>
            <a:endParaRPr/>
          </a:p>
          <a:p>
            <a:pPr indent="-514350" lvl="0" marL="565150" rtl="0" algn="l">
              <a:lnSpc>
                <a:spcPct val="115000"/>
              </a:lnSpc>
              <a:spcBef>
                <a:spcPts val="1000"/>
              </a:spcBef>
              <a:spcAft>
                <a:spcPts val="0"/>
              </a:spcAft>
              <a:buSzPts val="2800"/>
              <a:buFont typeface="Arial"/>
              <a:buAutoNum type="arabicParenR"/>
            </a:pPr>
            <a:r>
              <a:rPr lang="en-US"/>
              <a:t>Develop </a:t>
            </a:r>
            <a:r>
              <a:rPr lang="en-US" u="sng">
                <a:solidFill>
                  <a:schemeClr val="hlink"/>
                </a:solidFill>
                <a:hlinkClick r:id="rId3"/>
              </a:rPr>
              <a:t>White Paper</a:t>
            </a:r>
            <a:endParaRPr/>
          </a:p>
          <a:p>
            <a:pPr indent="-514350" lvl="0" marL="565150" rtl="0" algn="l">
              <a:lnSpc>
                <a:spcPct val="115000"/>
              </a:lnSpc>
              <a:spcBef>
                <a:spcPts val="1000"/>
              </a:spcBef>
              <a:spcAft>
                <a:spcPts val="0"/>
              </a:spcAft>
              <a:buSzPts val="2800"/>
              <a:buFont typeface="Arial"/>
              <a:buAutoNum type="arabicParenR"/>
            </a:pPr>
            <a:r>
              <a:rPr lang="en-US"/>
              <a:t>Develop a Demonstrator</a:t>
            </a:r>
            <a:endParaRPr/>
          </a:p>
          <a:p>
            <a:pPr indent="-381000" lvl="1" marL="914400" rtl="0" algn="l">
              <a:lnSpc>
                <a:spcPct val="115000"/>
              </a:lnSpc>
              <a:spcBef>
                <a:spcPts val="500"/>
              </a:spcBef>
              <a:spcAft>
                <a:spcPts val="0"/>
              </a:spcAft>
              <a:buSzPts val="2400"/>
              <a:buChar char="▪"/>
            </a:pPr>
            <a:r>
              <a:rPr lang="en-US"/>
              <a:t>Hudson Bay Lowlands (ECCC)</a:t>
            </a:r>
            <a:endParaRPr/>
          </a:p>
          <a:p>
            <a:pPr indent="-381000" lvl="1" marL="914400" rtl="0" algn="l">
              <a:lnSpc>
                <a:spcPct val="115000"/>
              </a:lnSpc>
              <a:spcBef>
                <a:spcPts val="500"/>
              </a:spcBef>
              <a:spcAft>
                <a:spcPts val="0"/>
              </a:spcAft>
              <a:buSzPts val="2400"/>
              <a:buChar char="▪"/>
            </a:pPr>
            <a:r>
              <a:rPr lang="en-US"/>
              <a:t>Costa Rica Forests (CNES)</a:t>
            </a:r>
            <a:endParaRPr/>
          </a:p>
          <a:p>
            <a:pPr indent="-381000" lvl="1" marL="914400" rtl="0" algn="l">
              <a:lnSpc>
                <a:spcPct val="115000"/>
              </a:lnSpc>
              <a:spcBef>
                <a:spcPts val="500"/>
              </a:spcBef>
              <a:spcAft>
                <a:spcPts val="0"/>
              </a:spcAft>
              <a:buSzPts val="2400"/>
              <a:buChar char="▪"/>
            </a:pPr>
            <a:r>
              <a:rPr lang="en-US"/>
              <a:t>Great Western Woodlands (CSIRO)</a:t>
            </a:r>
            <a:endParaRPr/>
          </a:p>
          <a:p>
            <a:pPr indent="0" lvl="0" marL="50800" rtl="0" algn="l">
              <a:lnSpc>
                <a:spcPct val="100000"/>
              </a:lnSpc>
              <a:spcBef>
                <a:spcPts val="1000"/>
              </a:spcBef>
              <a:spcAft>
                <a:spcPts val="0"/>
              </a:spcAft>
              <a:buSzPts val="2800"/>
              <a:buNone/>
            </a:pPr>
            <a:r>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04" name="Google Shape;204;g3de43b868cc_0_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Ecosystem Extent Task Team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de43b868cc_0_15"/>
          <p:cNvSpPr txBox="1"/>
          <p:nvPr>
            <p:ph idx="1" type="body"/>
          </p:nvPr>
        </p:nvSpPr>
        <p:spPr>
          <a:xfrm>
            <a:off x="324225" y="1455275"/>
            <a:ext cx="11495400" cy="47664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b="1" lang="en-US"/>
              <a:t>Overall Task:</a:t>
            </a:r>
            <a:r>
              <a:rPr lang="en-US"/>
              <a:t> Assess CEOS options for an enduring engagement with biodiversity</a:t>
            </a:r>
            <a:endParaRPr/>
          </a:p>
          <a:p>
            <a:pPr indent="-406400" lvl="0" marL="457200" rtl="0" algn="l">
              <a:lnSpc>
                <a:spcPct val="150000"/>
              </a:lnSpc>
              <a:spcBef>
                <a:spcPts val="1000"/>
              </a:spcBef>
              <a:spcAft>
                <a:spcPts val="0"/>
              </a:spcAft>
              <a:buSzPts val="2800"/>
              <a:buChar char="❖"/>
            </a:pPr>
            <a:r>
              <a:rPr lang="en-US"/>
              <a:t>Phase 1: Stakeholder assessment</a:t>
            </a:r>
            <a:endParaRPr/>
          </a:p>
          <a:p>
            <a:pPr indent="-406400" lvl="0" marL="457200" rtl="0" algn="l">
              <a:lnSpc>
                <a:spcPct val="150000"/>
              </a:lnSpc>
              <a:spcBef>
                <a:spcPts val="1000"/>
              </a:spcBef>
              <a:spcAft>
                <a:spcPts val="0"/>
              </a:spcAft>
              <a:buSzPts val="2800"/>
              <a:buChar char="❖"/>
            </a:pPr>
            <a:r>
              <a:rPr lang="en-US"/>
              <a:t>Phase 2: Explore connections with CEOS WGs and VCs</a:t>
            </a:r>
            <a:endParaRPr/>
          </a:p>
          <a:p>
            <a:pPr indent="-406400" lvl="0" marL="457200" rtl="0" algn="l">
              <a:lnSpc>
                <a:spcPct val="150000"/>
              </a:lnSpc>
              <a:spcBef>
                <a:spcPts val="1000"/>
              </a:spcBef>
              <a:spcAft>
                <a:spcPts val="0"/>
              </a:spcAft>
              <a:buSzPts val="2800"/>
              <a:buChar char="❖"/>
            </a:pPr>
            <a:r>
              <a:rPr lang="en-US"/>
              <a:t>Phase 3: Assess options and make a recommendation</a:t>
            </a:r>
            <a:endParaRPr/>
          </a:p>
          <a:p>
            <a:pPr indent="0" lvl="0" marL="0" rtl="0" algn="l">
              <a:lnSpc>
                <a:spcPct val="100000"/>
              </a:lnSpc>
              <a:spcBef>
                <a:spcPts val="1000"/>
              </a:spcBef>
              <a:spcAft>
                <a:spcPts val="0"/>
              </a:spcAft>
              <a:buNone/>
            </a:pPr>
            <a:r>
              <a:t/>
            </a:r>
            <a:endParaRPr/>
          </a:p>
        </p:txBody>
      </p:sp>
      <p:sp>
        <p:nvSpPr>
          <p:cNvPr id="210" name="Google Shape;210;g3de43b868cc_0_1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Biodiversity Study Team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de43b868cc_0_20"/>
          <p:cNvSpPr txBox="1"/>
          <p:nvPr>
            <p:ph idx="1" type="body"/>
          </p:nvPr>
        </p:nvSpPr>
        <p:spPr>
          <a:xfrm>
            <a:off x="324233" y="1645919"/>
            <a:ext cx="11495400" cy="4746600"/>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b="1" lang="en-US"/>
              <a:t>Establish a Biodiversity Virtual Constellation</a:t>
            </a:r>
            <a:endParaRPr/>
          </a:p>
          <a:p>
            <a:pPr indent="0" lvl="0" marL="50800" rtl="0" algn="l">
              <a:lnSpc>
                <a:spcPct val="115000"/>
              </a:lnSpc>
              <a:spcBef>
                <a:spcPts val="1000"/>
              </a:spcBef>
              <a:spcAft>
                <a:spcPts val="0"/>
              </a:spcAft>
              <a:buSzPts val="2800"/>
              <a:buNone/>
            </a:pPr>
            <a:r>
              <a:rPr lang="en-US" sz="500"/>
              <a:t> </a:t>
            </a:r>
            <a:endParaRPr/>
          </a:p>
          <a:p>
            <a:pPr indent="-228600" lvl="0" marL="457200" rtl="0" algn="l">
              <a:lnSpc>
                <a:spcPct val="115000"/>
              </a:lnSpc>
              <a:spcBef>
                <a:spcPts val="1000"/>
              </a:spcBef>
              <a:spcAft>
                <a:spcPts val="0"/>
              </a:spcAft>
              <a:buSzPts val="2800"/>
              <a:buNone/>
            </a:pPr>
            <a:r>
              <a:t/>
            </a:r>
            <a:endParaRPr sz="2400"/>
          </a:p>
          <a:p>
            <a:pPr indent="-406400" lvl="0" marL="457200" rtl="0" algn="l">
              <a:lnSpc>
                <a:spcPct val="115000"/>
              </a:lnSpc>
              <a:spcBef>
                <a:spcPts val="1000"/>
              </a:spcBef>
              <a:spcAft>
                <a:spcPts val="0"/>
              </a:spcAft>
              <a:buSzPts val="2800"/>
              <a:buChar char="❖"/>
            </a:pPr>
            <a:r>
              <a:rPr lang="en-US" sz="2400"/>
              <a:t>Endorsed at 2025 Plenary 🡺 Develop proposal</a:t>
            </a:r>
            <a:endParaRPr/>
          </a:p>
        </p:txBody>
      </p:sp>
      <p:sp>
        <p:nvSpPr>
          <p:cNvPr id="216" name="Google Shape;216;g3de43b868cc_0_2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BST Recommendation</a:t>
            </a:r>
            <a:endParaRPr/>
          </a:p>
        </p:txBody>
      </p:sp>
      <p:sp>
        <p:nvSpPr>
          <p:cNvPr id="217" name="Google Shape;217;g3de43b868cc_0_20"/>
          <p:cNvSpPr txBox="1"/>
          <p:nvPr/>
        </p:nvSpPr>
        <p:spPr>
          <a:xfrm>
            <a:off x="614597" y="5406953"/>
            <a:ext cx="8079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Montserrat"/>
                <a:ea typeface="Montserrat"/>
                <a:cs typeface="Montserrat"/>
                <a:sym typeface="Montserrat"/>
              </a:rPr>
              <a:t>[BST Report and Recommendation available </a:t>
            </a:r>
            <a:r>
              <a:rPr b="0" i="0" lang="en-US" sz="2400" u="sng" cap="none" strike="noStrike">
                <a:solidFill>
                  <a:schemeClr val="dk1"/>
                </a:solidFill>
                <a:latin typeface="Montserrat"/>
                <a:ea typeface="Montserrat"/>
                <a:cs typeface="Montserrat"/>
                <a:sym typeface="Montserrat"/>
                <a:hlinkClick r:id="rId3">
                  <a:extLst>
                    <a:ext uri="{A12FA001-AC4F-418D-AE19-62706E023703}">
                      <ahyp:hlinkClr val="tx"/>
                    </a:ext>
                  </a:extLst>
                </a:hlinkClick>
              </a:rPr>
              <a:t>here</a:t>
            </a:r>
            <a:r>
              <a:rPr b="0" i="0" lang="en-US" sz="2400" u="none" cap="none" strike="noStrike">
                <a:solidFill>
                  <a:schemeClr val="dk1"/>
                </a:solidFill>
                <a:latin typeface="Montserrat"/>
                <a:ea typeface="Montserrat"/>
                <a:cs typeface="Montserrat"/>
                <a:sym typeface="Montserrat"/>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de43b868cc_0_26"/>
          <p:cNvSpPr txBox="1"/>
          <p:nvPr>
            <p:ph type="title"/>
          </p:nvPr>
        </p:nvSpPr>
        <p:spPr>
          <a:xfrm>
            <a:off x="1371600" y="2873828"/>
            <a:ext cx="9512400" cy="904500"/>
          </a:xfrm>
          <a:prstGeom prst="rect">
            <a:avLst/>
          </a:prstGeom>
          <a:noFill/>
          <a:ln>
            <a:noFill/>
          </a:ln>
        </p:spPr>
        <p:txBody>
          <a:bodyPr anchorCtr="0" anchor="ctr" bIns="46025" lIns="92075" spcFirstLastPara="1" rIns="92075" wrap="square" tIns="46025">
            <a:noAutofit/>
          </a:bodyPr>
          <a:lstStyle/>
          <a:p>
            <a:pPr indent="0" lvl="0" marL="0" rtl="0" algn="ctr">
              <a:lnSpc>
                <a:spcPct val="150000"/>
              </a:lnSpc>
              <a:spcBef>
                <a:spcPts val="0"/>
              </a:spcBef>
              <a:spcAft>
                <a:spcPts val="0"/>
              </a:spcAft>
              <a:buSzPts val="1400"/>
              <a:buNone/>
            </a:pPr>
            <a:r>
              <a:rPr b="1" lang="en-US"/>
              <a:t>Proposal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de43b868cc_0_30"/>
          <p:cNvSpPr txBox="1"/>
          <p:nvPr>
            <p:ph idx="1" type="body"/>
          </p:nvPr>
        </p:nvSpPr>
        <p:spPr>
          <a:xfrm>
            <a:off x="348300" y="1356852"/>
            <a:ext cx="11495400" cy="44037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a:t>Mission statement and objectives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Planned activities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Coordination with CEOS activities and entities</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Membership and leadership</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Resources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a:p>
            <a:pPr indent="-406400" lvl="0" marL="457200" marR="0" rtl="0" algn="l">
              <a:lnSpc>
                <a:spcPct val="115000"/>
              </a:lnSpc>
              <a:spcBef>
                <a:spcPts val="1000"/>
              </a:spcBef>
              <a:spcAft>
                <a:spcPts val="0"/>
              </a:spcAft>
              <a:buClr>
                <a:schemeClr val="dk1"/>
              </a:buClr>
              <a:buSzPts val="2800"/>
              <a:buFont typeface="Montserrat"/>
              <a:buChar char="❖"/>
            </a:pPr>
            <a:r>
              <a:rPr lang="en-US"/>
              <a:t>Details in the full documents</a:t>
            </a:r>
            <a:endParaRPr/>
          </a:p>
        </p:txBody>
      </p:sp>
      <p:sp>
        <p:nvSpPr>
          <p:cNvPr id="228" name="Google Shape;228;g3de43b868cc_0_3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Core Proposal Elements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de43b868cc_0_35"/>
          <p:cNvSpPr txBox="1"/>
          <p:nvPr>
            <p:ph idx="1" type="body"/>
          </p:nvPr>
        </p:nvSpPr>
        <p:spPr>
          <a:xfrm>
            <a:off x="245212" y="2361600"/>
            <a:ext cx="11701500" cy="1816800"/>
          </a:xfrm>
          <a:prstGeom prst="rect">
            <a:avLst/>
          </a:prstGeom>
          <a:noFill/>
          <a:ln>
            <a:noFill/>
          </a:ln>
        </p:spPr>
        <p:txBody>
          <a:bodyPr anchorCtr="0" anchor="t" bIns="46025" lIns="92075" spcFirstLastPara="1" rIns="92075" wrap="square" tIns="46025">
            <a:noAutofit/>
          </a:bodyPr>
          <a:lstStyle/>
          <a:p>
            <a:pPr indent="0" lvl="0" marL="0" rtl="0" algn="ctr">
              <a:lnSpc>
                <a:spcPct val="100000"/>
              </a:lnSpc>
              <a:spcBef>
                <a:spcPts val="900"/>
              </a:spcBef>
              <a:spcAft>
                <a:spcPts val="0"/>
              </a:spcAft>
              <a:buClr>
                <a:srgbClr val="000000"/>
              </a:buClr>
              <a:buSzPts val="2400"/>
              <a:buNone/>
            </a:pPr>
            <a:r>
              <a:rPr lang="en-US" sz="2700"/>
              <a:t>Advance biodiversity understanding, monitoring, and applications</a:t>
            </a:r>
            <a:endParaRPr/>
          </a:p>
          <a:p>
            <a:pPr indent="0" lvl="0" marL="0" rtl="0" algn="ctr">
              <a:lnSpc>
                <a:spcPct val="100000"/>
              </a:lnSpc>
              <a:spcBef>
                <a:spcPts val="900"/>
              </a:spcBef>
              <a:spcAft>
                <a:spcPts val="0"/>
              </a:spcAft>
              <a:buClr>
                <a:srgbClr val="000000"/>
              </a:buClr>
              <a:buSzPts val="2400"/>
              <a:buNone/>
            </a:pPr>
            <a:r>
              <a:rPr lang="en-US" sz="2700"/>
              <a:t>for the benefit of society by strengthening the community’s use</a:t>
            </a:r>
            <a:endParaRPr/>
          </a:p>
          <a:p>
            <a:pPr indent="0" lvl="0" marL="0" rtl="0" algn="ctr">
              <a:lnSpc>
                <a:spcPct val="100000"/>
              </a:lnSpc>
              <a:spcBef>
                <a:spcPts val="900"/>
              </a:spcBef>
              <a:spcAft>
                <a:spcPts val="0"/>
              </a:spcAft>
              <a:buClr>
                <a:srgbClr val="000000"/>
              </a:buClr>
              <a:buSzPts val="2400"/>
              <a:buNone/>
            </a:pPr>
            <a:r>
              <a:rPr lang="en-US" sz="2700"/>
              <a:t>of space-based Earth observations and data products</a:t>
            </a:r>
            <a:endParaRPr sz="2700">
              <a:latin typeface="Montserrat SemiBold"/>
              <a:ea typeface="Montserrat SemiBold"/>
              <a:cs typeface="Montserrat SemiBold"/>
              <a:sym typeface="Montserrat SemiBold"/>
            </a:endParaRPr>
          </a:p>
        </p:txBody>
      </p:sp>
      <p:sp>
        <p:nvSpPr>
          <p:cNvPr id="234" name="Google Shape;234;g3de43b868cc_0_35"/>
          <p:cNvSpPr txBox="1"/>
          <p:nvPr>
            <p:ph type="title"/>
          </p:nvPr>
        </p:nvSpPr>
        <p:spPr>
          <a:xfrm>
            <a:off x="176048" y="175939"/>
            <a:ext cx="9387000" cy="779100"/>
          </a:xfrm>
          <a:prstGeom prst="rect">
            <a:avLst/>
          </a:prstGeom>
          <a:noFill/>
          <a:ln>
            <a:noFill/>
          </a:ln>
        </p:spPr>
        <p:txBody>
          <a:bodyPr anchorCtr="0" anchor="ctr" bIns="46025" lIns="92075" spcFirstLastPara="1" rIns="92075" wrap="square" tIns="46025">
            <a:noAutofit/>
          </a:bodyPr>
          <a:lstStyle/>
          <a:p>
            <a:pPr indent="0" lvl="0" marL="0" rtl="0" algn="l">
              <a:lnSpc>
                <a:spcPct val="80000"/>
              </a:lnSpc>
              <a:spcBef>
                <a:spcPts val="0"/>
              </a:spcBef>
              <a:spcAft>
                <a:spcPts val="0"/>
              </a:spcAft>
              <a:buSzPts val="4400"/>
              <a:buNone/>
            </a:pPr>
            <a:r>
              <a:rPr lang="en-US">
                <a:solidFill>
                  <a:srgbClr val="F3F3F3"/>
                </a:solidFill>
              </a:rPr>
              <a:t>B-VC </a:t>
            </a:r>
            <a:r>
              <a:rPr b="0" lang="en-US" sz="4400">
                <a:solidFill>
                  <a:srgbClr val="F3F3F3"/>
                </a:solidFill>
                <a:latin typeface="Montserrat"/>
                <a:ea typeface="Montserrat"/>
                <a:cs typeface="Montserrat"/>
                <a:sym typeface="Montserrat"/>
              </a:rPr>
              <a:t>Mission Statement</a:t>
            </a:r>
            <a:endParaRPr b="0" sz="4400">
              <a:solidFill>
                <a:srgbClr val="F3F3F3"/>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