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bzXf+L2FqiGfagio2c/1wU/eg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f15a4fd06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3cf15a4fd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e35b4f91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ce35b4f9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3ce35b4f91d_0_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f15a4fd06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cf15a4fd0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 TW, 9-11 September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2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 TW, 9-11 September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ceos-org/github-governance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176050" y="356680"/>
            <a:ext cx="8035800" cy="3791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6600"/>
              <a:t>CEOS SIT-41</a:t>
            </a:r>
            <a:br>
              <a:rPr lang="en-US" sz="7500"/>
            </a:br>
            <a:r>
              <a:rPr lang="en-US" sz="4000"/>
              <a:t>Organizational</a:t>
            </a:r>
            <a:br>
              <a:rPr lang="en-US" sz="4000"/>
            </a:br>
            <a:r>
              <a:rPr lang="en-US" sz="4000"/>
              <a:t>GitHub</a:t>
            </a:r>
            <a:br>
              <a:rPr lang="en-US" sz="4000"/>
            </a:br>
            <a:r>
              <a:rPr lang="en-US" sz="4000"/>
              <a:t>Governance</a:t>
            </a:r>
            <a:endParaRPr i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7259939" y="4123104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Borges, SEO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CA, USA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April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76048" y="2091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 GitHub Organization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30175" y="1130438"/>
            <a:ext cx="6935400" cy="53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Status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Organization Adoption: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2" marL="1377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36 members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2" marL="1377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outside collaborators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2" marL="1377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 repositories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2" marL="1377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 projects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2" marL="1377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 teams (Working Groups)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2" marL="1377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64 followers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Operating under GitHub Free tier with unlimited public/private repositories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Draft Governance framework established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Followed from community discussions  in December 2025 with 20 participants across CEOS agencies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Governance documentation developing on GitHub (governance repository)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Higher-level governance summary for review at SIT-41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ext&#10;&#10;AI-generated content may be incorrect."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706" y="1764626"/>
            <a:ext cx="2202269" cy="810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, email&#10;&#10;AI-generated content may be incorrect." id="67" name="Google Shape;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000" y="2497763"/>
            <a:ext cx="5073676" cy="29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f15a4fd06_0_5"/>
          <p:cNvSpPr txBox="1"/>
          <p:nvPr>
            <p:ph idx="1" type="body"/>
          </p:nvPr>
        </p:nvSpPr>
        <p:spPr>
          <a:xfrm>
            <a:off x="421326" y="985441"/>
            <a:ext cx="98568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Organizational Structure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Teams mirror CEOS groups (WGs, VCs) with Admin and Exec teams for administration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No institutional teams for now; groups nominate 1-2 points of contact (Chair by default)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Ownership reduced from 7 to ~3, with admin team for broader operational support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Account and Repository Standards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Real names required on all GitHub accounts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Multi Factor Authentication enforced organization wide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Kebab-case naming convention for all repositories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Standardized files required: README, LICENSE, CONTRIBUTING, CODE_OF_CONDUCT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Organization-wide Code of Conduct deployed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Membership criteria is determined at WG/VC level with membership status managed by chairs and oversight by admins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Platform Positioning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GitHub complements Google Docs; guidance on when each is most appropriate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Particularly suited to version-controlled technical content with community input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Remaining on the GitHub Free tier (adequate for current needs)</a:t>
            </a:r>
            <a:endParaRPr sz="1600"/>
          </a:p>
        </p:txBody>
      </p:sp>
      <p:sp>
        <p:nvSpPr>
          <p:cNvPr id="73" name="Google Shape;73;g3cf15a4fd06_0_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FFFFFF"/>
                </a:solidFill>
              </a:rPr>
              <a:t>GitHub Governance Decisions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e35b4f91d_0_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solidFill>
                  <a:srgbClr val="FFFFFF"/>
                </a:solidFill>
              </a:rPr>
              <a:t>Default Licensing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0" name="Google Shape;80;g3ce35b4f91d_0_5"/>
          <p:cNvSpPr txBox="1"/>
          <p:nvPr>
            <p:ph idx="1" type="body"/>
          </p:nvPr>
        </p:nvSpPr>
        <p:spPr>
          <a:xfrm>
            <a:off x="192653" y="1213531"/>
            <a:ext cx="11144100" cy="5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Agreed Default Licenses</a:t>
            </a:r>
            <a:endParaRPr sz="2000"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1800"/>
              <a:t>Apache 2.0</a:t>
            </a:r>
            <a:r>
              <a:rPr lang="en-US" sz="1800"/>
              <a:t> for software (permissive, includes patent grant)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 sz="1800"/>
              <a:t>Creative Commons Attribution 4.0 (CC-BY 4.0)</a:t>
            </a:r>
            <a:r>
              <a:rPr lang="en-US" sz="1800"/>
              <a:t> for documentation and publications</a:t>
            </a:r>
            <a:endParaRPr sz="18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Consensus and Status</a:t>
            </a:r>
            <a:endParaRPr sz="2000"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600"/>
              <a:t>Consensus reached across multiple technical meetings (WGISS, WGCV, LSI-VC, ARD-OG, SEO)</a:t>
            </a:r>
            <a:endParaRPr sz="1600"/>
          </a:p>
          <a:p>
            <a:pPr indent="-3810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600"/>
              <a:t>Reported to CEOS leadership with no objections raised</a:t>
            </a:r>
            <a:endParaRPr sz="1600"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600"/>
              <a:t>Both licenses enable broad reuse while protecting contributors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Why These Licenses?</a:t>
            </a:r>
            <a:endParaRPr sz="2000"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600"/>
              <a:t>Without a license, default copyright applies and content cannot legally be reused or redistributed</a:t>
            </a:r>
            <a:endParaRPr sz="1600"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600"/>
              <a:t>Permissive licenses allow commercial and institutional use without restricting downstream application</a:t>
            </a:r>
            <a:endParaRPr sz="1600"/>
          </a:p>
          <a:p>
            <a:pPr indent="-381000" lvl="1" marL="914400" rtl="0" algn="l">
              <a:lnSpc>
                <a:spcPct val="115000"/>
              </a:lnSpc>
              <a:spcBef>
                <a:spcPts val="400"/>
              </a:spcBef>
              <a:spcAft>
                <a:spcPts val="200"/>
              </a:spcAft>
              <a:buSzPts val="2400"/>
              <a:buFont typeface="Arial"/>
              <a:buChar char="•"/>
            </a:pPr>
            <a:r>
              <a:rPr lang="en-US" sz="1600"/>
              <a:t>Consistent with how CEOS agencies already release open-source work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/>
          <p:nvPr>
            <p:ph type="title"/>
          </p:nvPr>
        </p:nvSpPr>
        <p:spPr>
          <a:xfrm>
            <a:off x="176048" y="175939"/>
            <a:ext cx="9539452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solidFill>
                  <a:srgbClr val="FFFFFF"/>
                </a:solidFill>
              </a:rPr>
              <a:t>Contribution Framework Need</a:t>
            </a:r>
            <a:endParaRPr/>
          </a:p>
        </p:txBody>
      </p:sp>
      <p:sp>
        <p:nvSpPr>
          <p:cNvPr id="86" name="Google Shape;86;p30"/>
          <p:cNvSpPr txBox="1"/>
          <p:nvPr>
            <p:ph idx="1" type="body"/>
          </p:nvPr>
        </p:nvSpPr>
        <p:spPr>
          <a:xfrm>
            <a:off x="166712" y="1083829"/>
            <a:ext cx="11144100" cy="5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The Challenge</a:t>
            </a:r>
            <a:endParaRPr sz="1800"/>
          </a:p>
          <a:p>
            <a:pPr indent="-3683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400"/>
              <a:t>When contributors across agencies submit work to a shared repository, two questions arise:</a:t>
            </a:r>
            <a:endParaRPr sz="1400"/>
          </a:p>
          <a:p>
            <a:pPr indent="-33020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200"/>
              <a:t>Who owns what was contributed? </a:t>
            </a:r>
            <a:r>
              <a:rPr lang="en-US" sz="1200"/>
              <a:t>Copyright applies automatically since every contribution has an owner, whether acknowledged or not</a:t>
            </a:r>
            <a:endParaRPr sz="1200"/>
          </a:p>
          <a:p>
            <a:pPr indent="-33020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200"/>
              <a:t>Under what terms can others use it? </a:t>
            </a:r>
            <a:r>
              <a:rPr lang="en-US" sz="1200"/>
              <a:t>Without an explicit agreement, there is no confirmed legal right to redistribute</a:t>
            </a:r>
            <a:endParaRPr sz="12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Why Standard Approaches Don’t Work for CEOS</a:t>
            </a:r>
            <a:endParaRPr sz="1800"/>
          </a:p>
          <a:p>
            <a:pPr indent="-3683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400"/>
              <a:t>Most open-source projects use a </a:t>
            </a:r>
            <a:r>
              <a:rPr i="1" lang="en-US" sz="1400"/>
              <a:t>Contributor License Agreement (CLA)</a:t>
            </a:r>
            <a:r>
              <a:rPr lang="en-US" sz="1400"/>
              <a:t>: a legal agreement where contributors grant rights to an organization that holds the project’s IP</a:t>
            </a:r>
            <a:endParaRPr sz="1400"/>
          </a:p>
          <a:p>
            <a:pPr indent="-3683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400"/>
              <a:t>CEOS cannot use a standard CLA because </a:t>
            </a:r>
            <a:r>
              <a:rPr i="1" lang="en-US" sz="1400"/>
              <a:t>CEOS has no legal entity </a:t>
            </a:r>
            <a:r>
              <a:rPr lang="en-US" sz="1400"/>
              <a:t>it cannot be party to contracts, hold IP, or serve as a counterparty to a licensing agreement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Additional Complexity</a:t>
            </a:r>
            <a:endParaRPr sz="1800"/>
          </a:p>
          <a:p>
            <a:pPr indent="-3683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1400"/>
              <a:t>CEOS contributors span agencies across multiple jurisdictions (ESA, CSIRO, ISRO, JAXA etc.) with different work-for-hire rules and copyright frameworks</a:t>
            </a:r>
            <a:endParaRPr sz="1400"/>
          </a:p>
          <a:p>
            <a:pPr indent="-368300" lvl="1" marL="914400" rtl="0" algn="l">
              <a:lnSpc>
                <a:spcPct val="115000"/>
              </a:lnSpc>
              <a:spcBef>
                <a:spcPts val="400"/>
              </a:spcBef>
              <a:spcAft>
                <a:spcPts val="200"/>
              </a:spcAft>
              <a:buSzPts val="2200"/>
              <a:buFont typeface="Arial"/>
              <a:buChar char="•"/>
            </a:pPr>
            <a:r>
              <a:rPr lang="en-US" sz="1400"/>
              <a:t>This reflects the nature of CEOS as a voluntary collaborative framework and the contribution framework must work within this constraint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solidFill>
                  <a:srgbClr val="FFFFFF"/>
                </a:solidFill>
              </a:rPr>
              <a:t>Hybrid Contribution Framework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2" name="Google Shape;92;p31"/>
          <p:cNvSpPr txBox="1"/>
          <p:nvPr>
            <p:ph idx="1" type="body"/>
          </p:nvPr>
        </p:nvSpPr>
        <p:spPr>
          <a:xfrm>
            <a:off x="225078" y="1142195"/>
            <a:ext cx="11144100" cy="5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873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/>
              <a:t>SEO recommends a three-layer approach where each component compensates for limitations in the others:</a:t>
            </a:r>
            <a:endParaRPr sz="1800"/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/>
              <a:t>Layer 1: </a:t>
            </a:r>
            <a:r>
              <a:rPr lang="en-US" sz="1800"/>
              <a:t>Enhanced CONTRIBUTING.md </a:t>
            </a:r>
            <a:r>
              <a:rPr lang="en-US" sz="1400"/>
              <a:t>(all repositories)</a:t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Establishes the core legal relationship: contributors explicitly agree their work is licensed under the project license (Apache 2.0 or CC-BY 4.0), retain their own copyright, and certify their right to contribute</a:t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This is the actual license grant  piece which a standard CLA would normally provide. Acknowledged via a PR-template checkbox: low-friction but documented</a:t>
            </a:r>
            <a:endParaRPr sz="1400"/>
          </a:p>
          <a:p>
            <a:pPr indent="-3556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/>
              <a:t>Layer 2: </a:t>
            </a:r>
            <a:r>
              <a:rPr lang="en-US" sz="1800"/>
              <a:t>Selective DCO Sign-off </a:t>
            </a:r>
            <a:r>
              <a:rPr lang="en-US" sz="1400"/>
              <a:t>(software repositories only)</a:t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Adds per-commit provenance tracking via the Developer Certificate of Origin which records who contributed what and confirms their right to do so</a:t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Applied only to software repositories to avoid creating friction for documentation contributors, who are often non-developers</a:t>
            </a:r>
            <a:endParaRPr sz="1400"/>
          </a:p>
          <a:p>
            <a:pPr indent="-3556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/>
              <a:t>Layer 3: </a:t>
            </a:r>
            <a:r>
              <a:rPr lang="en-US" sz="1800"/>
              <a:t>Distributed Copyright </a:t>
            </a:r>
            <a:r>
              <a:rPr lang="en-US" sz="1400"/>
              <a:t>(with optional institutional letters)</a:t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Contributors and their institutions retain copyright. No IP is transferred to CEOS which sidesteps the legal entity problem entirely</a:t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200"/>
              </a:spcBef>
              <a:spcAft>
                <a:spcPts val="100"/>
              </a:spcAft>
              <a:buSzPts val="1400"/>
              <a:buFont typeface="Arial"/>
              <a:buChar char="•"/>
            </a:pPr>
            <a:r>
              <a:rPr lang="en-US" sz="1400"/>
              <a:t>Agencies could optionally provide a one-time acknowledgment letter confirming employees are authorised to contribute adding confidence without creating a mandatory bureaucratic step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solidFill>
                  <a:srgbClr val="FFFFFF"/>
                </a:solidFill>
              </a:rPr>
              <a:t>Implementation Progress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510549" y="1285450"/>
            <a:ext cx="8512837" cy="5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Completed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/>
              <a:t>Governance repository established on GitHub</a:t>
            </a:r>
            <a:endParaRPr b="1" sz="16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MFA requirement enforced for all organization members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Organization-wide Code of Conduct deployed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Ownership structure reduction with owners and admin team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en-US" sz="1600"/>
              <a:t>Guidance on GitHub vs. Google Docs usage 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In Progress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Team structure created; population with working group members underway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Hybrid contribution framework under SEO review (see previous slide)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Publishing template for GitHub Pages in development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Dedicated training repository planned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Expand guidance and add policies to Governance </a:t>
            </a:r>
            <a:endParaRPr sz="1600"/>
          </a:p>
        </p:txBody>
      </p:sp>
      <p:pic>
        <p:nvPicPr>
          <p:cNvPr descr="A picture containing text&#10;&#10;AI-generated content may be incorrect.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180" y="1285455"/>
            <a:ext cx="2810250" cy="491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f15a4fd06_0_13"/>
          <p:cNvSpPr txBox="1"/>
          <p:nvPr>
            <p:ph idx="1" type="body"/>
          </p:nvPr>
        </p:nvSpPr>
        <p:spPr>
          <a:xfrm>
            <a:off x="324233" y="1254132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762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2000"/>
              <a:t>Contribution Framework</a:t>
            </a:r>
            <a:endParaRPr sz="20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Hybrid DCO/contribution framework prepared for broader community review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IP policy may need elevation for broader review given the complexity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Outreach to GEO Data Working Group legal/licensing subgroup and OSGeo community</a:t>
            </a:r>
            <a:endParaRPr sz="1600"/>
          </a:p>
          <a:p>
            <a:pPr indent="-342900" lvl="0" marL="476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2000"/>
              <a:t>Training and Adoption</a:t>
            </a:r>
            <a:endParaRPr sz="20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Coordination with WGCapD on training materials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Tiered proficiency model: baseline (issue reporting, markdown), intermediate (PRs, branching), advanced (repo maintenance, Actions)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Creation of a sandbox repository for hands-on practice</a:t>
            </a:r>
            <a:endParaRPr sz="1600"/>
          </a:p>
          <a:p>
            <a:pPr indent="-342900" lvl="0" marL="476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2000"/>
              <a:t>Governance</a:t>
            </a:r>
            <a:endParaRPr sz="20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Add guides about how to operate within the organization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Expand repository migration guidelines for bringing existing projects under ceos-org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600"/>
              <a:t>Retirement and archival policies to be established</a:t>
            </a:r>
            <a:endParaRPr sz="1600"/>
          </a:p>
        </p:txBody>
      </p:sp>
      <p:sp>
        <p:nvSpPr>
          <p:cNvPr id="106" name="Google Shape;106;g3cf15a4fd06_0_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FFFFFF"/>
                </a:solidFill>
              </a:rPr>
              <a:t>Next Steps &amp; Community Input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/>
          <p:nvPr>
            <p:ph idx="1" type="body"/>
          </p:nvPr>
        </p:nvSpPr>
        <p:spPr>
          <a:xfrm>
            <a:off x="324233" y="1254132"/>
            <a:ext cx="5103801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762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2000"/>
              <a:t>Seeking endorsement of current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GitHub Governance</a:t>
            </a:r>
            <a:endParaRPr sz="20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600"/>
              <a:t>GitHub repository, not traditional document format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600"/>
              <a:t>Potential for this governance to continue evolving over time. If so, changes will be brought to future Principal-level meetings for further endorsement</a:t>
            </a:r>
            <a:endParaRPr sz="1600"/>
          </a:p>
        </p:txBody>
      </p:sp>
      <p:sp>
        <p:nvSpPr>
          <p:cNvPr id="112" name="Google Shape;112;p3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FFFFFF"/>
                </a:solidFill>
              </a:rPr>
              <a:t>GitHub Governance Repository</a:t>
            </a:r>
            <a:endParaRPr/>
          </a:p>
        </p:txBody>
      </p:sp>
      <p:pic>
        <p:nvPicPr>
          <p:cNvPr id="113" name="Google Shape;1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3728" y="1326113"/>
            <a:ext cx="6246891" cy="479907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Borges, David E. (LARC-E3)</dc:creator>
</cp:coreProperties>
</file>