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14566657f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d14566657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14566657f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d14566657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8b448b686f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8b448b68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b448b686f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8b448b686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14566657f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14566657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14566657f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14566657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449d6e2e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449d6e2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d14566657f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d1456665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d14566657f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d14566657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14566657f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14566657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d14566657f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d14566657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14566657f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d14566657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4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4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4" l="54017" r="11355" t="3608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ceos.org/news" TargetMode="External"/><Relationship Id="rId4" Type="http://schemas.openxmlformats.org/officeDocument/2006/relationships/hyperlink" Target="https://earth.jaxa.jp/ceos-newsletter/" TargetMode="External"/><Relationship Id="rId11" Type="http://schemas.openxmlformats.org/officeDocument/2006/relationships/image" Target="../media/image15.png"/><Relationship Id="rId10" Type="http://schemas.openxmlformats.org/officeDocument/2006/relationships/image" Target="../media/image16.png"/><Relationship Id="rId9" Type="http://schemas.openxmlformats.org/officeDocument/2006/relationships/hyperlink" Target="http://ceos.org/quarterly-revisit-sign-up" TargetMode="External"/><Relationship Id="rId5" Type="http://schemas.openxmlformats.org/officeDocument/2006/relationships/hyperlink" Target="https://www.linkedin.com/company/ceosdotorg" TargetMode="External"/><Relationship Id="rId6" Type="http://schemas.openxmlformats.org/officeDocument/2006/relationships/hyperlink" Target="http://x.com/ceosdotorg" TargetMode="External"/><Relationship Id="rId7" Type="http://schemas.openxmlformats.org/officeDocument/2006/relationships/hyperlink" Target="http://facebook.com/socialceos" TargetMode="External"/><Relationship Id="rId8" Type="http://schemas.openxmlformats.org/officeDocument/2006/relationships/hyperlink" Target="http://youtube.com/@ceosdotor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77934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700"/>
              <a:t>2026-2027 CEOS Communications Strategy</a:t>
            </a:r>
            <a:endParaRPr sz="5700"/>
          </a:p>
        </p:txBody>
      </p:sp>
      <p:sp>
        <p:nvSpPr>
          <p:cNvPr id="67" name="Google Shape;67;p7"/>
          <p:cNvSpPr/>
          <p:nvPr/>
        </p:nvSpPr>
        <p:spPr>
          <a:xfrm>
            <a:off x="7263125" y="4811575"/>
            <a:ext cx="48330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Libby Rose, SEO Comms Team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4.3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SIT-41 2026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Irvine, California, USA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14-16 April 2026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>
            <p:ph idx="1" type="body"/>
          </p:nvPr>
        </p:nvSpPr>
        <p:spPr>
          <a:xfrm>
            <a:off x="324225" y="1377600"/>
            <a:ext cx="7437000" cy="274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Any CEOS Working Team is welcome to provide content for CEOS Communications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Email Dave, Libby, Harvey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Social media, blog posts, or other items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E.g. published papers, new initiatives, discussion/editorial pieces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Please always share photos from your meetings and events!</a:t>
            </a:r>
            <a:endParaRPr/>
          </a:p>
        </p:txBody>
      </p:sp>
      <p:sp>
        <p:nvSpPr>
          <p:cNvPr id="140" name="Google Shape;140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Contributions from WGs/VCs</a:t>
            </a:r>
            <a:endParaRPr/>
          </a:p>
        </p:txBody>
      </p:sp>
      <p:pic>
        <p:nvPicPr>
          <p:cNvPr id="141" name="Google Shape;141;p16" title="Screenshot 2026-04-15 at 8.50.1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225" y="1222225"/>
            <a:ext cx="2599326" cy="511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>
            <p:ph idx="1" type="body"/>
          </p:nvPr>
        </p:nvSpPr>
        <p:spPr>
          <a:xfrm>
            <a:off x="324225" y="1558525"/>
            <a:ext cx="74475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Seeking endorsement from SIT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 txBox="1"/>
          <p:nvPr>
            <p:ph type="title"/>
          </p:nvPr>
        </p:nvSpPr>
        <p:spPr>
          <a:xfrm>
            <a:off x="136125" y="255825"/>
            <a:ext cx="98064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2026-2027 CEOS Communications </a:t>
            </a:r>
            <a:r>
              <a:rPr lang="en-GB" sz="3400"/>
              <a:t>Strategy</a:t>
            </a:r>
            <a:endParaRPr sz="3400"/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5600" y="1287725"/>
            <a:ext cx="3375100" cy="4821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Website Stats (backup)</a:t>
            </a:r>
            <a:endParaRPr/>
          </a:p>
        </p:txBody>
      </p:sp>
      <p:pic>
        <p:nvPicPr>
          <p:cNvPr id="154" name="Google Shape;154;p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4514"/>
            <a:ext cx="11887201" cy="4208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Website Stats (backup)</a:t>
            </a:r>
            <a:endParaRPr/>
          </a:p>
        </p:txBody>
      </p:sp>
      <p:pic>
        <p:nvPicPr>
          <p:cNvPr id="160" name="Google Shape;160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88" y="1429126"/>
            <a:ext cx="5693226" cy="35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 title="Screenshot 2026-04-09 at 2.44.0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989" y="1499339"/>
            <a:ext cx="5905485" cy="245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25" y="1558525"/>
            <a:ext cx="74475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Update from the 2024-2025 Strategy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Revising target audiences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Describing new campaigns aligned with CEOS Chair &amp; SIT Chair priorities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Revising approach to social media 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Seeking endorsement from SIT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36125" y="255825"/>
            <a:ext cx="98064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2026-2027 CEOS Communications Strategy</a:t>
            </a:r>
            <a:endParaRPr sz="3400"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2125" y="1350750"/>
            <a:ext cx="3375100" cy="4821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24225" y="1357625"/>
            <a:ext cx="11495400" cy="486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Managed by the SEO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Dave Borges, Libby Rose, Harvey Jones, Riza Singh, Matt Steventon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Supporting team members: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CEOS Exec Officer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JAXA </a:t>
            </a:r>
            <a:r>
              <a:rPr lang="en-GB"/>
              <a:t>CEOS Newsletter Team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USGS: Chris Barnes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ESA: Marie-Claire Greening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NOAA: Adria Schwarber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CSIRO: Flora Kerblat</a:t>
            </a:r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Communications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348300" y="1266399"/>
            <a:ext cx="11495400" cy="527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b="1" lang="en-GB" sz="2200"/>
              <a:t>Supporting the CEOS Mission</a:t>
            </a:r>
            <a:r>
              <a:rPr lang="en-GB" sz="2200"/>
              <a:t>:</a:t>
            </a:r>
            <a:endParaRPr sz="2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7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b="1" lang="en-GB" sz="2200"/>
              <a:t>Increase awareness</a:t>
            </a:r>
            <a:r>
              <a:rPr lang="en-GB" sz="2200"/>
              <a:t> of access to, and applications of, EO data, as well as the tools and services needed to effectively use EO data for the greatest societal benefit. 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The </a:t>
            </a:r>
            <a:r>
              <a:rPr b="1" lang="en-GB" sz="2200"/>
              <a:t>impact of CEOS</a:t>
            </a:r>
            <a:r>
              <a:rPr lang="en-GB" sz="2200"/>
              <a:t> work should be shared, especially when applicable to other international organisations. 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b="1" lang="en-GB" sz="2200"/>
              <a:t>Enable information sharing</a:t>
            </a:r>
            <a:r>
              <a:rPr lang="en-GB" sz="2200"/>
              <a:t> and discussion with CEOS internally, between CEOS entities and across the CEOS membership</a:t>
            </a:r>
            <a:endParaRPr sz="2200"/>
          </a:p>
        </p:txBody>
      </p:sp>
      <p:sp>
        <p:nvSpPr>
          <p:cNvPr id="86" name="Google Shape;86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1402500" y="1794475"/>
            <a:ext cx="9387000" cy="1417500"/>
          </a:xfrm>
          <a:prstGeom prst="rect">
            <a:avLst/>
          </a:prstGeom>
          <a:solidFill>
            <a:srgbClr val="7BC0D7">
              <a:alpha val="6582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CEOS ensures international coordination of civil space-based Earth observation programs and promotes exchange of data to </a:t>
            </a:r>
            <a:r>
              <a:rPr b="1" i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optimise societal benefit</a:t>
            </a:r>
            <a:r>
              <a:rPr i="1" lang="en-GB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</a:t>
            </a:r>
            <a:r>
              <a:rPr b="1" i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 decision making</a:t>
            </a:r>
            <a:r>
              <a:rPr i="1" lang="en-GB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for securing a prosperous and sustainable future for humankind.</a:t>
            </a:r>
            <a:endParaRPr i="1"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176050" y="1165900"/>
            <a:ext cx="8139600" cy="489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Blog: </a:t>
            </a:r>
            <a:r>
              <a:rPr lang="en-GB" sz="2200" u="sng">
                <a:solidFill>
                  <a:schemeClr val="hlink"/>
                </a:solidFill>
                <a:hlinkClick r:id="rId3"/>
              </a:rPr>
              <a:t>ceos.org/news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Newsletter: </a:t>
            </a:r>
            <a:r>
              <a:rPr lang="en-GB" sz="2200" u="sng">
                <a:solidFill>
                  <a:schemeClr val="hlink"/>
                </a:solidFill>
                <a:hlinkClick r:id="rId4"/>
              </a:rPr>
              <a:t>https://earth.jaxa.jp/ceos-newsletter/</a:t>
            </a:r>
            <a:r>
              <a:rPr lang="en-GB" sz="2200"/>
              <a:t> 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Quarterly Revisit: mailing list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Social Media: 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 u="sng">
                <a:solidFill>
                  <a:schemeClr val="hlink"/>
                </a:solidFill>
                <a:hlinkClick r:id="rId5"/>
              </a:rPr>
              <a:t>LinkedIn</a:t>
            </a:r>
            <a:r>
              <a:rPr lang="en-GB" sz="1800"/>
              <a:t> (primary)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 u="sng">
                <a:solidFill>
                  <a:schemeClr val="hlink"/>
                </a:solidFill>
                <a:hlinkClick r:id="rId6"/>
              </a:rPr>
              <a:t>X</a:t>
            </a:r>
            <a:r>
              <a:rPr lang="en-GB" sz="1800"/>
              <a:t> &amp; </a:t>
            </a:r>
            <a:r>
              <a:rPr lang="en-GB" sz="1800" u="sng">
                <a:solidFill>
                  <a:schemeClr val="hlink"/>
                </a:solidFill>
                <a:hlinkClick r:id="rId7"/>
              </a:rPr>
              <a:t>Facebook</a:t>
            </a:r>
            <a:r>
              <a:rPr lang="en-GB" sz="1800"/>
              <a:t> (secondary)</a:t>
            </a:r>
            <a:endParaRPr sz="18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Youtube: </a:t>
            </a:r>
            <a:r>
              <a:rPr lang="en-GB" sz="2200" u="sng">
                <a:solidFill>
                  <a:schemeClr val="hlink"/>
                </a:solidFill>
                <a:hlinkClick r:id="rId8"/>
              </a:rPr>
              <a:t>youtube.com/@ceosdotorg</a:t>
            </a:r>
            <a:r>
              <a:rPr lang="en-GB" sz="2200"/>
              <a:t> 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Exhibition</a:t>
            </a:r>
            <a:r>
              <a:rPr lang="en-GB" sz="2200"/>
              <a:t> Booths: e.g. LPS, IGARSS, JACIE, VH-RODA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Related activities: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ESA </a:t>
            </a:r>
            <a:r>
              <a:rPr lang="en-GB" sz="1800"/>
              <a:t>MIM Database Quarterly Report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CEOS-ARD Newsletter</a:t>
            </a:r>
            <a:endParaRPr sz="1800"/>
          </a:p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Content Types</a:t>
            </a:r>
            <a:endParaRPr/>
          </a:p>
        </p:txBody>
      </p:sp>
      <p:sp>
        <p:nvSpPr>
          <p:cNvPr id="94" name="Google Shape;94;p11"/>
          <p:cNvSpPr txBox="1"/>
          <p:nvPr/>
        </p:nvSpPr>
        <p:spPr>
          <a:xfrm>
            <a:off x="9028200" y="2932325"/>
            <a:ext cx="316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ceos.org/quarterly-revisit-sign-up</a:t>
            </a: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1" title="qr-code (11)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625790" y="1165900"/>
            <a:ext cx="1766426" cy="176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 title="jacie-pic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81625" y="3820700"/>
            <a:ext cx="3571548" cy="213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Stakeholders</a:t>
            </a: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422175" y="1601175"/>
            <a:ext cx="11175300" cy="1526400"/>
          </a:xfrm>
          <a:prstGeom prst="roundRect">
            <a:avLst>
              <a:gd fmla="val 14423" name="adj"/>
            </a:avLst>
          </a:prstGeom>
          <a:solidFill>
            <a:srgbClr val="3443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422175" y="3773700"/>
            <a:ext cx="11175300" cy="1526400"/>
          </a:xfrm>
          <a:prstGeom prst="roundRect">
            <a:avLst>
              <a:gd fmla="val 14423" name="adj"/>
            </a:avLst>
          </a:prstGeom>
          <a:solidFill>
            <a:srgbClr val="D0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4794898" y="2013375"/>
            <a:ext cx="2602200" cy="702000"/>
          </a:xfrm>
          <a:prstGeom prst="roundRect">
            <a:avLst>
              <a:gd fmla="val 14423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Principals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8132375" y="2013375"/>
            <a:ext cx="2602200" cy="702000"/>
          </a:xfrm>
          <a:prstGeom prst="roundRect">
            <a:avLst>
              <a:gd fmla="val 14423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Working Teams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4033325" y="4185900"/>
            <a:ext cx="2250900" cy="702000"/>
          </a:xfrm>
          <a:prstGeom prst="roundRect">
            <a:avLst>
              <a:gd fmla="val 14423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78175" lIns="78175" spcFirstLastPara="1" rIns="78175" wrap="square" tIns="78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Providers &amp; Distributors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6584219" y="4185900"/>
            <a:ext cx="2250900" cy="702000"/>
          </a:xfrm>
          <a:prstGeom prst="roundRect">
            <a:avLst>
              <a:gd fmla="val 14423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78175" lIns="78175" spcFirstLastPara="1" rIns="78175" wrap="square" tIns="78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Users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9102500" y="4185900"/>
            <a:ext cx="2250900" cy="702000"/>
          </a:xfrm>
          <a:prstGeom prst="roundRect">
            <a:avLst>
              <a:gd fmla="val 14423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78175" lIns="78175" spcFirstLastPara="1" rIns="78175" wrap="square" tIns="78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 Makers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2"/>
          <p:cNvSpPr txBox="1"/>
          <p:nvPr/>
        </p:nvSpPr>
        <p:spPr>
          <a:xfrm>
            <a:off x="1231241" y="2064213"/>
            <a:ext cx="4264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Internal CEOS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2"/>
          <p:cNvSpPr txBox="1"/>
          <p:nvPr/>
        </p:nvSpPr>
        <p:spPr>
          <a:xfrm>
            <a:off x="733325" y="423675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External CEOS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2184900" y="5418525"/>
            <a:ext cx="782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Will align with SIT Chair Team Value Chain outputs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Social Media Success</a:t>
            </a:r>
            <a:endParaRPr/>
          </a:p>
        </p:txBody>
      </p:sp>
      <p:pic>
        <p:nvPicPr>
          <p:cNvPr id="117" name="Google Shape;117;p1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75" y="1616999"/>
            <a:ext cx="3690901" cy="36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0550" y="1617002"/>
            <a:ext cx="3690901" cy="364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5525" y="1617009"/>
            <a:ext cx="3690901" cy="36418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8147075" y="5258825"/>
            <a:ext cx="3487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* Engagement rate = number of people clicking links / liking / sharing / commenting as a proportion of the number who saw the post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Benchmark: 2-4%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/>
          <p:nvPr>
            <p:ph idx="1" type="body"/>
          </p:nvPr>
        </p:nvSpPr>
        <p:spPr>
          <a:xfrm>
            <a:off x="262150" y="1195550"/>
            <a:ext cx="84321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Supporting with CEOS Chair &amp; SIT Chair Priorities: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GB" sz="2000"/>
              <a:t>Future of CEOS Analysis Ready Data</a:t>
            </a:r>
            <a:endParaRPr b="1" sz="20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Continue to share updates on current and new activities (new datasets, PFS, etc.)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Support development of 2026 CEOS-ARD Strategy - </a:t>
            </a:r>
            <a:r>
              <a:rPr lang="en-GB" sz="1600"/>
              <a:t>encourage</a:t>
            </a:r>
            <a:r>
              <a:rPr lang="en-GB" sz="1600"/>
              <a:t> community input via LinkedIn</a:t>
            </a:r>
            <a:endParaRPr sz="16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GB" sz="2000"/>
              <a:t>Adaptation &amp; Resilience</a:t>
            </a:r>
            <a:endParaRPr b="1" sz="20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Promotion of 2026 EO Handbook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History of the handbook, ‘teaser’ case studies ahead of publication</a:t>
            </a:r>
            <a:endParaRPr sz="16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GB" sz="2000"/>
              <a:t>Water Quality Workshops</a:t>
            </a:r>
            <a:endParaRPr b="1" sz="20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Outcomes of workshops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Inviting inputs to discussions where appropriate</a:t>
            </a:r>
            <a:endParaRPr sz="16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GB" sz="2000"/>
              <a:t>Interoperability</a:t>
            </a:r>
            <a:endParaRPr b="1" sz="20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Series of articles - focused on the Interoperability Factors from the Handbook 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Part 1 (overview) &amp; Part 2 (Vocabulary) already published</a:t>
            </a:r>
            <a:endParaRPr sz="1600"/>
          </a:p>
        </p:txBody>
      </p:sp>
      <p:sp>
        <p:nvSpPr>
          <p:cNvPr id="126" name="Google Shape;126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2026-2027 Campaigns</a:t>
            </a:r>
            <a:endParaRPr/>
          </a:p>
        </p:txBody>
      </p:sp>
      <p:pic>
        <p:nvPicPr>
          <p:cNvPr id="127" name="Google Shape;12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4631" y="1984573"/>
            <a:ext cx="2100994" cy="28888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8" name="Google Shape;12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4400" y="3303611"/>
            <a:ext cx="2100994" cy="28888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>
            <p:ph idx="1" type="body"/>
          </p:nvPr>
        </p:nvSpPr>
        <p:spPr>
          <a:xfrm>
            <a:off x="314250" y="1187900"/>
            <a:ext cx="11579400" cy="488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The website s</a:t>
            </a:r>
            <a:r>
              <a:rPr lang="en-GB" sz="2300"/>
              <a:t>erves wide variety of users and purposes</a:t>
            </a:r>
            <a:endParaRPr sz="23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Primary outward facing channel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Internal information sharing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Communication of CEOS services, tools and publications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Current website is not up to date with design best practices and styles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SEO plans to undertake a comprehensive design refresh of the website in 2026-2027</a:t>
            </a:r>
            <a:endParaRPr sz="23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Bringing style in line with contemporary websites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Review existing CEOS websites outside </a:t>
            </a:r>
            <a:r>
              <a:rPr lang="en-GB" sz="2000"/>
              <a:t>primary</a:t>
            </a:r>
            <a:r>
              <a:rPr lang="en-GB" sz="2000"/>
              <a:t> Content Management System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Incorporating GitHub pages / content more systematically</a:t>
            </a:r>
            <a:endParaRPr sz="2000"/>
          </a:p>
        </p:txBody>
      </p:sp>
      <p:sp>
        <p:nvSpPr>
          <p:cNvPr id="134" name="Google Shape;134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Website Refresh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