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Montserrat"/>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bGoJUiT9XWbvoB83Wmc+TagzE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ontserrat-regular.fntdata"/><Relationship Id="rId10" Type="http://schemas.openxmlformats.org/officeDocument/2006/relationships/slide" Target="slides/slide6.xml"/><Relationship Id="rId13" Type="http://schemas.openxmlformats.org/officeDocument/2006/relationships/font" Target="fonts/Montserrat-italic.fntdata"/><Relationship Id="rId12"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8"/>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5" name="Google Shape;15;p8"/>
          <p:cNvPicPr preferRelativeResize="0"/>
          <p:nvPr/>
        </p:nvPicPr>
        <p:blipFill rotWithShape="1">
          <a:blip r:embed="rId3">
            <a:alphaModFix/>
          </a:blip>
          <a:srcRect b="-114"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6" name="Google Shape;16;p8"/>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7" name="Google Shape;17;p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8"/>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9" name="Google Shape;19;p8"/>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20" name="Google Shape;20;p8"/>
          <p:cNvPicPr preferRelativeResize="0"/>
          <p:nvPr/>
        </p:nvPicPr>
        <p:blipFill rotWithShape="1">
          <a:blip r:embed="rId6">
            <a:alphaModFix amt="34000"/>
          </a:blip>
          <a:srcRect b="-8774" l="32582" r="8554" t="2399"/>
          <a:stretch/>
        </p:blipFill>
        <p:spPr>
          <a:xfrm rot="5400000">
            <a:off x="5734286" y="-1016167"/>
            <a:ext cx="5455273" cy="7480884"/>
          </a:xfrm>
          <a:prstGeom prst="rtTriangle">
            <a:avLst/>
          </a:prstGeom>
          <a:noFill/>
          <a:ln>
            <a:noFill/>
          </a:ln>
        </p:spPr>
      </p:pic>
      <p:pic>
        <p:nvPicPr>
          <p:cNvPr id="21" name="Google Shape;21;p8"/>
          <p:cNvPicPr preferRelativeResize="0"/>
          <p:nvPr/>
        </p:nvPicPr>
        <p:blipFill rotWithShape="1">
          <a:blip r:embed="rId6">
            <a:alphaModFix amt="34000"/>
          </a:blip>
          <a:srcRect b="674" l="54017" r="11355" t="36082"/>
          <a:stretch/>
        </p:blipFill>
        <p:spPr>
          <a:xfrm rot="-5400000">
            <a:off x="5792642" y="4819952"/>
            <a:ext cx="1719709" cy="2366806"/>
          </a:xfrm>
          <a:prstGeom prst="rtTriangle">
            <a:avLst/>
          </a:prstGeom>
          <a:noFill/>
          <a:ln>
            <a:noFill/>
          </a:ln>
        </p:spPr>
      </p:pic>
      <p:sp>
        <p:nvSpPr>
          <p:cNvPr id="22" name="Google Shape;22;p8"/>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5" name="Google Shape;25;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6" name="Google Shape;26;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7" name="Google Shape;27;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 name="Google Shape;28;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9" name="Google Shape;2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Montserrat"/>
                <a:ea typeface="Montserrat"/>
                <a:cs typeface="Montserrat"/>
                <a:sym typeface="Montserrat"/>
              </a:rPr>
              <a:t>Slide </a:t>
            </a:r>
            <a:fld id="{00000000-1234-1234-1234-123412341234}" type="slidenum">
              <a:rPr b="1" i="0" lang="en-AU"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0" name="Google Shape;30;p9"/>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
        <p:nvSpPr>
          <p:cNvPr id="31" name="Google Shape;31;p9"/>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2" name="Google Shape;32;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5" name="Google Shape;35;p1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6" name="Google Shape;36;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7" name="Google Shape;37;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 name="Google Shape;38;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 name="Google Shape;39;p10"/>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0" name="Google Shape;40;p10"/>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1" name="Google Shape;41;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Montserrat"/>
                <a:ea typeface="Montserrat"/>
                <a:cs typeface="Montserrat"/>
                <a:sym typeface="Montserrat"/>
              </a:rPr>
              <a:t>Slide </a:t>
            </a:r>
            <a:fld id="{00000000-1234-1234-1234-123412341234}" type="slidenum">
              <a:rPr b="1" i="0" lang="en-AU"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2" name="Google Shape;42;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3" name="Google Shape;43;p1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AU"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4" name="Shape 44"/>
        <p:cNvGrpSpPr/>
        <p:nvPr/>
      </p:nvGrpSpPr>
      <p:grpSpPr>
        <a:xfrm>
          <a:off x="0" y="0"/>
          <a:ext cx="0" cy="0"/>
          <a:chOff x="0" y="0"/>
          <a:chExt cx="0" cy="0"/>
        </a:xfrm>
      </p:grpSpPr>
      <p:sp>
        <p:nvSpPr>
          <p:cNvPr id="45" name="Google Shape;45;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6" name="Google Shape;46;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7" name="Google Shape;47;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8" name="Google Shape;48;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9" name="Google Shape;49;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Montserrat"/>
                <a:ea typeface="Montserrat"/>
                <a:cs typeface="Montserrat"/>
                <a:sym typeface="Montserrat"/>
              </a:rPr>
              <a:t>Slide </a:t>
            </a:r>
            <a:fld id="{00000000-1234-1234-1234-123412341234}" type="slidenum">
              <a:rPr b="1" i="0" lang="en-AU"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1" name="Google Shape;51;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2" name="Google Shape;52;p1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AU"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3" name="Shape 53"/>
        <p:cNvGrpSpPr/>
        <p:nvPr/>
      </p:nvGrpSpPr>
      <p:grpSpPr>
        <a:xfrm>
          <a:off x="0" y="0"/>
          <a:ext cx="0" cy="0"/>
          <a:chOff x="0" y="0"/>
          <a:chExt cx="0" cy="0"/>
        </a:xfrm>
      </p:grpSpPr>
      <p:sp>
        <p:nvSpPr>
          <p:cNvPr id="54" name="Google Shape;54;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5" name="Google Shape;55;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6" name="Google Shape;56;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7" name="Google Shape;57;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8" name="Google Shape;58;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9" name="Google Shape;59;p12"/>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60" name="Google Shape;60;p12"/>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61" name="Google Shape;61;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Montserrat"/>
                <a:ea typeface="Montserrat"/>
                <a:cs typeface="Montserrat"/>
                <a:sym typeface="Montserrat"/>
              </a:rPr>
              <a:t>Slide </a:t>
            </a:r>
            <a:fld id="{00000000-1234-1234-1234-123412341234}" type="slidenum">
              <a:rPr b="1" i="0" lang="en-AU"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2" name="Google Shape;62;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3" name="Google Shape;63;p12"/>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AU"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7"/>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 name="Google Shape;11;p7"/>
          <p:cNvSpPr txBox="1"/>
          <p:nvPr/>
        </p:nvSpPr>
        <p:spPr>
          <a:xfrm>
            <a:off x="5836412" y="63500"/>
            <a:ext cx="544513" cy="15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AU" sz="1000" u="none" cap="none" strike="noStrike">
                <a:solidFill>
                  <a:srgbClr val="FF0000"/>
                </a:solidFill>
                <a:latin typeface="Arial"/>
                <a:ea typeface="Arial"/>
                <a:cs typeface="Arial"/>
                <a:sym typeface="Arial"/>
              </a:rPr>
              <a:t>OFFICIAL</a:t>
            </a:r>
            <a:endParaRPr/>
          </a:p>
        </p:txBody>
      </p:sp>
      <p:sp>
        <p:nvSpPr>
          <p:cNvPr id="12" name="Google Shape;12;p7"/>
          <p:cNvSpPr txBox="1"/>
          <p:nvPr/>
        </p:nvSpPr>
        <p:spPr>
          <a:xfrm>
            <a:off x="5836412" y="6642100"/>
            <a:ext cx="544513" cy="15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AU" sz="1000" u="none" cap="none" strike="noStrike">
                <a:solidFill>
                  <a:srgbClr val="FF0000"/>
                </a:solidFill>
                <a:latin typeface="Arial"/>
                <a:ea typeface="Arial"/>
                <a:cs typeface="Arial"/>
                <a:sym typeface="Arial"/>
              </a:rPr>
              <a:t>OFFICIAL</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title"/>
          </p:nvPr>
        </p:nvSpPr>
        <p:spPr>
          <a:xfrm>
            <a:off x="176050" y="175950"/>
            <a:ext cx="77934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AU" sz="7500"/>
              <a:t>CEOS SIT-41</a:t>
            </a:r>
            <a:endParaRPr sz="7500"/>
          </a:p>
          <a:p>
            <a:pPr indent="0" lvl="0" marL="0" rtl="0" algn="l">
              <a:lnSpc>
                <a:spcPct val="115000"/>
              </a:lnSpc>
              <a:spcBef>
                <a:spcPts val="0"/>
              </a:spcBef>
              <a:spcAft>
                <a:spcPts val="0"/>
              </a:spcAft>
              <a:buClr>
                <a:schemeClr val="lt1"/>
              </a:buClr>
              <a:buSzPts val="8000"/>
              <a:buFont typeface="Arial"/>
              <a:buNone/>
            </a:pPr>
            <a:r>
              <a:rPr lang="en-AU" sz="3900"/>
              <a:t>April 2026</a:t>
            </a:r>
            <a:endParaRPr sz="3900"/>
          </a:p>
          <a:p>
            <a:pPr indent="0" lvl="0" marL="0" rtl="0" algn="l">
              <a:lnSpc>
                <a:spcPct val="115000"/>
              </a:lnSpc>
              <a:spcBef>
                <a:spcPts val="0"/>
              </a:spcBef>
              <a:spcAft>
                <a:spcPts val="0"/>
              </a:spcAft>
              <a:buClr>
                <a:schemeClr val="lt1"/>
              </a:buClr>
              <a:buSzPts val="8000"/>
              <a:buFont typeface="Arial"/>
              <a:buNone/>
            </a:pPr>
            <a:r>
              <a:rPr i="1" lang="en-AU" sz="4000"/>
              <a:t>CEOS in Schools: 2026 Programme Update</a:t>
            </a:r>
            <a:endParaRPr sz="7500"/>
          </a:p>
        </p:txBody>
      </p:sp>
      <p:sp>
        <p:nvSpPr>
          <p:cNvPr id="69" name="Google Shape;69;p1"/>
          <p:cNvSpPr/>
          <p:nvPr/>
        </p:nvSpPr>
        <p:spPr>
          <a:xfrm>
            <a:off x="7182950" y="4183221"/>
            <a:ext cx="4833000" cy="21858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Agnes Lane</a:t>
            </a:r>
            <a:endParaRPr/>
          </a:p>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BoM – CEOS Chair Team</a:t>
            </a:r>
            <a:endParaRPr/>
          </a:p>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Agenda Item 4.4</a:t>
            </a:r>
            <a:endParaRPr/>
          </a:p>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CEOS SIT-41 2026</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Irvine, California, USA</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AU" sz="2200" u="none" cap="none" strike="noStrike">
                <a:solidFill>
                  <a:schemeClr val="accent1"/>
                </a:solidFill>
                <a:latin typeface="Montserrat"/>
                <a:ea typeface="Montserrat"/>
                <a:cs typeface="Montserrat"/>
                <a:sym typeface="Montserrat"/>
              </a:rPr>
              <a:t>14-16 April 2026</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idx="1" type="body"/>
          </p:nvPr>
        </p:nvSpPr>
        <p:spPr>
          <a:xfrm>
            <a:off x="176050" y="954950"/>
            <a:ext cx="11495400" cy="4972500"/>
          </a:xfrm>
          <a:prstGeom prst="rect">
            <a:avLst/>
          </a:prstGeom>
          <a:noFill/>
          <a:ln>
            <a:noFill/>
          </a:ln>
        </p:spPr>
        <p:txBody>
          <a:bodyPr anchorCtr="0" anchor="t" bIns="45700" lIns="91425" spcFirstLastPara="1" rIns="91425" wrap="square" tIns="45700">
            <a:noAutofit/>
          </a:bodyPr>
          <a:lstStyle/>
          <a:p>
            <a:pPr indent="-400050" lvl="0" marL="457200" marR="0" rtl="0" algn="l">
              <a:lnSpc>
                <a:spcPct val="100000"/>
              </a:lnSpc>
              <a:spcBef>
                <a:spcPts val="1000"/>
              </a:spcBef>
              <a:spcAft>
                <a:spcPts val="0"/>
              </a:spcAft>
              <a:buClr>
                <a:schemeClr val="dk1"/>
              </a:buClr>
              <a:buSzPts val="2700"/>
              <a:buFont typeface="Montserrat"/>
              <a:buChar char="❖"/>
            </a:pPr>
            <a:r>
              <a:rPr lang="en-AU" sz="1900"/>
              <a:t>Continuing the successful program piloted by UKSA in 2025</a:t>
            </a:r>
            <a:endParaRPr sz="2700"/>
          </a:p>
          <a:p>
            <a:pPr indent="-400050" lvl="0" marL="457200" marR="0" rtl="0" algn="l">
              <a:lnSpc>
                <a:spcPct val="100000"/>
              </a:lnSpc>
              <a:spcBef>
                <a:spcPts val="1000"/>
              </a:spcBef>
              <a:spcAft>
                <a:spcPts val="0"/>
              </a:spcAft>
              <a:buClr>
                <a:schemeClr val="dk1"/>
              </a:buClr>
              <a:buSzPts val="2700"/>
              <a:buFont typeface="Montserrat"/>
              <a:buChar char="❖"/>
            </a:pPr>
            <a:r>
              <a:rPr b="1" lang="en-AU" sz="1900"/>
              <a:t>Objectives of the Programme: </a:t>
            </a:r>
            <a:endParaRPr sz="2700"/>
          </a:p>
          <a:p>
            <a:pPr indent="-374650" lvl="1" marL="914400" rtl="0" algn="l">
              <a:lnSpc>
                <a:spcPct val="100000"/>
              </a:lnSpc>
              <a:spcBef>
                <a:spcPts val="500"/>
              </a:spcBef>
              <a:spcAft>
                <a:spcPts val="0"/>
              </a:spcAft>
              <a:buSzPts val="2300"/>
              <a:buChar char="▪"/>
            </a:pPr>
            <a:r>
              <a:rPr lang="en-AU" sz="1300"/>
              <a:t>Educate: Show young people how to apply satellite EO to address real global challenges</a:t>
            </a:r>
            <a:endParaRPr sz="2300"/>
          </a:p>
          <a:p>
            <a:pPr indent="-374650" lvl="1" marL="914400" rtl="0" algn="l">
              <a:lnSpc>
                <a:spcPct val="100000"/>
              </a:lnSpc>
              <a:spcBef>
                <a:spcPts val="500"/>
              </a:spcBef>
              <a:spcAft>
                <a:spcPts val="0"/>
              </a:spcAft>
              <a:buSzPts val="2300"/>
              <a:buChar char="▪"/>
            </a:pPr>
            <a:r>
              <a:rPr lang="en-AU" sz="1300"/>
              <a:t>Collaborate: Provide an opportunity for students to work collaboratively across international borders using the platform of CEOS</a:t>
            </a:r>
            <a:endParaRPr sz="2300"/>
          </a:p>
          <a:p>
            <a:pPr indent="-374650" lvl="1" marL="914400" rtl="0" algn="l">
              <a:lnSpc>
                <a:spcPct val="100000"/>
              </a:lnSpc>
              <a:spcBef>
                <a:spcPts val="500"/>
              </a:spcBef>
              <a:spcAft>
                <a:spcPts val="0"/>
              </a:spcAft>
              <a:buSzPts val="2300"/>
              <a:buChar char="▪"/>
            </a:pPr>
            <a:r>
              <a:rPr lang="en-AU" sz="1300"/>
              <a:t>Engage: Facilitate a discussion between CEOS principals and youth representatives on key CEOS topic areas</a:t>
            </a:r>
            <a:endParaRPr sz="2300"/>
          </a:p>
          <a:p>
            <a:pPr indent="-400050" lvl="0" marL="457200" marR="0" rtl="0" algn="l">
              <a:lnSpc>
                <a:spcPct val="100000"/>
              </a:lnSpc>
              <a:spcBef>
                <a:spcPts val="1000"/>
              </a:spcBef>
              <a:spcAft>
                <a:spcPts val="0"/>
              </a:spcAft>
              <a:buClr>
                <a:schemeClr val="dk1"/>
              </a:buClr>
              <a:buSzPts val="2700"/>
              <a:buFont typeface="Montserrat"/>
              <a:buChar char="❖"/>
            </a:pPr>
            <a:r>
              <a:rPr b="1" lang="en-AU" sz="1900"/>
              <a:t>Student benefits:</a:t>
            </a:r>
            <a:endParaRPr sz="2700"/>
          </a:p>
          <a:p>
            <a:pPr indent="-374650" lvl="1" marL="914400" rtl="0" algn="l">
              <a:lnSpc>
                <a:spcPct val="100000"/>
              </a:lnSpc>
              <a:spcBef>
                <a:spcPts val="500"/>
              </a:spcBef>
              <a:spcAft>
                <a:spcPts val="0"/>
              </a:spcAft>
              <a:buSzPts val="2300"/>
              <a:buChar char="▪"/>
            </a:pPr>
            <a:r>
              <a:rPr lang="en-AU" sz="1300"/>
              <a:t>Students learn about satellites and the data they collect about our planet </a:t>
            </a:r>
            <a:endParaRPr sz="2300"/>
          </a:p>
          <a:p>
            <a:pPr indent="-374650" lvl="1" marL="914400" rtl="0" algn="l">
              <a:lnSpc>
                <a:spcPct val="100000"/>
              </a:lnSpc>
              <a:spcBef>
                <a:spcPts val="500"/>
              </a:spcBef>
              <a:spcAft>
                <a:spcPts val="0"/>
              </a:spcAft>
              <a:buSzPts val="2300"/>
              <a:buChar char="▪"/>
            </a:pPr>
            <a:r>
              <a:rPr lang="en-AU" sz="1300"/>
              <a:t>Experience working across international borders with other students in the global CEOS community</a:t>
            </a:r>
            <a:endParaRPr sz="2300"/>
          </a:p>
          <a:p>
            <a:pPr indent="-374650" lvl="1" marL="914400" rtl="0" algn="l">
              <a:lnSpc>
                <a:spcPct val="100000"/>
              </a:lnSpc>
              <a:spcBef>
                <a:spcPts val="500"/>
              </a:spcBef>
              <a:spcAft>
                <a:spcPts val="0"/>
              </a:spcAft>
              <a:buSzPts val="2300"/>
              <a:buChar char="▪"/>
            </a:pPr>
            <a:r>
              <a:rPr lang="en-AU" sz="1300"/>
              <a:t>Engage with world-leading Earth Observation scientists </a:t>
            </a:r>
            <a:endParaRPr sz="2300"/>
          </a:p>
          <a:p>
            <a:pPr indent="-374650" lvl="1" marL="914400" rtl="0" algn="l">
              <a:lnSpc>
                <a:spcPct val="100000"/>
              </a:lnSpc>
              <a:spcBef>
                <a:spcPts val="500"/>
              </a:spcBef>
              <a:spcAft>
                <a:spcPts val="0"/>
              </a:spcAft>
              <a:buSzPts val="2300"/>
              <a:buChar char="▪"/>
            </a:pPr>
            <a:r>
              <a:rPr lang="en-AU" sz="1300"/>
              <a:t>Present to and ask questions of senior leaders in the satellite Earth Observation field</a:t>
            </a:r>
            <a:endParaRPr sz="2300"/>
          </a:p>
          <a:p>
            <a:pPr indent="-400050" lvl="0" marL="457200" marR="0" rtl="0" algn="l">
              <a:lnSpc>
                <a:spcPct val="100000"/>
              </a:lnSpc>
              <a:spcBef>
                <a:spcPts val="1000"/>
              </a:spcBef>
              <a:spcAft>
                <a:spcPts val="0"/>
              </a:spcAft>
              <a:buClr>
                <a:schemeClr val="dk1"/>
              </a:buClr>
              <a:buSzPts val="2700"/>
              <a:buFont typeface="Montserrat"/>
              <a:buChar char="❖"/>
            </a:pPr>
            <a:r>
              <a:rPr b="1" lang="en-AU" sz="1900"/>
              <a:t>Three components to the programme: </a:t>
            </a:r>
            <a:endParaRPr sz="2700"/>
          </a:p>
          <a:p>
            <a:pPr indent="-374650" lvl="1" marL="914400" rtl="0" algn="l">
              <a:lnSpc>
                <a:spcPct val="100000"/>
              </a:lnSpc>
              <a:spcBef>
                <a:spcPts val="500"/>
              </a:spcBef>
              <a:spcAft>
                <a:spcPts val="0"/>
              </a:spcAft>
              <a:buSzPts val="2300"/>
              <a:buChar char="▪"/>
            </a:pPr>
            <a:r>
              <a:rPr lang="en-AU" sz="1300"/>
              <a:t>International webinars, poster / video challenge and the Youth Summit in Hobart Australia in November</a:t>
            </a:r>
            <a:endParaRPr sz="2300"/>
          </a:p>
          <a:p>
            <a:pPr indent="-228600" lvl="0" marL="457200" marR="0" rtl="0" algn="l">
              <a:lnSpc>
                <a:spcPct val="100000"/>
              </a:lnSpc>
              <a:spcBef>
                <a:spcPts val="1000"/>
              </a:spcBef>
              <a:spcAft>
                <a:spcPts val="0"/>
              </a:spcAft>
              <a:buClr>
                <a:schemeClr val="dk1"/>
              </a:buClr>
              <a:buSzPts val="2800"/>
              <a:buFont typeface="Montserrat"/>
              <a:buNone/>
            </a:pPr>
            <a:r>
              <a:t/>
            </a:r>
            <a:endParaRPr sz="4300"/>
          </a:p>
        </p:txBody>
      </p:sp>
      <p:sp>
        <p:nvSpPr>
          <p:cNvPr id="75" name="Google Shape;75;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CEOS Youth Initiative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idx="1" type="body"/>
          </p:nvPr>
        </p:nvSpPr>
        <p:spPr>
          <a:xfrm>
            <a:off x="348300" y="1297276"/>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AU" sz="2000"/>
              <a:t>Students aged 12-14 were invited to attend international online webinars</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2000"/>
              <a:t>Pre-reading material was provided to the schools and students</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2000"/>
              <a:t>The webinars consisted of presentations and then a breakout session for students to work together on an activity</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2000"/>
              <a:t>Webinars were held on two themes</a:t>
            </a:r>
            <a:endParaRPr/>
          </a:p>
          <a:p>
            <a:pPr indent="-381000" lvl="1" marL="914400" rtl="0" algn="l">
              <a:lnSpc>
                <a:spcPct val="115000"/>
              </a:lnSpc>
              <a:spcBef>
                <a:spcPts val="500"/>
              </a:spcBef>
              <a:spcAft>
                <a:spcPts val="0"/>
              </a:spcAft>
              <a:buSzPts val="2400"/>
              <a:buChar char="▪"/>
            </a:pPr>
            <a:r>
              <a:rPr b="1" lang="en-AU" sz="1600"/>
              <a:t>Monitoring fires from space – Presenters: Marta Yebra, Nicolas Younes</a:t>
            </a:r>
            <a:endParaRPr/>
          </a:p>
          <a:p>
            <a:pPr indent="0" lvl="2" marL="1028700" rtl="0" algn="l">
              <a:lnSpc>
                <a:spcPct val="115000"/>
              </a:lnSpc>
              <a:spcBef>
                <a:spcPts val="500"/>
              </a:spcBef>
              <a:spcAft>
                <a:spcPts val="0"/>
              </a:spcAft>
              <a:buSzPts val="2000"/>
              <a:buNone/>
            </a:pPr>
            <a:r>
              <a:rPr b="1" lang="en-AU" sz="1600"/>
              <a:t>ANU, Fenner School of Environment &amp; Society and the School of Engineering</a:t>
            </a:r>
            <a:endParaRPr/>
          </a:p>
          <a:p>
            <a:pPr indent="0" lvl="1" marL="571500" rtl="0" algn="l">
              <a:lnSpc>
                <a:spcPct val="115000"/>
              </a:lnSpc>
              <a:spcBef>
                <a:spcPts val="500"/>
              </a:spcBef>
              <a:spcAft>
                <a:spcPts val="0"/>
              </a:spcAft>
              <a:buSzPts val="2400"/>
              <a:buNone/>
            </a:pPr>
            <a:r>
              <a:rPr lang="en-AU" sz="1600"/>
              <a:t>  </a:t>
            </a:r>
            <a:endParaRPr/>
          </a:p>
          <a:p>
            <a:pPr indent="-381000" lvl="1" marL="914400" rtl="0" algn="l">
              <a:lnSpc>
                <a:spcPct val="115000"/>
              </a:lnSpc>
              <a:spcBef>
                <a:spcPts val="500"/>
              </a:spcBef>
              <a:spcAft>
                <a:spcPts val="0"/>
              </a:spcAft>
              <a:buSzPts val="2400"/>
              <a:buChar char="▪"/>
            </a:pPr>
            <a:r>
              <a:rPr b="1" lang="en-AU" sz="1600"/>
              <a:t>Monitoring water quality from space - Presenters: Janet Anstee + team</a:t>
            </a:r>
            <a:endParaRPr/>
          </a:p>
          <a:p>
            <a:pPr indent="0" lvl="2" marL="1028700" rtl="0" algn="l">
              <a:lnSpc>
                <a:spcPct val="115000"/>
              </a:lnSpc>
              <a:spcBef>
                <a:spcPts val="500"/>
              </a:spcBef>
              <a:spcAft>
                <a:spcPts val="0"/>
              </a:spcAft>
              <a:buSzPts val="2000"/>
              <a:buNone/>
            </a:pPr>
            <a:r>
              <a:rPr b="1" lang="en-AU" sz="1600"/>
              <a:t>CSIRO AquaWatch Program</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4800"/>
          </a:p>
        </p:txBody>
      </p:sp>
      <p:sp>
        <p:nvSpPr>
          <p:cNvPr id="81" name="Google Shape;81;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International Webinars</a:t>
            </a:r>
            <a:endParaRPr/>
          </a:p>
        </p:txBody>
      </p:sp>
      <p:pic>
        <p:nvPicPr>
          <p:cNvPr descr="Meet Janet Anstee: keeping an eye on ..." id="82" name="Google Shape;82;p3"/>
          <p:cNvPicPr preferRelativeResize="0"/>
          <p:nvPr/>
        </p:nvPicPr>
        <p:blipFill rotWithShape="1">
          <a:blip r:embed="rId3">
            <a:alphaModFix/>
          </a:blip>
          <a:srcRect b="0" l="0" r="0" t="0"/>
          <a:stretch/>
        </p:blipFill>
        <p:spPr>
          <a:xfrm>
            <a:off x="9693763" y="4729568"/>
            <a:ext cx="1147118" cy="1154028"/>
          </a:xfrm>
          <a:prstGeom prst="rect">
            <a:avLst/>
          </a:prstGeom>
          <a:noFill/>
          <a:ln>
            <a:noFill/>
          </a:ln>
        </p:spPr>
      </p:pic>
      <p:pic>
        <p:nvPicPr>
          <p:cNvPr descr="Marta Yebra: reimagining how Australia ..." id="83" name="Google Shape;83;p3"/>
          <p:cNvPicPr preferRelativeResize="0"/>
          <p:nvPr/>
        </p:nvPicPr>
        <p:blipFill rotWithShape="1">
          <a:blip r:embed="rId4">
            <a:alphaModFix/>
          </a:blip>
          <a:srcRect b="0" l="22161" r="22161" t="649"/>
          <a:stretch/>
        </p:blipFill>
        <p:spPr>
          <a:xfrm>
            <a:off x="9686622" y="3499589"/>
            <a:ext cx="1154259" cy="1153400"/>
          </a:xfrm>
          <a:prstGeom prst="rect">
            <a:avLst/>
          </a:prstGeom>
          <a:noFill/>
          <a:ln>
            <a:noFill/>
          </a:ln>
        </p:spPr>
      </p:pic>
      <p:pic>
        <p:nvPicPr>
          <p:cNvPr descr="People – Bushfire Research Centre of ..." id="84" name="Google Shape;84;p3"/>
          <p:cNvPicPr preferRelativeResize="0"/>
          <p:nvPr/>
        </p:nvPicPr>
        <p:blipFill rotWithShape="1">
          <a:blip r:embed="rId5">
            <a:alphaModFix/>
          </a:blip>
          <a:srcRect b="610" l="0" r="-610" t="6711"/>
          <a:stretch/>
        </p:blipFill>
        <p:spPr>
          <a:xfrm>
            <a:off x="10924931" y="3499192"/>
            <a:ext cx="1267069" cy="11537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ph idx="1" type="body"/>
          </p:nvPr>
        </p:nvSpPr>
        <p:spPr>
          <a:xfrm>
            <a:off x="344671" y="1307994"/>
            <a:ext cx="6261624" cy="4804167"/>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AU" sz="2000"/>
              <a:t>4 webinars were held between 12-20 March</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2000"/>
              <a:t>Webinars were delivered in English and Spanish</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2000"/>
              <a:t>~200 students from South Africa, UK, Greece, Norway, Japan, Ecuador and Australia</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90" name="Google Shape;9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International Webinars </a:t>
            </a:r>
            <a:endParaRPr/>
          </a:p>
        </p:txBody>
      </p:sp>
      <p:sp>
        <p:nvSpPr>
          <p:cNvPr id="91" name="Google Shape;91;p4"/>
          <p:cNvSpPr/>
          <p:nvPr/>
        </p:nvSpPr>
        <p:spPr>
          <a:xfrm>
            <a:off x="499367" y="4146951"/>
            <a:ext cx="5780783" cy="1965210"/>
          </a:xfrm>
          <a:prstGeom prst="roundRect">
            <a:avLst>
              <a:gd fmla="val 16667" name="adj"/>
            </a:avLst>
          </a:prstGeom>
          <a:solidFill>
            <a:srgbClr val="D5DBE5"/>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92" name="Google Shape;92;p4"/>
          <p:cNvSpPr txBox="1"/>
          <p:nvPr/>
        </p:nvSpPr>
        <p:spPr>
          <a:xfrm>
            <a:off x="615627" y="4241013"/>
            <a:ext cx="5541149"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100" u="none" cap="none" strike="noStrike">
                <a:solidFill>
                  <a:schemeClr val="dk1"/>
                </a:solidFill>
                <a:latin typeface="Arial"/>
                <a:ea typeface="Arial"/>
                <a:cs typeface="Arial"/>
                <a:sym typeface="Arial"/>
              </a:rPr>
              <a:t>The webinars program was really exciting and educational. It gave us a chance to learn about things we would never do otherwise such as how satellites can determine the quality of the water and locate endangered areas for the fire breakouts from long distance. It also helped us interact both with each other and with other students around the world. Overall, we believe it was a great and one in a lifetime experience for both us and our teacher. Thank you for giving us the opportunity to participate in this program. </a:t>
            </a:r>
            <a:endParaRPr/>
          </a:p>
          <a:p>
            <a:pPr indent="0" lvl="0" marL="0" marR="0" rtl="0" algn="l">
              <a:lnSpc>
                <a:spcPct val="100000"/>
              </a:lnSpc>
              <a:spcBef>
                <a:spcPts val="0"/>
              </a:spcBef>
              <a:spcAft>
                <a:spcPts val="0"/>
              </a:spcAft>
              <a:buNone/>
            </a:pPr>
            <a:r>
              <a:rPr b="1" i="0" lang="en-AU" sz="1100" u="none" cap="none" strike="noStrike">
                <a:solidFill>
                  <a:schemeClr val="dk1"/>
                </a:solidFill>
                <a:latin typeface="Arial"/>
                <a:ea typeface="Arial"/>
                <a:cs typeface="Arial"/>
                <a:sym typeface="Arial"/>
              </a:rPr>
              <a:t>Maria, George, Yrw, 1st General High School of Nafplio.</a:t>
            </a:r>
            <a:endParaRPr/>
          </a:p>
        </p:txBody>
      </p:sp>
      <p:pic>
        <p:nvPicPr>
          <p:cNvPr id="93" name="Google Shape;93;p4"/>
          <p:cNvPicPr preferRelativeResize="0"/>
          <p:nvPr/>
        </p:nvPicPr>
        <p:blipFill rotWithShape="1">
          <a:blip r:embed="rId3">
            <a:alphaModFix/>
          </a:blip>
          <a:srcRect b="0" l="0" r="0" t="0"/>
          <a:stretch/>
        </p:blipFill>
        <p:spPr>
          <a:xfrm>
            <a:off x="7111999" y="1517097"/>
            <a:ext cx="2370323" cy="3160430"/>
          </a:xfrm>
          <a:prstGeom prst="rect">
            <a:avLst/>
          </a:prstGeom>
          <a:noFill/>
          <a:ln>
            <a:noFill/>
          </a:ln>
        </p:spPr>
      </p:pic>
      <p:pic>
        <p:nvPicPr>
          <p:cNvPr id="94" name="Google Shape;94;p4"/>
          <p:cNvPicPr preferRelativeResize="0"/>
          <p:nvPr/>
        </p:nvPicPr>
        <p:blipFill rotWithShape="1">
          <a:blip r:embed="rId4">
            <a:alphaModFix/>
          </a:blip>
          <a:srcRect b="0" l="0" r="0" t="0"/>
          <a:stretch/>
        </p:blipFill>
        <p:spPr>
          <a:xfrm>
            <a:off x="7659412" y="3710079"/>
            <a:ext cx="3778795" cy="2125572"/>
          </a:xfrm>
          <a:prstGeom prst="rect">
            <a:avLst/>
          </a:prstGeom>
          <a:noFill/>
          <a:ln cap="flat" cmpd="sng" w="9525">
            <a:solidFill>
              <a:schemeClr val="lt1"/>
            </a:solidFill>
            <a:prstDash val="solid"/>
            <a:round/>
            <a:headEnd len="sm" w="sm" type="none"/>
            <a:tailEnd len="sm" w="sm" type="none"/>
          </a:ln>
        </p:spPr>
      </p:pic>
      <p:sp>
        <p:nvSpPr>
          <p:cNvPr id="95" name="Google Shape;95;p4"/>
          <p:cNvSpPr txBox="1"/>
          <p:nvPr/>
        </p:nvSpPr>
        <p:spPr>
          <a:xfrm>
            <a:off x="9848502" y="1762927"/>
            <a:ext cx="152483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200" u="none" cap="none" strike="noStrike">
                <a:solidFill>
                  <a:srgbClr val="000000"/>
                </a:solidFill>
                <a:latin typeface="Arial"/>
                <a:ea typeface="Arial"/>
                <a:cs typeface="Arial"/>
                <a:sym typeface="Arial"/>
              </a:rPr>
              <a:t>Students listened to the presentations, and worked together in breakout groups on activities e.g. designing a satellite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5"/>
          <p:cNvSpPr txBox="1"/>
          <p:nvPr>
            <p:ph idx="1" type="body"/>
          </p:nvPr>
        </p:nvSpPr>
        <p:spPr>
          <a:xfrm>
            <a:off x="324233" y="1558533"/>
            <a:ext cx="558671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AU" sz="2000"/>
              <a:t>Students will have the opportunity to develop a poster or video presentation on what they have learnt or ideas they have for Earth Observation in the future. The posters will presented in person (for Australian students) and virtually at the second CEOS Youth Summit in Hobart Australia in November 2026.</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2000"/>
          </a:p>
        </p:txBody>
      </p:sp>
      <p:sp>
        <p:nvSpPr>
          <p:cNvPr id="101" name="Google Shape;101;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Poster / Video Challenge</a:t>
            </a:r>
            <a:endParaRPr/>
          </a:p>
        </p:txBody>
      </p:sp>
      <p:pic>
        <p:nvPicPr>
          <p:cNvPr id="102" name="Google Shape;102;p5"/>
          <p:cNvPicPr preferRelativeResize="0"/>
          <p:nvPr/>
        </p:nvPicPr>
        <p:blipFill rotWithShape="1">
          <a:blip r:embed="rId3">
            <a:alphaModFix/>
          </a:blip>
          <a:srcRect b="0" l="0" r="0" t="0"/>
          <a:stretch/>
        </p:blipFill>
        <p:spPr>
          <a:xfrm>
            <a:off x="6470803" y="1823853"/>
            <a:ext cx="2555783" cy="3427597"/>
          </a:xfrm>
          <a:prstGeom prst="rect">
            <a:avLst/>
          </a:prstGeom>
          <a:noFill/>
          <a:ln>
            <a:noFill/>
          </a:ln>
          <a:effectLst>
            <a:outerShdw blurRad="292100" rotWithShape="0" algn="tl" dir="2700000" dist="139700">
              <a:srgbClr val="333333">
                <a:alpha val="65098"/>
              </a:srgbClr>
            </a:outerShdw>
          </a:effectLst>
        </p:spPr>
      </p:pic>
      <p:sp>
        <p:nvSpPr>
          <p:cNvPr id="103" name="Google Shape;103;p5"/>
          <p:cNvSpPr txBox="1"/>
          <p:nvPr/>
        </p:nvSpPr>
        <p:spPr>
          <a:xfrm>
            <a:off x="6503462" y="4203386"/>
            <a:ext cx="2490464"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chemeClr val="lt1"/>
                </a:solidFill>
                <a:latin typeface="Arial"/>
                <a:ea typeface="Arial"/>
                <a:cs typeface="Arial"/>
                <a:sym typeface="Arial"/>
              </a:rPr>
              <a:t>Droughts </a:t>
            </a:r>
            <a:endParaRPr/>
          </a:p>
          <a:p>
            <a:pPr indent="0" lvl="0" marL="0" marR="0" rtl="0" algn="ctr">
              <a:lnSpc>
                <a:spcPct val="100000"/>
              </a:lnSpc>
              <a:spcBef>
                <a:spcPts val="0"/>
              </a:spcBef>
              <a:spcAft>
                <a:spcPts val="0"/>
              </a:spcAft>
              <a:buNone/>
            </a:pPr>
            <a:r>
              <a:rPr b="0" i="0" lang="en-AU" sz="2400" u="none" cap="none" strike="noStrike">
                <a:solidFill>
                  <a:schemeClr val="lt1"/>
                </a:solidFill>
                <a:latin typeface="Arial"/>
                <a:ea typeface="Arial"/>
                <a:cs typeface="Arial"/>
                <a:sym typeface="Arial"/>
              </a:rPr>
              <a:t>alert</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id="104" name="Google Shape;104;p5"/>
          <p:cNvPicPr preferRelativeResize="0"/>
          <p:nvPr/>
        </p:nvPicPr>
        <p:blipFill rotWithShape="1">
          <a:blip r:embed="rId4">
            <a:alphaModFix/>
          </a:blip>
          <a:srcRect b="0" l="0" r="0" t="0"/>
          <a:stretch/>
        </p:blipFill>
        <p:spPr>
          <a:xfrm>
            <a:off x="9101308" y="1823852"/>
            <a:ext cx="2670247" cy="3427597"/>
          </a:xfrm>
          <a:prstGeom prst="rect">
            <a:avLst/>
          </a:prstGeom>
          <a:noFill/>
          <a:ln>
            <a:noFill/>
          </a:ln>
          <a:effectLst>
            <a:outerShdw blurRad="292100" rotWithShape="0" algn="tl" dir="2700000" dist="139700">
              <a:srgbClr val="333333">
                <a:alpha val="65098"/>
              </a:srgbClr>
            </a:outerShdw>
          </a:effectLst>
        </p:spPr>
      </p:pic>
      <p:sp>
        <p:nvSpPr>
          <p:cNvPr id="105" name="Google Shape;105;p5"/>
          <p:cNvSpPr txBox="1"/>
          <p:nvPr/>
        </p:nvSpPr>
        <p:spPr>
          <a:xfrm>
            <a:off x="9281091" y="4203386"/>
            <a:ext cx="2490464"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2400" u="none" cap="none" strike="noStrike">
                <a:solidFill>
                  <a:schemeClr val="lt1"/>
                </a:solidFill>
                <a:latin typeface="Arial"/>
                <a:ea typeface="Arial"/>
                <a:cs typeface="Arial"/>
                <a:sym typeface="Arial"/>
              </a:rPr>
              <a:t>Elephant monitoring</a:t>
            </a:r>
            <a:endParaRPr b="0" i="0" sz="2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06" name="Google Shape;106;p5"/>
          <p:cNvSpPr txBox="1"/>
          <p:nvPr/>
        </p:nvSpPr>
        <p:spPr>
          <a:xfrm>
            <a:off x="7254604" y="5409909"/>
            <a:ext cx="35439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400" u="none" cap="none" strike="noStrike">
                <a:solidFill>
                  <a:srgbClr val="000000"/>
                </a:solidFill>
                <a:latin typeface="Arial"/>
                <a:ea typeface="Arial"/>
                <a:cs typeface="Arial"/>
                <a:sym typeface="Arial"/>
              </a:rPr>
              <a:t>Posters submitted by students in 2025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AU" sz="2000"/>
              <a:t>Australia will host the 2026 CEOS Plenary and Youth summit in Hobart in November</a:t>
            </a:r>
            <a:endParaRPr sz="2000"/>
          </a:p>
          <a:p>
            <a:pPr indent="-406400" lvl="0" marL="457200" marR="0" rtl="0" algn="l">
              <a:lnSpc>
                <a:spcPct val="115000"/>
              </a:lnSpc>
              <a:spcBef>
                <a:spcPts val="1000"/>
              </a:spcBef>
              <a:spcAft>
                <a:spcPts val="0"/>
              </a:spcAft>
              <a:buClr>
                <a:schemeClr val="dk1"/>
              </a:buClr>
              <a:buSzPts val="2800"/>
              <a:buFont typeface="Montserrat"/>
              <a:buChar char="❖"/>
            </a:pPr>
            <a:r>
              <a:rPr lang="en-AU" sz="2000"/>
              <a:t>Posters will be on display, students will be able to talk about their posters with the CEOS participants</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2000"/>
              <a:t>International students will present their submissions via pre-recorded videos that will be displayed during the youth summit</a:t>
            </a:r>
            <a:endParaRPr/>
          </a:p>
          <a:p>
            <a:pPr indent="-406400" lvl="0" marL="457200" marR="0" rtl="0" algn="l">
              <a:lnSpc>
                <a:spcPct val="115000"/>
              </a:lnSpc>
              <a:spcBef>
                <a:spcPts val="1000"/>
              </a:spcBef>
              <a:spcAft>
                <a:spcPts val="0"/>
              </a:spcAft>
              <a:buClr>
                <a:schemeClr val="dk1"/>
              </a:buClr>
              <a:buSzPts val="2800"/>
              <a:buFont typeface="Montserrat"/>
              <a:buChar char="❖"/>
            </a:pPr>
            <a:r>
              <a:rPr lang="en-AU" sz="2000"/>
              <a:t>Q&amp;A panel session with students and CEOS leads</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2000"/>
          </a:p>
        </p:txBody>
      </p:sp>
      <p:sp>
        <p:nvSpPr>
          <p:cNvPr id="112" name="Google Shape;112;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AU"/>
              <a:t>Second CEOS Youth summit</a:t>
            </a:r>
            <a:endParaRPr/>
          </a:p>
        </p:txBody>
      </p:sp>
      <p:pic>
        <p:nvPicPr>
          <p:cNvPr descr="A group of people in a room&#10;&#10;AI-generated content may be incorrect." id="113" name="Google Shape;113;p6"/>
          <p:cNvPicPr preferRelativeResize="0"/>
          <p:nvPr/>
        </p:nvPicPr>
        <p:blipFill rotWithShape="1">
          <a:blip r:embed="rId3">
            <a:alphaModFix/>
          </a:blip>
          <a:srcRect b="0" l="0" r="0" t="0"/>
          <a:stretch/>
        </p:blipFill>
        <p:spPr>
          <a:xfrm>
            <a:off x="7712740" y="3701262"/>
            <a:ext cx="3360228" cy="2520171"/>
          </a:xfrm>
          <a:prstGeom prst="rect">
            <a:avLst/>
          </a:prstGeom>
          <a:noFill/>
          <a:ln>
            <a:noFill/>
          </a:ln>
          <a:effectLst>
            <a:outerShdw blurRad="292100" rotWithShape="0" algn="tl" dir="2700000" dist="139700">
              <a:srgbClr val="333333">
                <a:alpha val="65098"/>
              </a:srgbClr>
            </a:outerShdw>
          </a:effectLst>
        </p:spPr>
      </p:pic>
      <p:sp>
        <p:nvSpPr>
          <p:cNvPr id="114" name="Google Shape;114;p6"/>
          <p:cNvSpPr txBox="1"/>
          <p:nvPr/>
        </p:nvSpPr>
        <p:spPr>
          <a:xfrm>
            <a:off x="7902337" y="6221433"/>
            <a:ext cx="35439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AU" sz="1400" u="none" cap="none" strike="noStrike">
                <a:solidFill>
                  <a:srgbClr val="000000"/>
                </a:solidFill>
                <a:latin typeface="Arial"/>
                <a:ea typeface="Arial"/>
                <a:cs typeface="Arial"/>
                <a:sym typeface="Arial"/>
              </a:rPr>
              <a:t>Q&amp;A panel session in Bath in 2025</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Agnes Lane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edad5e-85c4-4d99-839f-4db88ccef5c5_Enabled">
    <vt:lpwstr>true</vt:lpwstr>
  </property>
  <property fmtid="{D5CDD505-2E9C-101B-9397-08002B2CF9AE}" pid="3" name="MSIP_Label_55edad5e-85c4-4d99-839f-4db88ccef5c5_SetDate">
    <vt:lpwstr>2026-04-07T11:02:49Z</vt:lpwstr>
  </property>
  <property fmtid="{D5CDD505-2E9C-101B-9397-08002B2CF9AE}" pid="4" name="MSIP_Label_55edad5e-85c4-4d99-839f-4db88ccef5c5_Method">
    <vt:lpwstr>Standard</vt:lpwstr>
  </property>
  <property fmtid="{D5CDD505-2E9C-101B-9397-08002B2CF9AE}" pid="5" name="MSIP_Label_55edad5e-85c4-4d99-839f-4db88ccef5c5_Name">
    <vt:lpwstr>PSPF Official</vt:lpwstr>
  </property>
  <property fmtid="{D5CDD505-2E9C-101B-9397-08002B2CF9AE}" pid="6" name="MSIP_Label_55edad5e-85c4-4d99-839f-4db88ccef5c5_SiteId">
    <vt:lpwstr>d1ad7db5-97dd-4f2b-816e-50d663b7bb94</vt:lpwstr>
  </property>
  <property fmtid="{D5CDD505-2E9C-101B-9397-08002B2CF9AE}" pid="7" name="MSIP_Label_55edad5e-85c4-4d99-839f-4db88ccef5c5_ActionId">
    <vt:lpwstr>a8f28994-517f-45e7-9464-5758e52edcf7</vt:lpwstr>
  </property>
  <property fmtid="{D5CDD505-2E9C-101B-9397-08002B2CF9AE}" pid="8" name="MSIP_Label_55edad5e-85c4-4d99-839f-4db88ccef5c5_ContentBits">
    <vt:lpwstr>3</vt:lpwstr>
  </property>
  <property fmtid="{D5CDD505-2E9C-101B-9397-08002B2CF9AE}" pid="9" name="MSIP_Label_55edad5e-85c4-4d99-839f-4db88ccef5c5_Tag">
    <vt:lpwstr>10, 3, 0, 1</vt:lpwstr>
  </property>
  <property fmtid="{D5CDD505-2E9C-101B-9397-08002B2CF9AE}" pid="10" name="ClassificationContentMarkingFooterLocations">
    <vt:lpwstr>ceos:5</vt:lpwstr>
  </property>
  <property fmtid="{D5CDD505-2E9C-101B-9397-08002B2CF9AE}" pid="11" name="ClassificationContentMarkingFooterText">
    <vt:lpwstr>OFFICIAL</vt:lpwstr>
  </property>
  <property fmtid="{D5CDD505-2E9C-101B-9397-08002B2CF9AE}" pid="12" name="ClassificationContentMarkingHeaderLocations">
    <vt:lpwstr>ceos:4</vt:lpwstr>
  </property>
  <property fmtid="{D5CDD505-2E9C-101B-9397-08002B2CF9AE}" pid="13" name="ClassificationContentMarkingHeaderText">
    <vt:lpwstr>OFFICIAL</vt:lpwstr>
  </property>
</Properties>
</file>