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0" roundtripDataSignature="AMtx7mj7RpZ8FJHGjiKu5iCh8NExO4sC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d6607fd5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d6607fd5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0.jp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9" name="Shape 9"/>
        <p:cNvGrpSpPr/>
        <p:nvPr/>
      </p:nvGrpSpPr>
      <p:grpSpPr>
        <a:xfrm>
          <a:off x="0" y="0"/>
          <a:ext cx="0" cy="0"/>
          <a:chOff x="0" y="0"/>
          <a:chExt cx="0" cy="0"/>
        </a:xfrm>
      </p:grpSpPr>
      <p:pic>
        <p:nvPicPr>
          <p:cNvPr id="10" name="Google Shape;10;p25"/>
          <p:cNvPicPr preferRelativeResize="0"/>
          <p:nvPr/>
        </p:nvPicPr>
        <p:blipFill rotWithShape="1">
          <a:blip r:embed="rId2">
            <a:alphaModFix/>
          </a:blip>
          <a:srcRect b="31872" l="26013" r="20384" t="19902"/>
          <a:stretch/>
        </p:blipFill>
        <p:spPr>
          <a:xfrm>
            <a:off x="6375050" y="12"/>
            <a:ext cx="2768950" cy="2480401"/>
          </a:xfrm>
          <a:prstGeom prst="rect">
            <a:avLst/>
          </a:prstGeom>
          <a:noFill/>
          <a:ln cap="flat" cmpd="sng" w="9525">
            <a:solidFill>
              <a:schemeClr val="lt1"/>
            </a:solidFill>
            <a:prstDash val="solid"/>
            <a:round/>
            <a:headEnd len="sm" w="sm" type="none"/>
            <a:tailEnd len="sm" w="sm" type="none"/>
          </a:ln>
        </p:spPr>
      </p:pic>
      <p:pic>
        <p:nvPicPr>
          <p:cNvPr id="11" name="Google Shape;11;p25"/>
          <p:cNvPicPr preferRelativeResize="0"/>
          <p:nvPr/>
        </p:nvPicPr>
        <p:blipFill rotWithShape="1">
          <a:blip r:embed="rId3">
            <a:alphaModFix/>
          </a:blip>
          <a:srcRect b="12521" l="5176" r="33855" t="5207"/>
          <a:stretch/>
        </p:blipFill>
        <p:spPr>
          <a:xfrm>
            <a:off x="5040300" y="785075"/>
            <a:ext cx="2768952" cy="2490422"/>
          </a:xfrm>
          <a:prstGeom prst="rect">
            <a:avLst/>
          </a:prstGeom>
          <a:noFill/>
          <a:ln cap="flat" cmpd="sng" w="9525">
            <a:solidFill>
              <a:schemeClr val="lt1"/>
            </a:solidFill>
            <a:prstDash val="solid"/>
            <a:round/>
            <a:headEnd len="sm" w="sm" type="none"/>
            <a:tailEnd len="sm" w="sm" type="none"/>
          </a:ln>
        </p:spPr>
      </p:pic>
      <p:sp>
        <p:nvSpPr>
          <p:cNvPr id="12" name="Google Shape;12;p25"/>
          <p:cNvSpPr txBox="1"/>
          <p:nvPr>
            <p:ph type="ctrTitle"/>
          </p:nvPr>
        </p:nvSpPr>
        <p:spPr>
          <a:xfrm>
            <a:off x="0" y="785075"/>
            <a:ext cx="50688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5"/>
          <p:cNvSpPr txBox="1"/>
          <p:nvPr>
            <p:ph idx="1" type="subTitle"/>
          </p:nvPr>
        </p:nvSpPr>
        <p:spPr>
          <a:xfrm>
            <a:off x="0" y="2993450"/>
            <a:ext cx="36993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EFEFEF"/>
              </a:buClr>
              <a:buSzPts val="2800"/>
              <a:buNone/>
              <a:defRPr i="1" sz="2800">
                <a:solidFill>
                  <a:srgbClr val="EFEFEF"/>
                </a:solidFill>
              </a:defRPr>
            </a:lvl1pPr>
            <a:lvl2pPr lvl="1" algn="l">
              <a:lnSpc>
                <a:spcPct val="100000"/>
              </a:lnSpc>
              <a:spcBef>
                <a:spcPts val="0"/>
              </a:spcBef>
              <a:spcAft>
                <a:spcPts val="0"/>
              </a:spcAft>
              <a:buClr>
                <a:srgbClr val="EFEFEF"/>
              </a:buClr>
              <a:buSzPts val="2800"/>
              <a:buNone/>
              <a:defRPr i="1" sz="2800">
                <a:solidFill>
                  <a:srgbClr val="EFEFEF"/>
                </a:solidFill>
              </a:defRPr>
            </a:lvl2pPr>
            <a:lvl3pPr lvl="2" algn="l">
              <a:lnSpc>
                <a:spcPct val="100000"/>
              </a:lnSpc>
              <a:spcBef>
                <a:spcPts val="0"/>
              </a:spcBef>
              <a:spcAft>
                <a:spcPts val="0"/>
              </a:spcAft>
              <a:buClr>
                <a:srgbClr val="EFEFEF"/>
              </a:buClr>
              <a:buSzPts val="2800"/>
              <a:buNone/>
              <a:defRPr i="1" sz="2800">
                <a:solidFill>
                  <a:srgbClr val="EFEFEF"/>
                </a:solidFill>
              </a:defRPr>
            </a:lvl3pPr>
            <a:lvl4pPr lvl="3" algn="l">
              <a:lnSpc>
                <a:spcPct val="100000"/>
              </a:lnSpc>
              <a:spcBef>
                <a:spcPts val="0"/>
              </a:spcBef>
              <a:spcAft>
                <a:spcPts val="0"/>
              </a:spcAft>
              <a:buClr>
                <a:srgbClr val="EFEFEF"/>
              </a:buClr>
              <a:buSzPts val="2800"/>
              <a:buNone/>
              <a:defRPr i="1" sz="2800">
                <a:solidFill>
                  <a:srgbClr val="EFEFEF"/>
                </a:solidFill>
              </a:defRPr>
            </a:lvl4pPr>
            <a:lvl5pPr lvl="4" algn="l">
              <a:lnSpc>
                <a:spcPct val="100000"/>
              </a:lnSpc>
              <a:spcBef>
                <a:spcPts val="0"/>
              </a:spcBef>
              <a:spcAft>
                <a:spcPts val="0"/>
              </a:spcAft>
              <a:buClr>
                <a:srgbClr val="EFEFEF"/>
              </a:buClr>
              <a:buSzPts val="2800"/>
              <a:buNone/>
              <a:defRPr i="1" sz="2800">
                <a:solidFill>
                  <a:srgbClr val="EFEFEF"/>
                </a:solidFill>
              </a:defRPr>
            </a:lvl5pPr>
            <a:lvl6pPr lvl="5" algn="l">
              <a:lnSpc>
                <a:spcPct val="100000"/>
              </a:lnSpc>
              <a:spcBef>
                <a:spcPts val="0"/>
              </a:spcBef>
              <a:spcAft>
                <a:spcPts val="0"/>
              </a:spcAft>
              <a:buClr>
                <a:srgbClr val="EFEFEF"/>
              </a:buClr>
              <a:buSzPts val="2800"/>
              <a:buNone/>
              <a:defRPr i="1" sz="2800">
                <a:solidFill>
                  <a:srgbClr val="EFEFEF"/>
                </a:solidFill>
              </a:defRPr>
            </a:lvl6pPr>
            <a:lvl7pPr lvl="6" algn="l">
              <a:lnSpc>
                <a:spcPct val="100000"/>
              </a:lnSpc>
              <a:spcBef>
                <a:spcPts val="0"/>
              </a:spcBef>
              <a:spcAft>
                <a:spcPts val="0"/>
              </a:spcAft>
              <a:buClr>
                <a:srgbClr val="EFEFEF"/>
              </a:buClr>
              <a:buSzPts val="2800"/>
              <a:buNone/>
              <a:defRPr i="1" sz="2800">
                <a:solidFill>
                  <a:srgbClr val="EFEFEF"/>
                </a:solidFill>
              </a:defRPr>
            </a:lvl7pPr>
            <a:lvl8pPr lvl="7" algn="l">
              <a:lnSpc>
                <a:spcPct val="100000"/>
              </a:lnSpc>
              <a:spcBef>
                <a:spcPts val="0"/>
              </a:spcBef>
              <a:spcAft>
                <a:spcPts val="0"/>
              </a:spcAft>
              <a:buClr>
                <a:srgbClr val="EFEFEF"/>
              </a:buClr>
              <a:buSzPts val="2800"/>
              <a:buNone/>
              <a:defRPr i="1" sz="2800">
                <a:solidFill>
                  <a:srgbClr val="EFEFEF"/>
                </a:solidFill>
              </a:defRPr>
            </a:lvl8pPr>
            <a:lvl9pPr lvl="8" algn="l">
              <a:lnSpc>
                <a:spcPct val="100000"/>
              </a:lnSpc>
              <a:spcBef>
                <a:spcPts val="0"/>
              </a:spcBef>
              <a:spcAft>
                <a:spcPts val="0"/>
              </a:spcAft>
              <a:buClr>
                <a:srgbClr val="EFEFEF"/>
              </a:buClr>
              <a:buSzPts val="2800"/>
              <a:buNone/>
              <a:defRPr i="1" sz="2800">
                <a:solidFill>
                  <a:srgbClr val="EFEFEF"/>
                </a:solidFill>
              </a:defRPr>
            </a:lvl9pPr>
          </a:lstStyle>
          <a:p/>
        </p:txBody>
      </p:sp>
      <p:pic>
        <p:nvPicPr>
          <p:cNvPr id="14" name="Google Shape;14;p25"/>
          <p:cNvPicPr preferRelativeResize="0"/>
          <p:nvPr/>
        </p:nvPicPr>
        <p:blipFill rotWithShape="1">
          <a:blip r:embed="rId4">
            <a:alphaModFix/>
          </a:blip>
          <a:srcRect b="29251" l="35247" r="31888" t="29969"/>
          <a:stretch/>
        </p:blipFill>
        <p:spPr>
          <a:xfrm>
            <a:off x="7136100" y="3274925"/>
            <a:ext cx="2007902" cy="1868576"/>
          </a:xfrm>
          <a:prstGeom prst="rect">
            <a:avLst/>
          </a:prstGeom>
          <a:noFill/>
          <a:ln cap="flat" cmpd="sng" w="9525">
            <a:solidFill>
              <a:schemeClr val="lt1"/>
            </a:solidFill>
            <a:prstDash val="solid"/>
            <a:round/>
            <a:headEnd len="sm" w="sm" type="none"/>
            <a:tailEnd len="sm" w="sm" type="none"/>
          </a:ln>
        </p:spPr>
      </p:pic>
      <p:pic>
        <p:nvPicPr>
          <p:cNvPr id="15" name="Google Shape;15;p25"/>
          <p:cNvPicPr preferRelativeResize="0"/>
          <p:nvPr/>
        </p:nvPicPr>
        <p:blipFill rotWithShape="1">
          <a:blip r:embed="rId5">
            <a:alphaModFix/>
          </a:blip>
          <a:srcRect b="29430" l="20204" r="8197" t="25834"/>
          <a:stretch/>
        </p:blipFill>
        <p:spPr>
          <a:xfrm>
            <a:off x="6619971" y="1624237"/>
            <a:ext cx="2524029" cy="2097427"/>
          </a:xfrm>
          <a:prstGeom prst="rect">
            <a:avLst/>
          </a:prstGeom>
          <a:noFill/>
          <a:ln cap="flat" cmpd="sng" w="9525">
            <a:solidFill>
              <a:schemeClr val="lt1"/>
            </a:solidFill>
            <a:prstDash val="solid"/>
            <a:round/>
            <a:headEnd len="sm" w="sm" type="none"/>
            <a:tailEnd len="sm" w="sm" type="none"/>
          </a:ln>
        </p:spPr>
      </p:pic>
      <p:sp>
        <p:nvSpPr>
          <p:cNvPr id="16" name="Google Shape;16;p25"/>
          <p:cNvSpPr/>
          <p:nvPr/>
        </p:nvSpPr>
        <p:spPr>
          <a:xfrm>
            <a:off x="5587925" y="2774425"/>
            <a:ext cx="2397000" cy="1797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p:txBody>
      </p:sp>
      <p:pic>
        <p:nvPicPr>
          <p:cNvPr id="17" name="Google Shape;17;p25"/>
          <p:cNvPicPr preferRelativeResize="0"/>
          <p:nvPr/>
        </p:nvPicPr>
        <p:blipFill rotWithShape="1">
          <a:blip r:embed="rId6">
            <a:alphaModFix/>
          </a:blip>
          <a:srcRect b="0" l="0" r="0" t="0"/>
          <a:stretch/>
        </p:blipFill>
        <p:spPr>
          <a:xfrm>
            <a:off x="5705550" y="2883675"/>
            <a:ext cx="2161751" cy="1579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6"/>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6"/>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6"/>
          <p:cNvSpPr txBox="1"/>
          <p:nvPr>
            <p:ph idx="12" type="sldNum"/>
          </p:nvPr>
        </p:nvSpPr>
        <p:spPr>
          <a:xfrm>
            <a:off x="8536858" y="47773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26"/>
          <p:cNvSpPr/>
          <p:nvPr/>
        </p:nvSpPr>
        <p:spPr>
          <a:xfrm>
            <a:off x="266775" y="912888"/>
            <a:ext cx="6467100" cy="609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p:txBody>
      </p:sp>
      <p:pic>
        <p:nvPicPr>
          <p:cNvPr id="23" name="Google Shape;23;p26"/>
          <p:cNvPicPr preferRelativeResize="0"/>
          <p:nvPr/>
        </p:nvPicPr>
        <p:blipFill rotWithShape="1">
          <a:blip r:embed="rId2">
            <a:alphaModFix/>
          </a:blip>
          <a:srcRect b="0" l="0" r="0" t="0"/>
          <a:stretch/>
        </p:blipFill>
        <p:spPr>
          <a:xfrm>
            <a:off x="7474715" y="73600"/>
            <a:ext cx="1457684" cy="1064800"/>
          </a:xfrm>
          <a:prstGeom prst="rect">
            <a:avLst/>
          </a:prstGeom>
          <a:noFill/>
          <a:ln>
            <a:noFill/>
          </a:ln>
        </p:spPr>
      </p:pic>
      <p:sp>
        <p:nvSpPr>
          <p:cNvPr id="24" name="Google Shape;24;p26"/>
          <p:cNvSpPr txBox="1"/>
          <p:nvPr/>
        </p:nvSpPr>
        <p:spPr>
          <a:xfrm>
            <a:off x="0" y="4804800"/>
            <a:ext cx="5298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Verdana"/>
                <a:ea typeface="Verdana"/>
                <a:cs typeface="Verdana"/>
                <a:sym typeface="Verdana"/>
              </a:rPr>
              <a:t>SIT-41 | 14-15 April, 2026</a:t>
            </a:r>
            <a:endParaRPr b="1" i="0" sz="1000" u="none" cap="none" strike="noStrike">
              <a:solidFill>
                <a:schemeClr val="dk2"/>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27"/>
          <p:cNvSpPr txBox="1"/>
          <p:nvPr>
            <p:ph idx="2" type="sldNum"/>
          </p:nvPr>
        </p:nvSpPr>
        <p:spPr>
          <a:xfrm>
            <a:off x="8536858" y="47773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27"/>
          <p:cNvSpPr/>
          <p:nvPr/>
        </p:nvSpPr>
        <p:spPr>
          <a:xfrm>
            <a:off x="266775" y="912888"/>
            <a:ext cx="6467100" cy="609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p:txBody>
      </p:sp>
      <p:pic>
        <p:nvPicPr>
          <p:cNvPr id="29" name="Google Shape;29;p27"/>
          <p:cNvPicPr preferRelativeResize="0"/>
          <p:nvPr/>
        </p:nvPicPr>
        <p:blipFill rotWithShape="1">
          <a:blip r:embed="rId2">
            <a:alphaModFix/>
          </a:blip>
          <a:srcRect b="0" l="0" r="0" t="0"/>
          <a:stretch/>
        </p:blipFill>
        <p:spPr>
          <a:xfrm>
            <a:off x="7474715" y="73600"/>
            <a:ext cx="1457684" cy="1064800"/>
          </a:xfrm>
          <a:prstGeom prst="rect">
            <a:avLst/>
          </a:prstGeom>
          <a:noFill/>
          <a:ln>
            <a:noFill/>
          </a:ln>
        </p:spPr>
      </p:pic>
      <p:sp>
        <p:nvSpPr>
          <p:cNvPr id="30" name="Google Shape;30;p27"/>
          <p:cNvSpPr txBox="1"/>
          <p:nvPr/>
        </p:nvSpPr>
        <p:spPr>
          <a:xfrm>
            <a:off x="0" y="4804800"/>
            <a:ext cx="5298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Verdana"/>
                <a:ea typeface="Verdana"/>
                <a:cs typeface="Verdana"/>
                <a:sym typeface="Verdana"/>
              </a:rPr>
              <a:t>SIT-41 | 14-15 April, 2026</a:t>
            </a:r>
            <a:endParaRPr/>
          </a:p>
        </p:txBody>
      </p:sp>
      <p:sp>
        <p:nvSpPr>
          <p:cNvPr id="31" name="Google Shape;31;p27"/>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chemeClr val="dk1"/>
              </a:buClr>
              <a:buSzPts val="2800"/>
              <a:buFont typeface="Verdana"/>
              <a:buNone/>
              <a:defRPr b="0" i="0" sz="2800" u="none" cap="none" strike="noStrike">
                <a:solidFill>
                  <a:schemeClr val="dk1"/>
                </a:solidFill>
                <a:latin typeface="Verdana"/>
                <a:ea typeface="Verdana"/>
                <a:cs typeface="Verdana"/>
                <a:sym typeface="Verdana"/>
              </a:defRPr>
            </a:lvl9pPr>
          </a:lstStyle>
          <a:p/>
        </p:txBody>
      </p:sp>
      <p:sp>
        <p:nvSpPr>
          <p:cNvPr id="7" name="Google Shape;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Verdana"/>
              <a:buChar char="●"/>
              <a:defRPr b="0" i="0" sz="1800" u="none" cap="none" strike="noStrike">
                <a:solidFill>
                  <a:schemeClr val="dk2"/>
                </a:solidFill>
                <a:latin typeface="Verdana"/>
                <a:ea typeface="Verdana"/>
                <a:cs typeface="Verdana"/>
                <a:sym typeface="Verdana"/>
              </a:defRPr>
            </a:lvl1pPr>
            <a:lvl2pPr indent="-317500" lvl="1" marL="9144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2pPr>
            <a:lvl3pPr indent="-317500" lvl="2" marL="13716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3pPr>
            <a:lvl4pPr indent="-317500" lvl="3" marL="18288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4pPr>
            <a:lvl5pPr indent="-317500" lvl="4" marL="22860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5pPr>
            <a:lvl6pPr indent="-317500" lvl="5" marL="27432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6pPr>
            <a:lvl7pPr indent="-317500" lvl="6" marL="32004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7pPr>
            <a:lvl8pPr indent="-317500" lvl="7" marL="36576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8pPr>
            <a:lvl9pPr indent="-317500" lvl="8" marL="4114800" marR="0" rtl="0" algn="l">
              <a:lnSpc>
                <a:spcPct val="115000"/>
              </a:lnSpc>
              <a:spcBef>
                <a:spcPts val="0"/>
              </a:spcBef>
              <a:spcAft>
                <a:spcPts val="0"/>
              </a:spcAft>
              <a:buClr>
                <a:schemeClr val="dk2"/>
              </a:buClr>
              <a:buSzPts val="1400"/>
              <a:buFont typeface="Verdana"/>
              <a:buChar char="■"/>
              <a:defRPr b="0" i="0" sz="1400" u="none" cap="none" strike="noStrike">
                <a:solidFill>
                  <a:schemeClr val="dk2"/>
                </a:solidFill>
                <a:latin typeface="Verdana"/>
                <a:ea typeface="Verdana"/>
                <a:cs typeface="Verdana"/>
                <a:sym typeface="Verdana"/>
              </a:defRPr>
            </a:lvl9pPr>
          </a:lstStyle>
          <a:p/>
        </p:txBody>
      </p:sp>
      <p:sp>
        <p:nvSpPr>
          <p:cNvPr id="8" name="Google Shape;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intl-sar-coord-group.spa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intl-sar-coord-group.space/wp-content/uploads/2025/04/ICGS-SAR-WS3_-Recommendations-v1.1.pdf"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83075" y="46175"/>
            <a:ext cx="4780500" cy="2865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25014"/>
              <a:buNone/>
            </a:pPr>
            <a:r>
              <a:rPr lang="en" sz="3957"/>
              <a:t>International Coordination Group for Spaceborne SAR</a:t>
            </a:r>
            <a:endParaRPr sz="3957"/>
          </a:p>
          <a:p>
            <a:pPr indent="0" lvl="0" marL="0" rtl="0" algn="l">
              <a:lnSpc>
                <a:spcPct val="100000"/>
              </a:lnSpc>
              <a:spcBef>
                <a:spcPts val="2000"/>
              </a:spcBef>
              <a:spcAft>
                <a:spcPts val="0"/>
              </a:spcAft>
              <a:buSzPct val="33471"/>
              <a:buNone/>
            </a:pPr>
            <a:r>
              <a:rPr i="1" lang="en" sz="2957"/>
              <a:t>Report to CEOS SIT-41</a:t>
            </a:r>
            <a:endParaRPr i="1" sz="2957"/>
          </a:p>
        </p:txBody>
      </p:sp>
      <p:sp>
        <p:nvSpPr>
          <p:cNvPr id="39" name="Google Shape;39;p1"/>
          <p:cNvSpPr txBox="1"/>
          <p:nvPr>
            <p:ph idx="1" type="subTitle"/>
          </p:nvPr>
        </p:nvSpPr>
        <p:spPr>
          <a:xfrm>
            <a:off x="83075" y="3505975"/>
            <a:ext cx="3596700" cy="145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35"/>
              <a:buNone/>
            </a:pPr>
            <a:r>
              <a:rPr b="1" lang="en" sz="1600"/>
              <a:t>Paul Rosen, NASA/JPL</a:t>
            </a:r>
            <a:endParaRPr b="1" sz="1600"/>
          </a:p>
          <a:p>
            <a:pPr indent="0" lvl="0" marL="0" rtl="0" algn="l">
              <a:lnSpc>
                <a:spcPct val="100000"/>
              </a:lnSpc>
              <a:spcBef>
                <a:spcPts val="1000"/>
              </a:spcBef>
              <a:spcAft>
                <a:spcPts val="0"/>
              </a:spcAft>
              <a:buSzPts val="935"/>
              <a:buNone/>
            </a:pPr>
            <a:r>
              <a:rPr lang="en" sz="1600"/>
              <a:t>CEOS SIT-41</a:t>
            </a:r>
            <a:endParaRPr sz="1600"/>
          </a:p>
          <a:p>
            <a:pPr indent="0" lvl="0" marL="0" rtl="0" algn="l">
              <a:lnSpc>
                <a:spcPct val="100000"/>
              </a:lnSpc>
              <a:spcBef>
                <a:spcPts val="0"/>
              </a:spcBef>
              <a:spcAft>
                <a:spcPts val="0"/>
              </a:spcAft>
              <a:buSzPts val="935"/>
              <a:buNone/>
            </a:pPr>
            <a:r>
              <a:rPr lang="en" sz="1600"/>
              <a:t>Irvine, CA</a:t>
            </a:r>
            <a:endParaRPr sz="1600"/>
          </a:p>
          <a:p>
            <a:pPr indent="0" lvl="0" marL="0" rtl="0" algn="l">
              <a:lnSpc>
                <a:spcPct val="100000"/>
              </a:lnSpc>
              <a:spcBef>
                <a:spcPts val="0"/>
              </a:spcBef>
              <a:spcAft>
                <a:spcPts val="0"/>
              </a:spcAft>
              <a:buClr>
                <a:srgbClr val="000000"/>
              </a:buClr>
              <a:buSzPts val="935"/>
              <a:buFont typeface="Arial"/>
              <a:buNone/>
            </a:pPr>
            <a:r>
              <a:rPr lang="en" sz="1600"/>
              <a:t>14-15 April, 2026</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186625" y="307875"/>
            <a:ext cx="6532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220"/>
              <a:t>What are the Pros of joining CEOS?</a:t>
            </a:r>
            <a:endParaRPr sz="2220"/>
          </a:p>
        </p:txBody>
      </p:sp>
      <p:sp>
        <p:nvSpPr>
          <p:cNvPr id="101" name="Google Shape;101;p10"/>
          <p:cNvSpPr txBox="1"/>
          <p:nvPr>
            <p:ph idx="1" type="body"/>
          </p:nvPr>
        </p:nvSpPr>
        <p:spPr>
          <a:xfrm>
            <a:off x="266775" y="1064800"/>
            <a:ext cx="8520600" cy="3924600"/>
          </a:xfrm>
          <a:prstGeom prst="rect">
            <a:avLst/>
          </a:prstGeom>
          <a:noFill/>
          <a:ln>
            <a:noFill/>
          </a:ln>
        </p:spPr>
        <p:txBody>
          <a:bodyPr anchorCtr="0" anchor="t" bIns="91425" lIns="91425" spcFirstLastPara="1" rIns="91425" wrap="square" tIns="91425">
            <a:normAutofit fontScale="62500" lnSpcReduction="20000"/>
          </a:bodyPr>
          <a:lstStyle/>
          <a:p>
            <a:pPr indent="-317183" lvl="0" marL="457200" rtl="0" algn="l">
              <a:lnSpc>
                <a:spcPct val="115000"/>
              </a:lnSpc>
              <a:spcBef>
                <a:spcPts val="1000"/>
              </a:spcBef>
              <a:spcAft>
                <a:spcPts val="0"/>
              </a:spcAft>
              <a:buSzPct val="100000"/>
              <a:buChar char="❖"/>
            </a:pPr>
            <a:r>
              <a:rPr lang="en"/>
              <a:t>Terms of Reference and Implementation Plan will clarify understanding of the group’s role and objectives</a:t>
            </a:r>
            <a:endParaRPr/>
          </a:p>
          <a:p>
            <a:pPr indent="-297498" lvl="1" marL="914400" rtl="0" algn="l">
              <a:lnSpc>
                <a:spcPct val="100000"/>
              </a:lnSpc>
              <a:spcBef>
                <a:spcPts val="1200"/>
              </a:spcBef>
              <a:spcAft>
                <a:spcPts val="0"/>
              </a:spcAft>
              <a:buSzPct val="100000"/>
              <a:buChar char="➢"/>
            </a:pPr>
            <a:r>
              <a:rPr lang="en"/>
              <a:t>Including with respect to the commercial providers</a:t>
            </a:r>
            <a:endParaRPr/>
          </a:p>
          <a:p>
            <a:pPr indent="-317183" lvl="0" marL="457200" rtl="0" algn="l">
              <a:lnSpc>
                <a:spcPct val="115000"/>
              </a:lnSpc>
              <a:spcBef>
                <a:spcPts val="1200"/>
              </a:spcBef>
              <a:spcAft>
                <a:spcPts val="0"/>
              </a:spcAft>
              <a:buSzPct val="100000"/>
              <a:buChar char="❖"/>
            </a:pPr>
            <a:r>
              <a:rPr lang="en"/>
              <a:t>The work would be included in the annual CEOS Work Plan - which is reviewed and approved by CEOS Principals</a:t>
            </a:r>
            <a:endParaRPr/>
          </a:p>
          <a:p>
            <a:pPr indent="-297498" lvl="1" marL="914400" rtl="0" algn="l">
              <a:lnSpc>
                <a:spcPct val="100000"/>
              </a:lnSpc>
              <a:spcBef>
                <a:spcPts val="1200"/>
              </a:spcBef>
              <a:spcAft>
                <a:spcPts val="0"/>
              </a:spcAft>
              <a:buSzPct val="100000"/>
              <a:buChar char="➢"/>
            </a:pPr>
            <a:r>
              <a:rPr lang="en"/>
              <a:t>Place for recommendations to be implemented</a:t>
            </a:r>
            <a:endParaRPr/>
          </a:p>
          <a:p>
            <a:pPr indent="-297498" lvl="1" marL="914400" rtl="0" algn="l">
              <a:lnSpc>
                <a:spcPct val="100000"/>
              </a:lnSpc>
              <a:spcBef>
                <a:spcPts val="1200"/>
              </a:spcBef>
              <a:spcAft>
                <a:spcPts val="0"/>
              </a:spcAft>
              <a:buSzPct val="100000"/>
              <a:buChar char="➢"/>
            </a:pPr>
            <a:r>
              <a:rPr lang="en"/>
              <a:t>Helping ensure the necessary resources are provided by agencies to conduct high priority activities</a:t>
            </a:r>
            <a:endParaRPr/>
          </a:p>
          <a:p>
            <a:pPr indent="-297498" lvl="1" marL="914400" rtl="0" algn="l">
              <a:lnSpc>
                <a:spcPct val="100000"/>
              </a:lnSpc>
              <a:spcBef>
                <a:spcPts val="1200"/>
              </a:spcBef>
              <a:spcAft>
                <a:spcPts val="0"/>
              </a:spcAft>
              <a:buSzPct val="100000"/>
              <a:buChar char="➢"/>
            </a:pPr>
            <a:r>
              <a:rPr lang="en"/>
              <a:t>Addressing the fundamental concern of efficiency from CEOS Principals</a:t>
            </a:r>
            <a:endParaRPr/>
          </a:p>
          <a:p>
            <a:pPr indent="-317183" lvl="0" marL="457200" rtl="0" algn="l">
              <a:lnSpc>
                <a:spcPct val="115000"/>
              </a:lnSpc>
              <a:spcBef>
                <a:spcPts val="1200"/>
              </a:spcBef>
              <a:spcAft>
                <a:spcPts val="0"/>
              </a:spcAft>
              <a:buSzPct val="100000"/>
              <a:buChar char="❖"/>
            </a:pPr>
            <a:r>
              <a:rPr lang="en"/>
              <a:t>Coordination and engagement with other CEOS groups (via meetings, leadership, etc.)</a:t>
            </a:r>
            <a:endParaRPr/>
          </a:p>
          <a:p>
            <a:pPr indent="-297498" lvl="1" marL="914400" rtl="0" algn="l">
              <a:lnSpc>
                <a:spcPct val="100000"/>
              </a:lnSpc>
              <a:spcBef>
                <a:spcPts val="1200"/>
              </a:spcBef>
              <a:spcAft>
                <a:spcPts val="0"/>
              </a:spcAft>
              <a:buSzPct val="100000"/>
              <a:buChar char="➢"/>
            </a:pPr>
            <a:r>
              <a:rPr lang="en"/>
              <a:t>e.g. WGDisasters, WGCV SAR Subgroup, ARD Oversight Group, Ocean Surface Vector Winds VC, etc. </a:t>
            </a:r>
            <a:endParaRPr/>
          </a:p>
          <a:p>
            <a:pPr indent="-297498" lvl="1" marL="914400" rtl="0" algn="l">
              <a:lnSpc>
                <a:spcPct val="100000"/>
              </a:lnSpc>
              <a:spcBef>
                <a:spcPts val="1200"/>
              </a:spcBef>
              <a:spcAft>
                <a:spcPts val="0"/>
              </a:spcAft>
              <a:buSzPct val="100000"/>
              <a:buChar char="➢"/>
            </a:pPr>
            <a:r>
              <a:rPr lang="en"/>
              <a:t>Reducing duplication of work, and leaning on others’ expertise</a:t>
            </a:r>
            <a:endParaRPr/>
          </a:p>
          <a:p>
            <a:pPr indent="-317183" lvl="0" marL="457200" rtl="0" algn="l">
              <a:lnSpc>
                <a:spcPct val="105000"/>
              </a:lnSpc>
              <a:spcBef>
                <a:spcPts val="1200"/>
              </a:spcBef>
              <a:spcAft>
                <a:spcPts val="0"/>
              </a:spcAft>
              <a:buSzPct val="100000"/>
              <a:buChar char="❖"/>
            </a:pPr>
            <a:r>
              <a:rPr lang="en"/>
              <a:t>Continuity beyond the engagement of individuals</a:t>
            </a:r>
            <a:endParaRPr/>
          </a:p>
          <a:p>
            <a:pPr indent="-317183" lvl="0" marL="457200" rtl="0" algn="l">
              <a:lnSpc>
                <a:spcPct val="115000"/>
              </a:lnSpc>
              <a:spcBef>
                <a:spcPts val="1200"/>
              </a:spcBef>
              <a:spcAft>
                <a:spcPts val="1200"/>
              </a:spcAft>
              <a:buSzPct val="100000"/>
              <a:buChar char="❖"/>
            </a:pPr>
            <a:r>
              <a:rPr lang="en"/>
              <a:t>CEOS System Engineering Office resources: Communications, Analytics Lab, etc.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1"/>
          <p:cNvSpPr txBox="1"/>
          <p:nvPr>
            <p:ph type="title"/>
          </p:nvPr>
        </p:nvSpPr>
        <p:spPr>
          <a:xfrm>
            <a:off x="201300" y="249175"/>
            <a:ext cx="722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220"/>
              <a:t>What are the Cons/overheads?</a:t>
            </a:r>
            <a:endParaRPr sz="2220"/>
          </a:p>
        </p:txBody>
      </p:sp>
      <p:sp>
        <p:nvSpPr>
          <p:cNvPr id="107" name="Google Shape;107;p11"/>
          <p:cNvSpPr txBox="1"/>
          <p:nvPr>
            <p:ph idx="1" type="body"/>
          </p:nvPr>
        </p:nvSpPr>
        <p:spPr>
          <a:xfrm>
            <a:off x="266775" y="953850"/>
            <a:ext cx="8520600" cy="41898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1000"/>
              </a:spcBef>
              <a:spcAft>
                <a:spcPts val="0"/>
              </a:spcAft>
              <a:buSzPct val="100000"/>
              <a:buChar char="❖"/>
            </a:pPr>
            <a:r>
              <a:rPr lang="en"/>
              <a:t>Leadership continuity needs to be assured with at least two agencies agreeing to be nominated as co-leads at any given time</a:t>
            </a:r>
            <a:endParaRPr/>
          </a:p>
          <a:p>
            <a:pPr indent="-325755" lvl="0" marL="457200" rtl="0" algn="l">
              <a:lnSpc>
                <a:spcPct val="115000"/>
              </a:lnSpc>
              <a:spcBef>
                <a:spcPts val="1200"/>
              </a:spcBef>
              <a:spcAft>
                <a:spcPts val="0"/>
              </a:spcAft>
              <a:buSzPct val="100000"/>
              <a:buChar char="❖"/>
            </a:pPr>
            <a:r>
              <a:rPr lang="en"/>
              <a:t>Reporting and participation overhead as a CEOS VC, including as needed at SIT (March-April), SIT Technical Workshop (September-October) and/or Plenary (October-November) </a:t>
            </a:r>
            <a:endParaRPr/>
          </a:p>
          <a:p>
            <a:pPr indent="-304165" lvl="1" marL="914400" rtl="0" algn="l">
              <a:lnSpc>
                <a:spcPct val="115000"/>
              </a:lnSpc>
              <a:spcBef>
                <a:spcPts val="1200"/>
              </a:spcBef>
              <a:spcAft>
                <a:spcPts val="0"/>
              </a:spcAft>
              <a:buSzPct val="100000"/>
              <a:buChar char="➢"/>
            </a:pPr>
            <a:r>
              <a:rPr lang="en" sz="1400"/>
              <a:t>Usually when there is something to be endorsed / discussed / proposed</a:t>
            </a:r>
            <a:endParaRPr/>
          </a:p>
          <a:p>
            <a:pPr indent="-325755" lvl="0" marL="457200" rtl="0" algn="l">
              <a:lnSpc>
                <a:spcPct val="115000"/>
              </a:lnSpc>
              <a:spcBef>
                <a:spcPts val="1200"/>
              </a:spcBef>
              <a:spcAft>
                <a:spcPts val="0"/>
              </a:spcAft>
              <a:buSzPct val="100000"/>
              <a:buChar char="❖"/>
            </a:pPr>
            <a:r>
              <a:rPr lang="en"/>
              <a:t>Co-leads catch up once or twice a year on calls with the SIT Chair Team</a:t>
            </a:r>
            <a:endParaRPr/>
          </a:p>
          <a:p>
            <a:pPr indent="-325755" lvl="0" marL="457200" rtl="0" algn="l">
              <a:lnSpc>
                <a:spcPct val="115000"/>
              </a:lnSpc>
              <a:spcBef>
                <a:spcPts val="1200"/>
              </a:spcBef>
              <a:spcAft>
                <a:spcPts val="0"/>
              </a:spcAft>
              <a:buSzPct val="100000"/>
              <a:buChar char="❖"/>
            </a:pPr>
            <a:r>
              <a:rPr lang="en"/>
              <a:t>Reporting to CEOS Secretariat once or twice a year</a:t>
            </a:r>
            <a:endParaRPr/>
          </a:p>
          <a:p>
            <a:pPr indent="-325755" lvl="0" marL="457200" rtl="0" algn="l">
              <a:lnSpc>
                <a:spcPct val="115000"/>
              </a:lnSpc>
              <a:spcBef>
                <a:spcPts val="1200"/>
              </a:spcBef>
              <a:spcAft>
                <a:spcPts val="0"/>
              </a:spcAft>
              <a:buSzPct val="100000"/>
              <a:buChar char="❖"/>
            </a:pPr>
            <a:r>
              <a:rPr lang="en"/>
              <a:t>Provide inputs to the CEOS Work Plan (annually, January-February timeframe)</a:t>
            </a:r>
            <a:endParaRPr/>
          </a:p>
          <a:p>
            <a:pPr indent="-325755" lvl="0" marL="457200" rtl="0" algn="l">
              <a:lnSpc>
                <a:spcPct val="115000"/>
              </a:lnSpc>
              <a:spcBef>
                <a:spcPts val="1200"/>
              </a:spcBef>
              <a:spcAft>
                <a:spcPts val="0"/>
              </a:spcAft>
              <a:buSzPct val="100000"/>
              <a:buChar char="❖"/>
            </a:pPr>
            <a:r>
              <a:rPr lang="en"/>
              <a:t>Support requests from other CEOS groups as they arise (cross-coordination of activities)</a:t>
            </a:r>
            <a:endParaRPr/>
          </a:p>
          <a:p>
            <a:pPr indent="-325755" lvl="0" marL="457200" rtl="0" algn="l">
              <a:lnSpc>
                <a:spcPct val="115000"/>
              </a:lnSpc>
              <a:spcBef>
                <a:spcPts val="1200"/>
              </a:spcBef>
              <a:spcAft>
                <a:spcPts val="1200"/>
              </a:spcAft>
              <a:buSzPct val="100000"/>
              <a:buChar char="❖"/>
            </a:pPr>
            <a:r>
              <a:rPr lang="en"/>
              <a:t>CEOS doesn’t necessarily bring any new resources or capacity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2"/>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220"/>
              <a:t>What would change about the group?</a:t>
            </a:r>
            <a:endParaRPr sz="2220"/>
          </a:p>
        </p:txBody>
      </p:sp>
      <p:sp>
        <p:nvSpPr>
          <p:cNvPr id="113" name="Google Shape;113;p12"/>
          <p:cNvSpPr txBox="1"/>
          <p:nvPr>
            <p:ph idx="1" type="body"/>
          </p:nvPr>
        </p:nvSpPr>
        <p:spPr>
          <a:xfrm>
            <a:off x="102725" y="1064800"/>
            <a:ext cx="8684700" cy="3946500"/>
          </a:xfrm>
          <a:prstGeom prst="rect">
            <a:avLst/>
          </a:prstGeom>
          <a:noFill/>
          <a:ln>
            <a:noFill/>
          </a:ln>
        </p:spPr>
        <p:txBody>
          <a:bodyPr anchorCtr="0" anchor="t" bIns="91425" lIns="91425" spcFirstLastPara="1" rIns="91425" wrap="square" tIns="91425">
            <a:normAutofit fontScale="85000" lnSpcReduction="20000"/>
          </a:bodyPr>
          <a:lstStyle/>
          <a:p>
            <a:pPr indent="-325755" lvl="0" marL="457200" rtl="0" algn="l">
              <a:lnSpc>
                <a:spcPct val="115000"/>
              </a:lnSpc>
              <a:spcBef>
                <a:spcPts val="1000"/>
              </a:spcBef>
              <a:spcAft>
                <a:spcPts val="0"/>
              </a:spcAft>
              <a:buSzPct val="100000"/>
              <a:buChar char="❖"/>
            </a:pPr>
            <a:r>
              <a:rPr lang="en"/>
              <a:t>Not much has to change!</a:t>
            </a:r>
            <a:endParaRPr/>
          </a:p>
          <a:p>
            <a:pPr indent="-325755" lvl="0" marL="457200" rtl="0" algn="l">
              <a:lnSpc>
                <a:spcPct val="115000"/>
              </a:lnSpc>
              <a:spcBef>
                <a:spcPts val="1200"/>
              </a:spcBef>
              <a:spcAft>
                <a:spcPts val="0"/>
              </a:spcAft>
              <a:buSzPct val="100000"/>
              <a:buChar char="❖"/>
            </a:pPr>
            <a:r>
              <a:rPr lang="en"/>
              <a:t>2-3 identified co-leads as POCs for the group</a:t>
            </a:r>
            <a:endParaRPr/>
          </a:p>
          <a:p>
            <a:pPr indent="-304165" lvl="1" marL="914400" rtl="0" algn="l">
              <a:lnSpc>
                <a:spcPct val="115000"/>
              </a:lnSpc>
              <a:spcBef>
                <a:spcPts val="1200"/>
              </a:spcBef>
              <a:spcAft>
                <a:spcPts val="0"/>
              </a:spcAft>
              <a:buSzPct val="100000"/>
              <a:buChar char="➢"/>
            </a:pPr>
            <a:r>
              <a:rPr lang="en"/>
              <a:t>Someone affiliated with a CEOS Member or Associate</a:t>
            </a:r>
            <a:endParaRPr/>
          </a:p>
          <a:p>
            <a:pPr indent="-304165" lvl="1" marL="914400" rtl="0" algn="l">
              <a:lnSpc>
                <a:spcPct val="115000"/>
              </a:lnSpc>
              <a:spcBef>
                <a:spcPts val="1200"/>
              </a:spcBef>
              <a:spcAft>
                <a:spcPts val="0"/>
              </a:spcAft>
              <a:buSzPct val="100000"/>
              <a:buChar char="➢"/>
            </a:pPr>
            <a:r>
              <a:rPr lang="en"/>
              <a:t>Can still rotate workshop hosts as you like</a:t>
            </a:r>
            <a:endParaRPr/>
          </a:p>
          <a:p>
            <a:pPr indent="-325755" lvl="0" marL="457200" rtl="0" algn="l">
              <a:lnSpc>
                <a:spcPct val="115000"/>
              </a:lnSpc>
              <a:spcBef>
                <a:spcPts val="1200"/>
              </a:spcBef>
              <a:spcAft>
                <a:spcPts val="0"/>
              </a:spcAft>
              <a:buSzPct val="100000"/>
              <a:buChar char="❖"/>
            </a:pPr>
            <a:r>
              <a:rPr lang="en"/>
              <a:t>Re-name the WGs to ‘subgroups’ </a:t>
            </a:r>
            <a:endParaRPr/>
          </a:p>
          <a:p>
            <a:pPr indent="-304165" lvl="1" marL="914400" rtl="0" algn="l">
              <a:lnSpc>
                <a:spcPct val="115000"/>
              </a:lnSpc>
              <a:spcBef>
                <a:spcPts val="1200"/>
              </a:spcBef>
              <a:spcAft>
                <a:spcPts val="0"/>
              </a:spcAft>
              <a:buSzPct val="100000"/>
              <a:buChar char="➢"/>
            </a:pPr>
            <a:r>
              <a:rPr lang="en"/>
              <a:t>Maybe consider a reorganisation of the current WGs &amp; TAs</a:t>
            </a:r>
            <a:endParaRPr/>
          </a:p>
          <a:p>
            <a:pPr indent="-325755" lvl="0" marL="457200" rtl="0" algn="l">
              <a:lnSpc>
                <a:spcPct val="115000"/>
              </a:lnSpc>
              <a:spcBef>
                <a:spcPts val="1200"/>
              </a:spcBef>
              <a:spcAft>
                <a:spcPts val="0"/>
              </a:spcAft>
              <a:buSzPct val="100000"/>
              <a:buChar char="❖"/>
            </a:pPr>
            <a:r>
              <a:rPr lang="en"/>
              <a:t>The group should coordinate with WGCV SAR Subgroup - perhaps with occasional joint/back-to-back meetings/sessions (as atmospheric composition does)</a:t>
            </a:r>
            <a:endParaRPr/>
          </a:p>
          <a:p>
            <a:pPr indent="-325755" lvl="0" marL="457200" rtl="0" algn="l">
              <a:lnSpc>
                <a:spcPct val="115000"/>
              </a:lnSpc>
              <a:spcBef>
                <a:spcPts val="1200"/>
              </a:spcBef>
              <a:spcAft>
                <a:spcPts val="0"/>
              </a:spcAft>
              <a:buSzPct val="100000"/>
              <a:buChar char="❖"/>
            </a:pPr>
            <a:r>
              <a:rPr lang="en"/>
              <a:t>Probably bring CEOS-ARD SAR work under the new group</a:t>
            </a:r>
            <a:endParaRPr/>
          </a:p>
          <a:p>
            <a:pPr indent="-325755" lvl="0" marL="457200" rtl="0" algn="l">
              <a:lnSpc>
                <a:spcPct val="115000"/>
              </a:lnSpc>
              <a:spcBef>
                <a:spcPts val="1200"/>
              </a:spcBef>
              <a:spcAft>
                <a:spcPts val="1200"/>
              </a:spcAft>
              <a:buSzPct val="100000"/>
              <a:buChar char="❖"/>
            </a:pPr>
            <a:r>
              <a:rPr lang="en"/>
              <a:t>Meeting schedule / format does not have to change - up to the group on how they organise that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type="title"/>
          </p:nvPr>
        </p:nvSpPr>
        <p:spPr>
          <a:xfrm>
            <a:off x="0" y="249175"/>
            <a:ext cx="7513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120"/>
              <a:t>Does ICGS-SAR meet the requirements to be a VC?</a:t>
            </a:r>
            <a:endParaRPr sz="2120"/>
          </a:p>
        </p:txBody>
      </p:sp>
      <p:sp>
        <p:nvSpPr>
          <p:cNvPr id="119" name="Google Shape;119;p13"/>
          <p:cNvSpPr txBox="1"/>
          <p:nvPr>
            <p:ph idx="1" type="body"/>
          </p:nvPr>
        </p:nvSpPr>
        <p:spPr>
          <a:xfrm>
            <a:off x="51350" y="1027750"/>
            <a:ext cx="8922300" cy="405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275"/>
              <a:buFont typeface="Arial"/>
              <a:buNone/>
            </a:pPr>
            <a:r>
              <a:rPr lang="en" sz="1050"/>
              <a:t>DEFINITION: A CEOS Virtual Constellation is a set of space and ground segment capabilities operating together in a coordinated manner, in effect a virtual system that overlaps in coverage in order to meet a combined and common set of Earth observation requirements. The individual satellites and ground segments can belong to a single or multiple owners. The Constellation concept builds upon or serves to refocus already existing projects and activities. The Virtual Constellations (hereinafter referred to as Constellations) effort provides a unique forum to achieve political visibility and increase mutual benefit among space and other environmental agencies in support of crosscutting GEO Activities. In particular, it offers opportunities to share experience in the </a:t>
            </a:r>
            <a:r>
              <a:rPr lang="en" sz="1050" u="sng"/>
              <a:t>development of algorithms</a:t>
            </a:r>
            <a:r>
              <a:rPr lang="en" sz="1050"/>
              <a:t>; </a:t>
            </a:r>
            <a:r>
              <a:rPr lang="en" sz="1050" u="sng"/>
              <a:t>standardize data products and formats</a:t>
            </a:r>
            <a:r>
              <a:rPr lang="en" sz="1050"/>
              <a:t>; </a:t>
            </a:r>
            <a:r>
              <a:rPr lang="en" sz="1050" u="sng"/>
              <a:t>exchange information regarding the calibration and validation of measurements</a:t>
            </a:r>
            <a:r>
              <a:rPr lang="en" sz="1050"/>
              <a:t>; </a:t>
            </a:r>
            <a:r>
              <a:rPr lang="en" sz="1050" u="sng"/>
              <a:t>facilitate timely exchange of and access to data products from existing and planned missions</a:t>
            </a:r>
            <a:r>
              <a:rPr lang="en" sz="1050"/>
              <a:t>; and </a:t>
            </a:r>
            <a:r>
              <a:rPr b="1" lang="en" sz="1050" u="sng"/>
              <a:t>facilitate planning of new missions</a:t>
            </a:r>
            <a:r>
              <a:rPr lang="en" sz="1050"/>
              <a:t>— ranging from </a:t>
            </a:r>
            <a:r>
              <a:rPr lang="en" sz="1050" u="sng"/>
              <a:t>coordinating orbits to optimizing observational coverage</a:t>
            </a:r>
            <a:r>
              <a:rPr lang="en" sz="1050"/>
              <a:t> to sharing implementation of mission components. The interim goal of a Constellation is to demonstrate the value of a collaborative partnership in addressing a key observational gap; the end goal is to sustain the routine collection of critical observations. Implementation of Constellation activities is ultimately dependent on the coordination of formal agreements among participating agencies. </a:t>
            </a:r>
            <a:endParaRPr sz="1050"/>
          </a:p>
          <a:p>
            <a:pPr indent="0" lvl="0" marL="0" rtl="0" algn="ctr">
              <a:lnSpc>
                <a:spcPct val="100000"/>
              </a:lnSpc>
              <a:spcBef>
                <a:spcPts val="0"/>
              </a:spcBef>
              <a:spcAft>
                <a:spcPts val="0"/>
              </a:spcAft>
              <a:buSzPts val="275"/>
              <a:buNone/>
            </a:pPr>
            <a:r>
              <a:t/>
            </a:r>
            <a:endParaRPr sz="1150"/>
          </a:p>
          <a:p>
            <a:pPr indent="0" lvl="0" marL="0" rtl="0" algn="ctr">
              <a:lnSpc>
                <a:spcPct val="100000"/>
              </a:lnSpc>
              <a:spcBef>
                <a:spcPts val="0"/>
              </a:spcBef>
              <a:spcAft>
                <a:spcPts val="0"/>
              </a:spcAft>
              <a:buClr>
                <a:schemeClr val="dk1"/>
              </a:buClr>
              <a:buSzPts val="275"/>
              <a:buFont typeface="Arial"/>
              <a:buNone/>
            </a:pPr>
            <a:r>
              <a:rPr b="1" lang="en" sz="1150"/>
              <a:t>SAR-VC would fit into the category of “Multiple-property/domain-based with multiple measurement techniques” - same as Land Surface Imaging</a:t>
            </a:r>
            <a:endParaRPr b="1" sz="1150"/>
          </a:p>
          <a:p>
            <a:pPr indent="0" lvl="0" marL="0" rtl="0" algn="ctr">
              <a:lnSpc>
                <a:spcPct val="100000"/>
              </a:lnSpc>
              <a:spcBef>
                <a:spcPts val="0"/>
              </a:spcBef>
              <a:spcAft>
                <a:spcPts val="0"/>
              </a:spcAft>
              <a:buSzPts val="275"/>
              <a:buNone/>
            </a:pPr>
            <a:r>
              <a:t/>
            </a:r>
            <a:endParaRPr sz="1250"/>
          </a:p>
          <a:p>
            <a:pPr indent="0" lvl="0" marL="0" rtl="0" algn="l">
              <a:lnSpc>
                <a:spcPct val="100000"/>
              </a:lnSpc>
              <a:spcBef>
                <a:spcPts val="0"/>
              </a:spcBef>
              <a:spcAft>
                <a:spcPts val="0"/>
              </a:spcAft>
              <a:buSzPts val="275"/>
              <a:buNone/>
            </a:pPr>
            <a:r>
              <a:rPr lang="en" sz="1250" u="sng"/>
              <a:t>And why not a Working Group?</a:t>
            </a:r>
            <a:endParaRPr sz="1250" u="sng"/>
          </a:p>
          <a:p>
            <a:pPr indent="-307975" lvl="0" marL="457200" rtl="0" algn="l">
              <a:lnSpc>
                <a:spcPct val="100000"/>
              </a:lnSpc>
              <a:spcBef>
                <a:spcPts val="0"/>
              </a:spcBef>
              <a:spcAft>
                <a:spcPts val="0"/>
              </a:spcAft>
              <a:buSzPts val="1250"/>
              <a:buChar char="●"/>
            </a:pPr>
            <a:r>
              <a:rPr lang="en" sz="1250"/>
              <a:t>Working groups are a much bigger lift in terms of leadership overhead</a:t>
            </a:r>
            <a:endParaRPr sz="1250"/>
          </a:p>
          <a:p>
            <a:pPr indent="-307975" lvl="0" marL="457200" rtl="0" algn="l">
              <a:lnSpc>
                <a:spcPct val="100000"/>
              </a:lnSpc>
              <a:spcBef>
                <a:spcPts val="0"/>
              </a:spcBef>
              <a:spcAft>
                <a:spcPts val="0"/>
              </a:spcAft>
              <a:buSzPts val="1250"/>
              <a:buChar char="●"/>
            </a:pPr>
            <a:r>
              <a:rPr lang="en" sz="1250"/>
              <a:t>More strenuous proposal process</a:t>
            </a:r>
            <a:endParaRPr sz="1250"/>
          </a:p>
          <a:p>
            <a:pPr indent="-307975" lvl="0" marL="457200" rtl="0" algn="l">
              <a:lnSpc>
                <a:spcPct val="100000"/>
              </a:lnSpc>
              <a:spcBef>
                <a:spcPts val="0"/>
              </a:spcBef>
              <a:spcAft>
                <a:spcPts val="0"/>
              </a:spcAft>
              <a:buSzPts val="1250"/>
              <a:buChar char="●"/>
            </a:pPr>
            <a:r>
              <a:rPr lang="en" sz="1250"/>
              <a:t>Reporting requirements are a bit heavier than for a VC</a:t>
            </a:r>
            <a:endParaRPr sz="1250"/>
          </a:p>
          <a:p>
            <a:pPr indent="-307975" lvl="0" marL="457200" rtl="0" algn="l">
              <a:lnSpc>
                <a:spcPct val="100000"/>
              </a:lnSpc>
              <a:spcBef>
                <a:spcPts val="0"/>
              </a:spcBef>
              <a:spcAft>
                <a:spcPts val="0"/>
              </a:spcAft>
              <a:buSzPts val="1250"/>
              <a:buChar char="●"/>
            </a:pPr>
            <a:r>
              <a:rPr lang="en" sz="1250"/>
              <a:t>ICGS-SAR would probably meet the requirements to be a WG, but it would be overkill</a:t>
            </a:r>
            <a:endParaRPr sz="125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Takeaways from April 14 Side Meeting</a:t>
            </a:r>
            <a:endParaRPr/>
          </a:p>
        </p:txBody>
      </p:sp>
      <p:sp>
        <p:nvSpPr>
          <p:cNvPr id="125" name="Google Shape;125;p14"/>
          <p:cNvSpPr txBox="1"/>
          <p:nvPr>
            <p:ph idx="1" type="body"/>
          </p:nvPr>
        </p:nvSpPr>
        <p:spPr>
          <a:xfrm>
            <a:off x="266775" y="1064800"/>
            <a:ext cx="8520600" cy="3943200"/>
          </a:xfrm>
          <a:prstGeom prst="rect">
            <a:avLst/>
          </a:prstGeom>
          <a:noFill/>
          <a:ln>
            <a:noFill/>
          </a:ln>
        </p:spPr>
        <p:txBody>
          <a:bodyPr anchorCtr="0" anchor="t" bIns="91425" lIns="91425" spcFirstLastPara="1" rIns="91425" wrap="square" tIns="91425">
            <a:normAutofit/>
          </a:bodyPr>
          <a:lstStyle/>
          <a:p>
            <a:pPr indent="-336550" lvl="0" marL="457200" rtl="0" algn="l">
              <a:lnSpc>
                <a:spcPct val="115000"/>
              </a:lnSpc>
              <a:spcBef>
                <a:spcPts val="0"/>
              </a:spcBef>
              <a:spcAft>
                <a:spcPts val="0"/>
              </a:spcAft>
              <a:buSzPts val="1700"/>
              <a:buChar char="●"/>
            </a:pPr>
            <a:r>
              <a:rPr lang="en" sz="1700"/>
              <a:t>There was general consensus that ICGS-SAR makes senses as a CEOS entity</a:t>
            </a:r>
            <a:endParaRPr sz="1700"/>
          </a:p>
          <a:p>
            <a:pPr indent="-336550" lvl="0" marL="457200" rtl="0" algn="l">
              <a:lnSpc>
                <a:spcPct val="115000"/>
              </a:lnSpc>
              <a:spcBef>
                <a:spcPts val="0"/>
              </a:spcBef>
              <a:spcAft>
                <a:spcPts val="0"/>
              </a:spcAft>
              <a:buSzPts val="1700"/>
              <a:buChar char="●"/>
            </a:pPr>
            <a:r>
              <a:rPr lang="en" sz="1700"/>
              <a:t>ICGS-SAR is flexible to adapt or evolve its subgroups</a:t>
            </a:r>
            <a:endParaRPr sz="1700"/>
          </a:p>
          <a:p>
            <a:pPr indent="-336550" lvl="0" marL="457200" rtl="0" algn="l">
              <a:lnSpc>
                <a:spcPct val="115000"/>
              </a:lnSpc>
              <a:spcBef>
                <a:spcPts val="0"/>
              </a:spcBef>
              <a:spcAft>
                <a:spcPts val="0"/>
              </a:spcAft>
              <a:buSzPts val="1700"/>
              <a:buChar char="●"/>
            </a:pPr>
            <a:r>
              <a:rPr lang="en" sz="1700"/>
              <a:t>There is interest in integrating/synergizing with existing WGCV SAR subgroup</a:t>
            </a:r>
            <a:endParaRPr sz="1700"/>
          </a:p>
          <a:p>
            <a:pPr indent="-336550" lvl="0" marL="457200" rtl="0" algn="l">
              <a:lnSpc>
                <a:spcPct val="115000"/>
              </a:lnSpc>
              <a:spcBef>
                <a:spcPts val="0"/>
              </a:spcBef>
              <a:spcAft>
                <a:spcPts val="0"/>
              </a:spcAft>
              <a:buSzPts val="1700"/>
              <a:buChar char="●"/>
            </a:pPr>
            <a:r>
              <a:rPr lang="en" sz="1700"/>
              <a:t>There is interest in exploring linkages and conducting co-meetings with LSI-VC, WGDisasters, and other application groups as well (e.g. COAST)</a:t>
            </a:r>
            <a:endParaRPr sz="1700"/>
          </a:p>
          <a:p>
            <a:pPr indent="-336550" lvl="0" marL="457200" rtl="0" algn="l">
              <a:lnSpc>
                <a:spcPct val="115000"/>
              </a:lnSpc>
              <a:spcBef>
                <a:spcPts val="0"/>
              </a:spcBef>
              <a:spcAft>
                <a:spcPts val="0"/>
              </a:spcAft>
              <a:buSzPts val="1700"/>
              <a:buChar char="●"/>
            </a:pPr>
            <a:r>
              <a:rPr lang="en" sz="1700"/>
              <a:t>It is recognized that co-meetings are important</a:t>
            </a:r>
            <a:endParaRPr sz="1700"/>
          </a:p>
          <a:p>
            <a:pPr indent="-336550" lvl="0" marL="457200" rtl="0" algn="l">
              <a:lnSpc>
                <a:spcPct val="115000"/>
              </a:lnSpc>
              <a:spcBef>
                <a:spcPts val="0"/>
              </a:spcBef>
              <a:spcAft>
                <a:spcPts val="0"/>
              </a:spcAft>
              <a:buSzPts val="1700"/>
              <a:buChar char="●"/>
            </a:pPr>
            <a:r>
              <a:rPr lang="en" sz="1700"/>
              <a:t>Terms of reference have been drafted, ready for review</a:t>
            </a:r>
            <a:endParaRPr b="1"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d6607fd59b_0_0"/>
          <p:cNvSpPr txBox="1"/>
          <p:nvPr>
            <p:ph type="title"/>
          </p:nvPr>
        </p:nvSpPr>
        <p:spPr>
          <a:xfrm>
            <a:off x="201300" y="249175"/>
            <a:ext cx="6532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131" name="Google Shape;131;g3d6607fd59b_0_0"/>
          <p:cNvSpPr txBox="1"/>
          <p:nvPr>
            <p:ph idx="1" type="body"/>
          </p:nvPr>
        </p:nvSpPr>
        <p:spPr>
          <a:xfrm>
            <a:off x="266775" y="1064800"/>
            <a:ext cx="8520600" cy="34164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b="1" lang="en" sz="1900"/>
              <a:t>As per VC Process Paper:</a:t>
            </a:r>
            <a:endParaRPr b="1" sz="1900"/>
          </a:p>
          <a:p>
            <a:pPr indent="-349250" lvl="1" marL="914400" rtl="0" algn="l">
              <a:spcBef>
                <a:spcPts val="1000"/>
              </a:spcBef>
              <a:spcAft>
                <a:spcPts val="0"/>
              </a:spcAft>
              <a:buSzPts val="1900"/>
              <a:buChar char="○"/>
            </a:pPr>
            <a:r>
              <a:rPr b="1" lang="en" sz="1900"/>
              <a:t>Initial proposal presented today</a:t>
            </a:r>
            <a:endParaRPr b="1" sz="1900"/>
          </a:p>
          <a:p>
            <a:pPr indent="-349250" lvl="1" marL="914400" rtl="0" algn="l">
              <a:spcBef>
                <a:spcPts val="1000"/>
              </a:spcBef>
              <a:spcAft>
                <a:spcPts val="0"/>
              </a:spcAft>
              <a:buSzPts val="1900"/>
              <a:buChar char="○"/>
            </a:pPr>
            <a:r>
              <a:rPr b="1" lang="en" sz="1900"/>
              <a:t>Request approval to proceed to full proposal for SAR-VC to be presented at CEOS Plenary</a:t>
            </a:r>
            <a:r>
              <a:rPr lang="en" sz="1900"/>
              <a:t> </a:t>
            </a:r>
            <a:r>
              <a:rPr b="1" lang="en" sz="1900"/>
              <a:t>2026</a:t>
            </a:r>
            <a:endParaRPr b="1" sz="1900"/>
          </a:p>
          <a:p>
            <a:pPr indent="0" lvl="0" marL="0" rtl="0" algn="l">
              <a:spcBef>
                <a:spcPts val="0"/>
              </a:spcBef>
              <a:spcAft>
                <a:spcPts val="0"/>
              </a:spcAft>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type="title"/>
          </p:nvPr>
        </p:nvSpPr>
        <p:spPr>
          <a:xfrm>
            <a:off x="201299" y="249175"/>
            <a:ext cx="6958779"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Backup: Recommendations from WS #3</a:t>
            </a:r>
            <a:br>
              <a:rPr lang="en"/>
            </a:br>
            <a:endParaRPr/>
          </a:p>
        </p:txBody>
      </p:sp>
      <p:sp>
        <p:nvSpPr>
          <p:cNvPr id="137" name="Google Shape;137;p15"/>
          <p:cNvSpPr txBox="1"/>
          <p:nvPr>
            <p:ph idx="1" type="body"/>
          </p:nvPr>
        </p:nvSpPr>
        <p:spPr>
          <a:xfrm>
            <a:off x="266775" y="1064800"/>
            <a:ext cx="8520600" cy="38409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1000"/>
              </a:spcBef>
              <a:spcAft>
                <a:spcPts val="0"/>
              </a:spcAft>
              <a:buSzPts val="1800"/>
              <a:buNone/>
            </a:pPr>
            <a:r>
              <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1b</a:t>
            </a:r>
            <a:endParaRPr/>
          </a:p>
        </p:txBody>
      </p:sp>
      <p:sp>
        <p:nvSpPr>
          <p:cNvPr id="143" name="Google Shape;143;p16"/>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
              <a:t>Agencies should explore establishing </a:t>
            </a:r>
            <a:r>
              <a:rPr b="1" lang="en"/>
              <a:t>automated disaster monitoring </a:t>
            </a:r>
            <a:r>
              <a:rPr lang="en"/>
              <a:t>tasking and data sharing on Web GIS systems and coordinate with existing international frameworks such as the International Disaster Charter (International Charter Space and Major Disasters) and Sentinel Asia. Agencies should advocate for the automation of tasking requests following activation of the International framework, as well as consider automated or facilitated tasking for forecasted disasters (e.g. typhoons). Low latency data products (&lt;=1 hr, SLC, L1 or higher) need to be provided to ensure the appropriate response to a disaster management.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1d</a:t>
            </a:r>
            <a:endParaRPr/>
          </a:p>
        </p:txBody>
      </p:sp>
      <p:sp>
        <p:nvSpPr>
          <p:cNvPr id="149" name="Google Shape;149;p17"/>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Agencies should consider the </a:t>
            </a:r>
            <a:r>
              <a:rPr b="1" lang="en"/>
              <a:t>interoperability</a:t>
            </a:r>
            <a:r>
              <a:rPr lang="en"/>
              <a:t> of their cloud systems by using APIs, standard metadata (STAC, YAML, etc.) and data formats, such that multi-mission data analysis is streamlined.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1f</a:t>
            </a:r>
            <a:endParaRPr/>
          </a:p>
        </p:txBody>
      </p:sp>
      <p:sp>
        <p:nvSpPr>
          <p:cNvPr id="155" name="Google Shape;155;p18"/>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Observations for the </a:t>
            </a:r>
            <a:r>
              <a:rPr b="1" lang="en"/>
              <a:t>polar regions</a:t>
            </a:r>
            <a:r>
              <a:rPr lang="en"/>
              <a:t> (Greenland, Arctic sea ice, and Antarctica) should be coordinated to maximize science and applications needs with right-, left-, and multi-looking missions (i.e. Sentinel-1, NISAR, and ALOS-2/4) while filling polar observational gaps. Agencies should support and propose membership for the evolution/re-establishment of WMO's Polar Space Task Group (PSTG).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2"/>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ICGS-SAR Overview</a:t>
            </a:r>
            <a:endParaRPr/>
          </a:p>
        </p:txBody>
      </p:sp>
      <p:sp>
        <p:nvSpPr>
          <p:cNvPr id="45" name="Google Shape;45;p2"/>
          <p:cNvSpPr txBox="1"/>
          <p:nvPr>
            <p:ph idx="1" type="body"/>
          </p:nvPr>
        </p:nvSpPr>
        <p:spPr>
          <a:xfrm>
            <a:off x="76975" y="1140675"/>
            <a:ext cx="8908500" cy="35274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1000"/>
              </a:spcBef>
              <a:spcAft>
                <a:spcPts val="0"/>
              </a:spcAft>
              <a:buSzPts val="1600"/>
              <a:buChar char="●"/>
            </a:pPr>
            <a:r>
              <a:rPr lang="en" sz="1600"/>
              <a:t>Closer coordination and collaboration for SAR missions can significantly enhance the overall utility of the present and planned systems for the benefit of all</a:t>
            </a:r>
            <a:endParaRPr sz="1600"/>
          </a:p>
          <a:p>
            <a:pPr indent="-330200" lvl="0" marL="457200" rtl="0" algn="l">
              <a:lnSpc>
                <a:spcPct val="115000"/>
              </a:lnSpc>
              <a:spcBef>
                <a:spcPts val="1200"/>
              </a:spcBef>
              <a:spcAft>
                <a:spcPts val="0"/>
              </a:spcAft>
              <a:buSzPts val="1600"/>
              <a:buChar char="●"/>
            </a:pPr>
            <a:r>
              <a:rPr lang="en" sz="1600"/>
              <a:t>In 2018, a group of space agencies began community-wide discussions on ways to improve the international coordination of SAR missions to maximum science and societal returns.</a:t>
            </a:r>
            <a:endParaRPr sz="1600"/>
          </a:p>
          <a:p>
            <a:pPr indent="0" lvl="0" marL="0" rtl="0" algn="l">
              <a:lnSpc>
                <a:spcPct val="115000"/>
              </a:lnSpc>
              <a:spcBef>
                <a:spcPts val="1200"/>
              </a:spcBef>
              <a:spcAft>
                <a:spcPts val="1200"/>
              </a:spcAft>
              <a:buSzPts val="1800"/>
              <a:buNone/>
            </a:pPr>
            <a:r>
              <a:t/>
            </a:r>
            <a:endParaRPr sz="1500"/>
          </a:p>
        </p:txBody>
      </p:sp>
      <p:pic>
        <p:nvPicPr>
          <p:cNvPr id="46" name="Google Shape;46;p2"/>
          <p:cNvPicPr preferRelativeResize="0"/>
          <p:nvPr/>
        </p:nvPicPr>
        <p:blipFill rotWithShape="1">
          <a:blip r:embed="rId3">
            <a:alphaModFix/>
          </a:blip>
          <a:srcRect b="0" l="0" r="0" t="0"/>
          <a:stretch/>
        </p:blipFill>
        <p:spPr>
          <a:xfrm>
            <a:off x="967613" y="2929100"/>
            <a:ext cx="7127224" cy="18096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2a</a:t>
            </a:r>
            <a:endParaRPr/>
          </a:p>
        </p:txBody>
      </p:sp>
      <p:sp>
        <p:nvSpPr>
          <p:cNvPr id="161" name="Google Shape;161;p19"/>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To improve digital elevation models and 4D change observations, future SAR missions (of any band) should consider </a:t>
            </a:r>
            <a:r>
              <a:rPr b="1" lang="en"/>
              <a:t>companion satellites</a:t>
            </a:r>
            <a:r>
              <a:rPr lang="en"/>
              <a:t>, passive or active, such as Harmony for Sentinel-1.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2c</a:t>
            </a:r>
            <a:endParaRPr/>
          </a:p>
        </p:txBody>
      </p:sp>
      <p:sp>
        <p:nvSpPr>
          <p:cNvPr id="167" name="Google Shape;167;p20"/>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Agencies should </a:t>
            </a:r>
            <a:r>
              <a:rPr b="1" lang="en"/>
              <a:t>cross-validate agency mission planning tools</a:t>
            </a:r>
            <a:r>
              <a:rPr lang="en"/>
              <a:t> with other agencies, to ensure optimal mission plans, aligned with the observation requirements from Thematic Areas 1 &amp; 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3d</a:t>
            </a:r>
            <a:endParaRPr/>
          </a:p>
        </p:txBody>
      </p:sp>
      <p:sp>
        <p:nvSpPr>
          <p:cNvPr id="173" name="Google Shape;173;p21"/>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Agencies should consider establishing an activity similar to the CEOS LSI-VC POLINSAR task for </a:t>
            </a:r>
            <a:r>
              <a:rPr b="1" lang="en"/>
              <a:t>3D-InSAR</a:t>
            </a:r>
            <a:r>
              <a:rPr lang="en"/>
              <a:t> to coordinate imaging geometry diversity at regional sites worldwide.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3h</a:t>
            </a:r>
            <a:endParaRPr/>
          </a:p>
        </p:txBody>
      </p:sp>
      <p:sp>
        <p:nvSpPr>
          <p:cNvPr id="179" name="Google Shape;179;p22"/>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
              <a:t>Commercial VHR X-band SAR missions</a:t>
            </a:r>
            <a:r>
              <a:rPr lang="en"/>
              <a:t> have a potential complementary role to play to public medium-resolution SAR missions through their capacity for targeted observations at high spatial and temporal resolution. However, dedicated observation scheduling is imperative to make the data useful. Agencies considering governmental data purchases for science (e.g. NASA CSDA, ESA EDAP) are recommended to consider tasking rights a requirement for procurement.</a:t>
            </a:r>
            <a:endParaRPr/>
          </a:p>
          <a:p>
            <a:pPr indent="0" lvl="0" marL="0" rtl="0" algn="l">
              <a:lnSpc>
                <a:spcPct val="115000"/>
              </a:lnSpc>
              <a:spcBef>
                <a:spcPts val="1200"/>
              </a:spcBef>
              <a:spcAft>
                <a:spcPts val="1200"/>
              </a:spcAft>
              <a:buSzPts val="1800"/>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Recommendation 4a</a:t>
            </a:r>
            <a:endParaRPr/>
          </a:p>
        </p:txBody>
      </p:sp>
      <p:sp>
        <p:nvSpPr>
          <p:cNvPr id="185" name="Google Shape;185;p23"/>
          <p:cNvSpPr txBox="1"/>
          <p:nvPr>
            <p:ph idx="1" type="body"/>
          </p:nvPr>
        </p:nvSpPr>
        <p:spPr>
          <a:xfrm>
            <a:off x="266775" y="10648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Agencies should continue to advocate to their national frequency authorities for </a:t>
            </a:r>
            <a:r>
              <a:rPr b="1" lang="en"/>
              <a:t>protection of the radar band</a:t>
            </a:r>
            <a:r>
              <a:rPr lang="en"/>
              <a:t> (X-, C-, S-, L-, P-band) allocations for use for Earth observation, and not be used by the telecommunication sector looking for additional spectrum, to ensure the missions can continue to operate. Commercial companies should also advocate for this.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ICGS-SAR Overview</a:t>
            </a:r>
            <a:endParaRPr/>
          </a:p>
        </p:txBody>
      </p:sp>
      <p:pic>
        <p:nvPicPr>
          <p:cNvPr id="52" name="Google Shape;52;p3"/>
          <p:cNvPicPr preferRelativeResize="0"/>
          <p:nvPr/>
        </p:nvPicPr>
        <p:blipFill rotWithShape="1">
          <a:blip r:embed="rId3">
            <a:alphaModFix/>
          </a:blip>
          <a:srcRect b="0" l="0" r="0" t="0"/>
          <a:stretch/>
        </p:blipFill>
        <p:spPr>
          <a:xfrm>
            <a:off x="152400" y="1282175"/>
            <a:ext cx="8839204" cy="2680247"/>
          </a:xfrm>
          <a:prstGeom prst="rect">
            <a:avLst/>
          </a:prstGeom>
          <a:noFill/>
          <a:ln>
            <a:noFill/>
          </a:ln>
        </p:spPr>
      </p:pic>
      <p:sp>
        <p:nvSpPr>
          <p:cNvPr id="53" name="Google Shape;53;p3"/>
          <p:cNvSpPr txBox="1"/>
          <p:nvPr>
            <p:ph idx="1" type="body"/>
          </p:nvPr>
        </p:nvSpPr>
        <p:spPr>
          <a:xfrm>
            <a:off x="76975" y="4058825"/>
            <a:ext cx="8908500" cy="6093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1000"/>
              </a:spcBef>
              <a:spcAft>
                <a:spcPts val="1200"/>
              </a:spcAft>
              <a:buSzPct val="180000"/>
              <a:buNone/>
            </a:pPr>
            <a:r>
              <a:rPr lang="en" sz="1600"/>
              <a:t>More information: </a:t>
            </a:r>
            <a:r>
              <a:rPr lang="en" sz="1600" u="sng">
                <a:solidFill>
                  <a:schemeClr val="hlink"/>
                </a:solidFill>
                <a:hlinkClick r:id="rId4"/>
              </a:rPr>
              <a:t>https://intl-sar-coord-group.space/</a:t>
            </a:r>
            <a:r>
              <a:rPr lang="en" sz="1600"/>
              <a:t>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4"/>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ICGS-SAR Overview</a:t>
            </a:r>
            <a:endParaRPr/>
          </a:p>
        </p:txBody>
      </p:sp>
      <p:pic>
        <p:nvPicPr>
          <p:cNvPr id="59" name="Google Shape;59;p4"/>
          <p:cNvPicPr preferRelativeResize="0"/>
          <p:nvPr/>
        </p:nvPicPr>
        <p:blipFill rotWithShape="1">
          <a:blip r:embed="rId3">
            <a:alphaModFix/>
          </a:blip>
          <a:srcRect b="50000" l="0" r="0" t="0"/>
          <a:stretch/>
        </p:blipFill>
        <p:spPr>
          <a:xfrm>
            <a:off x="1289413" y="1804375"/>
            <a:ext cx="6194749" cy="1159250"/>
          </a:xfrm>
          <a:prstGeom prst="rect">
            <a:avLst/>
          </a:prstGeom>
          <a:noFill/>
          <a:ln>
            <a:noFill/>
          </a:ln>
        </p:spPr>
      </p:pic>
      <p:pic>
        <p:nvPicPr>
          <p:cNvPr id="60" name="Google Shape;60;p4"/>
          <p:cNvPicPr preferRelativeResize="0"/>
          <p:nvPr/>
        </p:nvPicPr>
        <p:blipFill rotWithShape="1">
          <a:blip r:embed="rId4">
            <a:alphaModFix/>
          </a:blip>
          <a:srcRect b="0" l="0" r="0" t="0"/>
          <a:stretch/>
        </p:blipFill>
        <p:spPr>
          <a:xfrm>
            <a:off x="690439" y="3020786"/>
            <a:ext cx="1568382" cy="992539"/>
          </a:xfrm>
          <a:prstGeom prst="rect">
            <a:avLst/>
          </a:prstGeom>
          <a:noFill/>
          <a:ln>
            <a:noFill/>
          </a:ln>
        </p:spPr>
      </p:pic>
      <p:pic>
        <p:nvPicPr>
          <p:cNvPr id="61" name="Google Shape;61;p4"/>
          <p:cNvPicPr preferRelativeResize="0"/>
          <p:nvPr/>
        </p:nvPicPr>
        <p:blipFill rotWithShape="1">
          <a:blip r:embed="rId3">
            <a:alphaModFix/>
          </a:blip>
          <a:srcRect b="0" l="0" r="0" t="48405"/>
          <a:stretch/>
        </p:blipFill>
        <p:spPr>
          <a:xfrm>
            <a:off x="2258813" y="2963625"/>
            <a:ext cx="6194749" cy="1196175"/>
          </a:xfrm>
          <a:prstGeom prst="rect">
            <a:avLst/>
          </a:prstGeom>
          <a:noFill/>
          <a:ln>
            <a:noFill/>
          </a:ln>
        </p:spPr>
      </p:pic>
      <p:sp>
        <p:nvSpPr>
          <p:cNvPr id="62" name="Google Shape;62;p4"/>
          <p:cNvSpPr txBox="1"/>
          <p:nvPr/>
        </p:nvSpPr>
        <p:spPr>
          <a:xfrm>
            <a:off x="146950" y="1154675"/>
            <a:ext cx="76629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120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Participating CEOS Agencies:</a:t>
            </a:r>
            <a:endParaRPr b="0" i="0" sz="1800" u="none" cap="none" strike="noStrike">
              <a:solidFill>
                <a:schemeClr val="dk2"/>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Workshop #3: Japan, November 2024</a:t>
            </a:r>
            <a:endParaRPr/>
          </a:p>
        </p:txBody>
      </p:sp>
      <p:sp>
        <p:nvSpPr>
          <p:cNvPr id="68" name="Google Shape;68;p5"/>
          <p:cNvSpPr txBox="1"/>
          <p:nvPr>
            <p:ph idx="1" type="body"/>
          </p:nvPr>
        </p:nvSpPr>
        <p:spPr>
          <a:xfrm>
            <a:off x="266775" y="1938000"/>
            <a:ext cx="5191500" cy="2854200"/>
          </a:xfrm>
          <a:prstGeom prst="rect">
            <a:avLst/>
          </a:prstGeom>
          <a:noFill/>
          <a:ln>
            <a:noFill/>
          </a:ln>
        </p:spPr>
        <p:txBody>
          <a:bodyPr anchorCtr="0" anchor="t" bIns="91425" lIns="91425" spcFirstLastPara="1" rIns="91425" wrap="square" tIns="91425">
            <a:normAutofit fontScale="92500" lnSpcReduction="10000"/>
          </a:bodyPr>
          <a:lstStyle/>
          <a:p>
            <a:pPr indent="-342900" lvl="0" marL="457200" rtl="0" algn="l">
              <a:lnSpc>
                <a:spcPct val="115000"/>
              </a:lnSpc>
              <a:spcBef>
                <a:spcPts val="1000"/>
              </a:spcBef>
              <a:spcAft>
                <a:spcPts val="0"/>
              </a:spcAft>
              <a:buSzPct val="108108"/>
              <a:buChar char="●"/>
            </a:pPr>
            <a:r>
              <a:rPr lang="en"/>
              <a:t>Available here*: </a:t>
            </a:r>
            <a:r>
              <a:rPr lang="en" u="sng">
                <a:solidFill>
                  <a:schemeClr val="hlink"/>
                </a:solidFill>
                <a:hlinkClick r:id="rId3"/>
              </a:rPr>
              <a:t>Recommendations Intl SAR Workshop Nov 2024</a:t>
            </a:r>
            <a:r>
              <a:rPr lang="en"/>
              <a:t> </a:t>
            </a:r>
            <a:endParaRPr/>
          </a:p>
          <a:p>
            <a:pPr indent="-342900" lvl="0" marL="457200" rtl="0" algn="l">
              <a:lnSpc>
                <a:spcPct val="115000"/>
              </a:lnSpc>
              <a:spcBef>
                <a:spcPts val="1200"/>
              </a:spcBef>
              <a:spcAft>
                <a:spcPts val="0"/>
              </a:spcAft>
              <a:buSzPct val="108108"/>
              <a:buChar char="●"/>
            </a:pPr>
            <a:r>
              <a:rPr lang="en"/>
              <a:t>Separated into three main groups:</a:t>
            </a:r>
            <a:endParaRPr/>
          </a:p>
          <a:p>
            <a:pPr indent="-330200" lvl="1" marL="914400" rtl="0" algn="l">
              <a:lnSpc>
                <a:spcPct val="115000"/>
              </a:lnSpc>
              <a:spcBef>
                <a:spcPts val="1200"/>
              </a:spcBef>
              <a:spcAft>
                <a:spcPts val="0"/>
              </a:spcAft>
              <a:buSzPct val="108108"/>
              <a:buChar char="○"/>
            </a:pPr>
            <a:r>
              <a:rPr lang="en" sz="1600"/>
              <a:t>Data access and tasking</a:t>
            </a:r>
            <a:endParaRPr sz="1600"/>
          </a:p>
          <a:p>
            <a:pPr indent="-330200" lvl="1" marL="914400" rtl="0" algn="l">
              <a:lnSpc>
                <a:spcPct val="115000"/>
              </a:lnSpc>
              <a:spcBef>
                <a:spcPts val="1000"/>
              </a:spcBef>
              <a:spcAft>
                <a:spcPts val="0"/>
              </a:spcAft>
              <a:buSzPct val="108108"/>
              <a:buChar char="○"/>
            </a:pPr>
            <a:r>
              <a:rPr lang="en" sz="1600"/>
              <a:t>Future mission coordination</a:t>
            </a:r>
            <a:endParaRPr sz="1600"/>
          </a:p>
          <a:p>
            <a:pPr indent="-330200" lvl="1" marL="914400" rtl="0" algn="l">
              <a:lnSpc>
                <a:spcPct val="115000"/>
              </a:lnSpc>
              <a:spcBef>
                <a:spcPts val="1000"/>
              </a:spcBef>
              <a:spcAft>
                <a:spcPts val="1000"/>
              </a:spcAft>
              <a:buSzPct val="108108"/>
              <a:buChar char="○"/>
            </a:pPr>
            <a:r>
              <a:rPr lang="en" sz="1600"/>
              <a:t>Science and applications research enhancement</a:t>
            </a:r>
            <a:endParaRPr sz="1600"/>
          </a:p>
        </p:txBody>
      </p:sp>
      <p:pic>
        <p:nvPicPr>
          <p:cNvPr id="69" name="Google Shape;69;p5"/>
          <p:cNvPicPr preferRelativeResize="0"/>
          <p:nvPr/>
        </p:nvPicPr>
        <p:blipFill rotWithShape="1">
          <a:blip r:embed="rId4">
            <a:alphaModFix/>
          </a:blip>
          <a:srcRect b="0" l="0" r="0" t="0"/>
          <a:stretch/>
        </p:blipFill>
        <p:spPr>
          <a:xfrm>
            <a:off x="5602474" y="2239350"/>
            <a:ext cx="3257851" cy="2171901"/>
          </a:xfrm>
          <a:prstGeom prst="rect">
            <a:avLst/>
          </a:prstGeom>
          <a:noFill/>
          <a:ln>
            <a:noFill/>
          </a:ln>
        </p:spPr>
      </p:pic>
      <p:sp>
        <p:nvSpPr>
          <p:cNvPr id="70" name="Google Shape;70;p5"/>
          <p:cNvSpPr txBox="1"/>
          <p:nvPr/>
        </p:nvSpPr>
        <p:spPr>
          <a:xfrm>
            <a:off x="266775" y="1185700"/>
            <a:ext cx="8867400" cy="78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120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Developed a series of recommendations to be considered by Space Agencies in future SAR Activities</a:t>
            </a:r>
            <a:endParaRPr b="0" i="0" sz="1800" u="none" cap="none" strike="noStrike">
              <a:solidFill>
                <a:schemeClr val="dk2"/>
              </a:solidFill>
              <a:latin typeface="Verdana"/>
              <a:ea typeface="Verdana"/>
              <a:cs typeface="Verdana"/>
              <a:sym typeface="Verdana"/>
            </a:endParaRPr>
          </a:p>
        </p:txBody>
      </p:sp>
      <p:sp>
        <p:nvSpPr>
          <p:cNvPr id="71" name="Google Shape;71;p5"/>
          <p:cNvSpPr txBox="1"/>
          <p:nvPr/>
        </p:nvSpPr>
        <p:spPr>
          <a:xfrm>
            <a:off x="5787493" y="4411251"/>
            <a:ext cx="308973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al"/>
                <a:ea typeface="Arial"/>
                <a:cs typeface="Arial"/>
                <a:sym typeface="Arial"/>
              </a:rPr>
              <a:t>* https://intl-sar-coord-group.space/wp-content/uploads/2025/04/ICGS-SAR-WS3_-Recommendations-v1.1.pdf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6"/>
          <p:cNvSpPr txBox="1"/>
          <p:nvPr>
            <p:ph type="title"/>
          </p:nvPr>
        </p:nvSpPr>
        <p:spPr>
          <a:xfrm>
            <a:off x="201299" y="249175"/>
            <a:ext cx="6958779"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Workshop #4:  October/November 2027</a:t>
            </a:r>
            <a:endParaRPr/>
          </a:p>
        </p:txBody>
      </p:sp>
      <p:sp>
        <p:nvSpPr>
          <p:cNvPr id="77" name="Google Shape;77;p6"/>
          <p:cNvSpPr txBox="1"/>
          <p:nvPr/>
        </p:nvSpPr>
        <p:spPr>
          <a:xfrm>
            <a:off x="276600" y="1238433"/>
            <a:ext cx="8867400" cy="2905893"/>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Cadence for Workshops has been every 3 years (originally dictated by COVID)</a:t>
            </a:r>
            <a:endParaRPr/>
          </a:p>
          <a:p>
            <a:pPr indent="-342900" lvl="0" marL="457200" marR="0" rtl="0" algn="l">
              <a:lnSpc>
                <a:spcPct val="115000"/>
              </a:lnSpc>
              <a:spcBef>
                <a:spcPts val="2200"/>
              </a:spcBef>
              <a:spcAft>
                <a:spcPts val="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WGs and TAs meet virtually in between</a:t>
            </a:r>
            <a:endParaRPr/>
          </a:p>
          <a:p>
            <a:pPr indent="-342900" lvl="0" marL="457200" marR="0" rtl="0" algn="l">
              <a:lnSpc>
                <a:spcPct val="115000"/>
              </a:lnSpc>
              <a:spcBef>
                <a:spcPts val="2200"/>
              </a:spcBef>
              <a:spcAft>
                <a:spcPts val="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Cadence can be modified as needed</a:t>
            </a:r>
            <a:endParaRPr/>
          </a:p>
          <a:p>
            <a:pPr indent="-342900" lvl="0" marL="457200" marR="0" rtl="0" algn="l">
              <a:lnSpc>
                <a:spcPct val="115000"/>
              </a:lnSpc>
              <a:spcBef>
                <a:spcPts val="2200"/>
              </a:spcBef>
              <a:spcAft>
                <a:spcPts val="1200"/>
              </a:spcAft>
              <a:buClr>
                <a:schemeClr val="dk2"/>
              </a:buClr>
              <a:buSzPts val="1800"/>
              <a:buFont typeface="Verdana"/>
              <a:buChar char="●"/>
            </a:pPr>
            <a:r>
              <a:rPr b="0" i="0" lang="en" sz="1800" u="none" cap="none" strike="noStrike">
                <a:solidFill>
                  <a:schemeClr val="dk2"/>
                </a:solidFill>
                <a:latin typeface="Verdana"/>
                <a:ea typeface="Verdana"/>
                <a:cs typeface="Verdana"/>
                <a:sym typeface="Verdana"/>
              </a:rPr>
              <a:t>Possible locations for Workshop #4: Germany or US (TBD)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7"/>
          <p:cNvSpPr txBox="1"/>
          <p:nvPr>
            <p:ph type="title"/>
          </p:nvPr>
        </p:nvSpPr>
        <p:spPr>
          <a:xfrm>
            <a:off x="201300" y="249175"/>
            <a:ext cx="6532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Need for SAR-specific coordination</a:t>
            </a:r>
            <a:endParaRPr/>
          </a:p>
        </p:txBody>
      </p:sp>
      <p:sp>
        <p:nvSpPr>
          <p:cNvPr id="83" name="Google Shape;83;p7"/>
          <p:cNvSpPr txBox="1"/>
          <p:nvPr>
            <p:ph idx="1" type="body"/>
          </p:nvPr>
        </p:nvSpPr>
        <p:spPr>
          <a:xfrm>
            <a:off x="266775" y="1064800"/>
            <a:ext cx="8520600" cy="3840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1000"/>
              </a:spcBef>
              <a:spcAft>
                <a:spcPts val="0"/>
              </a:spcAft>
              <a:buSzPts val="1800"/>
              <a:buChar char="●"/>
            </a:pPr>
            <a:r>
              <a:rPr lang="en"/>
              <a:t>The recommendations from Workshop #3 illustrate the need for </a:t>
            </a:r>
            <a:r>
              <a:rPr i="1" lang="en"/>
              <a:t>SAR-specific </a:t>
            </a:r>
            <a:r>
              <a:rPr lang="en"/>
              <a:t>agency-level coordination</a:t>
            </a:r>
            <a:endParaRPr/>
          </a:p>
          <a:p>
            <a:pPr indent="-342900" lvl="0" marL="457200" rtl="0" algn="l">
              <a:lnSpc>
                <a:spcPct val="115000"/>
              </a:lnSpc>
              <a:spcBef>
                <a:spcPts val="1000"/>
              </a:spcBef>
              <a:spcAft>
                <a:spcPts val="0"/>
              </a:spcAft>
              <a:buSzPts val="1800"/>
              <a:buChar char="●"/>
            </a:pPr>
            <a:r>
              <a:rPr lang="en"/>
              <a:t>Though some could be generalized to all sensor types, unique SAR capabilities often change the nature of the coordination; e.g.</a:t>
            </a:r>
            <a:endParaRPr/>
          </a:p>
          <a:p>
            <a:pPr indent="-342900" lvl="1" marL="914400" rtl="0" algn="l">
              <a:lnSpc>
                <a:spcPct val="115000"/>
              </a:lnSpc>
              <a:spcBef>
                <a:spcPts val="1000"/>
              </a:spcBef>
              <a:spcAft>
                <a:spcPts val="0"/>
              </a:spcAft>
              <a:buSzPts val="1800"/>
              <a:buChar char="●"/>
            </a:pPr>
            <a:r>
              <a:rPr lang="en"/>
              <a:t>1b: Disaster response for SAR generally does not need to consider illumination conditions or weather</a:t>
            </a:r>
            <a:endParaRPr/>
          </a:p>
          <a:p>
            <a:pPr indent="-342900" lvl="1" marL="914400" rtl="0" algn="l">
              <a:lnSpc>
                <a:spcPct val="115000"/>
              </a:lnSpc>
              <a:spcBef>
                <a:spcPts val="1000"/>
              </a:spcBef>
              <a:spcAft>
                <a:spcPts val="0"/>
              </a:spcAft>
              <a:buSzPts val="1800"/>
              <a:buChar char="●"/>
            </a:pPr>
            <a:r>
              <a:rPr lang="en"/>
              <a:t>1d: Interoperability of cloud data systems is best coordinated if products are of a similar nature; SAR missions tend to focus on sensor products (complex images, polarimetric covariances, interferograms) rather than bio/geophysical products.</a:t>
            </a:r>
            <a:endParaRPr/>
          </a:p>
          <a:p>
            <a:pPr indent="-342900" lvl="1" marL="914400" rtl="0" algn="l">
              <a:lnSpc>
                <a:spcPct val="115000"/>
              </a:lnSpc>
              <a:spcBef>
                <a:spcPts val="1000"/>
              </a:spcBef>
              <a:spcAft>
                <a:spcPts val="0"/>
              </a:spcAft>
              <a:buSzPts val="1800"/>
              <a:buChar char="●"/>
            </a:pPr>
            <a:r>
              <a:rPr lang="en"/>
              <a:t>1f: Observations of polar regions as previously coordinated by the WMO Polar Space Tasking Group only addressed SAR systems which can produce interferograms</a:t>
            </a:r>
            <a:endParaRPr/>
          </a:p>
          <a:p>
            <a:pPr indent="-228600" lvl="1" marL="914400" rtl="0" algn="l">
              <a:lnSpc>
                <a:spcPct val="115000"/>
              </a:lnSpc>
              <a:spcBef>
                <a:spcPts val="1000"/>
              </a:spcBef>
              <a:spcAft>
                <a:spcPts val="0"/>
              </a:spcAft>
              <a:buSzPts val="1800"/>
              <a:buNone/>
            </a:pPr>
            <a:r>
              <a:t/>
            </a:r>
            <a:endParaRPr/>
          </a:p>
          <a:p>
            <a:pPr indent="-228600" lvl="0" marL="457200" rtl="0" algn="l">
              <a:lnSpc>
                <a:spcPct val="115000"/>
              </a:lnSpc>
              <a:spcBef>
                <a:spcPts val="1000"/>
              </a:spcBef>
              <a:spcAft>
                <a:spcPts val="0"/>
              </a:spcAft>
              <a:buSzPts val="1800"/>
              <a:buNone/>
            </a:pPr>
            <a:r>
              <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ph type="title"/>
          </p:nvPr>
        </p:nvSpPr>
        <p:spPr>
          <a:xfrm>
            <a:off x="201299" y="249175"/>
            <a:ext cx="7007765"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Need for SAR-specific coordination (cont.) </a:t>
            </a:r>
            <a:endParaRPr/>
          </a:p>
        </p:txBody>
      </p:sp>
      <p:sp>
        <p:nvSpPr>
          <p:cNvPr id="89" name="Google Shape;89;p8"/>
          <p:cNvSpPr txBox="1"/>
          <p:nvPr>
            <p:ph idx="1" type="body"/>
          </p:nvPr>
        </p:nvSpPr>
        <p:spPr>
          <a:xfrm>
            <a:off x="266775" y="1064800"/>
            <a:ext cx="8520600" cy="3840900"/>
          </a:xfrm>
          <a:prstGeom prst="rect">
            <a:avLst/>
          </a:prstGeom>
          <a:noFill/>
          <a:ln>
            <a:noFill/>
          </a:ln>
        </p:spPr>
        <p:txBody>
          <a:bodyPr anchorCtr="0" anchor="t" bIns="91425" lIns="91425" spcFirstLastPara="1" rIns="91425" wrap="square" tIns="91425">
            <a:normAutofit/>
          </a:bodyPr>
          <a:lstStyle/>
          <a:p>
            <a:pPr indent="-342900" lvl="1" marL="914400" rtl="0" algn="l">
              <a:lnSpc>
                <a:spcPct val="115000"/>
              </a:lnSpc>
              <a:spcBef>
                <a:spcPts val="1000"/>
              </a:spcBef>
              <a:spcAft>
                <a:spcPts val="0"/>
              </a:spcAft>
              <a:buSzPts val="1800"/>
              <a:buChar char="●"/>
            </a:pPr>
            <a:r>
              <a:rPr lang="en"/>
              <a:t>2a: Companion Satellites coordination are particular to the techniques and technology of SAR</a:t>
            </a:r>
            <a:endParaRPr/>
          </a:p>
          <a:p>
            <a:pPr indent="-342900" lvl="1" marL="914400" rtl="0" algn="l">
              <a:lnSpc>
                <a:spcPct val="115000"/>
              </a:lnSpc>
              <a:spcBef>
                <a:spcPts val="1000"/>
              </a:spcBef>
              <a:spcAft>
                <a:spcPts val="0"/>
              </a:spcAft>
              <a:buSzPts val="1800"/>
              <a:buChar char="●"/>
            </a:pPr>
            <a:r>
              <a:rPr lang="en"/>
              <a:t>2c: Cross-validation of agency mission planning tools is SAR specific due to unique imaging scenarios and modes as well as SAR-specific metrics such as surface displacement</a:t>
            </a:r>
            <a:endParaRPr/>
          </a:p>
          <a:p>
            <a:pPr indent="-342900" lvl="1" marL="914400" rtl="0" algn="l">
              <a:lnSpc>
                <a:spcPct val="115000"/>
              </a:lnSpc>
              <a:spcBef>
                <a:spcPts val="1000"/>
              </a:spcBef>
              <a:spcAft>
                <a:spcPts val="0"/>
              </a:spcAft>
              <a:buSzPts val="1800"/>
              <a:buChar char="●"/>
            </a:pPr>
            <a:r>
              <a:rPr lang="en"/>
              <a:t>3d: 3d-InSAR coordination is clearly specific and unique to SAR</a:t>
            </a:r>
            <a:endParaRPr/>
          </a:p>
          <a:p>
            <a:pPr indent="-342900" lvl="1" marL="914400" rtl="0" algn="l">
              <a:lnSpc>
                <a:spcPct val="115000"/>
              </a:lnSpc>
              <a:spcBef>
                <a:spcPts val="1000"/>
              </a:spcBef>
              <a:spcAft>
                <a:spcPts val="0"/>
              </a:spcAft>
              <a:buSzPts val="1800"/>
              <a:buChar char="●"/>
            </a:pPr>
            <a:r>
              <a:rPr lang="en"/>
              <a:t>3h: Coordinated commercial X-band SAR data buy is of limited interest outside the SAR community</a:t>
            </a:r>
            <a:endParaRPr/>
          </a:p>
          <a:p>
            <a:pPr indent="-228600" lvl="1" marL="914400" rtl="0" algn="l">
              <a:lnSpc>
                <a:spcPct val="115000"/>
              </a:lnSpc>
              <a:spcBef>
                <a:spcPts val="1000"/>
              </a:spcBef>
              <a:spcAft>
                <a:spcPts val="0"/>
              </a:spcAft>
              <a:buSzPts val="1800"/>
              <a:buNone/>
            </a:pPr>
            <a:r>
              <a:t/>
            </a:r>
            <a:endParaRPr/>
          </a:p>
          <a:p>
            <a:pPr indent="-228600" lvl="0" marL="457200" rtl="0" algn="l">
              <a:lnSpc>
                <a:spcPct val="115000"/>
              </a:lnSpc>
              <a:spcBef>
                <a:spcPts val="1000"/>
              </a:spcBef>
              <a:spcAft>
                <a:spcPts val="0"/>
              </a:spcAft>
              <a:buSzPts val="1800"/>
              <a:buNone/>
            </a:pPr>
            <a:r>
              <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9"/>
          <p:cNvSpPr txBox="1"/>
          <p:nvPr>
            <p:ph type="title"/>
          </p:nvPr>
        </p:nvSpPr>
        <p:spPr>
          <a:xfrm>
            <a:off x="201300" y="249175"/>
            <a:ext cx="7522114"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420"/>
              <a:t>ICGS-SAR -&gt; CEOS SAR Virtual Constellation</a:t>
            </a:r>
            <a:endParaRPr sz="2420"/>
          </a:p>
        </p:txBody>
      </p:sp>
      <p:sp>
        <p:nvSpPr>
          <p:cNvPr id="95" name="Google Shape;95;p9"/>
          <p:cNvSpPr txBox="1"/>
          <p:nvPr>
            <p:ph idx="1" type="body"/>
          </p:nvPr>
        </p:nvSpPr>
        <p:spPr>
          <a:xfrm>
            <a:off x="201300" y="1007649"/>
            <a:ext cx="8520600" cy="4135800"/>
          </a:xfrm>
          <a:prstGeom prst="rect">
            <a:avLst/>
          </a:prstGeom>
          <a:noFill/>
          <a:ln>
            <a:noFill/>
          </a:ln>
        </p:spPr>
        <p:txBody>
          <a:bodyPr anchorCtr="0" anchor="t" bIns="91425" lIns="91425" spcFirstLastPara="1" rIns="91425" wrap="square" tIns="91425">
            <a:normAutofit fontScale="77500" lnSpcReduction="20000"/>
          </a:bodyPr>
          <a:lstStyle/>
          <a:p>
            <a:pPr indent="-316139" lvl="0" marL="457200" rtl="0" algn="l">
              <a:lnSpc>
                <a:spcPct val="115000"/>
              </a:lnSpc>
              <a:spcBef>
                <a:spcPts val="1000"/>
              </a:spcBef>
              <a:spcAft>
                <a:spcPts val="0"/>
              </a:spcAft>
              <a:buSzPct val="98822"/>
              <a:buChar char="●"/>
            </a:pPr>
            <a:r>
              <a:rPr lang="en"/>
              <a:t>The group is currently informal, however international coordination for SAR missions is important to maximize societal benefit</a:t>
            </a:r>
            <a:endParaRPr/>
          </a:p>
          <a:p>
            <a:pPr indent="-316139" lvl="0" marL="457200" rtl="0" algn="l">
              <a:lnSpc>
                <a:spcPct val="115000"/>
              </a:lnSpc>
              <a:spcBef>
                <a:spcPts val="1200"/>
              </a:spcBef>
              <a:spcAft>
                <a:spcPts val="0"/>
              </a:spcAft>
              <a:buSzPct val="98822"/>
              <a:buChar char="●"/>
            </a:pPr>
            <a:r>
              <a:rPr lang="en"/>
              <a:t>Preliminary exploration of the options to become integrated with CEOS as a Virtual Constellation was promising</a:t>
            </a:r>
            <a:endParaRPr/>
          </a:p>
          <a:p>
            <a:pPr indent="-228600" lvl="1" marL="914400" rtl="0" algn="l">
              <a:lnSpc>
                <a:spcPct val="115000"/>
              </a:lnSpc>
              <a:spcBef>
                <a:spcPts val="0"/>
              </a:spcBef>
              <a:spcAft>
                <a:spcPts val="0"/>
              </a:spcAft>
              <a:buSzPct val="129032"/>
              <a:buNone/>
            </a:pPr>
            <a:r>
              <a:t/>
            </a:r>
            <a:endParaRPr/>
          </a:p>
          <a:p>
            <a:pPr indent="-304800" lvl="1" marL="914400" rtl="0" algn="l">
              <a:lnSpc>
                <a:spcPct val="115000"/>
              </a:lnSpc>
              <a:spcBef>
                <a:spcPts val="0"/>
              </a:spcBef>
              <a:spcAft>
                <a:spcPts val="0"/>
              </a:spcAft>
              <a:buSzPct val="110599"/>
              <a:buChar char="○"/>
            </a:pPr>
            <a:r>
              <a:rPr lang="en"/>
              <a:t>Terms of Reference/purpose of VCs generally match well the ICGS Charter </a:t>
            </a:r>
            <a:endParaRPr/>
          </a:p>
          <a:p>
            <a:pPr indent="-304800" lvl="1" marL="914400" rtl="0" algn="l">
              <a:lnSpc>
                <a:spcPct val="115000"/>
              </a:lnSpc>
              <a:spcBef>
                <a:spcPts val="0"/>
              </a:spcBef>
              <a:spcAft>
                <a:spcPts val="0"/>
              </a:spcAft>
              <a:buSzPct val="110599"/>
              <a:buChar char="○"/>
            </a:pPr>
            <a:r>
              <a:rPr lang="en"/>
              <a:t>Better coordination with other activities (LSI-VC, CEOS-ARD, WGDisasters, etc.)</a:t>
            </a:r>
            <a:endParaRPr/>
          </a:p>
          <a:p>
            <a:pPr indent="-304800" lvl="1" marL="914400" rtl="0" algn="l">
              <a:lnSpc>
                <a:spcPct val="115000"/>
              </a:lnSpc>
              <a:spcBef>
                <a:spcPts val="0"/>
              </a:spcBef>
              <a:spcAft>
                <a:spcPts val="0"/>
              </a:spcAft>
              <a:buSzPct val="110599"/>
              <a:buChar char="○"/>
            </a:pPr>
            <a:r>
              <a:rPr lang="en"/>
              <a:t>Formalisation of activities within the CEOS Work Plan</a:t>
            </a:r>
            <a:endParaRPr/>
          </a:p>
          <a:p>
            <a:pPr indent="-304800" lvl="1" marL="914400" rtl="0" algn="l">
              <a:lnSpc>
                <a:spcPct val="115000"/>
              </a:lnSpc>
              <a:spcBef>
                <a:spcPts val="0"/>
              </a:spcBef>
              <a:spcAft>
                <a:spcPts val="0"/>
              </a:spcAft>
              <a:buSzPct val="110599"/>
              <a:buChar char="○"/>
            </a:pPr>
            <a:r>
              <a:rPr lang="en"/>
              <a:t>Ensure continuity of the activities beyond the engagement of individuals</a:t>
            </a:r>
            <a:endParaRPr/>
          </a:p>
          <a:p>
            <a:pPr indent="-316139" lvl="0" marL="457200" rtl="0" algn="l">
              <a:lnSpc>
                <a:spcPct val="115000"/>
              </a:lnSpc>
              <a:spcBef>
                <a:spcPts val="1000"/>
              </a:spcBef>
              <a:spcAft>
                <a:spcPts val="0"/>
              </a:spcAft>
              <a:buSzPct val="98822"/>
              <a:buChar char="●"/>
            </a:pPr>
            <a:r>
              <a:rPr lang="en"/>
              <a:t>Principal concerns expressed by some</a:t>
            </a:r>
            <a:endParaRPr/>
          </a:p>
          <a:p>
            <a:pPr indent="-304800" lvl="1" marL="914400" rtl="0" algn="l">
              <a:lnSpc>
                <a:spcPct val="115000"/>
              </a:lnSpc>
              <a:spcBef>
                <a:spcPts val="1200"/>
              </a:spcBef>
              <a:spcAft>
                <a:spcPts val="0"/>
              </a:spcAft>
              <a:buSzPct val="110599"/>
              <a:buChar char="○"/>
            </a:pPr>
            <a:r>
              <a:rPr lang="en"/>
              <a:t>SAR is sensor specific but existing VCs are thematic (land, ocean, etc.), leading to potential overlap in purpose with respect to sensor-specific coordination</a:t>
            </a:r>
            <a:endParaRPr/>
          </a:p>
          <a:p>
            <a:pPr indent="-317500" lvl="2" marL="1371600" rtl="0" algn="l">
              <a:lnSpc>
                <a:spcPct val="115000"/>
              </a:lnSpc>
              <a:spcBef>
                <a:spcPts val="0"/>
              </a:spcBef>
              <a:spcAft>
                <a:spcPts val="0"/>
              </a:spcAft>
              <a:buSzPct val="129032"/>
              <a:buChar char="■"/>
            </a:pPr>
            <a:r>
              <a:rPr lang="en"/>
              <a:t>E.g. LSI-VC subgroups rely on coordinated SAR observations also</a:t>
            </a:r>
            <a:endParaRPr/>
          </a:p>
          <a:p>
            <a:pPr indent="-304800" lvl="1" marL="914400" rtl="0" algn="l">
              <a:lnSpc>
                <a:spcPct val="115000"/>
              </a:lnSpc>
              <a:spcBef>
                <a:spcPts val="0"/>
              </a:spcBef>
              <a:spcAft>
                <a:spcPts val="0"/>
              </a:spcAft>
              <a:buSzPct val="110599"/>
              <a:buChar char="○"/>
            </a:pPr>
            <a:r>
              <a:rPr lang="en"/>
              <a:t>ICGS-SAR is currently flexible and lightweight, with self-imposed reporting requirements; CEOS may change that</a:t>
            </a:r>
            <a:endParaRPr/>
          </a:p>
          <a:p>
            <a:pPr indent="-316139" lvl="0" marL="457200" rtl="0" algn="l">
              <a:lnSpc>
                <a:spcPct val="115000"/>
              </a:lnSpc>
              <a:spcBef>
                <a:spcPts val="1000"/>
              </a:spcBef>
              <a:spcAft>
                <a:spcPts val="1200"/>
              </a:spcAft>
              <a:buSzPct val="98822"/>
              <a:buChar char="●"/>
            </a:pPr>
            <a:r>
              <a:rPr lang="en"/>
              <a:t>Limited progress in 2025 due to NASA/JPL funding turmoil, NISAR launch, leadership issues, all of which have been resolved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636363"/>
      </a:dk2>
      <a:lt2>
        <a:srgbClr val="F1F2EB"/>
      </a:lt2>
      <a:accent1>
        <a:srgbClr val="2978A0"/>
      </a:accent1>
      <a:accent2>
        <a:srgbClr val="B594B6"/>
      </a:accent2>
      <a:accent3>
        <a:srgbClr val="C7D3BF"/>
      </a:accent3>
      <a:accent4>
        <a:srgbClr val="594236"/>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