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3" r:id="rId5"/>
    <p:sldMasterId id="2147483664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y="5143500" cx="9144000"/>
  <p:notesSz cx="6858000" cy="9144000"/>
  <p:embeddedFontLst>
    <p:embeddedFont>
      <p:font typeface="Montserrat SemiBold"/>
      <p:regular r:id="rId17"/>
      <p:bold r:id="rId18"/>
      <p:italic r:id="rId19"/>
      <p:boldItalic r:id="rId20"/>
    </p:embeddedFont>
    <p:embeddedFont>
      <p:font typeface="Montserrat"/>
      <p:regular r:id="rId21"/>
      <p:bold r:id="rId22"/>
      <p:italic r:id="rId23"/>
      <p:boldItalic r:id="rId24"/>
    </p:embeddedFont>
    <p:embeddedFont>
      <p:font typeface="Montserrat Medium"/>
      <p:regular r:id="rId25"/>
      <p:bold r:id="rId26"/>
      <p:italic r:id="rId27"/>
      <p:boldItalic r:id="rId28"/>
    </p:embeddedFont>
    <p:embeddedFont>
      <p:font typeface="Open Sans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4B5CF7E-CCFE-43E7-9612-E50FFB342C54}">
  <a:tblStyle styleId="{F4B5CF7E-CCFE-43E7-9612-E50FFB342C5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SemiBold-boldItalic.fntdata"/><Relationship Id="rId22" Type="http://schemas.openxmlformats.org/officeDocument/2006/relationships/font" Target="fonts/Montserrat-bold.fntdata"/><Relationship Id="rId21" Type="http://schemas.openxmlformats.org/officeDocument/2006/relationships/font" Target="fonts/Montserrat-regular.fntdata"/><Relationship Id="rId24" Type="http://schemas.openxmlformats.org/officeDocument/2006/relationships/font" Target="fonts/Montserrat-boldItalic.fntdata"/><Relationship Id="rId23" Type="http://schemas.openxmlformats.org/officeDocument/2006/relationships/font" Target="fonts/Montserrat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6" Type="http://schemas.openxmlformats.org/officeDocument/2006/relationships/font" Target="fonts/MontserratMedium-bold.fntdata"/><Relationship Id="rId25" Type="http://schemas.openxmlformats.org/officeDocument/2006/relationships/font" Target="fonts/MontserratMedium-regular.fntdata"/><Relationship Id="rId28" Type="http://schemas.openxmlformats.org/officeDocument/2006/relationships/font" Target="fonts/MontserratMedium-boldItalic.fntdata"/><Relationship Id="rId27" Type="http://schemas.openxmlformats.org/officeDocument/2006/relationships/font" Target="fonts/MontserratMedium-italic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font" Target="fonts/OpenSans-regular.fntdata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font" Target="fonts/OpenSans-italic.fntdata"/><Relationship Id="rId30" Type="http://schemas.openxmlformats.org/officeDocument/2006/relationships/font" Target="fonts/OpenSans-bold.fntdata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32" Type="http://schemas.openxmlformats.org/officeDocument/2006/relationships/font" Target="fonts/OpenSans-boldItalic.fntdata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font" Target="fonts/MontserratSemiBold-regular.fntdata"/><Relationship Id="rId16" Type="http://schemas.openxmlformats.org/officeDocument/2006/relationships/slide" Target="slides/slide9.xml"/><Relationship Id="rId19" Type="http://schemas.openxmlformats.org/officeDocument/2006/relationships/font" Target="fonts/MontserratSemiBold-italic.fntdata"/><Relationship Id="rId18" Type="http://schemas.openxmlformats.org/officeDocument/2006/relationships/font" Target="fonts/MontserratSemiBold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d4e656cf86_2_4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d4e656cf86_2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d4e656cf86_2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d4e656cf86_2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d4e656cf86_2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d4e656cf86_2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1" marL="9144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pen Sans"/>
              <a:buChar char="○"/>
            </a:pPr>
            <a:r>
              <a:rPr lang="en-GB">
                <a:solidFill>
                  <a:schemeClr val="dk1"/>
                </a:solidFill>
                <a:highlight>
                  <a:srgbClr val="FFFF00"/>
                </a:highlight>
                <a:latin typeface="Open Sans"/>
                <a:ea typeface="Open Sans"/>
                <a:cs typeface="Open Sans"/>
                <a:sym typeface="Open Sans"/>
              </a:rPr>
              <a:t>This work acknowledges that CEOS agencies support the development of accessible, actionable insights for water quality that decision-makers and water managers need and can actually use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d4e656cf86_2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d4e656cf86_2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d4e656cf86_2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d4e656cf86_2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d4ebab1e28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d4ebab1e28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e0405507c4f5c1e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e0405507c4f5c1e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d4ebab1e28_1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d4ebab1e28_1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d4ebab1e28_1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d4ebab1e28_1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14.png"/><Relationship Id="rId4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Relationship Id="rId3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9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4"/>
          <p:cNvPicPr preferRelativeResize="0"/>
          <p:nvPr/>
        </p:nvPicPr>
        <p:blipFill rotWithShape="1">
          <a:blip r:embed="rId3">
            <a:alphaModFix/>
          </a:blip>
          <a:srcRect b="34230" l="729" r="729" t="4787"/>
          <a:stretch/>
        </p:blipFill>
        <p:spPr>
          <a:xfrm>
            <a:off x="0" y="713100"/>
            <a:ext cx="9174298" cy="4430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4" title="WQ-WS-slide1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1425100"/>
            <a:ext cx="9144003" cy="37184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57" name="Google Shape;57;p14"/>
          <p:cNvSpPr/>
          <p:nvPr/>
        </p:nvSpPr>
        <p:spPr>
          <a:xfrm>
            <a:off x="0" y="0"/>
            <a:ext cx="9174300" cy="1512000"/>
          </a:xfrm>
          <a:prstGeom prst="rect">
            <a:avLst/>
          </a:prstGeom>
          <a:solidFill>
            <a:srgbClr val="0CBE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8" name="Google Shape;58;p14"/>
          <p:cNvSpPr txBox="1"/>
          <p:nvPr>
            <p:ph type="ctrTitle"/>
          </p:nvPr>
        </p:nvSpPr>
        <p:spPr>
          <a:xfrm>
            <a:off x="311708" y="51382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9" name="Google Shape;59;p14"/>
          <p:cNvSpPr txBox="1"/>
          <p:nvPr>
            <p:ph idx="1" type="subTitle"/>
          </p:nvPr>
        </p:nvSpPr>
        <p:spPr>
          <a:xfrm>
            <a:off x="326850" y="277365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60" name="Google Shape;60;p14" title="CEOS_logo_white_text_right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33125" y="66174"/>
            <a:ext cx="2494848" cy="571325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4501976" y="4903495"/>
            <a:ext cx="47025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Landsat-9/OLI-2 (NASA Earth Observatory)</a:t>
            </a:r>
            <a:endParaRPr sz="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title"/>
          </p:nvPr>
        </p:nvSpPr>
        <p:spPr>
          <a:xfrm>
            <a:off x="311700" y="26520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pic>
        <p:nvPicPr>
          <p:cNvPr id="64" name="Google Shape;64;p15" title="CEOS_logo_black_text_right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0725" y="4515625"/>
            <a:ext cx="2343450" cy="5412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5"/>
          <p:cNvSpPr txBox="1"/>
          <p:nvPr/>
        </p:nvSpPr>
        <p:spPr>
          <a:xfrm>
            <a:off x="3549962" y="4640482"/>
            <a:ext cx="55638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SIT-41, 14-16 April 2026</a:t>
            </a:r>
            <a:endParaRPr sz="1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66" name="Google Shape;66;p15" title="WQ-WS-slide1.png"/>
          <p:cNvPicPr preferRelativeResize="0"/>
          <p:nvPr/>
        </p:nvPicPr>
        <p:blipFill rotWithShape="1">
          <a:blip r:embed="rId3">
            <a:alphaModFix/>
          </a:blip>
          <a:srcRect b="0" l="0" r="0" t="2334"/>
          <a:stretch/>
        </p:blipFill>
        <p:spPr>
          <a:xfrm>
            <a:off x="0" y="0"/>
            <a:ext cx="9144003" cy="26520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6" title="WQ-WS-slide3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5" y="0"/>
            <a:ext cx="4796902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6"/>
          <p:cNvSpPr txBox="1"/>
          <p:nvPr>
            <p:ph type="title"/>
          </p:nvPr>
        </p:nvSpPr>
        <p:spPr>
          <a:xfrm>
            <a:off x="1025200" y="2958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" type="body"/>
          </p:nvPr>
        </p:nvSpPr>
        <p:spPr>
          <a:xfrm>
            <a:off x="1025200" y="1003300"/>
            <a:ext cx="7710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2" type="sldNum"/>
          </p:nvPr>
        </p:nvSpPr>
        <p:spPr>
          <a:xfrm>
            <a:off x="8472458" y="467518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buNone/>
              <a:defRPr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buNone/>
              <a:defRPr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buNone/>
              <a:defRPr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buNone/>
              <a:defRPr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buNone/>
              <a:defRPr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buNone/>
              <a:defRPr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buNone/>
              <a:defRPr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buNone/>
              <a:defRPr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2" name="Google Shape;72;p16" title="CEOS_logo_white_no_text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125" y="4685639"/>
            <a:ext cx="991503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6"/>
          <p:cNvSpPr txBox="1"/>
          <p:nvPr/>
        </p:nvSpPr>
        <p:spPr>
          <a:xfrm>
            <a:off x="1216337" y="4714782"/>
            <a:ext cx="5563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SIT-41, 14-16 April 2026</a:t>
            </a:r>
            <a:endParaRPr sz="11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">
  <p:cSld name="TITLE_AND_BODY_1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7" title="WQ-WS-slide3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4347100" y="0"/>
            <a:ext cx="4796902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7"/>
          <p:cNvSpPr txBox="1"/>
          <p:nvPr>
            <p:ph type="title"/>
          </p:nvPr>
        </p:nvSpPr>
        <p:spPr>
          <a:xfrm>
            <a:off x="208400" y="2614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" type="body"/>
          </p:nvPr>
        </p:nvSpPr>
        <p:spPr>
          <a:xfrm>
            <a:off x="208400" y="968875"/>
            <a:ext cx="7710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2" type="sldNum"/>
          </p:nvPr>
        </p:nvSpPr>
        <p:spPr>
          <a:xfrm>
            <a:off x="8472458" y="467518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buNone/>
              <a:defRPr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buNone/>
              <a:defRPr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buNone/>
              <a:defRPr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buNone/>
              <a:defRPr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buNone/>
              <a:defRPr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buNone/>
              <a:defRPr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buNone/>
              <a:defRPr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buNone/>
              <a:defRPr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9" name="Google Shape;79;p17" title="CEOS_logo_black_no_text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125" y="4685649"/>
            <a:ext cx="991498" cy="393596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7"/>
          <p:cNvSpPr txBox="1"/>
          <p:nvPr/>
        </p:nvSpPr>
        <p:spPr>
          <a:xfrm>
            <a:off x="1216337" y="4714782"/>
            <a:ext cx="5563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1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SIT-41, 14-16 April 2026</a:t>
            </a:r>
            <a:endParaRPr sz="11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jpg"/><Relationship Id="rId4" Type="http://schemas.openxmlformats.org/officeDocument/2006/relationships/image" Target="../media/image16.jpg"/><Relationship Id="rId5" Type="http://schemas.openxmlformats.org/officeDocument/2006/relationships/image" Target="../media/image21.jpg"/><Relationship Id="rId6" Type="http://schemas.openxmlformats.org/officeDocument/2006/relationships/image" Target="../media/image20.jpg"/><Relationship Id="rId7" Type="http://schemas.openxmlformats.org/officeDocument/2006/relationships/image" Target="../media/image15.jpg"/><Relationship Id="rId8" Type="http://schemas.openxmlformats.org/officeDocument/2006/relationships/image" Target="../media/image1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jpg"/><Relationship Id="rId4" Type="http://schemas.openxmlformats.org/officeDocument/2006/relationships/image" Target="../media/image7.png"/><Relationship Id="rId9" Type="http://schemas.openxmlformats.org/officeDocument/2006/relationships/image" Target="../media/image10.jpg"/><Relationship Id="rId5" Type="http://schemas.openxmlformats.org/officeDocument/2006/relationships/image" Target="../media/image13.png"/><Relationship Id="rId6" Type="http://schemas.openxmlformats.org/officeDocument/2006/relationships/image" Target="../media/image2.png"/><Relationship Id="rId7" Type="http://schemas.openxmlformats.org/officeDocument/2006/relationships/image" Target="../media/image12.png"/><Relationship Id="rId8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/>
          <p:nvPr>
            <p:ph type="ctrTitle"/>
          </p:nvPr>
        </p:nvSpPr>
        <p:spPr>
          <a:xfrm>
            <a:off x="128850" y="1491925"/>
            <a:ext cx="8886300" cy="2284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400"/>
              <a:t>Water Quality Workshop #1 Outcomes</a:t>
            </a:r>
            <a:endParaRPr b="1" sz="3400"/>
          </a:p>
          <a:p>
            <a:pPr indent="0" lvl="0" marL="0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i="1" lang="en-GB" sz="3200"/>
              <a:t> </a:t>
            </a:r>
            <a:r>
              <a:rPr i="1" lang="en-GB" sz="2600">
                <a:latin typeface="Montserrat Medium"/>
                <a:ea typeface="Montserrat Medium"/>
                <a:cs typeface="Montserrat Medium"/>
                <a:sym typeface="Montserrat Medium"/>
              </a:rPr>
              <a:t>Remote Sensing of Water Quality: Requirements for Comprehensive Catchment-to-Coast Observation</a:t>
            </a:r>
            <a:endParaRPr i="1" sz="260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6" name="Google Shape;86;p18"/>
          <p:cNvSpPr txBox="1"/>
          <p:nvPr/>
        </p:nvSpPr>
        <p:spPr>
          <a:xfrm>
            <a:off x="3580212" y="67232"/>
            <a:ext cx="55638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CEOS SIT-41 2026 | Irvine, California, USA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14-16 April 2026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Item 5.1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Alex Held, CSIRO, CEOS Chair</a:t>
            </a:r>
            <a:endParaRPr sz="1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>
            <p:ph type="title"/>
          </p:nvPr>
        </p:nvSpPr>
        <p:spPr>
          <a:xfrm>
            <a:off x="311700" y="117809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400">
                <a:solidFill>
                  <a:schemeClr val="lt1"/>
                </a:solidFill>
              </a:rPr>
              <a:t>AGENDA</a:t>
            </a:r>
            <a:endParaRPr b="1" sz="34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92" name="Google Shape;92;p19"/>
          <p:cNvGraphicFramePr/>
          <p:nvPr/>
        </p:nvGraphicFramePr>
        <p:xfrm>
          <a:off x="1374913" y="524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{F4B5CF7E-CCFE-43E7-9612-E50FFB342C54}</a:tableStyleId>
              </a:tblPr>
              <a:tblGrid>
                <a:gridCol w="1050750"/>
                <a:gridCol w="53434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Time 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/>
                        <a:t>Session</a:t>
                      </a:r>
                      <a:endParaRPr b="1"/>
                    </a:p>
                  </a:txBody>
                  <a:tcPr marT="91425" marB="91425" marR="91425" marL="91425">
                    <a:solidFill>
                      <a:srgbClr val="F3F3F3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916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9:50–10:30</a:t>
                      </a:r>
                      <a:endParaRPr sz="1000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T="91425" marB="91425" marR="91425" marL="91425"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7916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Welcome, context, goals and introductions</a:t>
                      </a:r>
                      <a:endParaRPr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T="91425" marB="91425" marR="91425" marL="91425">
                    <a:solidFill>
                      <a:srgbClr val="F3F3F3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916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10:30–11:20</a:t>
                      </a:r>
                      <a:endParaRPr sz="1000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T="91425" marB="91425" marR="91425" marL="91425"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7916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1: User Driven Design for supporting impact and value for water quality</a:t>
                      </a:r>
                      <a:endParaRPr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T="91425" marB="91425" marR="91425" marL="91425">
                    <a:solidFill>
                      <a:srgbClr val="F3F3F3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916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11:20–11:30</a:t>
                      </a:r>
                      <a:endParaRPr sz="1000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T="91425" marB="91425" marR="91425" marL="91425"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7916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Morning Tea</a:t>
                      </a:r>
                      <a:endParaRPr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T="91425" marB="91425" marR="91425" marL="91425">
                    <a:solidFill>
                      <a:srgbClr val="F3F3F3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916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11.30–12.30</a:t>
                      </a:r>
                      <a:endParaRPr sz="1000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T="91425" marB="91425" marR="91425" marL="91425"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7916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2: Critical EO variables for water quality</a:t>
                      </a:r>
                      <a:endParaRPr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T="91425" marB="91425" marR="91425" marL="91425">
                    <a:solidFill>
                      <a:srgbClr val="F3F3F3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916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12.30-13:00</a:t>
                      </a:r>
                      <a:endParaRPr sz="1000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T="91425" marB="91425" marR="91425" marL="91425"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7916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3: Products, ARD, access &amp; services: initial product gap analysis</a:t>
                      </a:r>
                      <a:endParaRPr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T="91425" marB="91425" marR="91425" marL="91425">
                    <a:solidFill>
                      <a:srgbClr val="F3F3F3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916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13:00–13:40</a:t>
                      </a:r>
                      <a:endParaRPr sz="1000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T="91425" marB="91425" marR="91425" marL="91425"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7916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Lunch</a:t>
                      </a:r>
                      <a:endParaRPr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T="91425" marB="91425" marR="91425" marL="91425">
                    <a:solidFill>
                      <a:srgbClr val="F3F3F3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916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13:40–14:45</a:t>
                      </a:r>
                      <a:endParaRPr sz="1000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T="91425" marB="91425" marR="91425" marL="91425"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7916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4: Current CEOS satellite missions for catchment-to-coast water quality modelling.</a:t>
                      </a:r>
                      <a:endParaRPr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T="91425" marB="91425" marR="91425" marL="91425">
                    <a:solidFill>
                      <a:srgbClr val="F3F3F3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916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14:45–15:45</a:t>
                      </a:r>
                      <a:endParaRPr sz="1000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T="91425" marB="91425" marR="91425" marL="91425"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7916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5: Prioritization &amp; commitments next steps</a:t>
                      </a:r>
                      <a:endParaRPr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T="91425" marB="91425" marR="91425" marL="91425">
                    <a:solidFill>
                      <a:srgbClr val="F3F3F3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916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  <a:highlight>
                            <a:schemeClr val="lt1"/>
                          </a:highlight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15:45–16:00</a:t>
                      </a:r>
                      <a:endParaRPr sz="1000">
                        <a:solidFill>
                          <a:schemeClr val="dk1"/>
                        </a:solidFill>
                        <a:highlight>
                          <a:schemeClr val="lt1"/>
                        </a:highlight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T="91425" marB="91425" marR="91425" marL="91425"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07916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000">
                          <a:solidFill>
                            <a:schemeClr val="dk1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6. Wrap up</a:t>
                      </a:r>
                      <a:endParaRPr>
                        <a:latin typeface="Montserrat SemiBold"/>
                        <a:ea typeface="Montserrat SemiBold"/>
                        <a:cs typeface="Montserrat SemiBold"/>
                        <a:sym typeface="Montserrat SemiBold"/>
                      </a:endParaRPr>
                    </a:p>
                  </a:txBody>
                  <a:tcPr marT="91425" marB="91425" marR="91425" marL="91425"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/>
          <p:nvPr>
            <p:ph type="title"/>
          </p:nvPr>
        </p:nvSpPr>
        <p:spPr>
          <a:xfrm>
            <a:off x="1025200" y="134750"/>
            <a:ext cx="7710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Background &amp; Purpose</a:t>
            </a:r>
            <a:endParaRPr b="1"/>
          </a:p>
        </p:txBody>
      </p:sp>
      <p:sp>
        <p:nvSpPr>
          <p:cNvPr id="98" name="Google Shape;98;p20"/>
          <p:cNvSpPr txBox="1"/>
          <p:nvPr>
            <p:ph idx="1" type="body"/>
          </p:nvPr>
        </p:nvSpPr>
        <p:spPr>
          <a:xfrm>
            <a:off x="1082734" y="786425"/>
            <a:ext cx="7916700" cy="396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-GB" sz="1400"/>
              <a:t>Challenge: </a:t>
            </a:r>
            <a:r>
              <a:rPr lang="en-GB" sz="1400"/>
              <a:t>Rising demands, extreme weather (droughts/floods), and contamination threaten freshwater and nearshore coastal ecosystems, jeopardizing up to 3 billion </a:t>
            </a:r>
            <a:r>
              <a:rPr lang="en-GB" sz="1400"/>
              <a:t>people</a:t>
            </a:r>
            <a:r>
              <a:rPr lang="en-GB" sz="1400"/>
              <a:t> globally.</a:t>
            </a:r>
            <a:endParaRPr sz="1400"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b="1" lang="en-GB" sz="1400"/>
              <a:t>Potential: </a:t>
            </a:r>
            <a:r>
              <a:rPr lang="en-GB" sz="1400"/>
              <a:t>Integrating satellite data, field data, and models offers powerful tools for tracking water quality, monitoring ecosystems, and identifying risks. This integration is</a:t>
            </a:r>
            <a:r>
              <a:rPr lang="en-GB" sz="1400">
                <a:highlight>
                  <a:srgbClr val="FFFFFF"/>
                </a:highlight>
              </a:rPr>
              <a:t> essential to connect upstream events to downstream coastal impacts and transform this science into actionable early-warning forecasts. </a:t>
            </a:r>
            <a:endParaRPr sz="1400"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b="1" lang="en-GB" sz="1400"/>
              <a:t>Gap: </a:t>
            </a:r>
            <a:r>
              <a:rPr lang="en-GB" sz="1400">
                <a:highlight>
                  <a:srgbClr val="FFFFFF"/>
                </a:highlight>
              </a:rPr>
              <a:t>Terrestrial hydrology, inland water quality, and coastal oceanography are often siloed. Furthermore, significant barriers remain in translating complex EO data into </a:t>
            </a:r>
            <a:r>
              <a:rPr lang="en-GB" sz="1400">
                <a:highlight>
                  <a:srgbClr val="FFFFFF"/>
                </a:highlight>
              </a:rPr>
              <a:t>accessible</a:t>
            </a:r>
            <a:r>
              <a:rPr lang="en-GB" sz="1400">
                <a:highlight>
                  <a:srgbClr val="FFFFFF"/>
                </a:highlight>
              </a:rPr>
              <a:t>, actionable insights that decision-makers and managers need and can actually use. </a:t>
            </a:r>
            <a:endParaRPr sz="1400">
              <a:highlight>
                <a:srgbClr val="FFFFFF"/>
              </a:highlight>
            </a:endParaRPr>
          </a:p>
          <a:p>
            <a:pPr indent="-317500" lvl="0" marL="457200" rtl="0" algn="l">
              <a:spcBef>
                <a:spcPts val="1000"/>
              </a:spcBef>
              <a:spcAft>
                <a:spcPts val="1000"/>
              </a:spcAft>
              <a:buSzPts val="1400"/>
              <a:buChar char="●"/>
            </a:pPr>
            <a:r>
              <a:rPr b="1" lang="en-GB" sz="1400"/>
              <a:t>Action: </a:t>
            </a:r>
            <a:r>
              <a:rPr lang="en-GB" sz="1400">
                <a:highlight>
                  <a:srgbClr val="FFFFFF"/>
                </a:highlight>
              </a:rPr>
              <a:t>Two 2026 CEOS Workshops will unite CEOS agencies, experts, and partners to identify key EO data needs to improve water resources management across the catchment-to-coast continuum.</a:t>
            </a:r>
            <a:endParaRPr b="1" sz="1400"/>
          </a:p>
        </p:txBody>
      </p:sp>
      <p:sp>
        <p:nvSpPr>
          <p:cNvPr id="99" name="Google Shape;99;p20"/>
          <p:cNvSpPr txBox="1"/>
          <p:nvPr>
            <p:ph idx="12" type="sldNum"/>
          </p:nvPr>
        </p:nvSpPr>
        <p:spPr>
          <a:xfrm>
            <a:off x="8472458" y="467518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chemeClr val="dk1"/>
                </a:solidFill>
              </a:rPr>
              <a:t>‹#›</a:t>
            </a:fld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1"/>
          <p:cNvSpPr txBox="1"/>
          <p:nvPr>
            <p:ph type="title"/>
          </p:nvPr>
        </p:nvSpPr>
        <p:spPr>
          <a:xfrm>
            <a:off x="1026000" y="1332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Goals</a:t>
            </a:r>
            <a:endParaRPr b="1"/>
          </a:p>
        </p:txBody>
      </p:sp>
      <p:sp>
        <p:nvSpPr>
          <p:cNvPr id="105" name="Google Shape;105;p21"/>
          <p:cNvSpPr txBox="1"/>
          <p:nvPr>
            <p:ph idx="1" type="body"/>
          </p:nvPr>
        </p:nvSpPr>
        <p:spPr>
          <a:xfrm>
            <a:off x="1123284" y="576700"/>
            <a:ext cx="7710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ontserrat"/>
              <a:buChar char="●"/>
            </a:pPr>
            <a:r>
              <a:rPr b="1" lang="en-GB" sz="1500">
                <a:highlight>
                  <a:srgbClr val="FFFFFF"/>
                </a:highlight>
              </a:rPr>
              <a:t>Primary Aim: </a:t>
            </a:r>
            <a:r>
              <a:rPr lang="en-GB" sz="1500">
                <a:highlight>
                  <a:srgbClr val="FFFFFF"/>
                </a:highlight>
              </a:rPr>
              <a:t>Overcome translation barriers by advancing the use of EO data to deliver actionable insights that inform water quality management, hazard mitigation, sustainable land use, and seafood safety.</a:t>
            </a:r>
            <a:endParaRPr sz="1500">
              <a:highlight>
                <a:srgbClr val="FFFFFF"/>
              </a:highlight>
            </a:endParaRPr>
          </a:p>
          <a:p>
            <a:pPr indent="-3238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ontserrat"/>
              <a:buChar char="●"/>
            </a:pPr>
            <a:r>
              <a:rPr b="1" lang="en-GB" sz="1500">
                <a:highlight>
                  <a:srgbClr val="FFFFFF"/>
                </a:highlight>
              </a:rPr>
              <a:t>Holistic Approach: </a:t>
            </a:r>
            <a:r>
              <a:rPr lang="en-GB" sz="1500">
                <a:highlight>
                  <a:srgbClr val="FFFFFF"/>
                </a:highlight>
              </a:rPr>
              <a:t>Bridge existing scientific silos by strengthening data and modeling linkages across the entire inland freshwater-to-coastal continuum.</a:t>
            </a:r>
            <a:endParaRPr sz="1500">
              <a:highlight>
                <a:srgbClr val="FFFFFF"/>
              </a:highlight>
            </a:endParaRPr>
          </a:p>
          <a:p>
            <a:pPr indent="-3238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ontserrat"/>
              <a:buChar char="●"/>
            </a:pPr>
            <a:r>
              <a:rPr b="1" lang="en-GB" sz="1500">
                <a:highlight>
                  <a:srgbClr val="FFFFFF"/>
                </a:highlight>
              </a:rPr>
              <a:t>Critical Scientific Priority: </a:t>
            </a:r>
            <a:r>
              <a:rPr lang="en-GB" sz="1500">
                <a:highlight>
                  <a:srgbClr val="FFFFFF"/>
                </a:highlight>
              </a:rPr>
              <a:t>Improve the modeling of upstream-to-downstream water quality impacts (such as post-hazard sedimentation, saltwater intrusion, HABs, and plumes) to support better local management.</a:t>
            </a:r>
            <a:endParaRPr sz="1500">
              <a:highlight>
                <a:srgbClr val="FFFFFF"/>
              </a:highlight>
            </a:endParaRPr>
          </a:p>
          <a:p>
            <a:pPr indent="-3238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ontserrat"/>
              <a:buChar char="●"/>
            </a:pPr>
            <a:r>
              <a:rPr b="1" lang="en-GB" sz="1500">
                <a:highlight>
                  <a:srgbClr val="FFFFFF"/>
                </a:highlight>
              </a:rPr>
              <a:t>Global Need: </a:t>
            </a:r>
            <a:r>
              <a:rPr lang="en-GB" sz="1500">
                <a:highlight>
                  <a:srgbClr val="FFFFFF"/>
                </a:highlight>
              </a:rPr>
              <a:t>Identify critical observational and interoperability gaps to ensure satellite data translates into practical, proactive solutions for community well-being and water resilience.</a:t>
            </a:r>
            <a:endParaRPr sz="1500"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t/>
            </a:r>
            <a:endParaRPr b="1" sz="1500">
              <a:highlight>
                <a:srgbClr val="FFFFFF"/>
              </a:highlight>
            </a:endParaRPr>
          </a:p>
        </p:txBody>
      </p:sp>
      <p:sp>
        <p:nvSpPr>
          <p:cNvPr id="106" name="Google Shape;106;p21"/>
          <p:cNvSpPr txBox="1"/>
          <p:nvPr>
            <p:ph idx="12" type="sldNum"/>
          </p:nvPr>
        </p:nvSpPr>
        <p:spPr>
          <a:xfrm>
            <a:off x="8472458" y="467518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2"/>
          <p:cNvSpPr txBox="1"/>
          <p:nvPr>
            <p:ph type="title"/>
          </p:nvPr>
        </p:nvSpPr>
        <p:spPr>
          <a:xfrm>
            <a:off x="1025200" y="1332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Key Objectives</a:t>
            </a:r>
            <a:endParaRPr b="1"/>
          </a:p>
        </p:txBody>
      </p:sp>
      <p:sp>
        <p:nvSpPr>
          <p:cNvPr id="112" name="Google Shape;112;p22"/>
          <p:cNvSpPr txBox="1"/>
          <p:nvPr>
            <p:ph idx="1" type="body"/>
          </p:nvPr>
        </p:nvSpPr>
        <p:spPr>
          <a:xfrm>
            <a:off x="1082734" y="784800"/>
            <a:ext cx="78822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ontserrat"/>
              <a:buChar char="●"/>
            </a:pPr>
            <a:r>
              <a:rPr b="1" lang="en-GB" sz="1500">
                <a:highlight>
                  <a:srgbClr val="FFFFFF"/>
                </a:highlight>
              </a:rPr>
              <a:t>Coordinate a Systems Approach: </a:t>
            </a:r>
            <a:r>
              <a:rPr lang="en-GB" sz="1500">
                <a:highlight>
                  <a:srgbClr val="FFFFFF"/>
                </a:highlight>
              </a:rPr>
              <a:t>Map specific gaps in existing EO products, data coverage, predictive capabilities, and interoperability across ecosystems to set collaborative priorities for CEOS.</a:t>
            </a:r>
            <a:endParaRPr sz="1500">
              <a:highlight>
                <a:srgbClr val="FFFFFF"/>
              </a:highlight>
            </a:endParaRPr>
          </a:p>
          <a:p>
            <a:pPr indent="-32385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ontserrat"/>
              <a:buChar char="●"/>
            </a:pPr>
            <a:r>
              <a:rPr b="1" lang="en-GB" sz="1500">
                <a:highlight>
                  <a:srgbClr val="FFFFFF"/>
                </a:highlight>
              </a:rPr>
              <a:t>Facilitate Collaboration: </a:t>
            </a:r>
            <a:r>
              <a:rPr lang="en-GB" sz="1500">
                <a:highlight>
                  <a:srgbClr val="FFFFFF"/>
                </a:highlight>
              </a:rPr>
              <a:t>Align CEOS agencies, commercial partners, and end-users to collectively prioritize EO product development, data quality, and scale </a:t>
            </a:r>
            <a:r>
              <a:rPr lang="en-GB" sz="1500">
                <a:highlight>
                  <a:srgbClr val="FFFFFF"/>
                </a:highlight>
              </a:rPr>
              <a:t>efforts</a:t>
            </a:r>
            <a:r>
              <a:rPr lang="en-GB" sz="1500">
                <a:highlight>
                  <a:srgbClr val="FFFFFF"/>
                </a:highlight>
              </a:rPr>
              <a:t>.</a:t>
            </a:r>
            <a:endParaRPr sz="1500">
              <a:highlight>
                <a:srgbClr val="FFFFFF"/>
              </a:highlight>
            </a:endParaRPr>
          </a:p>
          <a:p>
            <a:pPr indent="-32385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ontserrat"/>
              <a:buChar char="●"/>
            </a:pPr>
            <a:r>
              <a:rPr b="1" lang="en-GB" sz="1500">
                <a:highlight>
                  <a:srgbClr val="FFFFFF"/>
                </a:highlight>
              </a:rPr>
              <a:t>Overcome Translation Barriers: </a:t>
            </a:r>
            <a:r>
              <a:rPr lang="en-GB" sz="1500">
                <a:highlight>
                  <a:srgbClr val="FFFFFF"/>
                </a:highlight>
              </a:rPr>
              <a:t>Identify solutions for </a:t>
            </a:r>
            <a:r>
              <a:rPr lang="en-GB" sz="1500">
                <a:highlight>
                  <a:srgbClr val="FFFFFF"/>
                </a:highlight>
              </a:rPr>
              <a:t>technical</a:t>
            </a:r>
            <a:r>
              <a:rPr lang="en-GB" sz="1500">
                <a:highlight>
                  <a:srgbClr val="FFFFFF"/>
                </a:highlight>
              </a:rPr>
              <a:t>, scalability, and data </a:t>
            </a:r>
            <a:r>
              <a:rPr lang="en-GB" sz="1500">
                <a:highlight>
                  <a:srgbClr val="FFFFFF"/>
                </a:highlight>
              </a:rPr>
              <a:t>accessibility</a:t>
            </a:r>
            <a:r>
              <a:rPr lang="en-GB" sz="1500">
                <a:highlight>
                  <a:srgbClr val="FFFFFF"/>
                </a:highlight>
              </a:rPr>
              <a:t> limitations to enabling real-time water </a:t>
            </a:r>
            <a:r>
              <a:rPr lang="en-GB" sz="1500">
                <a:highlight>
                  <a:srgbClr val="FFFFFF"/>
                </a:highlight>
              </a:rPr>
              <a:t>quality</a:t>
            </a:r>
            <a:r>
              <a:rPr lang="en-GB" sz="1500">
                <a:highlight>
                  <a:srgbClr val="FFFFFF"/>
                </a:highlight>
              </a:rPr>
              <a:t> monitoring. </a:t>
            </a:r>
            <a:endParaRPr sz="1500">
              <a:highlight>
                <a:srgbClr val="FFFFFF"/>
              </a:highlight>
            </a:endParaRPr>
          </a:p>
          <a:p>
            <a:pPr indent="-323850" lvl="0" marL="457200" rtl="0" algn="l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Montserrat"/>
              <a:buChar char="●"/>
            </a:pPr>
            <a:r>
              <a:rPr b="1" lang="en-GB" sz="1500">
                <a:highlight>
                  <a:srgbClr val="FFFFFF"/>
                </a:highlight>
              </a:rPr>
              <a:t>Empower Decision-Makers: </a:t>
            </a:r>
            <a:r>
              <a:rPr lang="en-GB" sz="1500">
                <a:highlight>
                  <a:srgbClr val="FFFFFF"/>
                </a:highlight>
              </a:rPr>
              <a:t>Define </a:t>
            </a:r>
            <a:r>
              <a:rPr lang="en-GB" sz="1500">
                <a:highlight>
                  <a:srgbClr val="FFFFFF"/>
                </a:highlight>
              </a:rPr>
              <a:t>concrete</a:t>
            </a:r>
            <a:r>
              <a:rPr lang="en-GB" sz="1500">
                <a:highlight>
                  <a:srgbClr val="FFFFFF"/>
                </a:highlight>
              </a:rPr>
              <a:t> pathways to </a:t>
            </a:r>
            <a:r>
              <a:rPr lang="en-GB" sz="1500">
                <a:highlight>
                  <a:srgbClr val="FFFFFF"/>
                </a:highlight>
              </a:rPr>
              <a:t>transform</a:t>
            </a:r>
            <a:r>
              <a:rPr lang="en-GB" sz="1500">
                <a:highlight>
                  <a:srgbClr val="FFFFFF"/>
                </a:highlight>
              </a:rPr>
              <a:t> </a:t>
            </a:r>
            <a:r>
              <a:rPr lang="en-GB" sz="1500">
                <a:highlight>
                  <a:srgbClr val="FFFFFF"/>
                </a:highlight>
              </a:rPr>
              <a:t>complex</a:t>
            </a:r>
            <a:r>
              <a:rPr lang="en-GB" sz="1500">
                <a:highlight>
                  <a:srgbClr val="FFFFFF"/>
                </a:highlight>
              </a:rPr>
              <a:t> EO data into actionable, proactive tools early warning, adaptation management, and innovation.</a:t>
            </a:r>
            <a:endParaRPr sz="1500"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000"/>
              </a:spcBef>
              <a:spcAft>
                <a:spcPts val="1200"/>
              </a:spcAft>
              <a:buNone/>
            </a:pPr>
            <a:r>
              <a:t/>
            </a:r>
            <a:endParaRPr sz="1500"/>
          </a:p>
        </p:txBody>
      </p:sp>
      <p:sp>
        <p:nvSpPr>
          <p:cNvPr id="113" name="Google Shape;113;p22"/>
          <p:cNvSpPr txBox="1"/>
          <p:nvPr>
            <p:ph idx="12" type="sldNum"/>
          </p:nvPr>
        </p:nvSpPr>
        <p:spPr>
          <a:xfrm>
            <a:off x="8472458" y="467518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chemeClr val="dk1"/>
                </a:solidFill>
              </a:rPr>
              <a:t>‹#›</a:t>
            </a:fld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 txBox="1"/>
          <p:nvPr>
            <p:ph type="title"/>
          </p:nvPr>
        </p:nvSpPr>
        <p:spPr>
          <a:xfrm>
            <a:off x="1025200" y="1332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KEY WORKSHOP HIGHLIGHTS</a:t>
            </a:r>
            <a:endParaRPr b="1"/>
          </a:p>
        </p:txBody>
      </p:sp>
      <p:sp>
        <p:nvSpPr>
          <p:cNvPr id="119" name="Google Shape;119;p23"/>
          <p:cNvSpPr txBox="1"/>
          <p:nvPr>
            <p:ph idx="1" type="body"/>
          </p:nvPr>
        </p:nvSpPr>
        <p:spPr>
          <a:xfrm>
            <a:off x="1093350" y="705900"/>
            <a:ext cx="7988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●"/>
            </a:pPr>
            <a:r>
              <a:rPr b="1" lang="en-GB" sz="1200">
                <a:highlight>
                  <a:srgbClr val="FFFFFF"/>
                </a:highlight>
              </a:rPr>
              <a:t>PARTICIPANT STATS:</a:t>
            </a:r>
            <a:endParaRPr b="1" sz="1200">
              <a:highlight>
                <a:srgbClr val="FFFFFF"/>
              </a:highlight>
            </a:endParaRPr>
          </a:p>
          <a:p>
            <a:pPr indent="-304800" lvl="0" marL="914400" rtl="0" algn="l">
              <a:spcBef>
                <a:spcPts val="1000"/>
              </a:spcBef>
              <a:spcAft>
                <a:spcPts val="0"/>
              </a:spcAft>
              <a:buSzPts val="1200"/>
              <a:buChar char="-"/>
            </a:pPr>
            <a:r>
              <a:rPr lang="en-GB" sz="1200">
                <a:highlight>
                  <a:srgbClr val="FFFFFF"/>
                </a:highlight>
              </a:rPr>
              <a:t>In person and virtual participants 45, intentionally mainly </a:t>
            </a:r>
            <a:r>
              <a:rPr lang="en-GB" sz="1200">
                <a:highlight>
                  <a:schemeClr val="lt1"/>
                </a:highlight>
              </a:rPr>
              <a:t>from CEOS agencies, with a few key external SME guests invited.</a:t>
            </a:r>
            <a:endParaRPr sz="1200">
              <a:highlight>
                <a:srgbClr val="FFFFFF"/>
              </a:highlight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●"/>
            </a:pPr>
            <a:r>
              <a:rPr b="1" lang="en-GB" sz="1200">
                <a:highlight>
                  <a:srgbClr val="FFFFFF"/>
                </a:highlight>
              </a:rPr>
              <a:t>H</a:t>
            </a:r>
            <a:r>
              <a:rPr b="1" lang="en-GB" sz="1200">
                <a:highlight>
                  <a:srgbClr val="FFFFFF"/>
                </a:highlight>
              </a:rPr>
              <a:t>IGHLIGHTS:</a:t>
            </a:r>
            <a:endParaRPr b="1" sz="1200">
              <a:highlight>
                <a:srgbClr val="FFFFFF"/>
              </a:highlight>
            </a:endParaRPr>
          </a:p>
          <a:p>
            <a:pPr indent="-304800" lvl="1" marL="9144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AutoNum type="alphaLcPeriod"/>
            </a:pPr>
            <a:r>
              <a:rPr lang="en-GB" sz="1200">
                <a:highlight>
                  <a:schemeClr val="lt1"/>
                </a:highlight>
              </a:rPr>
              <a:t>The workshop balanced informative </a:t>
            </a:r>
            <a:r>
              <a:rPr lang="en-GB" sz="1200">
                <a:highlight>
                  <a:schemeClr val="lt1"/>
                </a:highlight>
              </a:rPr>
              <a:t>content</a:t>
            </a:r>
            <a:r>
              <a:rPr lang="en-GB" sz="1200">
                <a:highlight>
                  <a:schemeClr val="lt1"/>
                </a:highlight>
              </a:rPr>
              <a:t> with open discussion to work towards the workshop’s objectives. Representation of excellent Chair and SIT team collaboration.</a:t>
            </a:r>
            <a:endParaRPr sz="1200">
              <a:highlight>
                <a:schemeClr val="lt1"/>
              </a:highlight>
            </a:endParaRPr>
          </a:p>
          <a:p>
            <a:pPr indent="-304800" lvl="1" marL="914400" rtl="0" algn="l">
              <a:spcBef>
                <a:spcPts val="1000"/>
              </a:spcBef>
              <a:spcAft>
                <a:spcPts val="0"/>
              </a:spcAft>
              <a:buSzPts val="1200"/>
              <a:buFont typeface="Arial"/>
              <a:buAutoNum type="alphaLcPeriod"/>
            </a:pPr>
            <a:r>
              <a:rPr lang="en-GB" sz="1200">
                <a:highlight>
                  <a:schemeClr val="lt1"/>
                </a:highlight>
              </a:rPr>
              <a:t>Recognition of the </a:t>
            </a:r>
            <a:r>
              <a:rPr lang="en-GB" sz="1200">
                <a:highlight>
                  <a:schemeClr val="lt1"/>
                </a:highlight>
              </a:rPr>
              <a:t>catchment</a:t>
            </a:r>
            <a:r>
              <a:rPr lang="en-GB" sz="1200">
                <a:highlight>
                  <a:schemeClr val="lt1"/>
                </a:highlight>
              </a:rPr>
              <a:t> to coast complexity, and the importance of interoperability, </a:t>
            </a:r>
            <a:r>
              <a:rPr lang="en-GB" sz="1200">
                <a:highlight>
                  <a:schemeClr val="lt1"/>
                </a:highlight>
              </a:rPr>
              <a:t>cooperation</a:t>
            </a:r>
            <a:r>
              <a:rPr lang="en-GB" sz="1200">
                <a:highlight>
                  <a:schemeClr val="lt1"/>
                </a:highlight>
              </a:rPr>
              <a:t> and inclusive partnerships .</a:t>
            </a:r>
            <a:endParaRPr sz="1200">
              <a:highlight>
                <a:schemeClr val="lt1"/>
              </a:highlight>
            </a:endParaRPr>
          </a:p>
          <a:p>
            <a:pPr indent="-304800" lvl="1" marL="914400" rtl="0" algn="l">
              <a:spcBef>
                <a:spcPts val="1000"/>
              </a:spcBef>
              <a:spcAft>
                <a:spcPts val="0"/>
              </a:spcAft>
              <a:buSzPts val="1200"/>
              <a:buFont typeface="Arial"/>
              <a:buAutoNum type="alphaLcPeriod"/>
            </a:pPr>
            <a:r>
              <a:rPr lang="en-GB" sz="1200">
                <a:highlight>
                  <a:schemeClr val="lt1"/>
                </a:highlight>
              </a:rPr>
              <a:t>Important focus on end user needs to ensure that robust science can support informed/evidence based decision making.</a:t>
            </a:r>
            <a:endParaRPr sz="1200">
              <a:highlight>
                <a:schemeClr val="lt1"/>
              </a:highlight>
            </a:endParaRPr>
          </a:p>
          <a:p>
            <a:pPr indent="-304800" lvl="1" marL="914400" rtl="0" algn="l">
              <a:spcBef>
                <a:spcPts val="1000"/>
              </a:spcBef>
              <a:spcAft>
                <a:spcPts val="0"/>
              </a:spcAft>
              <a:buSzPts val="1200"/>
              <a:buFont typeface="Arial"/>
              <a:buAutoNum type="alphaLcPeriod"/>
            </a:pPr>
            <a:r>
              <a:rPr lang="en-GB" sz="1200">
                <a:highlight>
                  <a:schemeClr val="lt1"/>
                </a:highlight>
              </a:rPr>
              <a:t>Recognition of potential </a:t>
            </a:r>
            <a:r>
              <a:rPr lang="en-GB" sz="1200">
                <a:highlight>
                  <a:schemeClr val="lt1"/>
                </a:highlight>
              </a:rPr>
              <a:t>complementarity</a:t>
            </a:r>
            <a:r>
              <a:rPr lang="en-GB" sz="1200">
                <a:highlight>
                  <a:schemeClr val="lt1"/>
                </a:highlight>
              </a:rPr>
              <a:t> and linkages to other CEOS work</a:t>
            </a:r>
            <a:r>
              <a:rPr lang="en-GB" sz="1200">
                <a:highlight>
                  <a:schemeClr val="lt1"/>
                </a:highlight>
              </a:rPr>
              <a:t>, including (</a:t>
            </a:r>
            <a:r>
              <a:rPr i="1" lang="en-GB" sz="1200">
                <a:highlight>
                  <a:schemeClr val="lt1"/>
                </a:highlight>
              </a:rPr>
              <a:t>but not limited to</a:t>
            </a:r>
            <a:r>
              <a:rPr lang="en-GB" sz="1200">
                <a:highlight>
                  <a:schemeClr val="lt1"/>
                </a:highlight>
              </a:rPr>
              <a:t>), Aquatic Carbon Roadmap and Biodiversity-VC , COAST-VC, CEOS Analytics Lab, LSIVC and WGISS , and SIT-Chair themes. </a:t>
            </a:r>
            <a:endParaRPr sz="1200">
              <a:highlight>
                <a:schemeClr val="lt1"/>
              </a:highlight>
            </a:endParaRPr>
          </a:p>
          <a:p>
            <a:pPr indent="-304800" lvl="1" marL="914400" rtl="0" algn="l">
              <a:spcBef>
                <a:spcPts val="1000"/>
              </a:spcBef>
              <a:spcAft>
                <a:spcPts val="1000"/>
              </a:spcAft>
              <a:buSzPts val="1200"/>
              <a:buFont typeface="Arial"/>
              <a:buAutoNum type="alphaLcPeriod"/>
            </a:pPr>
            <a:r>
              <a:rPr lang="en-GB" sz="1200">
                <a:highlight>
                  <a:schemeClr val="lt1"/>
                </a:highlight>
              </a:rPr>
              <a:t>Eagerness to progress to the next phase and workshop 2, which will include participant representations from different stakeholder groups. </a:t>
            </a:r>
            <a:endParaRPr sz="1200">
              <a:highlight>
                <a:schemeClr val="lt1"/>
              </a:highlight>
            </a:endParaRPr>
          </a:p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8472458" y="467518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chemeClr val="dk1"/>
                </a:solidFill>
              </a:rPr>
              <a:t>‹#›</a:t>
            </a:fld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24" title="PXL_20260413_220415860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3375" y="2066419"/>
            <a:ext cx="3538499" cy="26538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4" title="PXL_20260413_185729597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26147" y="2597051"/>
            <a:ext cx="3146993" cy="2360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4" title="PXL_20260413_192332360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61250" y="153550"/>
            <a:ext cx="2943749" cy="2207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4" title="PXL_20260413_192344916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37272" y="2848141"/>
            <a:ext cx="2652549" cy="1989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4" title="PXL_20260413_222517461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119745" y="487028"/>
            <a:ext cx="1881692" cy="2508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4" title="PXL_20260413_172058185.jpg"/>
          <p:cNvPicPr preferRelativeResize="0"/>
          <p:nvPr/>
        </p:nvPicPr>
        <p:blipFill rotWithShape="1">
          <a:blip r:embed="rId8">
            <a:alphaModFix/>
          </a:blip>
          <a:srcRect b="0" l="0" r="0" t="25037"/>
          <a:stretch/>
        </p:blipFill>
        <p:spPr>
          <a:xfrm>
            <a:off x="3930400" y="755422"/>
            <a:ext cx="3538499" cy="19894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5"/>
          <p:cNvSpPr txBox="1"/>
          <p:nvPr>
            <p:ph type="title"/>
          </p:nvPr>
        </p:nvSpPr>
        <p:spPr>
          <a:xfrm>
            <a:off x="1025200" y="1332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/>
              <a:t>NEXT STEPS:</a:t>
            </a:r>
            <a:endParaRPr b="1"/>
          </a:p>
        </p:txBody>
      </p:sp>
      <p:sp>
        <p:nvSpPr>
          <p:cNvPr id="136" name="Google Shape;136;p25"/>
          <p:cNvSpPr txBox="1"/>
          <p:nvPr>
            <p:ph idx="1" type="body"/>
          </p:nvPr>
        </p:nvSpPr>
        <p:spPr>
          <a:xfrm>
            <a:off x="1082734" y="784800"/>
            <a:ext cx="78822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AutoNum type="arabicPeriod"/>
            </a:pPr>
            <a:r>
              <a:rPr lang="en-GB" sz="1500"/>
              <a:t>Consolidation of Workshop Findings into a post-workshop report</a:t>
            </a:r>
            <a:endParaRPr sz="1500"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-323850" lvl="0" marL="457200" rtl="0" algn="l">
              <a:spcBef>
                <a:spcPts val="1000"/>
              </a:spcBef>
              <a:spcAft>
                <a:spcPts val="0"/>
              </a:spcAft>
              <a:buSzPts val="1500"/>
              <a:buAutoNum type="arabicPeriod"/>
            </a:pPr>
            <a:r>
              <a:rPr lang="en-GB" sz="1500"/>
              <a:t>Seeking participant feedback and further input to inform Workshop 2</a:t>
            </a:r>
            <a:endParaRPr sz="1500"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-323850" lvl="0" marL="457200" rtl="0" algn="l">
              <a:spcBef>
                <a:spcPts val="1000"/>
              </a:spcBef>
              <a:spcAft>
                <a:spcPts val="0"/>
              </a:spcAft>
              <a:buSzPts val="1500"/>
              <a:buAutoNum type="arabicPeriod"/>
            </a:pPr>
            <a:r>
              <a:rPr lang="en-GB" sz="1500"/>
              <a:t>Commence planning for September 2026 workshop to be held in Washington</a:t>
            </a:r>
            <a:endParaRPr sz="1500"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-323850" lvl="0" marL="457200" rtl="0" algn="l">
              <a:spcBef>
                <a:spcPts val="1000"/>
              </a:spcBef>
              <a:spcAft>
                <a:spcPts val="0"/>
              </a:spcAft>
              <a:buSzPts val="1500"/>
              <a:buAutoNum type="arabicPeriod"/>
            </a:pPr>
            <a:r>
              <a:rPr lang="en-GB" sz="1500"/>
              <a:t>Begin White Paper development</a:t>
            </a:r>
            <a:endParaRPr sz="1500"/>
          </a:p>
        </p:txBody>
      </p:sp>
      <p:sp>
        <p:nvSpPr>
          <p:cNvPr id="137" name="Google Shape;137;p25"/>
          <p:cNvSpPr txBox="1"/>
          <p:nvPr>
            <p:ph idx="12" type="sldNum"/>
          </p:nvPr>
        </p:nvSpPr>
        <p:spPr>
          <a:xfrm>
            <a:off x="8472458" y="467518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chemeClr val="dk1"/>
                </a:solidFill>
              </a:rPr>
              <a:t>‹#›</a:t>
            </a:fld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6"/>
          <p:cNvSpPr txBox="1"/>
          <p:nvPr>
            <p:ph type="title"/>
          </p:nvPr>
        </p:nvSpPr>
        <p:spPr>
          <a:xfrm>
            <a:off x="311700" y="117809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400">
                <a:solidFill>
                  <a:schemeClr val="lt1"/>
                </a:solidFill>
              </a:rPr>
              <a:t>GROUP PHOTO</a:t>
            </a:r>
            <a:endParaRPr b="1" sz="34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3" name="Google Shape;143;p26" title="PXL_20260413_205947343.jpg"/>
          <p:cNvPicPr preferRelativeResize="0"/>
          <p:nvPr/>
        </p:nvPicPr>
        <p:blipFill rotWithShape="1">
          <a:blip r:embed="rId3">
            <a:alphaModFix/>
          </a:blip>
          <a:srcRect b="7506" l="0" r="0" t="31171"/>
          <a:stretch/>
        </p:blipFill>
        <p:spPr>
          <a:xfrm>
            <a:off x="423475" y="117800"/>
            <a:ext cx="7899525" cy="3633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6" title="image00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41718" y="3757069"/>
            <a:ext cx="1323133" cy="744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6" title="image004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59798" y="3734500"/>
            <a:ext cx="1363200" cy="766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6" title="image002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46626" y="3745761"/>
            <a:ext cx="1363197" cy="766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36656" y="3745757"/>
            <a:ext cx="1323133" cy="744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6" title="image001 (1)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006688" y="3745796"/>
            <a:ext cx="1363202" cy="766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23475" y="3745193"/>
            <a:ext cx="1363202" cy="767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