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5" r:id="rId5"/>
    <p:sldMasterId id="2147483667" r:id="rId6"/>
    <p:sldMasterId id="2147483680" r:id="rId7"/>
    <p:sldMasterId id="214748370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Lst>
  <p:sldSz cy="6858000" cx="12192000"/>
  <p:notesSz cx="6858000" cy="9144000"/>
  <p:embeddedFontLst>
    <p:embeddedFont>
      <p:font typeface="Play"/>
      <p:regular r:id="rId40"/>
      <p:bold r:id="rId41"/>
    </p:embeddedFont>
    <p:embeddedFont>
      <p:font typeface="Montserrat"/>
      <p:regular r:id="rId42"/>
      <p:bold r:id="rId43"/>
      <p:italic r:id="rId44"/>
      <p:boldItalic r:id="rId45"/>
    </p:embeddedFont>
    <p:embeddedFont>
      <p:font typeface="Arial Narrow"/>
      <p:regular r:id="rId46"/>
      <p:bold r:id="rId47"/>
      <p:italic r:id="rId48"/>
      <p:boldItalic r:id="rId49"/>
    </p:embeddedFont>
    <p:embeddedFont>
      <p:font typeface="Helvetica Neue"/>
      <p:regular r:id="rId50"/>
      <p:bold r:id="rId51"/>
      <p:italic r:id="rId52"/>
      <p:boldItalic r:id="rId53"/>
    </p:embeddedFont>
    <p:embeddedFont>
      <p:font typeface="Helvetica Neue Light"/>
      <p:regular r:id="rId54"/>
      <p:bold r:id="rId55"/>
      <p:italic r:id="rId56"/>
      <p:boldItalic r:id="rId57"/>
    </p:embeddedFont>
    <p:embeddedFont>
      <p:font typeface="Barlow"/>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2" roundtripDataSignature="AMtx7mhfIOfrF5yMhIPICiENk6A3RCp0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8E60DA1-907A-48DE-BB6F-5A45A2868409}">
  <a:tblStyle styleId="{C8E60DA1-907A-48DE-BB6F-5A45A286840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lay-regular.fntdata"/><Relationship Id="rId42" Type="http://schemas.openxmlformats.org/officeDocument/2006/relationships/font" Target="fonts/Montserrat-regular.fntdata"/><Relationship Id="rId41" Type="http://schemas.openxmlformats.org/officeDocument/2006/relationships/font" Target="fonts/Play-bold.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ArialNarrow-regular.fntdata"/><Relationship Id="rId45" Type="http://schemas.openxmlformats.org/officeDocument/2006/relationships/font" Target="fonts/Montserra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ArialNarrow-italic.fntdata"/><Relationship Id="rId47" Type="http://schemas.openxmlformats.org/officeDocument/2006/relationships/font" Target="fonts/ArialNarrow-bold.fntdata"/><Relationship Id="rId49" Type="http://schemas.openxmlformats.org/officeDocument/2006/relationships/font" Target="fonts/ArialNarrow-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customschemas.google.com/relationships/presentationmetadata" Target="metadata"/><Relationship Id="rId61" Type="http://schemas.openxmlformats.org/officeDocument/2006/relationships/font" Target="fonts/Barlow-bold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60" Type="http://schemas.openxmlformats.org/officeDocument/2006/relationships/font" Target="fonts/Barlow-italic.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HelveticaNeue-bold.fntdata"/><Relationship Id="rId50" Type="http://schemas.openxmlformats.org/officeDocument/2006/relationships/font" Target="fonts/HelveticaNeue-regular.fntdata"/><Relationship Id="rId53" Type="http://schemas.openxmlformats.org/officeDocument/2006/relationships/font" Target="fonts/HelveticaNeue-boldItalic.fntdata"/><Relationship Id="rId52" Type="http://schemas.openxmlformats.org/officeDocument/2006/relationships/font" Target="fonts/HelveticaNeue-italic.fntdata"/><Relationship Id="rId11" Type="http://schemas.openxmlformats.org/officeDocument/2006/relationships/slide" Target="slides/slide2.xml"/><Relationship Id="rId55" Type="http://schemas.openxmlformats.org/officeDocument/2006/relationships/font" Target="fonts/HelveticaNeueLight-bold.fntdata"/><Relationship Id="rId10" Type="http://schemas.openxmlformats.org/officeDocument/2006/relationships/slide" Target="slides/slide1.xml"/><Relationship Id="rId54" Type="http://schemas.openxmlformats.org/officeDocument/2006/relationships/font" Target="fonts/HelveticaNeueLight-regular.fntdata"/><Relationship Id="rId13" Type="http://schemas.openxmlformats.org/officeDocument/2006/relationships/slide" Target="slides/slide4.xml"/><Relationship Id="rId57" Type="http://schemas.openxmlformats.org/officeDocument/2006/relationships/font" Target="fonts/HelveticaNeueLight-boldItalic.fntdata"/><Relationship Id="rId12" Type="http://schemas.openxmlformats.org/officeDocument/2006/relationships/slide" Target="slides/slide3.xml"/><Relationship Id="rId56" Type="http://schemas.openxmlformats.org/officeDocument/2006/relationships/font" Target="fonts/HelveticaNeueLight-italic.fntdata"/><Relationship Id="rId15" Type="http://schemas.openxmlformats.org/officeDocument/2006/relationships/slide" Target="slides/slide6.xml"/><Relationship Id="rId59" Type="http://schemas.openxmlformats.org/officeDocument/2006/relationships/font" Target="fonts/Barlow-bold.fntdata"/><Relationship Id="rId14" Type="http://schemas.openxmlformats.org/officeDocument/2006/relationships/slide" Target="slides/slide5.xml"/><Relationship Id="rId58" Type="http://schemas.openxmlformats.org/officeDocument/2006/relationships/font" Target="fonts/Barlow-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6" name="Google Shape;50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4" name="Google Shape;75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de1b9edae1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3de1b9edae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3de1b9edae1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5" name="Google Shape;775;g3de1b9edae1_2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3de1b9edae1_2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5" name="Google Shape;785;g3de1b9edae1_2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de1b9edae1_2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g3de1b9edae1_2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00" name="Google Shape;800;g3de1b9edae1_2_2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3de1b9edae1_2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g3de1b9edae1_2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de1b9edae1_2_27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6" name="Google Shape;836;g3de1b9edae1_2_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3de1b9edae1_2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3de1b9edae1_2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b="0" i="0">
              <a:solidFill>
                <a:srgbClr val="3E3D40"/>
              </a:solidFill>
              <a:latin typeface="Georgia"/>
              <a:ea typeface="Georgia"/>
              <a:cs typeface="Georgia"/>
              <a:sym typeface="Georgia"/>
            </a:endParaRPr>
          </a:p>
        </p:txBody>
      </p:sp>
      <p:sp>
        <p:nvSpPr>
          <p:cNvPr id="842" name="Google Shape;842;g3de1b9edae1_2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3de1b9edae1_2_46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2" name="Google Shape;852;g3de1b9edae1_2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de1b9edae1_2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g3de1b9edae1_2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63" name="Google Shape;863;g3de1b9edae1_2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3de1b9edae1_2_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g3de1b9edae1_2_4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79" name="Google Shape;879;g3de1b9edae1_2_4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3de1b9edae1_2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g3de1b9edae1_2_5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97" name="Google Shape;897;g3de1b9edae1_2_5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3deba0da68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g3deba0da68b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deba0da68b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deba0da68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0" name="Google Shape;57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8.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jpg"/><Relationship Id="rId3" Type="http://schemas.openxmlformats.org/officeDocument/2006/relationships/image" Target="../media/image35.pn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jpg"/><Relationship Id="rId3"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jpg"/><Relationship Id="rId3"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g"/><Relationship Id="rId3" Type="http://schemas.openxmlformats.org/officeDocument/2006/relationships/image" Target="../media/image1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jpg"/><Relationship Id="rId3"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jpg"/><Relationship Id="rId3"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jpg"/><Relationship Id="rId3" Type="http://schemas.openxmlformats.org/officeDocument/2006/relationships/image" Target="../media/image14.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0"/>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0"/>
          <p:cNvPicPr preferRelativeResize="0"/>
          <p:nvPr/>
        </p:nvPicPr>
        <p:blipFill rotWithShape="1">
          <a:blip r:embed="rId3">
            <a:alphaModFix/>
          </a:blip>
          <a:srcRect b="-114"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0"/>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0"/>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20"/>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20"/>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0"/>
          <p:cNvPicPr preferRelativeResize="0"/>
          <p:nvPr/>
        </p:nvPicPr>
        <p:blipFill rotWithShape="1">
          <a:blip r:embed="rId6">
            <a:alphaModFix amt="34000"/>
          </a:blip>
          <a:srcRect b="-8774" l="32582" r="8554" t="2399"/>
          <a:stretch/>
        </p:blipFill>
        <p:spPr>
          <a:xfrm rot="5400000">
            <a:off x="5734286" y="-1016167"/>
            <a:ext cx="5455273" cy="7480884"/>
          </a:xfrm>
          <a:prstGeom prst="rtTriangle">
            <a:avLst/>
          </a:prstGeom>
          <a:noFill/>
          <a:ln>
            <a:noFill/>
          </a:ln>
        </p:spPr>
      </p:pic>
      <p:pic>
        <p:nvPicPr>
          <p:cNvPr id="19" name="Google Shape;19;p20"/>
          <p:cNvPicPr preferRelativeResize="0"/>
          <p:nvPr/>
        </p:nvPicPr>
        <p:blipFill rotWithShape="1">
          <a:blip r:embed="rId6">
            <a:alphaModFix amt="34000"/>
          </a:blip>
          <a:srcRect b="674" l="54017" r="11355" t="36082"/>
          <a:stretch/>
        </p:blipFill>
        <p:spPr>
          <a:xfrm rot="-5400000">
            <a:off x="5792642" y="4819952"/>
            <a:ext cx="1719709" cy="2366806"/>
          </a:xfrm>
          <a:prstGeom prst="rtTriangle">
            <a:avLst/>
          </a:prstGeom>
          <a:noFill/>
          <a:ln>
            <a:noFill/>
          </a:ln>
        </p:spPr>
      </p:pic>
      <p:sp>
        <p:nvSpPr>
          <p:cNvPr id="20" name="Google Shape;20;p20"/>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8" name="Shape 78"/>
        <p:cNvGrpSpPr/>
        <p:nvPr/>
      </p:nvGrpSpPr>
      <p:grpSpPr>
        <a:xfrm>
          <a:off x="0" y="0"/>
          <a:ext cx="0" cy="0"/>
          <a:chOff x="0" y="0"/>
          <a:chExt cx="0" cy="0"/>
        </a:xfrm>
      </p:grpSpPr>
      <p:sp>
        <p:nvSpPr>
          <p:cNvPr id="79" name="Google Shape;79;g3de1b9edae1_0_10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80" name="Google Shape;80;g3de1b9edae1_0_100"/>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81" name="Google Shape;81;g3de1b9edae1_0_100"/>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82" name="Google Shape;82;g3de1b9edae1_0_10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3" name="Shape 83"/>
        <p:cNvGrpSpPr/>
        <p:nvPr/>
      </p:nvGrpSpPr>
      <p:grpSpPr>
        <a:xfrm>
          <a:off x="0" y="0"/>
          <a:ext cx="0" cy="0"/>
          <a:chOff x="0" y="0"/>
          <a:chExt cx="0" cy="0"/>
        </a:xfrm>
      </p:grpSpPr>
      <p:sp>
        <p:nvSpPr>
          <p:cNvPr id="84" name="Google Shape;84;g3de1b9edae1_0_10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85" name="Google Shape;85;g3de1b9edae1_0_10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6" name="Shape 86"/>
        <p:cNvGrpSpPr/>
        <p:nvPr/>
      </p:nvGrpSpPr>
      <p:grpSpPr>
        <a:xfrm>
          <a:off x="0" y="0"/>
          <a:ext cx="0" cy="0"/>
          <a:chOff x="0" y="0"/>
          <a:chExt cx="0" cy="0"/>
        </a:xfrm>
      </p:grpSpPr>
      <p:sp>
        <p:nvSpPr>
          <p:cNvPr id="87" name="Google Shape;87;g3de1b9edae1_0_108"/>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88" name="Google Shape;88;g3de1b9edae1_0_108"/>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89" name="Google Shape;89;g3de1b9edae1_0_10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0" name="Shape 90"/>
        <p:cNvGrpSpPr/>
        <p:nvPr/>
      </p:nvGrpSpPr>
      <p:grpSpPr>
        <a:xfrm>
          <a:off x="0" y="0"/>
          <a:ext cx="0" cy="0"/>
          <a:chOff x="0" y="0"/>
          <a:chExt cx="0" cy="0"/>
        </a:xfrm>
      </p:grpSpPr>
      <p:sp>
        <p:nvSpPr>
          <p:cNvPr id="91" name="Google Shape;91;g3de1b9edae1_0_112"/>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92" name="Google Shape;92;g3de1b9edae1_0_1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3" name="Shape 93"/>
        <p:cNvGrpSpPr/>
        <p:nvPr/>
      </p:nvGrpSpPr>
      <p:grpSpPr>
        <a:xfrm>
          <a:off x="0" y="0"/>
          <a:ext cx="0" cy="0"/>
          <a:chOff x="0" y="0"/>
          <a:chExt cx="0" cy="0"/>
        </a:xfrm>
      </p:grpSpPr>
      <p:sp>
        <p:nvSpPr>
          <p:cNvPr id="94" name="Google Shape;94;g3de1b9edae1_0_115"/>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 name="Google Shape;95;g3de1b9edae1_0_115"/>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96" name="Google Shape;96;g3de1b9edae1_0_115"/>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7" name="Google Shape;97;g3de1b9edae1_0_115"/>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98" name="Google Shape;98;g3de1b9edae1_0_1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sp>
        <p:nvSpPr>
          <p:cNvPr id="100" name="Google Shape;100;g3de1b9edae1_0_121"/>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101" name="Google Shape;101;g3de1b9edae1_0_1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2" name="Shape 102"/>
        <p:cNvGrpSpPr/>
        <p:nvPr/>
      </p:nvGrpSpPr>
      <p:grpSpPr>
        <a:xfrm>
          <a:off x="0" y="0"/>
          <a:ext cx="0" cy="0"/>
          <a:chOff x="0" y="0"/>
          <a:chExt cx="0" cy="0"/>
        </a:xfrm>
      </p:grpSpPr>
      <p:sp>
        <p:nvSpPr>
          <p:cNvPr id="103" name="Google Shape;103;g3de1b9edae1_0_124"/>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104" name="Google Shape;104;g3de1b9edae1_0_124"/>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105" name="Google Shape;105;g3de1b9edae1_0_1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
        <p:nvSpPr>
          <p:cNvPr id="107" name="Google Shape;107;g3de1b9edae1_0_1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2" name="Shape 112"/>
        <p:cNvGrpSpPr/>
        <p:nvPr/>
      </p:nvGrpSpPr>
      <p:grpSpPr>
        <a:xfrm>
          <a:off x="0" y="0"/>
          <a:ext cx="0" cy="0"/>
          <a:chOff x="0" y="0"/>
          <a:chExt cx="0" cy="0"/>
        </a:xfrm>
      </p:grpSpPr>
      <p:sp>
        <p:nvSpPr>
          <p:cNvPr id="113" name="Google Shape;113;g3de1b9edae1_2_4"/>
          <p:cNvSpPr txBox="1"/>
          <p:nvPr>
            <p:ph type="ctrTitle"/>
          </p:nvPr>
        </p:nvSpPr>
        <p:spPr>
          <a:xfrm>
            <a:off x="415611" y="992767"/>
            <a:ext cx="11360800" cy="27368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14" name="Google Shape;114;g3de1b9edae1_2_4"/>
          <p:cNvSpPr txBox="1"/>
          <p:nvPr>
            <p:ph idx="1" type="subTitle"/>
          </p:nvPr>
        </p:nvSpPr>
        <p:spPr>
          <a:xfrm>
            <a:off x="415600" y="3778833"/>
            <a:ext cx="11360800" cy="105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15" name="Google Shape;115;g3de1b9edae1_2_4"/>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ntent">
  <p:cSld name="Two-Content">
    <p:spTree>
      <p:nvGrpSpPr>
        <p:cNvPr id="116" name="Shape 116"/>
        <p:cNvGrpSpPr/>
        <p:nvPr/>
      </p:nvGrpSpPr>
      <p:grpSpPr>
        <a:xfrm>
          <a:off x="0" y="0"/>
          <a:ext cx="0" cy="0"/>
          <a:chOff x="0" y="0"/>
          <a:chExt cx="0" cy="0"/>
        </a:xfrm>
      </p:grpSpPr>
      <p:sp>
        <p:nvSpPr>
          <p:cNvPr id="117" name="Google Shape;117;g3de1b9edae1_2_8"/>
          <p:cNvSpPr txBox="1"/>
          <p:nvPr>
            <p:ph idx="11" type="ftr"/>
          </p:nvPr>
        </p:nvSpPr>
        <p:spPr>
          <a:xfrm>
            <a:off x="2438400" y="6403255"/>
            <a:ext cx="73152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18" name="Google Shape;118;g3de1b9edae1_2_8"/>
          <p:cNvSpPr txBox="1"/>
          <p:nvPr>
            <p:ph idx="12" type="sldNum"/>
          </p:nvPr>
        </p:nvSpPr>
        <p:spPr>
          <a:xfrm>
            <a:off x="9982200" y="6403255"/>
            <a:ext cx="1828800" cy="365200"/>
          </a:xfrm>
          <a:prstGeom prst="rect">
            <a:avLst/>
          </a:prstGeom>
          <a:noFill/>
          <a:ln>
            <a:noFill/>
          </a:ln>
        </p:spPr>
        <p:txBody>
          <a:bodyPr anchorCtr="0" anchor="ctr" bIns="45700" lIns="91425" spcFirstLastPara="1" rIns="0" wrap="square" tIns="45700">
            <a:norm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Narrow"/>
                <a:ea typeface="Arial Narrow"/>
                <a:cs typeface="Arial Narrow"/>
                <a:sym typeface="Arial Narrow"/>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Narrow"/>
                <a:ea typeface="Arial Narrow"/>
                <a:cs typeface="Arial Narrow"/>
                <a:sym typeface="Arial Narrow"/>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Narrow"/>
                <a:ea typeface="Arial Narrow"/>
                <a:cs typeface="Arial Narrow"/>
                <a:sym typeface="Arial Narrow"/>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Narrow"/>
                <a:ea typeface="Arial Narrow"/>
                <a:cs typeface="Arial Narrow"/>
                <a:sym typeface="Arial Narrow"/>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Narrow"/>
                <a:ea typeface="Arial Narrow"/>
                <a:cs typeface="Arial Narrow"/>
                <a:sym typeface="Arial Narrow"/>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Narrow"/>
                <a:ea typeface="Arial Narrow"/>
                <a:cs typeface="Arial Narrow"/>
                <a:sym typeface="Arial Narrow"/>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Narrow"/>
                <a:ea typeface="Arial Narrow"/>
                <a:cs typeface="Arial Narrow"/>
                <a:sym typeface="Arial Narrow"/>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Narrow"/>
                <a:ea typeface="Arial Narrow"/>
                <a:cs typeface="Arial Narrow"/>
                <a:sym typeface="Arial Narrow"/>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
        <p:nvSpPr>
          <p:cNvPr id="119" name="Google Shape;119;g3de1b9edae1_2_8"/>
          <p:cNvSpPr txBox="1"/>
          <p:nvPr>
            <p:ph type="title"/>
          </p:nvPr>
        </p:nvSpPr>
        <p:spPr>
          <a:xfrm>
            <a:off x="379239" y="365760"/>
            <a:ext cx="9601200" cy="640400"/>
          </a:xfrm>
          <a:prstGeom prst="rect">
            <a:avLst/>
          </a:prstGeom>
          <a:noFill/>
          <a:ln>
            <a:noFill/>
          </a:ln>
        </p:spPr>
        <p:txBody>
          <a:bodyPr anchorCtr="0" anchor="b" bIns="45700" lIns="0" spcFirstLastPara="1" rIns="91425" wrap="square" tIns="0">
            <a:normAutofit/>
          </a:bodyPr>
          <a:lstStyle>
            <a:lvl1pPr lvl="0" algn="l">
              <a:lnSpc>
                <a:spcPct val="80000"/>
              </a:lnSpc>
              <a:spcBef>
                <a:spcPts val="0"/>
              </a:spcBef>
              <a:spcAft>
                <a:spcPts val="0"/>
              </a:spcAft>
              <a:buSzPts val="2400"/>
              <a:buFont typeface="Arial"/>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20" name="Google Shape;120;g3de1b9edae1_2_8"/>
          <p:cNvSpPr txBox="1"/>
          <p:nvPr>
            <p:ph idx="1" type="body"/>
          </p:nvPr>
        </p:nvSpPr>
        <p:spPr>
          <a:xfrm>
            <a:off x="381000" y="1188720"/>
            <a:ext cx="5487200" cy="4800800"/>
          </a:xfrm>
          <a:prstGeom prst="rect">
            <a:avLst/>
          </a:prstGeom>
          <a:noFill/>
          <a:ln>
            <a:noFill/>
          </a:ln>
        </p:spPr>
        <p:txBody>
          <a:bodyPr anchorCtr="0" anchor="t" bIns="0" lIns="0" spcFirstLastPara="1" rIns="0" wrap="square" tIns="0">
            <a:normAutofit/>
          </a:bodyPr>
          <a:lstStyle>
            <a:lvl1pPr indent="-355600" lvl="0" marL="457200" marR="0" algn="l">
              <a:lnSpc>
                <a:spcPct val="100000"/>
              </a:lnSpc>
              <a:spcBef>
                <a:spcPts val="700"/>
              </a:spcBef>
              <a:spcAft>
                <a:spcPts val="0"/>
              </a:spcAft>
              <a:buClr>
                <a:schemeClr val="dk1"/>
              </a:buClr>
              <a:buSzPts val="2000"/>
              <a:buFont typeface="Arial"/>
              <a:buChar char="•"/>
              <a:defRPr b="0" i="0" sz="2000"/>
            </a:lvl1pPr>
            <a:lvl2pPr indent="-349250" lvl="1" marL="914400" algn="l">
              <a:lnSpc>
                <a:spcPct val="115000"/>
              </a:lnSpc>
              <a:spcBef>
                <a:spcPts val="700"/>
              </a:spcBef>
              <a:spcAft>
                <a:spcPts val="0"/>
              </a:spcAft>
              <a:buClr>
                <a:schemeClr val="dk1"/>
              </a:buClr>
              <a:buSzPts val="1900"/>
              <a:buChar char="○"/>
              <a:defRPr b="0" i="0" sz="1900"/>
            </a:lvl2pPr>
            <a:lvl3pPr indent="-336550" lvl="2" marL="1371600" algn="l">
              <a:lnSpc>
                <a:spcPct val="115000"/>
              </a:lnSpc>
              <a:spcBef>
                <a:spcPts val="1600"/>
              </a:spcBef>
              <a:spcAft>
                <a:spcPts val="0"/>
              </a:spcAft>
              <a:buClr>
                <a:schemeClr val="dk1"/>
              </a:buClr>
              <a:buSzPts val="1700"/>
              <a:buChar char="■"/>
              <a:defRPr b="0" i="0" sz="1700"/>
            </a:lvl3pPr>
            <a:lvl4pPr indent="-330200" lvl="3" marL="1828800" algn="l">
              <a:lnSpc>
                <a:spcPct val="115000"/>
              </a:lnSpc>
              <a:spcBef>
                <a:spcPts val="1600"/>
              </a:spcBef>
              <a:spcAft>
                <a:spcPts val="0"/>
              </a:spcAft>
              <a:buClr>
                <a:schemeClr val="dk1"/>
              </a:buClr>
              <a:buSzPts val="1600"/>
              <a:buChar char="●"/>
              <a:defRPr b="0" i="0" sz="1600"/>
            </a:lvl4pPr>
            <a:lvl5pPr indent="-323850" lvl="4" marL="2286000" algn="l">
              <a:lnSpc>
                <a:spcPct val="115000"/>
              </a:lnSpc>
              <a:spcBef>
                <a:spcPts val="1600"/>
              </a:spcBef>
              <a:spcAft>
                <a:spcPts val="0"/>
              </a:spcAft>
              <a:buClr>
                <a:schemeClr val="dk1"/>
              </a:buClr>
              <a:buSzPts val="1500"/>
              <a:buChar char="○"/>
              <a:defRPr b="0" i="0" sz="1500"/>
            </a:lvl5pPr>
            <a:lvl6pPr indent="-349250" lvl="5" marL="2743200" algn="l">
              <a:lnSpc>
                <a:spcPct val="115000"/>
              </a:lnSpc>
              <a:spcBef>
                <a:spcPts val="1600"/>
              </a:spcBef>
              <a:spcAft>
                <a:spcPts val="0"/>
              </a:spcAft>
              <a:buClr>
                <a:schemeClr val="dk1"/>
              </a:buClr>
              <a:buSzPts val="1900"/>
              <a:buChar char="■"/>
              <a:defRPr/>
            </a:lvl6pPr>
            <a:lvl7pPr indent="-349250" lvl="6" marL="3200400" algn="l">
              <a:lnSpc>
                <a:spcPct val="115000"/>
              </a:lnSpc>
              <a:spcBef>
                <a:spcPts val="1600"/>
              </a:spcBef>
              <a:spcAft>
                <a:spcPts val="0"/>
              </a:spcAft>
              <a:buClr>
                <a:schemeClr val="dk1"/>
              </a:buClr>
              <a:buSzPts val="1900"/>
              <a:buChar char="●"/>
              <a:defRPr/>
            </a:lvl7pPr>
            <a:lvl8pPr indent="-349250" lvl="7" marL="3657600" algn="l">
              <a:lnSpc>
                <a:spcPct val="115000"/>
              </a:lnSpc>
              <a:spcBef>
                <a:spcPts val="1600"/>
              </a:spcBef>
              <a:spcAft>
                <a:spcPts val="0"/>
              </a:spcAft>
              <a:buClr>
                <a:schemeClr val="dk1"/>
              </a:buClr>
              <a:buSzPts val="1900"/>
              <a:buChar char="○"/>
              <a:defRPr/>
            </a:lvl8pPr>
            <a:lvl9pPr indent="-349250" lvl="8" marL="4114800" algn="l">
              <a:lnSpc>
                <a:spcPct val="115000"/>
              </a:lnSpc>
              <a:spcBef>
                <a:spcPts val="1600"/>
              </a:spcBef>
              <a:spcAft>
                <a:spcPts val="1600"/>
              </a:spcAft>
              <a:buClr>
                <a:schemeClr val="dk1"/>
              </a:buClr>
              <a:buSzPts val="1900"/>
              <a:buChar char="■"/>
              <a:defRPr/>
            </a:lvl9pPr>
          </a:lstStyle>
          <a:p/>
        </p:txBody>
      </p:sp>
      <p:cxnSp>
        <p:nvCxnSpPr>
          <p:cNvPr id="121" name="Google Shape;121;g3de1b9edae1_2_8"/>
          <p:cNvCxnSpPr/>
          <p:nvPr/>
        </p:nvCxnSpPr>
        <p:spPr>
          <a:xfrm>
            <a:off x="1524" y="1005840"/>
            <a:ext cx="12189200" cy="0"/>
          </a:xfrm>
          <a:prstGeom prst="straightConnector1">
            <a:avLst/>
          </a:prstGeom>
          <a:noFill/>
          <a:ln cap="flat" cmpd="sng" w="14300">
            <a:solidFill>
              <a:srgbClr val="01599D"/>
            </a:solidFill>
            <a:prstDash val="solid"/>
            <a:round/>
            <a:headEnd len="sm" w="sm" type="none"/>
            <a:tailEnd len="sm" w="sm" type="none"/>
          </a:ln>
        </p:spPr>
      </p:cxnSp>
      <p:sp>
        <p:nvSpPr>
          <p:cNvPr id="122" name="Google Shape;122;g3de1b9edae1_2_8"/>
          <p:cNvSpPr txBox="1"/>
          <p:nvPr>
            <p:ph idx="10" type="dt"/>
          </p:nvPr>
        </p:nvSpPr>
        <p:spPr>
          <a:xfrm>
            <a:off x="381000" y="6403255"/>
            <a:ext cx="1828800" cy="365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100" u="none" cap="none" strike="noStrike">
                <a:solidFill>
                  <a:srgbClr val="75757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23" name="Google Shape;123;g3de1b9edae1_2_8"/>
          <p:cNvSpPr txBox="1"/>
          <p:nvPr>
            <p:ph idx="2" type="body"/>
          </p:nvPr>
        </p:nvSpPr>
        <p:spPr>
          <a:xfrm>
            <a:off x="6310489" y="1188720"/>
            <a:ext cx="5487200" cy="4800800"/>
          </a:xfrm>
          <a:prstGeom prst="rect">
            <a:avLst/>
          </a:prstGeom>
          <a:noFill/>
          <a:ln>
            <a:noFill/>
          </a:ln>
        </p:spPr>
        <p:txBody>
          <a:bodyPr anchorCtr="0" anchor="t" bIns="0" lIns="0" spcFirstLastPara="1" rIns="0" wrap="square" tIns="0">
            <a:normAutofit/>
          </a:bodyPr>
          <a:lstStyle>
            <a:lvl1pPr indent="-355600" lvl="0" marL="457200" marR="0" algn="l">
              <a:lnSpc>
                <a:spcPct val="100000"/>
              </a:lnSpc>
              <a:spcBef>
                <a:spcPts val="700"/>
              </a:spcBef>
              <a:spcAft>
                <a:spcPts val="0"/>
              </a:spcAft>
              <a:buClr>
                <a:schemeClr val="dk1"/>
              </a:buClr>
              <a:buSzPts val="2000"/>
              <a:buFont typeface="Arial"/>
              <a:buChar char="•"/>
              <a:defRPr b="0" i="0" sz="2000"/>
            </a:lvl1pPr>
            <a:lvl2pPr indent="-349250" lvl="1" marL="914400" algn="l">
              <a:lnSpc>
                <a:spcPct val="115000"/>
              </a:lnSpc>
              <a:spcBef>
                <a:spcPts val="700"/>
              </a:spcBef>
              <a:spcAft>
                <a:spcPts val="0"/>
              </a:spcAft>
              <a:buClr>
                <a:schemeClr val="dk1"/>
              </a:buClr>
              <a:buSzPts val="1900"/>
              <a:buChar char="○"/>
              <a:defRPr b="0" i="0" sz="1900"/>
            </a:lvl2pPr>
            <a:lvl3pPr indent="-336550" lvl="2" marL="1371600" algn="l">
              <a:lnSpc>
                <a:spcPct val="115000"/>
              </a:lnSpc>
              <a:spcBef>
                <a:spcPts val="1600"/>
              </a:spcBef>
              <a:spcAft>
                <a:spcPts val="0"/>
              </a:spcAft>
              <a:buClr>
                <a:schemeClr val="dk1"/>
              </a:buClr>
              <a:buSzPts val="1700"/>
              <a:buChar char="■"/>
              <a:defRPr b="0" i="0" sz="1700"/>
            </a:lvl3pPr>
            <a:lvl4pPr indent="-330200" lvl="3" marL="1828800" algn="l">
              <a:lnSpc>
                <a:spcPct val="115000"/>
              </a:lnSpc>
              <a:spcBef>
                <a:spcPts val="1600"/>
              </a:spcBef>
              <a:spcAft>
                <a:spcPts val="0"/>
              </a:spcAft>
              <a:buClr>
                <a:schemeClr val="dk1"/>
              </a:buClr>
              <a:buSzPts val="1600"/>
              <a:buChar char="●"/>
              <a:defRPr b="0" i="0" sz="1600"/>
            </a:lvl4pPr>
            <a:lvl5pPr indent="-323850" lvl="4" marL="2286000" algn="l">
              <a:lnSpc>
                <a:spcPct val="115000"/>
              </a:lnSpc>
              <a:spcBef>
                <a:spcPts val="1600"/>
              </a:spcBef>
              <a:spcAft>
                <a:spcPts val="0"/>
              </a:spcAft>
              <a:buClr>
                <a:schemeClr val="dk1"/>
              </a:buClr>
              <a:buSzPts val="1500"/>
              <a:buChar char="○"/>
              <a:defRPr b="0" i="0" sz="1500"/>
            </a:lvl5pPr>
            <a:lvl6pPr indent="-349250" lvl="5" marL="2743200" algn="l">
              <a:lnSpc>
                <a:spcPct val="115000"/>
              </a:lnSpc>
              <a:spcBef>
                <a:spcPts val="1600"/>
              </a:spcBef>
              <a:spcAft>
                <a:spcPts val="0"/>
              </a:spcAft>
              <a:buClr>
                <a:schemeClr val="dk1"/>
              </a:buClr>
              <a:buSzPts val="1900"/>
              <a:buChar char="■"/>
              <a:defRPr/>
            </a:lvl6pPr>
            <a:lvl7pPr indent="-349250" lvl="6" marL="3200400" algn="l">
              <a:lnSpc>
                <a:spcPct val="115000"/>
              </a:lnSpc>
              <a:spcBef>
                <a:spcPts val="1600"/>
              </a:spcBef>
              <a:spcAft>
                <a:spcPts val="0"/>
              </a:spcAft>
              <a:buClr>
                <a:schemeClr val="dk1"/>
              </a:buClr>
              <a:buSzPts val="1900"/>
              <a:buChar char="●"/>
              <a:defRPr/>
            </a:lvl7pPr>
            <a:lvl8pPr indent="-349250" lvl="7" marL="3657600" algn="l">
              <a:lnSpc>
                <a:spcPct val="115000"/>
              </a:lnSpc>
              <a:spcBef>
                <a:spcPts val="1600"/>
              </a:spcBef>
              <a:spcAft>
                <a:spcPts val="0"/>
              </a:spcAft>
              <a:buClr>
                <a:schemeClr val="dk1"/>
              </a:buClr>
              <a:buSzPts val="1900"/>
              <a:buChar char="○"/>
              <a:defRPr/>
            </a:lvl8pPr>
            <a:lvl9pPr indent="-349250" lvl="8" marL="4114800" algn="l">
              <a:lnSpc>
                <a:spcPct val="115000"/>
              </a:lnSpc>
              <a:spcBef>
                <a:spcPts val="1600"/>
              </a:spcBef>
              <a:spcAft>
                <a:spcPts val="1600"/>
              </a:spcAft>
              <a:buClr>
                <a:schemeClr val="dk1"/>
              </a:buClr>
              <a:buSzPts val="1900"/>
              <a:buChar char="■"/>
              <a:defRPr/>
            </a:lvl9pPr>
          </a:lstStyle>
          <a:p/>
        </p:txBody>
      </p:sp>
      <p:pic>
        <p:nvPicPr>
          <p:cNvPr descr="Logo, company name&#10;&#10;AI-generated content may be incorrect." id="124" name="Google Shape;124;g3de1b9edae1_2_8"/>
          <p:cNvPicPr preferRelativeResize="0"/>
          <p:nvPr/>
        </p:nvPicPr>
        <p:blipFill rotWithShape="1">
          <a:blip r:embed="rId2">
            <a:alphaModFix/>
          </a:blip>
          <a:srcRect b="0" l="0" r="0" t="0"/>
          <a:stretch/>
        </p:blipFill>
        <p:spPr>
          <a:xfrm>
            <a:off x="10062413" y="242764"/>
            <a:ext cx="1996391" cy="58019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2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2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2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2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21"/>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SIT-41, 14-16 April 2026</a:t>
            </a:r>
            <a:endParaRPr b="1" i="0" sz="1400" u="none" cap="none" strike="noStrike">
              <a:solidFill>
                <a:schemeClr val="accent1"/>
              </a:solidFill>
              <a:latin typeface="Montserrat"/>
              <a:ea typeface="Montserrat"/>
              <a:cs typeface="Montserrat"/>
              <a:sym typeface="Montserrat"/>
            </a:endParaRPr>
          </a:p>
        </p:txBody>
      </p:sp>
      <p:sp>
        <p:nvSpPr>
          <p:cNvPr id="29" name="Google Shape;29;p21"/>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2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5" name="Shape 125"/>
        <p:cNvGrpSpPr/>
        <p:nvPr/>
      </p:nvGrpSpPr>
      <p:grpSpPr>
        <a:xfrm>
          <a:off x="0" y="0"/>
          <a:ext cx="0" cy="0"/>
          <a:chOff x="0" y="0"/>
          <a:chExt cx="0" cy="0"/>
        </a:xfrm>
      </p:grpSpPr>
      <p:sp>
        <p:nvSpPr>
          <p:cNvPr id="126" name="Google Shape;126;g3de1b9edae1_2_17"/>
          <p:cNvSpPr txBox="1"/>
          <p:nvPr>
            <p:ph type="title"/>
          </p:nvPr>
        </p:nvSpPr>
        <p:spPr>
          <a:xfrm>
            <a:off x="415600" y="2867800"/>
            <a:ext cx="11360800" cy="11224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27" name="Google Shape;127;g3de1b9edae1_2_17"/>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8" name="Shape 128"/>
        <p:cNvGrpSpPr/>
        <p:nvPr/>
      </p:nvGrpSpPr>
      <p:grpSpPr>
        <a:xfrm>
          <a:off x="0" y="0"/>
          <a:ext cx="0" cy="0"/>
          <a:chOff x="0" y="0"/>
          <a:chExt cx="0" cy="0"/>
        </a:xfrm>
      </p:grpSpPr>
      <p:sp>
        <p:nvSpPr>
          <p:cNvPr id="129" name="Google Shape;129;g3de1b9edae1_2_2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30" name="Google Shape;130;g3de1b9edae1_2_20"/>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31" name="Google Shape;131;g3de1b9edae1_2_20"/>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2" name="Shape 132"/>
        <p:cNvGrpSpPr/>
        <p:nvPr/>
      </p:nvGrpSpPr>
      <p:grpSpPr>
        <a:xfrm>
          <a:off x="0" y="0"/>
          <a:ext cx="0" cy="0"/>
          <a:chOff x="0" y="0"/>
          <a:chExt cx="0" cy="0"/>
        </a:xfrm>
      </p:grpSpPr>
      <p:sp>
        <p:nvSpPr>
          <p:cNvPr id="133" name="Google Shape;133;g3de1b9edae1_2_24"/>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34" name="Google Shape;134;g3de1b9edae1_2_24"/>
          <p:cNvSpPr txBox="1"/>
          <p:nvPr>
            <p:ph idx="1" type="body"/>
          </p:nvPr>
        </p:nvSpPr>
        <p:spPr>
          <a:xfrm>
            <a:off x="4156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35" name="Google Shape;135;g3de1b9edae1_2_24"/>
          <p:cNvSpPr txBox="1"/>
          <p:nvPr>
            <p:ph idx="2" type="body"/>
          </p:nvPr>
        </p:nvSpPr>
        <p:spPr>
          <a:xfrm>
            <a:off x="64432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36" name="Google Shape;136;g3de1b9edae1_2_24"/>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7" name="Shape 137"/>
        <p:cNvGrpSpPr/>
        <p:nvPr/>
      </p:nvGrpSpPr>
      <p:grpSpPr>
        <a:xfrm>
          <a:off x="0" y="0"/>
          <a:ext cx="0" cy="0"/>
          <a:chOff x="0" y="0"/>
          <a:chExt cx="0" cy="0"/>
        </a:xfrm>
      </p:grpSpPr>
      <p:sp>
        <p:nvSpPr>
          <p:cNvPr id="138" name="Google Shape;138;g3de1b9edae1_2_29"/>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39" name="Google Shape;139;g3de1b9edae1_2_29"/>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0" name="Shape 140"/>
        <p:cNvGrpSpPr/>
        <p:nvPr/>
      </p:nvGrpSpPr>
      <p:grpSpPr>
        <a:xfrm>
          <a:off x="0" y="0"/>
          <a:ext cx="0" cy="0"/>
          <a:chOff x="0" y="0"/>
          <a:chExt cx="0" cy="0"/>
        </a:xfrm>
      </p:grpSpPr>
      <p:sp>
        <p:nvSpPr>
          <p:cNvPr id="141" name="Google Shape;141;g3de1b9edae1_2_32"/>
          <p:cNvSpPr txBox="1"/>
          <p:nvPr>
            <p:ph type="title"/>
          </p:nvPr>
        </p:nvSpPr>
        <p:spPr>
          <a:xfrm>
            <a:off x="415600" y="740800"/>
            <a:ext cx="3744000" cy="10076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42" name="Google Shape;142;g3de1b9edae1_2_32"/>
          <p:cNvSpPr txBox="1"/>
          <p:nvPr>
            <p:ph idx="1" type="body"/>
          </p:nvPr>
        </p:nvSpPr>
        <p:spPr>
          <a:xfrm>
            <a:off x="415600" y="1852800"/>
            <a:ext cx="3744000" cy="42392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43" name="Google Shape;143;g3de1b9edae1_2_32"/>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4" name="Shape 144"/>
        <p:cNvGrpSpPr/>
        <p:nvPr/>
      </p:nvGrpSpPr>
      <p:grpSpPr>
        <a:xfrm>
          <a:off x="0" y="0"/>
          <a:ext cx="0" cy="0"/>
          <a:chOff x="0" y="0"/>
          <a:chExt cx="0" cy="0"/>
        </a:xfrm>
      </p:grpSpPr>
      <p:sp>
        <p:nvSpPr>
          <p:cNvPr id="145" name="Google Shape;145;g3de1b9edae1_2_36"/>
          <p:cNvSpPr txBox="1"/>
          <p:nvPr>
            <p:ph type="title"/>
          </p:nvPr>
        </p:nvSpPr>
        <p:spPr>
          <a:xfrm>
            <a:off x="653667" y="600200"/>
            <a:ext cx="8490400" cy="54544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46" name="Google Shape;146;g3de1b9edae1_2_36"/>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7" name="Shape 147"/>
        <p:cNvGrpSpPr/>
        <p:nvPr/>
      </p:nvGrpSpPr>
      <p:grpSpPr>
        <a:xfrm>
          <a:off x="0" y="0"/>
          <a:ext cx="0" cy="0"/>
          <a:chOff x="0" y="0"/>
          <a:chExt cx="0" cy="0"/>
        </a:xfrm>
      </p:grpSpPr>
      <p:sp>
        <p:nvSpPr>
          <p:cNvPr id="148" name="Google Shape;148;g3de1b9edae1_2_3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9" name="Google Shape;149;g3de1b9edae1_2_39"/>
          <p:cNvSpPr txBox="1"/>
          <p:nvPr>
            <p:ph type="title"/>
          </p:nvPr>
        </p:nvSpPr>
        <p:spPr>
          <a:xfrm>
            <a:off x="354000" y="1644233"/>
            <a:ext cx="53936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50" name="Google Shape;150;g3de1b9edae1_2_39"/>
          <p:cNvSpPr txBox="1"/>
          <p:nvPr>
            <p:ph idx="1" type="subTitle"/>
          </p:nvPr>
        </p:nvSpPr>
        <p:spPr>
          <a:xfrm>
            <a:off x="354000" y="3737433"/>
            <a:ext cx="5393600" cy="164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1" name="Google Shape;151;g3de1b9edae1_2_39"/>
          <p:cNvSpPr txBox="1"/>
          <p:nvPr>
            <p:ph idx="2" type="body"/>
          </p:nvPr>
        </p:nvSpPr>
        <p:spPr>
          <a:xfrm>
            <a:off x="6586000" y="965433"/>
            <a:ext cx="5116000" cy="49268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52" name="Google Shape;152;g3de1b9edae1_2_39"/>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3" name="Shape 153"/>
        <p:cNvGrpSpPr/>
        <p:nvPr/>
      </p:nvGrpSpPr>
      <p:grpSpPr>
        <a:xfrm>
          <a:off x="0" y="0"/>
          <a:ext cx="0" cy="0"/>
          <a:chOff x="0" y="0"/>
          <a:chExt cx="0" cy="0"/>
        </a:xfrm>
      </p:grpSpPr>
      <p:sp>
        <p:nvSpPr>
          <p:cNvPr id="154" name="Google Shape;154;g3de1b9edae1_2_45"/>
          <p:cNvSpPr txBox="1"/>
          <p:nvPr>
            <p:ph idx="1" type="body"/>
          </p:nvPr>
        </p:nvSpPr>
        <p:spPr>
          <a:xfrm>
            <a:off x="415600" y="5640767"/>
            <a:ext cx="7998400" cy="8068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155" name="Google Shape;155;g3de1b9edae1_2_45"/>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6" name="Shape 156"/>
        <p:cNvGrpSpPr/>
        <p:nvPr/>
      </p:nvGrpSpPr>
      <p:grpSpPr>
        <a:xfrm>
          <a:off x="0" y="0"/>
          <a:ext cx="0" cy="0"/>
          <a:chOff x="0" y="0"/>
          <a:chExt cx="0" cy="0"/>
        </a:xfrm>
      </p:grpSpPr>
      <p:sp>
        <p:nvSpPr>
          <p:cNvPr id="157" name="Google Shape;157;g3de1b9edae1_2_48"/>
          <p:cNvSpPr txBox="1"/>
          <p:nvPr>
            <p:ph hasCustomPrompt="1" type="title"/>
          </p:nvPr>
        </p:nvSpPr>
        <p:spPr>
          <a:xfrm>
            <a:off x="415600" y="1474833"/>
            <a:ext cx="11360800" cy="26180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58" name="Google Shape;158;g3de1b9edae1_2_48"/>
          <p:cNvSpPr txBox="1"/>
          <p:nvPr>
            <p:ph idx="1" type="body"/>
          </p:nvPr>
        </p:nvSpPr>
        <p:spPr>
          <a:xfrm>
            <a:off x="415600" y="4202967"/>
            <a:ext cx="11360800" cy="17344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159" name="Google Shape;159;g3de1b9edae1_2_48"/>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0" name="Shape 160"/>
        <p:cNvGrpSpPr/>
        <p:nvPr/>
      </p:nvGrpSpPr>
      <p:grpSpPr>
        <a:xfrm>
          <a:off x="0" y="0"/>
          <a:ext cx="0" cy="0"/>
          <a:chOff x="0" y="0"/>
          <a:chExt cx="0" cy="0"/>
        </a:xfrm>
      </p:grpSpPr>
      <p:sp>
        <p:nvSpPr>
          <p:cNvPr id="161" name="Google Shape;161;g3de1b9edae1_2_52"/>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31" name="Shape 31"/>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8" name="Shape 168"/>
        <p:cNvGrpSpPr/>
        <p:nvPr/>
      </p:nvGrpSpPr>
      <p:grpSpPr>
        <a:xfrm>
          <a:off x="0" y="0"/>
          <a:ext cx="0" cy="0"/>
          <a:chOff x="0" y="0"/>
          <a:chExt cx="0" cy="0"/>
        </a:xfrm>
      </p:grpSpPr>
      <p:sp>
        <p:nvSpPr>
          <p:cNvPr id="169" name="Google Shape;169;g3de1b9edae1_2_83"/>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0" name="Google Shape;170;g3de1b9edae1_2_83"/>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1" name="Google Shape;171;g3de1b9edae1_2_83"/>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tx">
  <p:cSld name="TITLE_AND_BODY">
    <p:spTree>
      <p:nvGrpSpPr>
        <p:cNvPr id="172" name="Shape 172"/>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
  <p:cSld name="1_Title Slide_1">
    <p:spTree>
      <p:nvGrpSpPr>
        <p:cNvPr id="173" name="Shape 173"/>
        <p:cNvGrpSpPr/>
        <p:nvPr/>
      </p:nvGrpSpPr>
      <p:grpSpPr>
        <a:xfrm>
          <a:off x="0" y="0"/>
          <a:ext cx="0" cy="0"/>
          <a:chOff x="0" y="0"/>
          <a:chExt cx="0" cy="0"/>
        </a:xfrm>
      </p:grpSpPr>
      <p:pic>
        <p:nvPicPr>
          <p:cNvPr descr="A picture containing nature, wave&#10;&#10;Description automatically generated" id="174" name="Google Shape;174;g3de1b9edae1_2_88"/>
          <p:cNvPicPr preferRelativeResize="0"/>
          <p:nvPr/>
        </p:nvPicPr>
        <p:blipFill rotWithShape="1">
          <a:blip r:embed="rId2">
            <a:alphaModFix/>
          </a:blip>
          <a:srcRect b="65098" l="0" r="0" t="25433"/>
          <a:stretch/>
        </p:blipFill>
        <p:spPr>
          <a:xfrm>
            <a:off x="0" y="-12700"/>
            <a:ext cx="12192003" cy="768185"/>
          </a:xfrm>
          <a:prstGeom prst="rect">
            <a:avLst/>
          </a:prstGeom>
          <a:noFill/>
          <a:ln>
            <a:noFill/>
          </a:ln>
        </p:spPr>
      </p:pic>
      <p:pic>
        <p:nvPicPr>
          <p:cNvPr id="175" name="Google Shape;175;g3de1b9edae1_2_88"/>
          <p:cNvPicPr preferRelativeResize="0"/>
          <p:nvPr/>
        </p:nvPicPr>
        <p:blipFill rotWithShape="1">
          <a:blip r:embed="rId3">
            <a:alphaModFix/>
          </a:blip>
          <a:srcRect b="0" l="0" r="0" t="0"/>
          <a:stretch/>
        </p:blipFill>
        <p:spPr>
          <a:xfrm>
            <a:off x="184997" y="101604"/>
            <a:ext cx="653521" cy="542927"/>
          </a:xfrm>
          <a:prstGeom prst="rect">
            <a:avLst/>
          </a:prstGeom>
          <a:noFill/>
          <a:ln>
            <a:noFill/>
          </a:ln>
        </p:spPr>
      </p:pic>
      <p:pic>
        <p:nvPicPr>
          <p:cNvPr id="176" name="Google Shape;176;g3de1b9edae1_2_88"/>
          <p:cNvPicPr preferRelativeResize="0"/>
          <p:nvPr/>
        </p:nvPicPr>
        <p:blipFill rotWithShape="1">
          <a:blip r:embed="rId4">
            <a:alphaModFix/>
          </a:blip>
          <a:srcRect b="0" l="0" r="0" t="0"/>
          <a:stretch/>
        </p:blipFill>
        <p:spPr>
          <a:xfrm>
            <a:off x="923907" y="9119"/>
            <a:ext cx="821136" cy="746368"/>
          </a:xfrm>
          <a:prstGeom prst="rect">
            <a:avLst/>
          </a:prstGeom>
          <a:noFill/>
          <a:ln>
            <a:noFill/>
          </a:ln>
        </p:spPr>
      </p:pic>
      <p:pic>
        <p:nvPicPr>
          <p:cNvPr descr="Logo, company name&#10;&#10;Description automatically generated" id="177" name="Google Shape;177;g3de1b9edae1_2_88"/>
          <p:cNvPicPr preferRelativeResize="0"/>
          <p:nvPr/>
        </p:nvPicPr>
        <p:blipFill rotWithShape="1">
          <a:blip r:embed="rId5">
            <a:alphaModFix/>
          </a:blip>
          <a:srcRect b="0" l="0" r="0" t="0"/>
          <a:stretch/>
        </p:blipFill>
        <p:spPr>
          <a:xfrm>
            <a:off x="10219767" y="-477981"/>
            <a:ext cx="1787236" cy="1787237"/>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8" name="Shape 178"/>
        <p:cNvGrpSpPr/>
        <p:nvPr/>
      </p:nvGrpSpPr>
      <p:grpSpPr>
        <a:xfrm>
          <a:off x="0" y="0"/>
          <a:ext cx="0" cy="0"/>
          <a:chOff x="0" y="0"/>
          <a:chExt cx="0" cy="0"/>
        </a:xfrm>
      </p:grpSpPr>
      <p:sp>
        <p:nvSpPr>
          <p:cNvPr id="179" name="Google Shape;179;g3de1b9edae1_2_9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0" name="Google Shape;180;g3de1b9edae1_2_93"/>
          <p:cNvSpPr txBox="1"/>
          <p:nvPr>
            <p:ph idx="1" type="subTitle"/>
          </p:nvPr>
        </p:nvSpPr>
        <p:spPr>
          <a:xfrm>
            <a:off x="1524000" y="3602039"/>
            <a:ext cx="9144000" cy="1655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1" name="Google Shape;181;g3de1b9edae1_2_93"/>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2" name="Google Shape;182;g3de1b9edae1_2_93"/>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3" name="Google Shape;183;g3de1b9edae1_2_93"/>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4" name="Shape 184"/>
        <p:cNvGrpSpPr/>
        <p:nvPr/>
      </p:nvGrpSpPr>
      <p:grpSpPr>
        <a:xfrm>
          <a:off x="0" y="0"/>
          <a:ext cx="0" cy="0"/>
          <a:chOff x="0" y="0"/>
          <a:chExt cx="0" cy="0"/>
        </a:xfrm>
      </p:grpSpPr>
      <p:sp>
        <p:nvSpPr>
          <p:cNvPr id="185" name="Google Shape;185;g3de1b9edae1_2_99"/>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6" name="Google Shape;186;g3de1b9edae1_2_9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87" name="Google Shape;187;g3de1b9edae1_2_99"/>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8" name="Google Shape;188;g3de1b9edae1_2_99"/>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9" name="Google Shape;189;g3de1b9edae1_2_99"/>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0" name="Shape 190"/>
        <p:cNvGrpSpPr/>
        <p:nvPr/>
      </p:nvGrpSpPr>
      <p:grpSpPr>
        <a:xfrm>
          <a:off x="0" y="0"/>
          <a:ext cx="0" cy="0"/>
          <a:chOff x="0" y="0"/>
          <a:chExt cx="0" cy="0"/>
        </a:xfrm>
      </p:grpSpPr>
      <p:sp>
        <p:nvSpPr>
          <p:cNvPr id="191" name="Google Shape;191;g3de1b9edae1_2_105"/>
          <p:cNvSpPr txBox="1"/>
          <p:nvPr>
            <p:ph type="title"/>
          </p:nvPr>
        </p:nvSpPr>
        <p:spPr>
          <a:xfrm>
            <a:off x="831851" y="1709737"/>
            <a:ext cx="10515600" cy="2852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2" name="Google Shape;192;g3de1b9edae1_2_105"/>
          <p:cNvSpPr txBox="1"/>
          <p:nvPr>
            <p:ph idx="1" type="body"/>
          </p:nvPr>
        </p:nvSpPr>
        <p:spPr>
          <a:xfrm>
            <a:off x="831851" y="4589463"/>
            <a:ext cx="10515600" cy="1500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900"/>
              <a:buNone/>
              <a:defRPr sz="19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193" name="Google Shape;193;g3de1b9edae1_2_105"/>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4" name="Google Shape;194;g3de1b9edae1_2_105"/>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5" name="Google Shape;195;g3de1b9edae1_2_105"/>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6" name="Shape 196"/>
        <p:cNvGrpSpPr/>
        <p:nvPr/>
      </p:nvGrpSpPr>
      <p:grpSpPr>
        <a:xfrm>
          <a:off x="0" y="0"/>
          <a:ext cx="0" cy="0"/>
          <a:chOff x="0" y="0"/>
          <a:chExt cx="0" cy="0"/>
        </a:xfrm>
      </p:grpSpPr>
      <p:sp>
        <p:nvSpPr>
          <p:cNvPr id="197" name="Google Shape;197;g3de1b9edae1_2_111"/>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8" name="Google Shape;198;g3de1b9edae1_2_111"/>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99" name="Google Shape;199;g3de1b9edae1_2_111"/>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00" name="Google Shape;200;g3de1b9edae1_2_111"/>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1" name="Google Shape;201;g3de1b9edae1_2_111"/>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2" name="Google Shape;202;g3de1b9edae1_2_111"/>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3" name="Shape 203"/>
        <p:cNvGrpSpPr/>
        <p:nvPr/>
      </p:nvGrpSpPr>
      <p:grpSpPr>
        <a:xfrm>
          <a:off x="0" y="0"/>
          <a:ext cx="0" cy="0"/>
          <a:chOff x="0" y="0"/>
          <a:chExt cx="0" cy="0"/>
        </a:xfrm>
      </p:grpSpPr>
      <p:sp>
        <p:nvSpPr>
          <p:cNvPr id="204" name="Google Shape;204;g3de1b9edae1_2_118"/>
          <p:cNvSpPr txBox="1"/>
          <p:nvPr>
            <p:ph type="title"/>
          </p:nvPr>
        </p:nvSpPr>
        <p:spPr>
          <a:xfrm>
            <a:off x="839788"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5" name="Google Shape;205;g3de1b9edae1_2_118"/>
          <p:cNvSpPr txBox="1"/>
          <p:nvPr>
            <p:ph idx="1" type="body"/>
          </p:nvPr>
        </p:nvSpPr>
        <p:spPr>
          <a:xfrm>
            <a:off x="839788" y="1681163"/>
            <a:ext cx="51580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6" name="Google Shape;206;g3de1b9edae1_2_118"/>
          <p:cNvSpPr txBox="1"/>
          <p:nvPr>
            <p:ph idx="2" type="body"/>
          </p:nvPr>
        </p:nvSpPr>
        <p:spPr>
          <a:xfrm>
            <a:off x="839788" y="2505075"/>
            <a:ext cx="5158000" cy="36848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07" name="Google Shape;207;g3de1b9edae1_2_118"/>
          <p:cNvSpPr txBox="1"/>
          <p:nvPr>
            <p:ph idx="3" type="body"/>
          </p:nvPr>
        </p:nvSpPr>
        <p:spPr>
          <a:xfrm>
            <a:off x="6172200" y="1681163"/>
            <a:ext cx="51832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8" name="Google Shape;208;g3de1b9edae1_2_118"/>
          <p:cNvSpPr txBox="1"/>
          <p:nvPr>
            <p:ph idx="4" type="body"/>
          </p:nvPr>
        </p:nvSpPr>
        <p:spPr>
          <a:xfrm>
            <a:off x="6172200" y="2505075"/>
            <a:ext cx="5183200" cy="36848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09" name="Google Shape;209;g3de1b9edae1_2_118"/>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0" name="Google Shape;210;g3de1b9edae1_2_118"/>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1" name="Google Shape;211;g3de1b9edae1_2_118"/>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2" name="Shape 212"/>
        <p:cNvGrpSpPr/>
        <p:nvPr/>
      </p:nvGrpSpPr>
      <p:grpSpPr>
        <a:xfrm>
          <a:off x="0" y="0"/>
          <a:ext cx="0" cy="0"/>
          <a:chOff x="0" y="0"/>
          <a:chExt cx="0" cy="0"/>
        </a:xfrm>
      </p:grpSpPr>
      <p:sp>
        <p:nvSpPr>
          <p:cNvPr id="213" name="Google Shape;213;g3de1b9edae1_2_127"/>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4" name="Google Shape;214;g3de1b9edae1_2_127"/>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5" name="Google Shape;215;g3de1b9edae1_2_127"/>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6" name="Google Shape;216;g3de1b9edae1_2_127"/>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7" name="Shape 217"/>
        <p:cNvGrpSpPr/>
        <p:nvPr/>
      </p:nvGrpSpPr>
      <p:grpSpPr>
        <a:xfrm>
          <a:off x="0" y="0"/>
          <a:ext cx="0" cy="0"/>
          <a:chOff x="0" y="0"/>
          <a:chExt cx="0" cy="0"/>
        </a:xfrm>
      </p:grpSpPr>
      <p:sp>
        <p:nvSpPr>
          <p:cNvPr id="218" name="Google Shape;218;g3de1b9edae1_2_132"/>
          <p:cNvSpPr txBox="1"/>
          <p:nvPr>
            <p:ph type="title"/>
          </p:nvPr>
        </p:nvSpPr>
        <p:spPr>
          <a:xfrm>
            <a:off x="839788" y="457200"/>
            <a:ext cx="3932000" cy="16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9" name="Google Shape;219;g3de1b9edae1_2_132"/>
          <p:cNvSpPr txBox="1"/>
          <p:nvPr>
            <p:ph idx="1" type="body"/>
          </p:nvPr>
        </p:nvSpPr>
        <p:spPr>
          <a:xfrm>
            <a:off x="5183188" y="987425"/>
            <a:ext cx="6172400" cy="48736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20" name="Google Shape;220;g3de1b9edae1_2_132"/>
          <p:cNvSpPr txBox="1"/>
          <p:nvPr>
            <p:ph idx="2" type="body"/>
          </p:nvPr>
        </p:nvSpPr>
        <p:spPr>
          <a:xfrm>
            <a:off x="839788" y="2057400"/>
            <a:ext cx="3932000" cy="3811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21" name="Google Shape;221;g3de1b9edae1_2_132"/>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2" name="Google Shape;222;g3de1b9edae1_2_132"/>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3" name="Google Shape;223;g3de1b9edae1_2_132"/>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2" name="Shape 32"/>
        <p:cNvGrpSpPr/>
        <p:nvPr/>
      </p:nvGrpSpPr>
      <p:grpSpPr>
        <a:xfrm>
          <a:off x="0" y="0"/>
          <a:ext cx="0" cy="0"/>
          <a:chOff x="0" y="0"/>
          <a:chExt cx="0" cy="0"/>
        </a:xfrm>
      </p:grpSpPr>
      <p:sp>
        <p:nvSpPr>
          <p:cNvPr id="33" name="Google Shape;33;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4" name="Google Shape;34;p2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5" name="Google Shape;35;p2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6" name="Google Shape;36;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8" name="Google Shape;38;p23"/>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9" name="Google Shape;39;p23"/>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0" name="Google Shape;40;p2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1" name="Google Shape;41;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2" name="Google Shape;42;p23"/>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400" u="none" cap="none" strike="noStrike">
                <a:solidFill>
                  <a:schemeClr val="accent1"/>
                </a:solidFill>
                <a:latin typeface="Montserrat"/>
                <a:ea typeface="Montserrat"/>
                <a:cs typeface="Montserrat"/>
                <a:sym typeface="Montserrat"/>
              </a:rPr>
              <a:t>SIT-41, 14-16 April 2026</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4" name="Shape 224"/>
        <p:cNvGrpSpPr/>
        <p:nvPr/>
      </p:nvGrpSpPr>
      <p:grpSpPr>
        <a:xfrm>
          <a:off x="0" y="0"/>
          <a:ext cx="0" cy="0"/>
          <a:chOff x="0" y="0"/>
          <a:chExt cx="0" cy="0"/>
        </a:xfrm>
      </p:grpSpPr>
      <p:sp>
        <p:nvSpPr>
          <p:cNvPr id="225" name="Google Shape;225;g3de1b9edae1_2_139"/>
          <p:cNvSpPr txBox="1"/>
          <p:nvPr>
            <p:ph type="title"/>
          </p:nvPr>
        </p:nvSpPr>
        <p:spPr>
          <a:xfrm>
            <a:off x="839788" y="457200"/>
            <a:ext cx="3932000" cy="16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6" name="Google Shape;226;g3de1b9edae1_2_139"/>
          <p:cNvSpPr/>
          <p:nvPr>
            <p:ph idx="2" type="pic"/>
          </p:nvPr>
        </p:nvSpPr>
        <p:spPr>
          <a:xfrm>
            <a:off x="5183188" y="987425"/>
            <a:ext cx="6172400" cy="4873600"/>
          </a:xfrm>
          <a:prstGeom prst="rect">
            <a:avLst/>
          </a:prstGeom>
          <a:noFill/>
          <a:ln>
            <a:noFill/>
          </a:ln>
        </p:spPr>
      </p:sp>
      <p:sp>
        <p:nvSpPr>
          <p:cNvPr id="227" name="Google Shape;227;g3de1b9edae1_2_139"/>
          <p:cNvSpPr txBox="1"/>
          <p:nvPr>
            <p:ph idx="1" type="body"/>
          </p:nvPr>
        </p:nvSpPr>
        <p:spPr>
          <a:xfrm>
            <a:off x="839788" y="2057400"/>
            <a:ext cx="3932000" cy="3811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28" name="Google Shape;228;g3de1b9edae1_2_139"/>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9" name="Google Shape;229;g3de1b9edae1_2_139"/>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0" name="Google Shape;230;g3de1b9edae1_2_139"/>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1" name="Shape 231"/>
        <p:cNvGrpSpPr/>
        <p:nvPr/>
      </p:nvGrpSpPr>
      <p:grpSpPr>
        <a:xfrm>
          <a:off x="0" y="0"/>
          <a:ext cx="0" cy="0"/>
          <a:chOff x="0" y="0"/>
          <a:chExt cx="0" cy="0"/>
        </a:xfrm>
      </p:grpSpPr>
      <p:sp>
        <p:nvSpPr>
          <p:cNvPr id="232" name="Google Shape;232;g3de1b9edae1_2_146"/>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3" name="Google Shape;233;g3de1b9edae1_2_14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34" name="Google Shape;234;g3de1b9edae1_2_146"/>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5" name="Google Shape;235;g3de1b9edae1_2_146"/>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6" name="Google Shape;236;g3de1b9edae1_2_146"/>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7" name="Shape 237"/>
        <p:cNvGrpSpPr/>
        <p:nvPr/>
      </p:nvGrpSpPr>
      <p:grpSpPr>
        <a:xfrm>
          <a:off x="0" y="0"/>
          <a:ext cx="0" cy="0"/>
          <a:chOff x="0" y="0"/>
          <a:chExt cx="0" cy="0"/>
        </a:xfrm>
      </p:grpSpPr>
      <p:sp>
        <p:nvSpPr>
          <p:cNvPr id="238" name="Google Shape;238;g3de1b9edae1_2_152"/>
          <p:cNvSpPr txBox="1"/>
          <p:nvPr>
            <p:ph type="title"/>
          </p:nvPr>
        </p:nvSpPr>
        <p:spPr>
          <a:xfrm rot="5400000">
            <a:off x="7133400" y="1956725"/>
            <a:ext cx="5812000" cy="2628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9" name="Google Shape;239;g3de1b9edae1_2_152"/>
          <p:cNvSpPr txBox="1"/>
          <p:nvPr>
            <p:ph idx="1" type="body"/>
          </p:nvPr>
        </p:nvSpPr>
        <p:spPr>
          <a:xfrm rot="5400000">
            <a:off x="1799300" y="-596075"/>
            <a:ext cx="5812000" cy="77344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40" name="Google Shape;240;g3de1b9edae1_2_152"/>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1" name="Google Shape;241;g3de1b9edae1_2_152"/>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2" name="Google Shape;242;g3de1b9edae1_2_152"/>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43" name="Shape 243"/>
        <p:cNvGrpSpPr/>
        <p:nvPr/>
      </p:nvGrpSpPr>
      <p:grpSpPr>
        <a:xfrm>
          <a:off x="0" y="0"/>
          <a:ext cx="0" cy="0"/>
          <a:chOff x="0" y="0"/>
          <a:chExt cx="0" cy="0"/>
        </a:xfrm>
      </p:grpSpPr>
      <p:sp>
        <p:nvSpPr>
          <p:cNvPr id="244" name="Google Shape;244;g3de1b9edae1_2_15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5" name="Google Shape;245;g3de1b9edae1_2_158"/>
          <p:cNvSpPr txBox="1"/>
          <p:nvPr>
            <p:ph idx="1" type="subTitle"/>
          </p:nvPr>
        </p:nvSpPr>
        <p:spPr>
          <a:xfrm>
            <a:off x="1524000" y="3602039"/>
            <a:ext cx="9144000" cy="1655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6" name="Google Shape;246;g3de1b9edae1_2_158"/>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7" name="Google Shape;247;g3de1b9edae1_2_158"/>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8" name="Google Shape;248;g3de1b9edae1_2_158"/>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49" name="Shape 249"/>
        <p:cNvGrpSpPr/>
        <p:nvPr/>
      </p:nvGrpSpPr>
      <p:grpSpPr>
        <a:xfrm>
          <a:off x="0" y="0"/>
          <a:ext cx="0" cy="0"/>
          <a:chOff x="0" y="0"/>
          <a:chExt cx="0" cy="0"/>
        </a:xfrm>
      </p:grpSpPr>
      <p:sp>
        <p:nvSpPr>
          <p:cNvPr id="250" name="Google Shape;250;g3de1b9edae1_2_164"/>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1" name="Google Shape;251;g3de1b9edae1_2_16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2" name="Google Shape;252;g3de1b9edae1_2_164"/>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3" name="Google Shape;253;g3de1b9edae1_2_164"/>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4" name="Google Shape;254;g3de1b9edae1_2_164"/>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55" name="Shape 255"/>
        <p:cNvGrpSpPr/>
        <p:nvPr/>
      </p:nvGrpSpPr>
      <p:grpSpPr>
        <a:xfrm>
          <a:off x="0" y="0"/>
          <a:ext cx="0" cy="0"/>
          <a:chOff x="0" y="0"/>
          <a:chExt cx="0" cy="0"/>
        </a:xfrm>
      </p:grpSpPr>
      <p:sp>
        <p:nvSpPr>
          <p:cNvPr id="256" name="Google Shape;256;g3de1b9edae1_2_170"/>
          <p:cNvSpPr txBox="1"/>
          <p:nvPr>
            <p:ph type="title"/>
          </p:nvPr>
        </p:nvSpPr>
        <p:spPr>
          <a:xfrm>
            <a:off x="831851" y="1709737"/>
            <a:ext cx="10515600" cy="2852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7" name="Google Shape;257;g3de1b9edae1_2_170"/>
          <p:cNvSpPr txBox="1"/>
          <p:nvPr>
            <p:ph idx="1" type="body"/>
          </p:nvPr>
        </p:nvSpPr>
        <p:spPr>
          <a:xfrm>
            <a:off x="831851" y="4589463"/>
            <a:ext cx="10515600" cy="1500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900"/>
              <a:buNone/>
              <a:defRPr sz="19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258" name="Google Shape;258;g3de1b9edae1_2_170"/>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9" name="Google Shape;259;g3de1b9edae1_2_170"/>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0" name="Google Shape;260;g3de1b9edae1_2_170"/>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61" name="Shape 261"/>
        <p:cNvGrpSpPr/>
        <p:nvPr/>
      </p:nvGrpSpPr>
      <p:grpSpPr>
        <a:xfrm>
          <a:off x="0" y="0"/>
          <a:ext cx="0" cy="0"/>
          <a:chOff x="0" y="0"/>
          <a:chExt cx="0" cy="0"/>
        </a:xfrm>
      </p:grpSpPr>
      <p:sp>
        <p:nvSpPr>
          <p:cNvPr id="262" name="Google Shape;262;g3de1b9edae1_2_176"/>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3" name="Google Shape;263;g3de1b9edae1_2_17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64" name="Google Shape;264;g3de1b9edae1_2_17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65" name="Google Shape;265;g3de1b9edae1_2_176"/>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6" name="Google Shape;266;g3de1b9edae1_2_176"/>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7" name="Google Shape;267;g3de1b9edae1_2_176"/>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268" name="Shape 268"/>
        <p:cNvGrpSpPr/>
        <p:nvPr/>
      </p:nvGrpSpPr>
      <p:grpSpPr>
        <a:xfrm>
          <a:off x="0" y="0"/>
          <a:ext cx="0" cy="0"/>
          <a:chOff x="0" y="0"/>
          <a:chExt cx="0" cy="0"/>
        </a:xfrm>
      </p:grpSpPr>
      <p:sp>
        <p:nvSpPr>
          <p:cNvPr id="269" name="Google Shape;269;g3de1b9edae1_2_183"/>
          <p:cNvSpPr txBox="1"/>
          <p:nvPr>
            <p:ph type="title"/>
          </p:nvPr>
        </p:nvSpPr>
        <p:spPr>
          <a:xfrm>
            <a:off x="839788"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0" name="Google Shape;270;g3de1b9edae1_2_183"/>
          <p:cNvSpPr txBox="1"/>
          <p:nvPr>
            <p:ph idx="1" type="body"/>
          </p:nvPr>
        </p:nvSpPr>
        <p:spPr>
          <a:xfrm>
            <a:off x="839788" y="1681163"/>
            <a:ext cx="51580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1" name="Google Shape;271;g3de1b9edae1_2_183"/>
          <p:cNvSpPr txBox="1"/>
          <p:nvPr>
            <p:ph idx="2" type="body"/>
          </p:nvPr>
        </p:nvSpPr>
        <p:spPr>
          <a:xfrm>
            <a:off x="839788" y="2505075"/>
            <a:ext cx="5158000" cy="36848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72" name="Google Shape;272;g3de1b9edae1_2_183"/>
          <p:cNvSpPr txBox="1"/>
          <p:nvPr>
            <p:ph idx="3" type="body"/>
          </p:nvPr>
        </p:nvSpPr>
        <p:spPr>
          <a:xfrm>
            <a:off x="6172200" y="1681163"/>
            <a:ext cx="51832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3" name="Google Shape;273;g3de1b9edae1_2_183"/>
          <p:cNvSpPr txBox="1"/>
          <p:nvPr>
            <p:ph idx="4" type="body"/>
          </p:nvPr>
        </p:nvSpPr>
        <p:spPr>
          <a:xfrm>
            <a:off x="6172200" y="2505075"/>
            <a:ext cx="5183200" cy="36848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74" name="Google Shape;274;g3de1b9edae1_2_183"/>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5" name="Google Shape;275;g3de1b9edae1_2_183"/>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6" name="Google Shape;276;g3de1b9edae1_2_183"/>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77" name="Shape 277"/>
        <p:cNvGrpSpPr/>
        <p:nvPr/>
      </p:nvGrpSpPr>
      <p:grpSpPr>
        <a:xfrm>
          <a:off x="0" y="0"/>
          <a:ext cx="0" cy="0"/>
          <a:chOff x="0" y="0"/>
          <a:chExt cx="0" cy="0"/>
        </a:xfrm>
      </p:grpSpPr>
      <p:sp>
        <p:nvSpPr>
          <p:cNvPr id="278" name="Google Shape;278;g3de1b9edae1_2_192"/>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9" name="Google Shape;279;g3de1b9edae1_2_192"/>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0" name="Google Shape;280;g3de1b9edae1_2_192"/>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1" name="Google Shape;281;g3de1b9edae1_2_192"/>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82" name="Shape 282"/>
        <p:cNvGrpSpPr/>
        <p:nvPr/>
      </p:nvGrpSpPr>
      <p:grpSpPr>
        <a:xfrm>
          <a:off x="0" y="0"/>
          <a:ext cx="0" cy="0"/>
          <a:chOff x="0" y="0"/>
          <a:chExt cx="0" cy="0"/>
        </a:xfrm>
      </p:grpSpPr>
      <p:sp>
        <p:nvSpPr>
          <p:cNvPr id="283" name="Google Shape;283;g3de1b9edae1_2_197"/>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4" name="Google Shape;284;g3de1b9edae1_2_197"/>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5" name="Google Shape;285;g3de1b9edae1_2_197"/>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3" name="Shape 43"/>
        <p:cNvGrpSpPr/>
        <p:nvPr/>
      </p:nvGrpSpPr>
      <p:grpSpPr>
        <a:xfrm>
          <a:off x="0" y="0"/>
          <a:ext cx="0" cy="0"/>
          <a:chOff x="0" y="0"/>
          <a:chExt cx="0" cy="0"/>
        </a:xfrm>
      </p:grpSpPr>
      <p:sp>
        <p:nvSpPr>
          <p:cNvPr id="44" name="Google Shape;44;p2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5" name="Google Shape;45;p2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6" name="Google Shape;46;p2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7" name="Google Shape;47;p2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2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9" name="Google Shape;49;p2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0" name="Google Shape;50;p2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1" name="Google Shape;51;p24"/>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400" u="none" cap="none" strike="noStrike">
                <a:solidFill>
                  <a:schemeClr val="accent1"/>
                </a:solidFill>
                <a:latin typeface="Montserrat"/>
                <a:ea typeface="Montserrat"/>
                <a:cs typeface="Montserrat"/>
                <a:sym typeface="Montserrat"/>
              </a:rPr>
              <a:t>SIT-41, 14-16 April 2026</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286" name="Shape 286"/>
        <p:cNvGrpSpPr/>
        <p:nvPr/>
      </p:nvGrpSpPr>
      <p:grpSpPr>
        <a:xfrm>
          <a:off x="0" y="0"/>
          <a:ext cx="0" cy="0"/>
          <a:chOff x="0" y="0"/>
          <a:chExt cx="0" cy="0"/>
        </a:xfrm>
      </p:grpSpPr>
      <p:sp>
        <p:nvSpPr>
          <p:cNvPr id="287" name="Google Shape;287;g3de1b9edae1_2_201"/>
          <p:cNvSpPr txBox="1"/>
          <p:nvPr>
            <p:ph type="title"/>
          </p:nvPr>
        </p:nvSpPr>
        <p:spPr>
          <a:xfrm>
            <a:off x="839788" y="457200"/>
            <a:ext cx="3932000" cy="16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8" name="Google Shape;288;g3de1b9edae1_2_201"/>
          <p:cNvSpPr txBox="1"/>
          <p:nvPr>
            <p:ph idx="1" type="body"/>
          </p:nvPr>
        </p:nvSpPr>
        <p:spPr>
          <a:xfrm>
            <a:off x="5183188" y="987425"/>
            <a:ext cx="6172400" cy="48736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9" name="Google Shape;289;g3de1b9edae1_2_201"/>
          <p:cNvSpPr txBox="1"/>
          <p:nvPr>
            <p:ph idx="2" type="body"/>
          </p:nvPr>
        </p:nvSpPr>
        <p:spPr>
          <a:xfrm>
            <a:off x="839788" y="2057400"/>
            <a:ext cx="3932000" cy="3811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90" name="Google Shape;290;g3de1b9edae1_2_201"/>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1" name="Google Shape;291;g3de1b9edae1_2_201"/>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2" name="Google Shape;292;g3de1b9edae1_2_201"/>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293" name="Shape 293"/>
        <p:cNvGrpSpPr/>
        <p:nvPr/>
      </p:nvGrpSpPr>
      <p:grpSpPr>
        <a:xfrm>
          <a:off x="0" y="0"/>
          <a:ext cx="0" cy="0"/>
          <a:chOff x="0" y="0"/>
          <a:chExt cx="0" cy="0"/>
        </a:xfrm>
      </p:grpSpPr>
      <p:sp>
        <p:nvSpPr>
          <p:cNvPr id="294" name="Google Shape;294;g3de1b9edae1_2_208"/>
          <p:cNvSpPr txBox="1"/>
          <p:nvPr>
            <p:ph type="title"/>
          </p:nvPr>
        </p:nvSpPr>
        <p:spPr>
          <a:xfrm>
            <a:off x="839788" y="457200"/>
            <a:ext cx="3932000" cy="16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5" name="Google Shape;295;g3de1b9edae1_2_208"/>
          <p:cNvSpPr/>
          <p:nvPr>
            <p:ph idx="2" type="pic"/>
          </p:nvPr>
        </p:nvSpPr>
        <p:spPr>
          <a:xfrm>
            <a:off x="5183188" y="987425"/>
            <a:ext cx="6172400" cy="4873600"/>
          </a:xfrm>
          <a:prstGeom prst="rect">
            <a:avLst/>
          </a:prstGeom>
          <a:noFill/>
          <a:ln>
            <a:noFill/>
          </a:ln>
        </p:spPr>
      </p:sp>
      <p:sp>
        <p:nvSpPr>
          <p:cNvPr id="296" name="Google Shape;296;g3de1b9edae1_2_208"/>
          <p:cNvSpPr txBox="1"/>
          <p:nvPr>
            <p:ph idx="1" type="body"/>
          </p:nvPr>
        </p:nvSpPr>
        <p:spPr>
          <a:xfrm>
            <a:off x="839788" y="2057400"/>
            <a:ext cx="3932000" cy="3811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97" name="Google Shape;297;g3de1b9edae1_2_208"/>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8" name="Google Shape;298;g3de1b9edae1_2_208"/>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9" name="Google Shape;299;g3de1b9edae1_2_208"/>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Vertical Text">
  <p:cSld name="1_Title and Vertical Text">
    <p:spTree>
      <p:nvGrpSpPr>
        <p:cNvPr id="300" name="Shape 300"/>
        <p:cNvGrpSpPr/>
        <p:nvPr/>
      </p:nvGrpSpPr>
      <p:grpSpPr>
        <a:xfrm>
          <a:off x="0" y="0"/>
          <a:ext cx="0" cy="0"/>
          <a:chOff x="0" y="0"/>
          <a:chExt cx="0" cy="0"/>
        </a:xfrm>
      </p:grpSpPr>
      <p:sp>
        <p:nvSpPr>
          <p:cNvPr id="301" name="Google Shape;301;g3de1b9edae1_2_215"/>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2" name="Google Shape;302;g3de1b9edae1_2_215"/>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03" name="Google Shape;303;g3de1b9edae1_2_215"/>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4" name="Google Shape;304;g3de1b9edae1_2_215"/>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5" name="Google Shape;305;g3de1b9edae1_2_215"/>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306" name="Shape 306"/>
        <p:cNvGrpSpPr/>
        <p:nvPr/>
      </p:nvGrpSpPr>
      <p:grpSpPr>
        <a:xfrm>
          <a:off x="0" y="0"/>
          <a:ext cx="0" cy="0"/>
          <a:chOff x="0" y="0"/>
          <a:chExt cx="0" cy="0"/>
        </a:xfrm>
      </p:grpSpPr>
      <p:sp>
        <p:nvSpPr>
          <p:cNvPr id="307" name="Google Shape;307;g3de1b9edae1_2_221"/>
          <p:cNvSpPr txBox="1"/>
          <p:nvPr>
            <p:ph type="title"/>
          </p:nvPr>
        </p:nvSpPr>
        <p:spPr>
          <a:xfrm rot="5400000">
            <a:off x="7133400" y="1956725"/>
            <a:ext cx="5812000" cy="2628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8" name="Google Shape;308;g3de1b9edae1_2_221"/>
          <p:cNvSpPr txBox="1"/>
          <p:nvPr>
            <p:ph idx="1" type="body"/>
          </p:nvPr>
        </p:nvSpPr>
        <p:spPr>
          <a:xfrm rot="5400000">
            <a:off x="1799300" y="-596075"/>
            <a:ext cx="5812000" cy="77344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09" name="Google Shape;309;g3de1b9edae1_2_221"/>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0" name="Google Shape;310;g3de1b9edae1_2_221"/>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1" name="Google Shape;311;g3de1b9edae1_2_221"/>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316" name="Shape 316"/>
        <p:cNvGrpSpPr/>
        <p:nvPr/>
      </p:nvGrpSpPr>
      <p:grpSpPr>
        <a:xfrm>
          <a:off x="0" y="0"/>
          <a:ext cx="0" cy="0"/>
          <a:chOff x="0" y="0"/>
          <a:chExt cx="0" cy="0"/>
        </a:xfrm>
      </p:grpSpPr>
      <p:sp>
        <p:nvSpPr>
          <p:cNvPr id="317" name="Google Shape;317;g3de1b9edae1_2_280"/>
          <p:cNvSpPr/>
          <p:nvPr/>
        </p:nvSpPr>
        <p:spPr>
          <a:xfrm rot="10800000">
            <a:off x="-10045" y="-23748"/>
            <a:ext cx="12210400" cy="6892000"/>
          </a:xfrm>
          <a:prstGeom prst="rect">
            <a:avLst/>
          </a:prstGeom>
          <a:gradFill>
            <a:gsLst>
              <a:gs pos="0">
                <a:srgbClr val="245898"/>
              </a:gs>
              <a:gs pos="100000">
                <a:srgbClr val="001023"/>
              </a:gs>
            </a:gsLst>
            <a:lin ang="8100019"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18" name="Google Shape;318;g3de1b9edae1_2_280"/>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0" i="0" sz="1200" u="none" cap="none" strike="noStrike">
              <a:solidFill>
                <a:srgbClr val="FFFFFF"/>
              </a:solidFill>
              <a:latin typeface="Arial Narrow"/>
              <a:ea typeface="Arial Narrow"/>
              <a:cs typeface="Arial Narrow"/>
              <a:sym typeface="Arial Narrow"/>
            </a:endParaRPr>
          </a:p>
        </p:txBody>
      </p:sp>
      <p:sp>
        <p:nvSpPr>
          <p:cNvPr id="319" name="Google Shape;319;g3de1b9edae1_2_280"/>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sp>
        <p:nvSpPr>
          <p:cNvPr id="320" name="Google Shape;320;g3de1b9edae1_2_280"/>
          <p:cNvSpPr txBox="1"/>
          <p:nvPr>
            <p:ph type="title"/>
          </p:nvPr>
        </p:nvSpPr>
        <p:spPr>
          <a:xfrm>
            <a:off x="604912" y="1043540"/>
            <a:ext cx="10668800" cy="591200"/>
          </a:xfrm>
          <a:prstGeom prst="rect">
            <a:avLst/>
          </a:prstGeom>
          <a:noFill/>
          <a:ln>
            <a:noFill/>
          </a:ln>
        </p:spPr>
        <p:txBody>
          <a:bodyPr anchorCtr="1" anchor="ctr" bIns="45700" lIns="91425" spcFirstLastPara="1" rIns="91425" wrap="square" tIns="45700">
            <a:spAutoFit/>
          </a:bodyPr>
          <a:lstStyle>
            <a:lvl1pPr lvl="0" algn="ctr">
              <a:lnSpc>
                <a:spcPct val="90000"/>
              </a:lnSpc>
              <a:spcBef>
                <a:spcPts val="0"/>
              </a:spcBef>
              <a:spcAft>
                <a:spcPts val="0"/>
              </a:spcAft>
              <a:buClr>
                <a:srgbClr val="FFFFFF"/>
              </a:buClr>
              <a:buSzPts val="3600"/>
              <a:buFont typeface="Arial"/>
              <a:buNone/>
              <a:defRPr b="1" sz="360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1" name="Google Shape;321;g3de1b9edae1_2_280"/>
          <p:cNvSpPr txBox="1"/>
          <p:nvPr>
            <p:ph idx="1" type="body"/>
          </p:nvPr>
        </p:nvSpPr>
        <p:spPr>
          <a:xfrm>
            <a:off x="650879" y="1879604"/>
            <a:ext cx="10634800" cy="22676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7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22" name="Shape 322"/>
        <p:cNvGrpSpPr/>
        <p:nvPr/>
      </p:nvGrpSpPr>
      <p:grpSpPr>
        <a:xfrm>
          <a:off x="0" y="0"/>
          <a:ext cx="0" cy="0"/>
          <a:chOff x="0" y="0"/>
          <a:chExt cx="0" cy="0"/>
        </a:xfrm>
      </p:grpSpPr>
      <p:pic>
        <p:nvPicPr>
          <p:cNvPr descr="A hourglass with a landscape inside&#10;&#10;Description automatically generated" id="323" name="Google Shape;323;g3de1b9edae1_2_286"/>
          <p:cNvPicPr preferRelativeResize="0"/>
          <p:nvPr/>
        </p:nvPicPr>
        <p:blipFill rotWithShape="1">
          <a:blip r:embed="rId2">
            <a:alphaModFix/>
          </a:blip>
          <a:srcRect b="0" l="0" r="0" t="0"/>
          <a:stretch/>
        </p:blipFill>
        <p:spPr>
          <a:xfrm>
            <a:off x="0" y="0"/>
            <a:ext cx="12191993" cy="6858000"/>
          </a:xfrm>
          <a:prstGeom prst="rect">
            <a:avLst/>
          </a:prstGeom>
          <a:noFill/>
          <a:ln>
            <a:noFill/>
          </a:ln>
        </p:spPr>
      </p:pic>
      <p:sp>
        <p:nvSpPr>
          <p:cNvPr id="324" name="Google Shape;324;g3de1b9edae1_2_286"/>
          <p:cNvSpPr txBox="1"/>
          <p:nvPr>
            <p:ph idx="1" type="subTitle"/>
          </p:nvPr>
        </p:nvSpPr>
        <p:spPr>
          <a:xfrm>
            <a:off x="557711" y="4383176"/>
            <a:ext cx="5212400" cy="341600"/>
          </a:xfrm>
          <a:prstGeom prst="rect">
            <a:avLst/>
          </a:prstGeom>
          <a:noFill/>
          <a:ln>
            <a:noFill/>
          </a:ln>
        </p:spPr>
        <p:txBody>
          <a:bodyPr anchorCtr="0" anchor="t" bIns="45700" lIns="91425" spcFirstLastPara="1" rIns="91425" wrap="square" tIns="45700">
            <a:spAutoFit/>
          </a:bodyPr>
          <a:lstStyle>
            <a:lvl1pPr lvl="0" algn="l">
              <a:lnSpc>
                <a:spcPct val="90000"/>
              </a:lnSpc>
              <a:spcBef>
                <a:spcPts val="1100"/>
              </a:spcBef>
              <a:spcAft>
                <a:spcPts val="0"/>
              </a:spcAft>
              <a:buClr>
                <a:srgbClr val="FFFFFF"/>
              </a:buClr>
              <a:buSzPts val="1900"/>
              <a:buNone/>
              <a:defRPr b="1" sz="1900">
                <a:latin typeface="Arial"/>
                <a:ea typeface="Arial"/>
                <a:cs typeface="Arial"/>
                <a:sym typeface="Arial"/>
              </a:defRPr>
            </a:lvl1pPr>
            <a:lvl2pPr lvl="1" algn="l">
              <a:lnSpc>
                <a:spcPct val="90000"/>
              </a:lnSpc>
              <a:spcBef>
                <a:spcPts val="500"/>
              </a:spcBef>
              <a:spcAft>
                <a:spcPts val="0"/>
              </a:spcAft>
              <a:buClr>
                <a:schemeClr val="dk1"/>
              </a:buClr>
              <a:buSzPts val="1900"/>
              <a:buChar char="•"/>
              <a:defRPr/>
            </a:lvl2pPr>
            <a:lvl3pPr lvl="2" algn="l">
              <a:lnSpc>
                <a:spcPct val="90000"/>
              </a:lnSpc>
              <a:spcBef>
                <a:spcPts val="500"/>
              </a:spcBef>
              <a:spcAft>
                <a:spcPts val="0"/>
              </a:spcAft>
              <a:buClr>
                <a:schemeClr val="dk1"/>
              </a:buClr>
              <a:buSzPts val="1900"/>
              <a:buChar char="•"/>
              <a:defRPr/>
            </a:lvl3pPr>
            <a:lvl4pPr lvl="3" algn="l">
              <a:lnSpc>
                <a:spcPct val="90000"/>
              </a:lnSpc>
              <a:spcBef>
                <a:spcPts val="500"/>
              </a:spcBef>
              <a:spcAft>
                <a:spcPts val="0"/>
              </a:spcAft>
              <a:buClr>
                <a:schemeClr val="dk1"/>
              </a:buClr>
              <a:buSzPts val="1900"/>
              <a:buChar char="•"/>
              <a:defRPr/>
            </a:lvl4pPr>
            <a:lvl5pPr lvl="4" algn="l">
              <a:lnSpc>
                <a:spcPct val="90000"/>
              </a:lnSpc>
              <a:spcBef>
                <a:spcPts val="500"/>
              </a:spcBef>
              <a:spcAft>
                <a:spcPts val="0"/>
              </a:spcAft>
              <a:buClr>
                <a:schemeClr val="dk1"/>
              </a:buClr>
              <a:buSzPts val="1900"/>
              <a:buChar char="•"/>
              <a:defRPr/>
            </a:lvl5pPr>
            <a:lvl6pPr lvl="5" algn="l">
              <a:lnSpc>
                <a:spcPct val="90000"/>
              </a:lnSpc>
              <a:spcBef>
                <a:spcPts val="500"/>
              </a:spcBef>
              <a:spcAft>
                <a:spcPts val="0"/>
              </a:spcAft>
              <a:buClr>
                <a:schemeClr val="dk1"/>
              </a:buClr>
              <a:buSzPts val="1900"/>
              <a:buChar char="•"/>
              <a:defRPr/>
            </a:lvl6pPr>
            <a:lvl7pPr lvl="6" algn="l">
              <a:lnSpc>
                <a:spcPct val="90000"/>
              </a:lnSpc>
              <a:spcBef>
                <a:spcPts val="500"/>
              </a:spcBef>
              <a:spcAft>
                <a:spcPts val="0"/>
              </a:spcAft>
              <a:buClr>
                <a:schemeClr val="dk1"/>
              </a:buClr>
              <a:buSzPts val="1900"/>
              <a:buChar char="•"/>
              <a:defRPr/>
            </a:lvl7pPr>
            <a:lvl8pPr lvl="7" algn="l">
              <a:lnSpc>
                <a:spcPct val="90000"/>
              </a:lnSpc>
              <a:spcBef>
                <a:spcPts val="500"/>
              </a:spcBef>
              <a:spcAft>
                <a:spcPts val="0"/>
              </a:spcAft>
              <a:buClr>
                <a:schemeClr val="dk1"/>
              </a:buClr>
              <a:buSzPts val="1900"/>
              <a:buChar char="•"/>
              <a:defRPr/>
            </a:lvl8pPr>
            <a:lvl9pPr lvl="8" algn="l">
              <a:lnSpc>
                <a:spcPct val="90000"/>
              </a:lnSpc>
              <a:spcBef>
                <a:spcPts val="500"/>
              </a:spcBef>
              <a:spcAft>
                <a:spcPts val="0"/>
              </a:spcAft>
              <a:buClr>
                <a:schemeClr val="dk1"/>
              </a:buClr>
              <a:buSzPts val="1900"/>
              <a:buChar char="•"/>
              <a:defRPr/>
            </a:lvl9pPr>
          </a:lstStyle>
          <a:p/>
        </p:txBody>
      </p:sp>
      <p:pic>
        <p:nvPicPr>
          <p:cNvPr id="325" name="Google Shape;325;g3de1b9edae1_2_286"/>
          <p:cNvPicPr preferRelativeResize="0"/>
          <p:nvPr/>
        </p:nvPicPr>
        <p:blipFill rotWithShape="1">
          <a:blip r:embed="rId3">
            <a:alphaModFix/>
          </a:blip>
          <a:srcRect b="0" l="0" r="0" t="0"/>
          <a:stretch/>
        </p:blipFill>
        <p:spPr>
          <a:xfrm>
            <a:off x="377683" y="346941"/>
            <a:ext cx="1075663" cy="905393"/>
          </a:xfrm>
          <a:prstGeom prst="rect">
            <a:avLst/>
          </a:prstGeom>
          <a:noFill/>
          <a:ln>
            <a:noFill/>
          </a:ln>
        </p:spPr>
      </p:pic>
      <p:cxnSp>
        <p:nvCxnSpPr>
          <p:cNvPr id="326" name="Google Shape;326;g3de1b9edae1_2_286"/>
          <p:cNvCxnSpPr/>
          <p:nvPr/>
        </p:nvCxnSpPr>
        <p:spPr>
          <a:xfrm>
            <a:off x="1495739" y="450067"/>
            <a:ext cx="0" cy="734400"/>
          </a:xfrm>
          <a:prstGeom prst="straightConnector1">
            <a:avLst/>
          </a:prstGeom>
          <a:noFill/>
          <a:ln cap="flat" cmpd="sng" w="9525">
            <a:solidFill>
              <a:srgbClr val="FFFFFF"/>
            </a:solidFill>
            <a:prstDash val="solid"/>
            <a:miter lim="8000"/>
            <a:headEnd len="sm" w="sm" type="none"/>
            <a:tailEnd len="sm" w="sm" type="none"/>
          </a:ln>
        </p:spPr>
      </p:cxnSp>
      <p:sp>
        <p:nvSpPr>
          <p:cNvPr id="327" name="Google Shape;327;g3de1b9edae1_2_286"/>
          <p:cNvSpPr txBox="1"/>
          <p:nvPr/>
        </p:nvSpPr>
        <p:spPr>
          <a:xfrm>
            <a:off x="1567875" y="624945"/>
            <a:ext cx="1608000" cy="5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Helvetica Neue"/>
              <a:buNone/>
            </a:pPr>
            <a:r>
              <a:rPr b="0" i="0" lang="en-US" sz="1100" u="none" cap="none" strike="noStrike">
                <a:solidFill>
                  <a:srgbClr val="FFFFFF"/>
                </a:solidFill>
                <a:latin typeface="Helvetica Neue"/>
                <a:ea typeface="Helvetica Neue"/>
                <a:cs typeface="Helvetica Neue"/>
                <a:sym typeface="Helvetica Neue"/>
              </a:rPr>
              <a:t>National Aeronautics and</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100"/>
              <a:buFont typeface="Helvetica Neue"/>
              <a:buNone/>
            </a:pPr>
            <a:r>
              <a:rPr b="0" i="0" lang="en-US" sz="1100" u="none" cap="none" strike="noStrike">
                <a:solidFill>
                  <a:srgbClr val="FFFFFF"/>
                </a:solidFill>
                <a:latin typeface="Helvetica Neue"/>
                <a:ea typeface="Helvetica Neue"/>
                <a:cs typeface="Helvetica Neue"/>
                <a:sym typeface="Helvetica Neue"/>
              </a:rPr>
              <a:t>Space Administration</a:t>
            </a:r>
            <a:endParaRPr b="0" i="0" sz="1500" u="none" cap="none" strike="noStrike">
              <a:solidFill>
                <a:srgbClr val="000000"/>
              </a:solidFill>
              <a:latin typeface="Arial"/>
              <a:ea typeface="Arial"/>
              <a:cs typeface="Arial"/>
              <a:sym typeface="Arial"/>
            </a:endParaRPr>
          </a:p>
        </p:txBody>
      </p:sp>
      <p:sp>
        <p:nvSpPr>
          <p:cNvPr id="328" name="Google Shape;328;g3de1b9edae1_2_286"/>
          <p:cNvSpPr/>
          <p:nvPr/>
        </p:nvSpPr>
        <p:spPr>
          <a:xfrm>
            <a:off x="558524" y="1565563"/>
            <a:ext cx="1009600" cy="997600"/>
          </a:xfrm>
          <a:prstGeom prst="rect">
            <a:avLst/>
          </a:prstGeom>
          <a:solidFill>
            <a:srgbClr val="001023"/>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pic>
        <p:nvPicPr>
          <p:cNvPr descr="A black background with white text&#10;&#10;Description automatically generated with low confidence" id="329" name="Google Shape;329;g3de1b9edae1_2_286"/>
          <p:cNvPicPr preferRelativeResize="0"/>
          <p:nvPr/>
        </p:nvPicPr>
        <p:blipFill rotWithShape="1">
          <a:blip r:embed="rId4">
            <a:alphaModFix/>
          </a:blip>
          <a:srcRect b="0" l="0" r="0" t="0"/>
          <a:stretch/>
        </p:blipFill>
        <p:spPr>
          <a:xfrm>
            <a:off x="463801" y="2122569"/>
            <a:ext cx="4251603" cy="2137611"/>
          </a:xfrm>
          <a:prstGeom prst="rect">
            <a:avLst/>
          </a:prstGeom>
          <a:noFill/>
          <a:ln>
            <a:noFill/>
          </a:ln>
        </p:spPr>
      </p:pic>
      <p:sp>
        <p:nvSpPr>
          <p:cNvPr id="330" name="Google Shape;330;g3de1b9edae1_2_286"/>
          <p:cNvSpPr txBox="1"/>
          <p:nvPr>
            <p:ph idx="2" type="body"/>
          </p:nvPr>
        </p:nvSpPr>
        <p:spPr>
          <a:xfrm>
            <a:off x="557711" y="5474073"/>
            <a:ext cx="52124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400"/>
              </a:spcBef>
              <a:spcAft>
                <a:spcPts val="0"/>
              </a:spcAft>
              <a:buClr>
                <a:srgbClr val="FFFFFF"/>
              </a:buClr>
              <a:buSzPts val="1900"/>
              <a:buNone/>
              <a:defRPr b="1"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31" name="Google Shape;331;g3de1b9edae1_2_286"/>
          <p:cNvSpPr txBox="1"/>
          <p:nvPr>
            <p:ph idx="3" type="body"/>
          </p:nvPr>
        </p:nvSpPr>
        <p:spPr>
          <a:xfrm>
            <a:off x="557711" y="5806668"/>
            <a:ext cx="5212400" cy="287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400"/>
              </a:spcBef>
              <a:spcAft>
                <a:spcPts val="0"/>
              </a:spcAft>
              <a:buClr>
                <a:srgbClr val="FFFFFF"/>
              </a:buClr>
              <a:buSzPts val="1500"/>
              <a:buNone/>
              <a:defRPr sz="15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32" name="Google Shape;332;g3de1b9edae1_2_286"/>
          <p:cNvSpPr txBox="1"/>
          <p:nvPr/>
        </p:nvSpPr>
        <p:spPr>
          <a:xfrm>
            <a:off x="555580" y="6076709"/>
            <a:ext cx="5509600" cy="31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500"/>
              <a:buFont typeface="Arial"/>
              <a:buNone/>
            </a:pPr>
            <a:r>
              <a:rPr b="0" i="0" lang="en-US" sz="1500" u="none" cap="none" strike="noStrike">
                <a:solidFill>
                  <a:srgbClr val="FFFFFF"/>
                </a:solidFill>
                <a:latin typeface="Arial"/>
                <a:ea typeface="Arial"/>
                <a:cs typeface="Arial"/>
                <a:sym typeface="Arial"/>
              </a:rPr>
              <a:t>Earth Science Division</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1">
  <p:cSld name="Intro slide 1">
    <p:bg>
      <p:bgPr>
        <a:blipFill>
          <a:blip r:embed="rId2">
            <a:alphaModFix/>
          </a:blip>
          <a:stretch>
            <a:fillRect/>
          </a:stretch>
        </a:blipFill>
      </p:bgPr>
    </p:bg>
    <p:spTree>
      <p:nvGrpSpPr>
        <p:cNvPr id="333" name="Shape 333"/>
        <p:cNvGrpSpPr/>
        <p:nvPr/>
      </p:nvGrpSpPr>
      <p:grpSpPr>
        <a:xfrm>
          <a:off x="0" y="0"/>
          <a:ext cx="0" cy="0"/>
          <a:chOff x="0" y="0"/>
          <a:chExt cx="0" cy="0"/>
        </a:xfrm>
      </p:grpSpPr>
      <p:sp>
        <p:nvSpPr>
          <p:cNvPr id="334" name="Google Shape;334;g3de1b9edae1_2_297"/>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pic>
        <p:nvPicPr>
          <p:cNvPr id="335" name="Google Shape;335;g3de1b9edae1_2_297"/>
          <p:cNvPicPr preferRelativeResize="0"/>
          <p:nvPr/>
        </p:nvPicPr>
        <p:blipFill rotWithShape="1">
          <a:blip r:embed="rId3">
            <a:alphaModFix/>
          </a:blip>
          <a:srcRect b="0" l="0" r="0" t="0"/>
          <a:stretch/>
        </p:blipFill>
        <p:spPr>
          <a:xfrm>
            <a:off x="0" y="0"/>
            <a:ext cx="12192000" cy="6858000"/>
          </a:xfrm>
          <a:prstGeom prst="rect">
            <a:avLst/>
          </a:prstGeom>
          <a:noFill/>
          <a:ln>
            <a:noFill/>
          </a:ln>
          <a:effectLst>
            <a:outerShdw algn="tl" dir="2700000" dist="28572">
              <a:srgbClr val="000000">
                <a:alpha val="40000"/>
              </a:srgbClr>
            </a:outerShdw>
          </a:effectLst>
        </p:spPr>
      </p:pic>
      <p:sp>
        <p:nvSpPr>
          <p:cNvPr id="336" name="Google Shape;336;g3de1b9edae1_2_297"/>
          <p:cNvSpPr/>
          <p:nvPr/>
        </p:nvSpPr>
        <p:spPr>
          <a:xfrm rot="-5400000">
            <a:off x="-3320404" y="3308799"/>
            <a:ext cx="6869600" cy="228800"/>
          </a:xfrm>
          <a:prstGeom prst="rect">
            <a:avLst/>
          </a:prstGeom>
          <a:gradFill>
            <a:gsLst>
              <a:gs pos="0">
                <a:srgbClr val="245898"/>
              </a:gs>
              <a:gs pos="100000">
                <a:srgbClr val="102C4F"/>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37" name="Google Shape;337;g3de1b9edae1_2_297"/>
          <p:cNvSpPr txBox="1"/>
          <p:nvPr>
            <p:ph type="title"/>
          </p:nvPr>
        </p:nvSpPr>
        <p:spPr>
          <a:xfrm>
            <a:off x="460063" y="694797"/>
            <a:ext cx="6404000" cy="7016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38" name="Google Shape;338;g3de1b9edae1_2_297"/>
          <p:cNvSpPr txBox="1"/>
          <p:nvPr>
            <p:ph idx="1" type="body"/>
          </p:nvPr>
        </p:nvSpPr>
        <p:spPr>
          <a:xfrm>
            <a:off x="839784" y="1640927"/>
            <a:ext cx="6011600" cy="1491200"/>
          </a:xfrm>
          <a:prstGeom prst="rect">
            <a:avLst/>
          </a:prstGeom>
          <a:noFill/>
          <a:ln>
            <a:noFill/>
          </a:ln>
        </p:spPr>
        <p:txBody>
          <a:bodyPr anchorCtr="0" anchor="t" bIns="45700" lIns="91425" spcFirstLastPara="1" rIns="91425" wrap="square" tIns="45700">
            <a:spAutoFit/>
          </a:bodyPr>
          <a:lstStyle>
            <a:lvl1pPr indent="-228600" lvl="0" marL="457200" algn="l">
              <a:lnSpc>
                <a:spcPct val="156666"/>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7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descr="A black background with white text&#10;&#10;Description automatically generated with low confidence" id="339" name="Google Shape;339;g3de1b9edae1_2_297"/>
          <p:cNvPicPr preferRelativeResize="0"/>
          <p:nvPr/>
        </p:nvPicPr>
        <p:blipFill rotWithShape="1">
          <a:blip r:embed="rId4">
            <a:alphaModFix/>
          </a:blip>
          <a:srcRect b="0" l="0" r="0" t="0"/>
          <a:stretch/>
        </p:blipFill>
        <p:spPr>
          <a:xfrm>
            <a:off x="8550233" y="2098721"/>
            <a:ext cx="3223396" cy="1620655"/>
          </a:xfrm>
          <a:prstGeom prst="rect">
            <a:avLst/>
          </a:prstGeom>
          <a:noFill/>
          <a:ln>
            <a:noFill/>
          </a:ln>
        </p:spPr>
      </p:pic>
      <p:sp>
        <p:nvSpPr>
          <p:cNvPr id="340" name="Google Shape;340;g3de1b9edae1_2_297"/>
          <p:cNvSpPr txBox="1"/>
          <p:nvPr>
            <p:ph idx="2" type="body"/>
          </p:nvPr>
        </p:nvSpPr>
        <p:spPr>
          <a:xfrm>
            <a:off x="836611" y="3549728"/>
            <a:ext cx="6045200" cy="25136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7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2">
  <p:cSld name="Intro slide 2">
    <p:bg>
      <p:bgPr>
        <a:blipFill>
          <a:blip r:embed="rId2">
            <a:alphaModFix/>
          </a:blip>
          <a:stretch>
            <a:fillRect/>
          </a:stretch>
        </a:blipFill>
      </p:bgPr>
    </p:bg>
    <p:spTree>
      <p:nvGrpSpPr>
        <p:cNvPr id="341" name="Shape 341"/>
        <p:cNvGrpSpPr/>
        <p:nvPr/>
      </p:nvGrpSpPr>
      <p:grpSpPr>
        <a:xfrm>
          <a:off x="0" y="0"/>
          <a:ext cx="0" cy="0"/>
          <a:chOff x="0" y="0"/>
          <a:chExt cx="0" cy="0"/>
        </a:xfrm>
      </p:grpSpPr>
      <p:sp>
        <p:nvSpPr>
          <p:cNvPr id="342" name="Google Shape;342;g3de1b9edae1_2_305"/>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pic>
        <p:nvPicPr>
          <p:cNvPr id="343" name="Google Shape;343;g3de1b9edae1_2_305"/>
          <p:cNvPicPr preferRelativeResize="0"/>
          <p:nvPr/>
        </p:nvPicPr>
        <p:blipFill rotWithShape="1">
          <a:blip r:embed="rId3">
            <a:alphaModFix/>
          </a:blip>
          <a:srcRect b="0" l="0" r="0" t="0"/>
          <a:stretch/>
        </p:blipFill>
        <p:spPr>
          <a:xfrm>
            <a:off x="0" y="-26508"/>
            <a:ext cx="12271867" cy="6884511"/>
          </a:xfrm>
          <a:prstGeom prst="rect">
            <a:avLst/>
          </a:prstGeom>
          <a:noFill/>
          <a:ln>
            <a:noFill/>
          </a:ln>
          <a:effectLst>
            <a:outerShdw algn="tl" dir="2700000" dist="28572">
              <a:srgbClr val="000000">
                <a:alpha val="40000"/>
              </a:srgbClr>
            </a:outerShdw>
          </a:effectLst>
        </p:spPr>
      </p:pic>
      <p:sp>
        <p:nvSpPr>
          <p:cNvPr id="344" name="Google Shape;344;g3de1b9edae1_2_305"/>
          <p:cNvSpPr/>
          <p:nvPr/>
        </p:nvSpPr>
        <p:spPr>
          <a:xfrm rot="-5400000">
            <a:off x="-3337004" y="3325556"/>
            <a:ext cx="6902800" cy="228800"/>
          </a:xfrm>
          <a:prstGeom prst="rect">
            <a:avLst/>
          </a:prstGeom>
          <a:gradFill>
            <a:gsLst>
              <a:gs pos="0">
                <a:srgbClr val="245898"/>
              </a:gs>
              <a:gs pos="100000">
                <a:srgbClr val="102C4F"/>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45" name="Google Shape;345;g3de1b9edae1_2_305"/>
          <p:cNvSpPr txBox="1"/>
          <p:nvPr>
            <p:ph type="title"/>
          </p:nvPr>
        </p:nvSpPr>
        <p:spPr>
          <a:xfrm>
            <a:off x="460063" y="694797"/>
            <a:ext cx="6404000" cy="7016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46" name="Google Shape;346;g3de1b9edae1_2_305"/>
          <p:cNvSpPr txBox="1"/>
          <p:nvPr>
            <p:ph idx="1" type="body"/>
          </p:nvPr>
        </p:nvSpPr>
        <p:spPr>
          <a:xfrm>
            <a:off x="839784" y="1640927"/>
            <a:ext cx="6011600" cy="1491200"/>
          </a:xfrm>
          <a:prstGeom prst="rect">
            <a:avLst/>
          </a:prstGeom>
          <a:noFill/>
          <a:ln>
            <a:noFill/>
          </a:ln>
        </p:spPr>
        <p:txBody>
          <a:bodyPr anchorCtr="0" anchor="t" bIns="45700" lIns="91425" spcFirstLastPara="1" rIns="91425" wrap="square" tIns="45700">
            <a:spAutoFit/>
          </a:bodyPr>
          <a:lstStyle>
            <a:lvl1pPr indent="-228600" lvl="0" marL="457200" algn="l">
              <a:lnSpc>
                <a:spcPct val="156666"/>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7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47" name="Google Shape;347;g3de1b9edae1_2_305"/>
          <p:cNvSpPr txBox="1"/>
          <p:nvPr>
            <p:ph idx="2" type="body"/>
          </p:nvPr>
        </p:nvSpPr>
        <p:spPr>
          <a:xfrm>
            <a:off x="836611" y="3549728"/>
            <a:ext cx="6045200" cy="25136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7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3">
  <p:cSld name="Intro slide 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g3de1b9edae1_2_312"/>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pic>
        <p:nvPicPr>
          <p:cNvPr id="350" name="Google Shape;350;g3de1b9edae1_2_312"/>
          <p:cNvPicPr preferRelativeResize="0"/>
          <p:nvPr/>
        </p:nvPicPr>
        <p:blipFill rotWithShape="1">
          <a:blip r:embed="rId3">
            <a:alphaModFix/>
          </a:blip>
          <a:srcRect b="0" l="0" r="0" t="0"/>
          <a:stretch/>
        </p:blipFill>
        <p:spPr>
          <a:xfrm>
            <a:off x="0" y="0"/>
            <a:ext cx="12192000" cy="6866524"/>
          </a:xfrm>
          <a:prstGeom prst="rect">
            <a:avLst/>
          </a:prstGeom>
          <a:noFill/>
          <a:ln>
            <a:noFill/>
          </a:ln>
          <a:effectLst>
            <a:outerShdw algn="tl" dir="2700000" dist="28572">
              <a:srgbClr val="000000">
                <a:alpha val="40000"/>
              </a:srgbClr>
            </a:outerShdw>
          </a:effectLst>
        </p:spPr>
      </p:pic>
      <p:sp>
        <p:nvSpPr>
          <p:cNvPr id="351" name="Google Shape;351;g3de1b9edae1_2_312"/>
          <p:cNvSpPr/>
          <p:nvPr/>
        </p:nvSpPr>
        <p:spPr>
          <a:xfrm rot="-5400000">
            <a:off x="-3337004" y="3325556"/>
            <a:ext cx="6902800" cy="228800"/>
          </a:xfrm>
          <a:prstGeom prst="rect">
            <a:avLst/>
          </a:prstGeom>
          <a:gradFill>
            <a:gsLst>
              <a:gs pos="0">
                <a:srgbClr val="245898"/>
              </a:gs>
              <a:gs pos="100000">
                <a:srgbClr val="102C4F"/>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52" name="Google Shape;352;g3de1b9edae1_2_312"/>
          <p:cNvSpPr txBox="1"/>
          <p:nvPr>
            <p:ph type="title"/>
          </p:nvPr>
        </p:nvSpPr>
        <p:spPr>
          <a:xfrm>
            <a:off x="460063" y="694797"/>
            <a:ext cx="6404000" cy="7016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53" name="Google Shape;353;g3de1b9edae1_2_312"/>
          <p:cNvSpPr txBox="1"/>
          <p:nvPr>
            <p:ph idx="1" type="body"/>
          </p:nvPr>
        </p:nvSpPr>
        <p:spPr>
          <a:xfrm>
            <a:off x="839784" y="1640927"/>
            <a:ext cx="6011600" cy="1491200"/>
          </a:xfrm>
          <a:prstGeom prst="rect">
            <a:avLst/>
          </a:prstGeom>
          <a:noFill/>
          <a:ln>
            <a:noFill/>
          </a:ln>
        </p:spPr>
        <p:txBody>
          <a:bodyPr anchorCtr="0" anchor="t" bIns="45700" lIns="91425" spcFirstLastPara="1" rIns="91425" wrap="square" tIns="45700">
            <a:spAutoFit/>
          </a:bodyPr>
          <a:lstStyle>
            <a:lvl1pPr indent="-228600" lvl="0" marL="457200" algn="l">
              <a:lnSpc>
                <a:spcPct val="156666"/>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7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54" name="Google Shape;354;g3de1b9edae1_2_312"/>
          <p:cNvSpPr txBox="1"/>
          <p:nvPr>
            <p:ph idx="2" type="body"/>
          </p:nvPr>
        </p:nvSpPr>
        <p:spPr>
          <a:xfrm>
            <a:off x="836611" y="3549728"/>
            <a:ext cx="6045200" cy="25136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7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Layout Slide">
  <p:cSld name="Horizontal Layout Slide">
    <p:bg>
      <p:bgPr>
        <a:blipFill>
          <a:blip r:embed="rId2">
            <a:alphaModFix/>
          </a:blip>
          <a:stretch>
            <a:fillRect/>
          </a:stretch>
        </a:blipFill>
      </p:bgPr>
    </p:bg>
    <p:spTree>
      <p:nvGrpSpPr>
        <p:cNvPr id="355" name="Shape 355"/>
        <p:cNvGrpSpPr/>
        <p:nvPr/>
      </p:nvGrpSpPr>
      <p:grpSpPr>
        <a:xfrm>
          <a:off x="0" y="0"/>
          <a:ext cx="0" cy="0"/>
          <a:chOff x="0" y="0"/>
          <a:chExt cx="0" cy="0"/>
        </a:xfrm>
      </p:grpSpPr>
      <p:sp>
        <p:nvSpPr>
          <p:cNvPr id="356" name="Google Shape;356;g3de1b9edae1_2_319"/>
          <p:cNvSpPr/>
          <p:nvPr/>
        </p:nvSpPr>
        <p:spPr>
          <a:xfrm>
            <a:off x="194200" y="2618512"/>
            <a:ext cx="11998000" cy="4239600"/>
          </a:xfrm>
          <a:prstGeom prst="rect">
            <a:avLst/>
          </a:prstGeom>
          <a:solidFill>
            <a:srgbClr val="02599D"/>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p:txBody>
      </p:sp>
      <p:sp>
        <p:nvSpPr>
          <p:cNvPr id="357" name="Google Shape;357;g3de1b9edae1_2_319"/>
          <p:cNvSpPr txBox="1"/>
          <p:nvPr>
            <p:ph idx="1" type="body"/>
          </p:nvPr>
        </p:nvSpPr>
        <p:spPr>
          <a:xfrm>
            <a:off x="1041401" y="3886200"/>
            <a:ext cx="4152800" cy="1491200"/>
          </a:xfrm>
          <a:prstGeom prst="rect">
            <a:avLst/>
          </a:prstGeom>
          <a:noFill/>
          <a:ln>
            <a:noFill/>
          </a:ln>
        </p:spPr>
        <p:txBody>
          <a:bodyPr anchorCtr="0" anchor="t" bIns="45700" lIns="91425" spcFirstLastPara="1" rIns="91425" wrap="square" tIns="45700">
            <a:spAutoFit/>
          </a:bodyPr>
          <a:lstStyle>
            <a:lvl1pPr indent="-228600" lvl="0" marL="457200" algn="l">
              <a:lnSpc>
                <a:spcPct val="156666"/>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7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58" name="Google Shape;358;g3de1b9edae1_2_319"/>
          <p:cNvSpPr/>
          <p:nvPr/>
        </p:nvSpPr>
        <p:spPr>
          <a:xfrm rot="-5400000">
            <a:off x="-3320404" y="3308799"/>
            <a:ext cx="6869600" cy="228800"/>
          </a:xfrm>
          <a:prstGeom prst="rect">
            <a:avLst/>
          </a:prstGeom>
          <a:gradFill>
            <a:gsLst>
              <a:gs pos="0">
                <a:srgbClr val="245898"/>
              </a:gs>
              <a:gs pos="100000">
                <a:srgbClr val="102C4F"/>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59" name="Google Shape;359;g3de1b9edae1_2_319"/>
          <p:cNvSpPr txBox="1"/>
          <p:nvPr>
            <p:ph type="title"/>
          </p:nvPr>
        </p:nvSpPr>
        <p:spPr>
          <a:xfrm>
            <a:off x="587063" y="3107799"/>
            <a:ext cx="4620000" cy="7016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0" name="Google Shape;360;g3de1b9edae1_2_319"/>
          <p:cNvSpPr txBox="1"/>
          <p:nvPr>
            <p:ph idx="2" type="body"/>
          </p:nvPr>
        </p:nvSpPr>
        <p:spPr>
          <a:xfrm>
            <a:off x="5362571" y="3084508"/>
            <a:ext cx="6400800" cy="25136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7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61" name="Google Shape;361;g3de1b9edae1_2_319"/>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2" name="Shape 52"/>
        <p:cNvGrpSpPr/>
        <p:nvPr/>
      </p:nvGrpSpPr>
      <p:grpSpPr>
        <a:xfrm>
          <a:off x="0" y="0"/>
          <a:ext cx="0" cy="0"/>
          <a:chOff x="0" y="0"/>
          <a:chExt cx="0" cy="0"/>
        </a:xfrm>
      </p:grpSpPr>
      <p:sp>
        <p:nvSpPr>
          <p:cNvPr id="53" name="Google Shape;53;p2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4" name="Google Shape;54;p2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5" name="Google Shape;55;p2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6" name="Google Shape;56;p2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2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8" name="Google Shape;58;p25"/>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9" name="Google Shape;59;p25"/>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60" name="Google Shape;60;p2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1" name="Google Shape;61;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2" name="Google Shape;62;p25"/>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400" u="none" cap="none" strike="noStrike">
                <a:solidFill>
                  <a:schemeClr val="accent1"/>
                </a:solidFill>
                <a:latin typeface="Montserrat"/>
                <a:ea typeface="Montserrat"/>
                <a:cs typeface="Montserrat"/>
                <a:sym typeface="Montserrat"/>
              </a:rPr>
              <a:t>SIT-41, 14-16 April 2026</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Graphic">
  <p:cSld name="Layout with Graphic">
    <p:spTree>
      <p:nvGrpSpPr>
        <p:cNvPr id="362" name="Shape 362"/>
        <p:cNvGrpSpPr/>
        <p:nvPr/>
      </p:nvGrpSpPr>
      <p:grpSpPr>
        <a:xfrm>
          <a:off x="0" y="0"/>
          <a:ext cx="0" cy="0"/>
          <a:chOff x="0" y="0"/>
          <a:chExt cx="0" cy="0"/>
        </a:xfrm>
      </p:grpSpPr>
      <p:pic>
        <p:nvPicPr>
          <p:cNvPr descr="A hourglass with a landscape inside&#10;&#10;Description automatically generated" id="363" name="Google Shape;363;g3de1b9edae1_2_326"/>
          <p:cNvPicPr preferRelativeResize="0"/>
          <p:nvPr/>
        </p:nvPicPr>
        <p:blipFill rotWithShape="1">
          <a:blip r:embed="rId2">
            <a:alphaModFix amt="35000"/>
          </a:blip>
          <a:srcRect b="0" l="0" r="0" t="0"/>
          <a:stretch/>
        </p:blipFill>
        <p:spPr>
          <a:xfrm>
            <a:off x="1505523" y="-2011"/>
            <a:ext cx="10620376" cy="6858000"/>
          </a:xfrm>
          <a:prstGeom prst="rect">
            <a:avLst/>
          </a:prstGeom>
          <a:noFill/>
          <a:ln>
            <a:noFill/>
          </a:ln>
        </p:spPr>
      </p:pic>
      <p:sp>
        <p:nvSpPr>
          <p:cNvPr id="364" name="Google Shape;364;g3de1b9edae1_2_326"/>
          <p:cNvSpPr/>
          <p:nvPr/>
        </p:nvSpPr>
        <p:spPr>
          <a:xfrm>
            <a:off x="0" y="0"/>
            <a:ext cx="2715600" cy="6858000"/>
          </a:xfrm>
          <a:prstGeom prst="rect">
            <a:avLst/>
          </a:prstGeom>
          <a:solidFill>
            <a:srgbClr val="0A233F"/>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65" name="Google Shape;365;g3de1b9edae1_2_326"/>
          <p:cNvSpPr txBox="1"/>
          <p:nvPr>
            <p:ph type="title"/>
          </p:nvPr>
        </p:nvSpPr>
        <p:spPr>
          <a:xfrm>
            <a:off x="1382627" y="911345"/>
            <a:ext cx="5947600" cy="7016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6" name="Google Shape;366;g3de1b9edae1_2_326"/>
          <p:cNvSpPr/>
          <p:nvPr/>
        </p:nvSpPr>
        <p:spPr>
          <a:xfrm>
            <a:off x="0" y="0"/>
            <a:ext cx="915200" cy="6854400"/>
          </a:xfrm>
          <a:prstGeom prst="rect">
            <a:avLst/>
          </a:prstGeom>
          <a:gradFill>
            <a:gsLst>
              <a:gs pos="0">
                <a:srgbClr val="245898"/>
              </a:gs>
              <a:gs pos="100000">
                <a:srgbClr val="004174"/>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67" name="Google Shape;367;g3de1b9edae1_2_326"/>
          <p:cNvSpPr txBox="1"/>
          <p:nvPr>
            <p:ph idx="1" type="body"/>
          </p:nvPr>
        </p:nvSpPr>
        <p:spPr>
          <a:xfrm rot="-5400000">
            <a:off x="-2615473" y="3219869"/>
            <a:ext cx="6393200" cy="4128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100"/>
              </a:spcBef>
              <a:spcAft>
                <a:spcPts val="0"/>
              </a:spcAft>
              <a:buClr>
                <a:srgbClr val="FFFFFF"/>
              </a:buClr>
              <a:buSzPts val="2300"/>
              <a:buNone/>
              <a:defRPr sz="23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68" name="Google Shape;368;g3de1b9edae1_2_326"/>
          <p:cNvSpPr txBox="1"/>
          <p:nvPr>
            <p:ph idx="2" type="body"/>
          </p:nvPr>
        </p:nvSpPr>
        <p:spPr>
          <a:xfrm>
            <a:off x="1379536" y="1783829"/>
            <a:ext cx="5978800" cy="34984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7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out Graphic">
  <p:cSld name="Layout without Graphic">
    <p:spTree>
      <p:nvGrpSpPr>
        <p:cNvPr id="369" name="Shape 369"/>
        <p:cNvGrpSpPr/>
        <p:nvPr/>
      </p:nvGrpSpPr>
      <p:grpSpPr>
        <a:xfrm>
          <a:off x="0" y="0"/>
          <a:ext cx="0" cy="0"/>
          <a:chOff x="0" y="0"/>
          <a:chExt cx="0" cy="0"/>
        </a:xfrm>
      </p:grpSpPr>
      <p:sp>
        <p:nvSpPr>
          <p:cNvPr id="370" name="Google Shape;370;g3de1b9edae1_2_333"/>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sp>
        <p:nvSpPr>
          <p:cNvPr id="371" name="Google Shape;371;g3de1b9edae1_2_333"/>
          <p:cNvSpPr txBox="1"/>
          <p:nvPr>
            <p:ph type="title"/>
          </p:nvPr>
        </p:nvSpPr>
        <p:spPr>
          <a:xfrm>
            <a:off x="1399973" y="988137"/>
            <a:ext cx="10161600" cy="7016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72" name="Google Shape;372;g3de1b9edae1_2_333"/>
          <p:cNvSpPr txBox="1"/>
          <p:nvPr>
            <p:ph idx="1" type="body"/>
          </p:nvPr>
        </p:nvSpPr>
        <p:spPr>
          <a:xfrm>
            <a:off x="1445703" y="1889196"/>
            <a:ext cx="10130800" cy="21904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73" name="Google Shape;373;g3de1b9edae1_2_333"/>
          <p:cNvSpPr/>
          <p:nvPr/>
        </p:nvSpPr>
        <p:spPr>
          <a:xfrm>
            <a:off x="0" y="0"/>
            <a:ext cx="915200" cy="6854400"/>
          </a:xfrm>
          <a:prstGeom prst="rect">
            <a:avLst/>
          </a:prstGeom>
          <a:gradFill>
            <a:gsLst>
              <a:gs pos="0">
                <a:srgbClr val="245898"/>
              </a:gs>
              <a:gs pos="100000">
                <a:srgbClr val="004174"/>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74" name="Google Shape;374;g3de1b9edae1_2_333"/>
          <p:cNvSpPr txBox="1"/>
          <p:nvPr>
            <p:ph idx="2" type="body"/>
          </p:nvPr>
        </p:nvSpPr>
        <p:spPr>
          <a:xfrm rot="-5400000">
            <a:off x="-2615473" y="3219869"/>
            <a:ext cx="6393200" cy="4128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100"/>
              </a:spcBef>
              <a:spcAft>
                <a:spcPts val="0"/>
              </a:spcAft>
              <a:buClr>
                <a:srgbClr val="FFFFFF"/>
              </a:buClr>
              <a:buSzPts val="2300"/>
              <a:buNone/>
              <a:defRPr sz="23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slide 1">
  <p:cSld name="Highlight slide 1">
    <p:bg>
      <p:bgPr>
        <a:blipFill>
          <a:blip r:embed="rId2">
            <a:alphaModFix/>
          </a:blip>
          <a:stretch>
            <a:fillRect/>
          </a:stretch>
        </a:blipFill>
      </p:bgPr>
    </p:bg>
    <p:spTree>
      <p:nvGrpSpPr>
        <p:cNvPr id="375" name="Shape 375"/>
        <p:cNvGrpSpPr/>
        <p:nvPr/>
      </p:nvGrpSpPr>
      <p:grpSpPr>
        <a:xfrm>
          <a:off x="0" y="0"/>
          <a:ext cx="0" cy="0"/>
          <a:chOff x="0" y="0"/>
          <a:chExt cx="0" cy="0"/>
        </a:xfrm>
      </p:grpSpPr>
      <p:sp>
        <p:nvSpPr>
          <p:cNvPr id="376" name="Google Shape;376;g3de1b9edae1_2_339"/>
          <p:cNvSpPr/>
          <p:nvPr/>
        </p:nvSpPr>
        <p:spPr>
          <a:xfrm>
            <a:off x="0" y="0"/>
            <a:ext cx="12192000" cy="6858000"/>
          </a:xfrm>
          <a:prstGeom prst="rect">
            <a:avLst/>
          </a:prstGeom>
          <a:gradFill>
            <a:gsLst>
              <a:gs pos="0">
                <a:srgbClr val="01599D">
                  <a:alpha val="0"/>
                </a:srgbClr>
              </a:gs>
              <a:gs pos="100000">
                <a:srgbClr val="02599D"/>
              </a:gs>
            </a:gsLst>
            <a:lin ang="1080002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77" name="Google Shape;377;g3de1b9edae1_2_339"/>
          <p:cNvSpPr txBox="1"/>
          <p:nvPr>
            <p:ph type="title"/>
          </p:nvPr>
        </p:nvSpPr>
        <p:spPr>
          <a:xfrm>
            <a:off x="392113" y="1166455"/>
            <a:ext cx="3319200" cy="5632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3500"/>
              <a:buFont typeface="Arial"/>
              <a:buNone/>
              <a:defRPr b="1" sz="350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78" name="Google Shape;378;g3de1b9edae1_2_339"/>
          <p:cNvSpPr txBox="1"/>
          <p:nvPr>
            <p:ph idx="1" type="body"/>
          </p:nvPr>
        </p:nvSpPr>
        <p:spPr>
          <a:xfrm>
            <a:off x="392113" y="1728216"/>
            <a:ext cx="3319200" cy="3665600"/>
          </a:xfrm>
          <a:prstGeom prst="rect">
            <a:avLst/>
          </a:prstGeom>
          <a:noFill/>
          <a:ln>
            <a:noFill/>
          </a:ln>
        </p:spPr>
        <p:txBody>
          <a:bodyPr anchorCtr="0" anchor="t" bIns="45700" lIns="91425" spcFirstLastPara="1" rIns="91425" wrap="square" tIns="45700">
            <a:spAutoFit/>
          </a:bodyPr>
          <a:lstStyle>
            <a:lvl1pPr indent="-228600" lvl="0" marL="457200" algn="l">
              <a:lnSpc>
                <a:spcPct val="12625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2625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228600" lvl="2" marL="1371600" marR="0" algn="l">
              <a:lnSpc>
                <a:spcPct val="12625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79" name="Google Shape;379;g3de1b9edae1_2_339"/>
          <p:cNvSpPr txBox="1"/>
          <p:nvPr>
            <p:ph idx="2" type="body"/>
          </p:nvPr>
        </p:nvSpPr>
        <p:spPr>
          <a:xfrm>
            <a:off x="392113" y="5891663"/>
            <a:ext cx="3319200" cy="287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500"/>
              <a:buNone/>
              <a:defRPr b="1" sz="15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slide 2">
  <p:cSld name="Highlight slide 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g3de1b9edae1_2_344"/>
          <p:cNvSpPr/>
          <p:nvPr/>
        </p:nvSpPr>
        <p:spPr>
          <a:xfrm>
            <a:off x="0" y="0"/>
            <a:ext cx="12192000" cy="6858000"/>
          </a:xfrm>
          <a:prstGeom prst="rect">
            <a:avLst/>
          </a:prstGeom>
          <a:gradFill>
            <a:gsLst>
              <a:gs pos="0">
                <a:srgbClr val="FFFFFF">
                  <a:alpha val="0"/>
                </a:srgbClr>
              </a:gs>
              <a:gs pos="100000">
                <a:srgbClr val="0A223F">
                  <a:alpha val="61960"/>
                </a:srgbClr>
              </a:gs>
            </a:gsLst>
            <a:lin ang="1080002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82" name="Google Shape;382;g3de1b9edae1_2_344"/>
          <p:cNvSpPr txBox="1"/>
          <p:nvPr>
            <p:ph type="title"/>
          </p:nvPr>
        </p:nvSpPr>
        <p:spPr>
          <a:xfrm>
            <a:off x="392113" y="1166455"/>
            <a:ext cx="3319200" cy="5632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3500"/>
              <a:buFont typeface="Arial"/>
              <a:buNone/>
              <a:defRPr b="1" sz="350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83" name="Google Shape;383;g3de1b9edae1_2_344"/>
          <p:cNvSpPr txBox="1"/>
          <p:nvPr>
            <p:ph idx="1" type="body"/>
          </p:nvPr>
        </p:nvSpPr>
        <p:spPr>
          <a:xfrm>
            <a:off x="392113" y="1728216"/>
            <a:ext cx="3319200" cy="3665600"/>
          </a:xfrm>
          <a:prstGeom prst="rect">
            <a:avLst/>
          </a:prstGeom>
          <a:noFill/>
          <a:ln>
            <a:noFill/>
          </a:ln>
        </p:spPr>
        <p:txBody>
          <a:bodyPr anchorCtr="0" anchor="t" bIns="45700" lIns="91425" spcFirstLastPara="1" rIns="91425" wrap="square" tIns="45700">
            <a:spAutoFit/>
          </a:bodyPr>
          <a:lstStyle>
            <a:lvl1pPr indent="-228600" lvl="0" marL="457200" algn="l">
              <a:lnSpc>
                <a:spcPct val="12625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2625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228600" lvl="2" marL="1371600" marR="0" algn="l">
              <a:lnSpc>
                <a:spcPct val="12625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84" name="Google Shape;384;g3de1b9edae1_2_344"/>
          <p:cNvSpPr txBox="1"/>
          <p:nvPr>
            <p:ph idx="2" type="body"/>
          </p:nvPr>
        </p:nvSpPr>
        <p:spPr>
          <a:xfrm>
            <a:off x="392113" y="5891663"/>
            <a:ext cx="3319200" cy="287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500"/>
              <a:buNone/>
              <a:defRPr b="1" sz="15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image">
  <p:cSld name="Layout with image">
    <p:bg>
      <p:bgPr>
        <a:blipFill>
          <a:blip r:embed="rId2">
            <a:alphaModFix/>
          </a:blip>
          <a:stretch>
            <a:fillRect/>
          </a:stretch>
        </a:blipFill>
      </p:bgPr>
    </p:bg>
    <p:spTree>
      <p:nvGrpSpPr>
        <p:cNvPr id="385" name="Shape 385"/>
        <p:cNvGrpSpPr/>
        <p:nvPr/>
      </p:nvGrpSpPr>
      <p:grpSpPr>
        <a:xfrm>
          <a:off x="0" y="0"/>
          <a:ext cx="0" cy="0"/>
          <a:chOff x="0" y="0"/>
          <a:chExt cx="0" cy="0"/>
        </a:xfrm>
      </p:grpSpPr>
      <p:sp>
        <p:nvSpPr>
          <p:cNvPr id="386" name="Google Shape;386;g3de1b9edae1_2_349"/>
          <p:cNvSpPr/>
          <p:nvPr/>
        </p:nvSpPr>
        <p:spPr>
          <a:xfrm>
            <a:off x="0" y="0"/>
            <a:ext cx="12192000" cy="6858000"/>
          </a:xfrm>
          <a:prstGeom prst="rect">
            <a:avLst/>
          </a:prstGeom>
          <a:gradFill>
            <a:gsLst>
              <a:gs pos="0">
                <a:srgbClr val="102C4F"/>
              </a:gs>
              <a:gs pos="100000">
                <a:srgbClr val="143D70">
                  <a:alpha val="81960"/>
                </a:srgbClr>
              </a:gs>
            </a:gsLst>
            <a:lin ang="8400134"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87" name="Google Shape;387;g3de1b9edae1_2_349"/>
          <p:cNvSpPr/>
          <p:nvPr/>
        </p:nvSpPr>
        <p:spPr>
          <a:xfrm rot="-5400000">
            <a:off x="-3144004" y="3144000"/>
            <a:ext cx="6858000" cy="570000"/>
          </a:xfrm>
          <a:prstGeom prst="rect">
            <a:avLst/>
          </a:prstGeom>
          <a:gradFill>
            <a:gsLst>
              <a:gs pos="0">
                <a:srgbClr val="FFFFFF">
                  <a:alpha val="0"/>
                </a:srgbClr>
              </a:gs>
              <a:gs pos="100000">
                <a:srgbClr val="245898"/>
              </a:gs>
            </a:gsLst>
            <a:lin ang="2399891"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88" name="Google Shape;388;g3de1b9edae1_2_349"/>
          <p:cNvSpPr txBox="1"/>
          <p:nvPr>
            <p:ph type="title"/>
          </p:nvPr>
        </p:nvSpPr>
        <p:spPr>
          <a:xfrm>
            <a:off x="5316513" y="1107704"/>
            <a:ext cx="6481600" cy="7016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89" name="Google Shape;389;g3de1b9edae1_2_349"/>
          <p:cNvSpPr txBox="1"/>
          <p:nvPr>
            <p:ph idx="1" type="body"/>
          </p:nvPr>
        </p:nvSpPr>
        <p:spPr>
          <a:xfrm>
            <a:off x="5381903" y="2020019"/>
            <a:ext cx="3136400" cy="2258800"/>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90" name="Google Shape;390;g3de1b9edae1_2_349"/>
          <p:cNvSpPr txBox="1"/>
          <p:nvPr>
            <p:ph idx="2" type="body"/>
          </p:nvPr>
        </p:nvSpPr>
        <p:spPr>
          <a:xfrm rot="-5400000">
            <a:off x="-2895495" y="3220669"/>
            <a:ext cx="6393200" cy="4112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100"/>
              </a:spcBef>
              <a:spcAft>
                <a:spcPts val="0"/>
              </a:spcAft>
              <a:buClr>
                <a:srgbClr val="FFFFFF"/>
              </a:buClr>
              <a:buSzPts val="2300"/>
              <a:buNone/>
              <a:defRPr sz="23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91" name="Google Shape;391;g3de1b9edae1_2_349"/>
          <p:cNvSpPr txBox="1"/>
          <p:nvPr>
            <p:ph idx="3" type="body"/>
          </p:nvPr>
        </p:nvSpPr>
        <p:spPr>
          <a:xfrm>
            <a:off x="8724903" y="2045613"/>
            <a:ext cx="3079200" cy="21904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92" name="Google Shape;392;g3de1b9edae1_2_349"/>
          <p:cNvSpPr txBox="1"/>
          <p:nvPr>
            <p:ph idx="4" type="body"/>
          </p:nvPr>
        </p:nvSpPr>
        <p:spPr>
          <a:xfrm>
            <a:off x="5346917" y="4603747"/>
            <a:ext cx="6478400" cy="13232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93" name="Google Shape;393;g3de1b9edae1_2_349"/>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layout">
  <p:cSld name="Three column layout">
    <p:spTree>
      <p:nvGrpSpPr>
        <p:cNvPr id="394" name="Shape 394"/>
        <p:cNvGrpSpPr/>
        <p:nvPr/>
      </p:nvGrpSpPr>
      <p:grpSpPr>
        <a:xfrm>
          <a:off x="0" y="0"/>
          <a:ext cx="0" cy="0"/>
          <a:chOff x="0" y="0"/>
          <a:chExt cx="0" cy="0"/>
        </a:xfrm>
      </p:grpSpPr>
      <p:sp>
        <p:nvSpPr>
          <p:cNvPr id="395" name="Google Shape;395;g3de1b9edae1_2_358"/>
          <p:cNvSpPr/>
          <p:nvPr/>
        </p:nvSpPr>
        <p:spPr>
          <a:xfrm>
            <a:off x="0" y="0"/>
            <a:ext cx="12192000" cy="6858000"/>
          </a:xfrm>
          <a:prstGeom prst="rect">
            <a:avLst/>
          </a:prstGeom>
          <a:gradFill>
            <a:gsLst>
              <a:gs pos="0">
                <a:srgbClr val="245898"/>
              </a:gs>
              <a:gs pos="100000">
                <a:srgbClr val="001023"/>
              </a:gs>
            </a:gsLst>
            <a:lin ang="16200038"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96" name="Google Shape;396;g3de1b9edae1_2_358"/>
          <p:cNvSpPr/>
          <p:nvPr/>
        </p:nvSpPr>
        <p:spPr>
          <a:xfrm>
            <a:off x="0" y="0"/>
            <a:ext cx="12192000" cy="458400"/>
          </a:xfrm>
          <a:prstGeom prst="rect">
            <a:avLst/>
          </a:prstGeom>
          <a:solidFill>
            <a:srgbClr val="0166B1"/>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97" name="Google Shape;397;g3de1b9edae1_2_358"/>
          <p:cNvSpPr/>
          <p:nvPr/>
        </p:nvSpPr>
        <p:spPr>
          <a:xfrm>
            <a:off x="11260259" y="0"/>
            <a:ext cx="931736" cy="457752"/>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98" name="Google Shape;398;g3de1b9edae1_2_358"/>
          <p:cNvSpPr txBox="1"/>
          <p:nvPr>
            <p:ph idx="1" type="body"/>
          </p:nvPr>
        </p:nvSpPr>
        <p:spPr>
          <a:xfrm>
            <a:off x="876371" y="1157667"/>
            <a:ext cx="10428800" cy="7016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4400"/>
              <a:buNone/>
              <a:defRPr b="1" sz="44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99" name="Google Shape;399;g3de1b9edae1_2_358"/>
          <p:cNvSpPr txBox="1"/>
          <p:nvPr>
            <p:ph idx="2" type="body"/>
          </p:nvPr>
        </p:nvSpPr>
        <p:spPr>
          <a:xfrm>
            <a:off x="4539795" y="4628985"/>
            <a:ext cx="3200400" cy="1802800"/>
          </a:xfrm>
          <a:prstGeom prst="rect">
            <a:avLst/>
          </a:prstGeom>
          <a:noFill/>
          <a:ln>
            <a:noFill/>
          </a:ln>
        </p:spPr>
        <p:txBody>
          <a:bodyPr anchorCtr="1" anchor="t" bIns="45700" lIns="91425" spcFirstLastPara="1" rIns="91425" wrap="square" tIns="45700">
            <a:spAutoFit/>
          </a:bodyPr>
          <a:lstStyle>
            <a:lvl1pPr indent="-228600" lvl="0" marL="457200" algn="ctr">
              <a:lnSpc>
                <a:spcPct val="9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00" name="Google Shape;400;g3de1b9edae1_2_358"/>
          <p:cNvSpPr txBox="1"/>
          <p:nvPr>
            <p:ph idx="3" type="body"/>
          </p:nvPr>
        </p:nvSpPr>
        <p:spPr>
          <a:xfrm>
            <a:off x="8093171" y="4628985"/>
            <a:ext cx="3208400" cy="1802800"/>
          </a:xfrm>
          <a:prstGeom prst="rect">
            <a:avLst/>
          </a:prstGeom>
          <a:noFill/>
          <a:ln>
            <a:noFill/>
          </a:ln>
        </p:spPr>
        <p:txBody>
          <a:bodyPr anchorCtr="1" anchor="t" bIns="45700" lIns="91425" spcFirstLastPara="1" rIns="91425" wrap="square" tIns="45700">
            <a:spAutoFit/>
          </a:bodyPr>
          <a:lstStyle>
            <a:lvl1pPr indent="-228600" lvl="0" marL="457200" algn="ctr">
              <a:lnSpc>
                <a:spcPct val="9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01" name="Google Shape;401;g3de1b9edae1_2_358"/>
          <p:cNvSpPr txBox="1"/>
          <p:nvPr>
            <p:ph idx="4" type="body"/>
          </p:nvPr>
        </p:nvSpPr>
        <p:spPr>
          <a:xfrm>
            <a:off x="965825" y="4628985"/>
            <a:ext cx="3207200" cy="1802800"/>
          </a:xfrm>
          <a:prstGeom prst="rect">
            <a:avLst/>
          </a:prstGeom>
          <a:noFill/>
          <a:ln>
            <a:noFill/>
          </a:ln>
        </p:spPr>
        <p:txBody>
          <a:bodyPr anchorCtr="1" anchor="t" bIns="45700" lIns="91425" spcFirstLastPara="1" rIns="91425" wrap="square" tIns="45700">
            <a:spAutoFit/>
          </a:bodyPr>
          <a:lstStyle>
            <a:lvl1pPr indent="-228600" lvl="0" marL="457200" algn="ctr">
              <a:lnSpc>
                <a:spcPct val="9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02" name="Google Shape;402;g3de1b9edae1_2_358"/>
          <p:cNvSpPr txBox="1"/>
          <p:nvPr>
            <p:ph idx="5" type="body"/>
          </p:nvPr>
        </p:nvSpPr>
        <p:spPr>
          <a:xfrm>
            <a:off x="969219" y="2229747"/>
            <a:ext cx="3200400" cy="2130800"/>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03" name="Google Shape;403;g3de1b9edae1_2_358"/>
          <p:cNvSpPr txBox="1"/>
          <p:nvPr>
            <p:ph idx="6" type="body"/>
          </p:nvPr>
        </p:nvSpPr>
        <p:spPr>
          <a:xfrm>
            <a:off x="4539795" y="2229747"/>
            <a:ext cx="3200400" cy="2130800"/>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04" name="Google Shape;404;g3de1b9edae1_2_358"/>
          <p:cNvSpPr txBox="1"/>
          <p:nvPr>
            <p:ph idx="7" type="body"/>
          </p:nvPr>
        </p:nvSpPr>
        <p:spPr>
          <a:xfrm>
            <a:off x="8097249" y="2229747"/>
            <a:ext cx="3200400" cy="2130800"/>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05" name="Google Shape;405;g3de1b9edae1_2_358"/>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sp>
        <p:nvSpPr>
          <p:cNvPr id="406" name="Google Shape;406;g3de1b9edae1_2_358"/>
          <p:cNvSpPr txBox="1"/>
          <p:nvPr/>
        </p:nvSpPr>
        <p:spPr>
          <a:xfrm>
            <a:off x="629591" y="59957"/>
            <a:ext cx="3252800" cy="33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EARTH SCIENCE DIVISION</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photo">
  <p:cSld name="Layout with photo">
    <p:spTree>
      <p:nvGrpSpPr>
        <p:cNvPr id="407" name="Shape 407"/>
        <p:cNvGrpSpPr/>
        <p:nvPr/>
      </p:nvGrpSpPr>
      <p:grpSpPr>
        <a:xfrm>
          <a:off x="0" y="0"/>
          <a:ext cx="0" cy="0"/>
          <a:chOff x="0" y="0"/>
          <a:chExt cx="0" cy="0"/>
        </a:xfrm>
      </p:grpSpPr>
      <p:sp>
        <p:nvSpPr>
          <p:cNvPr id="408" name="Google Shape;408;g3de1b9edae1_2_371"/>
          <p:cNvSpPr/>
          <p:nvPr/>
        </p:nvSpPr>
        <p:spPr>
          <a:xfrm>
            <a:off x="-9820" y="0"/>
            <a:ext cx="12210400" cy="6868400"/>
          </a:xfrm>
          <a:prstGeom prst="rect">
            <a:avLst/>
          </a:prstGeom>
          <a:gradFill>
            <a:gsLst>
              <a:gs pos="0">
                <a:srgbClr val="245898"/>
              </a:gs>
              <a:gs pos="100000">
                <a:srgbClr val="001023"/>
              </a:gs>
            </a:gsLst>
            <a:lin ang="8100019"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09" name="Google Shape;409;g3de1b9edae1_2_371"/>
          <p:cNvSpPr/>
          <p:nvPr/>
        </p:nvSpPr>
        <p:spPr>
          <a:xfrm>
            <a:off x="0" y="0"/>
            <a:ext cx="12192000" cy="458400"/>
          </a:xfrm>
          <a:prstGeom prst="rect">
            <a:avLst/>
          </a:prstGeom>
          <a:solidFill>
            <a:srgbClr val="0166B1"/>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10" name="Google Shape;410;g3de1b9edae1_2_371"/>
          <p:cNvSpPr/>
          <p:nvPr/>
        </p:nvSpPr>
        <p:spPr>
          <a:xfrm>
            <a:off x="11260259" y="0"/>
            <a:ext cx="931736" cy="457752"/>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11" name="Google Shape;411;g3de1b9edae1_2_371"/>
          <p:cNvSpPr txBox="1"/>
          <p:nvPr>
            <p:ph type="title"/>
          </p:nvPr>
        </p:nvSpPr>
        <p:spPr>
          <a:xfrm>
            <a:off x="5220519" y="988137"/>
            <a:ext cx="6481600" cy="7016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12" name="Google Shape;412;g3de1b9edae1_2_371"/>
          <p:cNvSpPr txBox="1"/>
          <p:nvPr>
            <p:ph idx="1" type="body"/>
          </p:nvPr>
        </p:nvSpPr>
        <p:spPr>
          <a:xfrm>
            <a:off x="5243379" y="1889196"/>
            <a:ext cx="6436000" cy="34984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7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13" name="Google Shape;413;g3de1b9edae1_2_371"/>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sp>
        <p:nvSpPr>
          <p:cNvPr id="414" name="Google Shape;414;g3de1b9edae1_2_371"/>
          <p:cNvSpPr txBox="1"/>
          <p:nvPr>
            <p:ph idx="2" type="body"/>
          </p:nvPr>
        </p:nvSpPr>
        <p:spPr>
          <a:xfrm>
            <a:off x="0" y="458544"/>
            <a:ext cx="4540400" cy="6399600"/>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15" name="Google Shape;415;g3de1b9edae1_2_371"/>
          <p:cNvSpPr txBox="1"/>
          <p:nvPr>
            <p:ph idx="3" type="body"/>
          </p:nvPr>
        </p:nvSpPr>
        <p:spPr>
          <a:xfrm>
            <a:off x="5266239" y="6228344"/>
            <a:ext cx="6436000" cy="2724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300"/>
              <a:buNone/>
              <a:defRPr sz="13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16" name="Google Shape;416;g3de1b9edae1_2_371"/>
          <p:cNvSpPr txBox="1"/>
          <p:nvPr/>
        </p:nvSpPr>
        <p:spPr>
          <a:xfrm>
            <a:off x="629591" y="59957"/>
            <a:ext cx="3252800" cy="33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EARTH SCIENCE DIVISION</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layout">
  <p:cSld name="Two column layout">
    <p:spTree>
      <p:nvGrpSpPr>
        <p:cNvPr id="417" name="Shape 417"/>
        <p:cNvGrpSpPr/>
        <p:nvPr/>
      </p:nvGrpSpPr>
      <p:grpSpPr>
        <a:xfrm>
          <a:off x="0" y="0"/>
          <a:ext cx="0" cy="0"/>
          <a:chOff x="0" y="0"/>
          <a:chExt cx="0" cy="0"/>
        </a:xfrm>
      </p:grpSpPr>
      <p:sp>
        <p:nvSpPr>
          <p:cNvPr id="418" name="Google Shape;418;g3de1b9edae1_2_381"/>
          <p:cNvSpPr/>
          <p:nvPr/>
        </p:nvSpPr>
        <p:spPr>
          <a:xfrm>
            <a:off x="-9820" y="0"/>
            <a:ext cx="12210400" cy="6868400"/>
          </a:xfrm>
          <a:prstGeom prst="rect">
            <a:avLst/>
          </a:prstGeom>
          <a:gradFill>
            <a:gsLst>
              <a:gs pos="0">
                <a:srgbClr val="245898"/>
              </a:gs>
              <a:gs pos="100000">
                <a:srgbClr val="001023"/>
              </a:gs>
            </a:gsLst>
            <a:lin ang="8100019"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19" name="Google Shape;419;g3de1b9edae1_2_381"/>
          <p:cNvSpPr/>
          <p:nvPr/>
        </p:nvSpPr>
        <p:spPr>
          <a:xfrm>
            <a:off x="0" y="0"/>
            <a:ext cx="12192000" cy="458400"/>
          </a:xfrm>
          <a:prstGeom prst="rect">
            <a:avLst/>
          </a:prstGeom>
          <a:solidFill>
            <a:srgbClr val="0166B1"/>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20" name="Google Shape;420;g3de1b9edae1_2_381"/>
          <p:cNvSpPr/>
          <p:nvPr/>
        </p:nvSpPr>
        <p:spPr>
          <a:xfrm>
            <a:off x="11260259" y="0"/>
            <a:ext cx="931736" cy="457752"/>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21" name="Google Shape;421;g3de1b9edae1_2_381"/>
          <p:cNvSpPr txBox="1"/>
          <p:nvPr>
            <p:ph idx="1" type="body"/>
          </p:nvPr>
        </p:nvSpPr>
        <p:spPr>
          <a:xfrm>
            <a:off x="1272633" y="1845359"/>
            <a:ext cx="4449200" cy="2386400"/>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22" name="Google Shape;422;g3de1b9edae1_2_381"/>
          <p:cNvSpPr txBox="1"/>
          <p:nvPr>
            <p:ph type="title"/>
          </p:nvPr>
        </p:nvSpPr>
        <p:spPr>
          <a:xfrm>
            <a:off x="1169719" y="999083"/>
            <a:ext cx="6481600" cy="7016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3" name="Google Shape;423;g3de1b9edae1_2_381"/>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sp>
        <p:nvSpPr>
          <p:cNvPr id="424" name="Google Shape;424;g3de1b9edae1_2_381"/>
          <p:cNvSpPr txBox="1"/>
          <p:nvPr>
            <p:ph idx="2" type="body"/>
          </p:nvPr>
        </p:nvSpPr>
        <p:spPr>
          <a:xfrm>
            <a:off x="1143283" y="4408833"/>
            <a:ext cx="4578400" cy="4616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200"/>
              <a:buNone/>
              <a:defRPr sz="12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25" name="Google Shape;425;g3de1b9edae1_2_381"/>
          <p:cNvSpPr txBox="1"/>
          <p:nvPr>
            <p:ph idx="3" type="body"/>
          </p:nvPr>
        </p:nvSpPr>
        <p:spPr>
          <a:xfrm>
            <a:off x="6096003" y="4408833"/>
            <a:ext cx="4578400" cy="4616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200"/>
              <a:buNone/>
              <a:defRPr sz="12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26" name="Google Shape;426;g3de1b9edae1_2_381"/>
          <p:cNvSpPr txBox="1"/>
          <p:nvPr>
            <p:ph idx="4" type="body"/>
          </p:nvPr>
        </p:nvSpPr>
        <p:spPr>
          <a:xfrm>
            <a:off x="6189665" y="1845359"/>
            <a:ext cx="4449200" cy="2386400"/>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27" name="Google Shape;427;g3de1b9edae1_2_381"/>
          <p:cNvSpPr txBox="1"/>
          <p:nvPr/>
        </p:nvSpPr>
        <p:spPr>
          <a:xfrm>
            <a:off x="629591" y="59957"/>
            <a:ext cx="3252800" cy="33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EARTH SCIENCE DIVISION</a:t>
            </a:r>
            <a:endParaRPr b="0" i="0" sz="1500" u="none" cap="none" strike="noStrike">
              <a:solidFill>
                <a:srgbClr val="000000"/>
              </a:solidFill>
              <a:latin typeface="Arial"/>
              <a:ea typeface="Arial"/>
              <a:cs typeface="Arial"/>
              <a:sym typeface="Arial"/>
            </a:endParaRPr>
          </a:p>
        </p:txBody>
      </p:sp>
      <p:sp>
        <p:nvSpPr>
          <p:cNvPr id="428" name="Google Shape;428;g3de1b9edae1_2_381"/>
          <p:cNvSpPr txBox="1"/>
          <p:nvPr>
            <p:ph idx="5" type="body"/>
          </p:nvPr>
        </p:nvSpPr>
        <p:spPr>
          <a:xfrm>
            <a:off x="1131891" y="5115171"/>
            <a:ext cx="9577600" cy="8312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1">
  <p:cSld name="Chapter slide 1">
    <p:bg>
      <p:bgPr>
        <a:blipFill>
          <a:blip r:embed="rId2">
            <a:alphaModFix/>
          </a:blip>
          <a:stretch>
            <a:fillRect/>
          </a:stretch>
        </a:blipFill>
      </p:bgPr>
    </p:bg>
    <p:spTree>
      <p:nvGrpSpPr>
        <p:cNvPr id="429" name="Shape 429"/>
        <p:cNvGrpSpPr/>
        <p:nvPr/>
      </p:nvGrpSpPr>
      <p:grpSpPr>
        <a:xfrm>
          <a:off x="0" y="0"/>
          <a:ext cx="0" cy="0"/>
          <a:chOff x="0" y="0"/>
          <a:chExt cx="0" cy="0"/>
        </a:xfrm>
      </p:grpSpPr>
      <p:sp>
        <p:nvSpPr>
          <p:cNvPr id="430" name="Google Shape;430;g3de1b9edae1_2_393"/>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pic>
        <p:nvPicPr>
          <p:cNvPr id="431" name="Google Shape;431;g3de1b9edae1_2_393"/>
          <p:cNvPicPr preferRelativeResize="0"/>
          <p:nvPr/>
        </p:nvPicPr>
        <p:blipFill rotWithShape="1">
          <a:blip r:embed="rId3">
            <a:alphaModFix/>
          </a:blip>
          <a:srcRect b="0" l="0" r="0" t="0"/>
          <a:stretch/>
        </p:blipFill>
        <p:spPr>
          <a:xfrm>
            <a:off x="41093" y="0"/>
            <a:ext cx="12192000" cy="6848131"/>
          </a:xfrm>
          <a:prstGeom prst="rect">
            <a:avLst/>
          </a:prstGeom>
          <a:noFill/>
          <a:ln>
            <a:noFill/>
          </a:ln>
          <a:effectLst>
            <a:outerShdw algn="tl" dir="2700000" dist="28572">
              <a:srgbClr val="000000">
                <a:alpha val="40000"/>
              </a:srgbClr>
            </a:outerShdw>
          </a:effectLst>
        </p:spPr>
      </p:pic>
      <p:sp>
        <p:nvSpPr>
          <p:cNvPr id="432" name="Google Shape;432;g3de1b9edae1_2_393"/>
          <p:cNvSpPr/>
          <p:nvPr/>
        </p:nvSpPr>
        <p:spPr>
          <a:xfrm rot="-5400000">
            <a:off x="-3337004" y="3325556"/>
            <a:ext cx="6902800" cy="228800"/>
          </a:xfrm>
          <a:prstGeom prst="rect">
            <a:avLst/>
          </a:prstGeom>
          <a:gradFill>
            <a:gsLst>
              <a:gs pos="0">
                <a:srgbClr val="245898"/>
              </a:gs>
              <a:gs pos="100000">
                <a:srgbClr val="102C4F"/>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33" name="Google Shape;433;g3de1b9edae1_2_393"/>
          <p:cNvSpPr txBox="1"/>
          <p:nvPr>
            <p:ph type="title"/>
          </p:nvPr>
        </p:nvSpPr>
        <p:spPr>
          <a:xfrm>
            <a:off x="885943" y="2761588"/>
            <a:ext cx="6026000" cy="70160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4" name="Google Shape;434;g3de1b9edae1_2_393"/>
          <p:cNvSpPr txBox="1"/>
          <p:nvPr>
            <p:ph idx="1" type="body"/>
          </p:nvPr>
        </p:nvSpPr>
        <p:spPr>
          <a:xfrm>
            <a:off x="889895" y="3482255"/>
            <a:ext cx="6026000" cy="3692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7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2">
  <p:cSld name="Chapter slide 2">
    <p:bg>
      <p:bgPr>
        <a:blipFill>
          <a:blip r:embed="rId2">
            <a:alphaModFix/>
          </a:blip>
          <a:stretch>
            <a:fillRect/>
          </a:stretch>
        </a:blipFill>
      </p:bgPr>
    </p:bg>
    <p:spTree>
      <p:nvGrpSpPr>
        <p:cNvPr id="435" name="Shape 435"/>
        <p:cNvGrpSpPr/>
        <p:nvPr/>
      </p:nvGrpSpPr>
      <p:grpSpPr>
        <a:xfrm>
          <a:off x="0" y="0"/>
          <a:ext cx="0" cy="0"/>
          <a:chOff x="0" y="0"/>
          <a:chExt cx="0" cy="0"/>
        </a:xfrm>
      </p:grpSpPr>
      <p:sp>
        <p:nvSpPr>
          <p:cNvPr id="436" name="Google Shape;436;g3de1b9edae1_2_399"/>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pic>
        <p:nvPicPr>
          <p:cNvPr id="437" name="Google Shape;437;g3de1b9edae1_2_399"/>
          <p:cNvPicPr preferRelativeResize="0"/>
          <p:nvPr/>
        </p:nvPicPr>
        <p:blipFill rotWithShape="1">
          <a:blip r:embed="rId3">
            <a:alphaModFix/>
          </a:blip>
          <a:srcRect b="0" l="0" r="0" t="0"/>
          <a:stretch/>
        </p:blipFill>
        <p:spPr>
          <a:xfrm>
            <a:off x="0" y="0"/>
            <a:ext cx="12271867" cy="6898161"/>
          </a:xfrm>
          <a:prstGeom prst="rect">
            <a:avLst/>
          </a:prstGeom>
          <a:noFill/>
          <a:ln>
            <a:noFill/>
          </a:ln>
          <a:effectLst>
            <a:outerShdw algn="tl" dir="2700000" dist="28572">
              <a:srgbClr val="000000">
                <a:alpha val="40000"/>
              </a:srgbClr>
            </a:outerShdw>
          </a:effectLst>
        </p:spPr>
      </p:pic>
      <p:sp>
        <p:nvSpPr>
          <p:cNvPr id="438" name="Google Shape;438;g3de1b9edae1_2_399"/>
          <p:cNvSpPr/>
          <p:nvPr/>
        </p:nvSpPr>
        <p:spPr>
          <a:xfrm rot="-5400000">
            <a:off x="-3337004" y="3325556"/>
            <a:ext cx="6902800" cy="228800"/>
          </a:xfrm>
          <a:prstGeom prst="rect">
            <a:avLst/>
          </a:prstGeom>
          <a:gradFill>
            <a:gsLst>
              <a:gs pos="0">
                <a:srgbClr val="245898"/>
              </a:gs>
              <a:gs pos="100000">
                <a:srgbClr val="102C4F"/>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39" name="Google Shape;439;g3de1b9edae1_2_399"/>
          <p:cNvSpPr txBox="1"/>
          <p:nvPr>
            <p:ph type="title"/>
          </p:nvPr>
        </p:nvSpPr>
        <p:spPr>
          <a:xfrm>
            <a:off x="885943" y="2761588"/>
            <a:ext cx="6026000" cy="70160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0" name="Google Shape;440;g3de1b9edae1_2_399"/>
          <p:cNvSpPr txBox="1"/>
          <p:nvPr>
            <p:ph idx="1" type="body"/>
          </p:nvPr>
        </p:nvSpPr>
        <p:spPr>
          <a:xfrm>
            <a:off x="889895" y="3482255"/>
            <a:ext cx="6026000" cy="3692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7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 name="Shape 67"/>
        <p:cNvGrpSpPr/>
        <p:nvPr/>
      </p:nvGrpSpPr>
      <p:grpSpPr>
        <a:xfrm>
          <a:off x="0" y="0"/>
          <a:ext cx="0" cy="0"/>
          <a:chOff x="0" y="0"/>
          <a:chExt cx="0" cy="0"/>
        </a:xfrm>
      </p:grpSpPr>
      <p:sp>
        <p:nvSpPr>
          <p:cNvPr id="68" name="Google Shape;68;g3de1b9edae1_0_89"/>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69" name="Google Shape;69;g3de1b9edae1_0_89"/>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70" name="Google Shape;70;g3de1b9edae1_0_8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3">
  <p:cSld name="Chapter slide 3">
    <p:bg>
      <p:bgPr>
        <a:blipFill>
          <a:blip r:embed="rId2">
            <a:alphaModFix/>
          </a:blip>
          <a:stretch>
            <a:fillRect/>
          </a:stretch>
        </a:blipFill>
      </p:bgPr>
    </p:bg>
    <p:spTree>
      <p:nvGrpSpPr>
        <p:cNvPr id="441" name="Shape 441"/>
        <p:cNvGrpSpPr/>
        <p:nvPr/>
      </p:nvGrpSpPr>
      <p:grpSpPr>
        <a:xfrm>
          <a:off x="0" y="0"/>
          <a:ext cx="0" cy="0"/>
          <a:chOff x="0" y="0"/>
          <a:chExt cx="0" cy="0"/>
        </a:xfrm>
      </p:grpSpPr>
      <p:sp>
        <p:nvSpPr>
          <p:cNvPr id="442" name="Google Shape;442;g3de1b9edae1_2_405"/>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pic>
        <p:nvPicPr>
          <p:cNvPr id="443" name="Google Shape;443;g3de1b9edae1_2_405"/>
          <p:cNvPicPr preferRelativeResize="0"/>
          <p:nvPr/>
        </p:nvPicPr>
        <p:blipFill rotWithShape="1">
          <a:blip r:embed="rId3">
            <a:alphaModFix/>
          </a:blip>
          <a:srcRect b="0" l="0" r="0" t="0"/>
          <a:stretch/>
        </p:blipFill>
        <p:spPr>
          <a:xfrm>
            <a:off x="0" y="0"/>
            <a:ext cx="12192000" cy="6858000"/>
          </a:xfrm>
          <a:prstGeom prst="rect">
            <a:avLst/>
          </a:prstGeom>
          <a:noFill/>
          <a:ln>
            <a:noFill/>
          </a:ln>
          <a:effectLst>
            <a:outerShdw algn="tl" dir="2700000" dist="28572">
              <a:srgbClr val="000000">
                <a:alpha val="40000"/>
              </a:srgbClr>
            </a:outerShdw>
          </a:effectLst>
        </p:spPr>
      </p:pic>
      <p:sp>
        <p:nvSpPr>
          <p:cNvPr id="444" name="Google Shape;444;g3de1b9edae1_2_405"/>
          <p:cNvSpPr/>
          <p:nvPr/>
        </p:nvSpPr>
        <p:spPr>
          <a:xfrm rot="-5400000">
            <a:off x="-3337004" y="3325556"/>
            <a:ext cx="6902800" cy="228800"/>
          </a:xfrm>
          <a:prstGeom prst="rect">
            <a:avLst/>
          </a:prstGeom>
          <a:gradFill>
            <a:gsLst>
              <a:gs pos="0">
                <a:srgbClr val="245898"/>
              </a:gs>
              <a:gs pos="100000">
                <a:srgbClr val="102C4F"/>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45" name="Google Shape;445;g3de1b9edae1_2_405"/>
          <p:cNvSpPr txBox="1"/>
          <p:nvPr>
            <p:ph type="title"/>
          </p:nvPr>
        </p:nvSpPr>
        <p:spPr>
          <a:xfrm>
            <a:off x="885943" y="2761588"/>
            <a:ext cx="6026000" cy="70160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6" name="Google Shape;446;g3de1b9edae1_2_405"/>
          <p:cNvSpPr txBox="1"/>
          <p:nvPr>
            <p:ph idx="1" type="body"/>
          </p:nvPr>
        </p:nvSpPr>
        <p:spPr>
          <a:xfrm>
            <a:off x="889895" y="3482255"/>
            <a:ext cx="6026000" cy="3692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7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4">
  <p:cSld name="Chapter slide 4">
    <p:bg>
      <p:bgPr>
        <a:blipFill>
          <a:blip r:embed="rId2">
            <a:alphaModFix/>
          </a:blip>
          <a:stretch>
            <a:fillRect/>
          </a:stretch>
        </a:blipFill>
      </p:bgPr>
    </p:bg>
    <p:spTree>
      <p:nvGrpSpPr>
        <p:cNvPr id="447" name="Shape 447"/>
        <p:cNvGrpSpPr/>
        <p:nvPr/>
      </p:nvGrpSpPr>
      <p:grpSpPr>
        <a:xfrm>
          <a:off x="0" y="0"/>
          <a:ext cx="0" cy="0"/>
          <a:chOff x="0" y="0"/>
          <a:chExt cx="0" cy="0"/>
        </a:xfrm>
      </p:grpSpPr>
      <p:sp>
        <p:nvSpPr>
          <p:cNvPr id="448" name="Google Shape;448;g3de1b9edae1_2_411"/>
          <p:cNvSpPr/>
          <p:nvPr/>
        </p:nvSpPr>
        <p:spPr>
          <a:xfrm>
            <a:off x="0" y="0"/>
            <a:ext cx="7620000" cy="6858000"/>
          </a:xfrm>
          <a:custGeom>
            <a:rect b="b" l="l" r="r" t="t"/>
            <a:pathLst>
              <a:path extrusionOk="0" h="6858000" w="7620000">
                <a:moveTo>
                  <a:pt x="0" y="0"/>
                </a:moveTo>
                <a:lnTo>
                  <a:pt x="7620000" y="0"/>
                </a:lnTo>
                <a:lnTo>
                  <a:pt x="5918736" y="6858000"/>
                </a:lnTo>
                <a:lnTo>
                  <a:pt x="0" y="6858000"/>
                </a:lnTo>
                <a:close/>
              </a:path>
            </a:pathLst>
          </a:custGeom>
          <a:gradFill>
            <a:gsLst>
              <a:gs pos="0">
                <a:srgbClr val="FFFFFF">
                  <a:alpha val="0"/>
                </a:srgbClr>
              </a:gs>
              <a:gs pos="100000">
                <a:srgbClr val="02599D"/>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49" name="Google Shape;449;g3de1b9edae1_2_411"/>
          <p:cNvSpPr txBox="1"/>
          <p:nvPr>
            <p:ph type="title"/>
          </p:nvPr>
        </p:nvSpPr>
        <p:spPr>
          <a:xfrm>
            <a:off x="885943" y="2761588"/>
            <a:ext cx="5464800" cy="70160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0" name="Google Shape;450;g3de1b9edae1_2_411"/>
          <p:cNvSpPr txBox="1"/>
          <p:nvPr>
            <p:ph idx="1" type="body"/>
          </p:nvPr>
        </p:nvSpPr>
        <p:spPr>
          <a:xfrm>
            <a:off x="889895" y="3482255"/>
            <a:ext cx="5464800" cy="3692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7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5">
  <p:cSld name="Chapter slide 5">
    <p:bg>
      <p:bgPr>
        <a:blipFill>
          <a:blip r:embed="rId2">
            <a:alphaModFix/>
          </a:blip>
          <a:stretch>
            <a:fillRect/>
          </a:stretch>
        </a:blipFill>
      </p:bgPr>
    </p:bg>
    <p:spTree>
      <p:nvGrpSpPr>
        <p:cNvPr id="451" name="Shape 451"/>
        <p:cNvGrpSpPr/>
        <p:nvPr/>
      </p:nvGrpSpPr>
      <p:grpSpPr>
        <a:xfrm>
          <a:off x="0" y="0"/>
          <a:ext cx="0" cy="0"/>
          <a:chOff x="0" y="0"/>
          <a:chExt cx="0" cy="0"/>
        </a:xfrm>
      </p:grpSpPr>
      <p:sp>
        <p:nvSpPr>
          <p:cNvPr id="452" name="Google Shape;452;g3de1b9edae1_2_415"/>
          <p:cNvSpPr/>
          <p:nvPr/>
        </p:nvSpPr>
        <p:spPr>
          <a:xfrm>
            <a:off x="0" y="0"/>
            <a:ext cx="7620000" cy="6858000"/>
          </a:xfrm>
          <a:custGeom>
            <a:rect b="b" l="l" r="r" t="t"/>
            <a:pathLst>
              <a:path extrusionOk="0" h="6858000" w="7620000">
                <a:moveTo>
                  <a:pt x="0" y="0"/>
                </a:moveTo>
                <a:lnTo>
                  <a:pt x="7620000" y="0"/>
                </a:lnTo>
                <a:lnTo>
                  <a:pt x="5918736" y="6858000"/>
                </a:lnTo>
                <a:lnTo>
                  <a:pt x="0" y="6858000"/>
                </a:lnTo>
                <a:close/>
              </a:path>
            </a:pathLst>
          </a:custGeom>
          <a:gradFill>
            <a:gsLst>
              <a:gs pos="0">
                <a:srgbClr val="01599D">
                  <a:alpha val="0"/>
                </a:srgbClr>
              </a:gs>
              <a:gs pos="100000">
                <a:srgbClr val="102C4F"/>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53" name="Google Shape;453;g3de1b9edae1_2_415"/>
          <p:cNvSpPr txBox="1"/>
          <p:nvPr>
            <p:ph type="title"/>
          </p:nvPr>
        </p:nvSpPr>
        <p:spPr>
          <a:xfrm>
            <a:off x="885943" y="2761588"/>
            <a:ext cx="5464800" cy="70160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4" name="Google Shape;454;g3de1b9edae1_2_415"/>
          <p:cNvSpPr txBox="1"/>
          <p:nvPr>
            <p:ph idx="1" type="body"/>
          </p:nvPr>
        </p:nvSpPr>
        <p:spPr>
          <a:xfrm>
            <a:off x="889895" y="3482255"/>
            <a:ext cx="5464800" cy="3692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7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graphic 2">
  <p:cSld name="Layout with graphic 2">
    <p:spTree>
      <p:nvGrpSpPr>
        <p:cNvPr id="455" name="Shape 455"/>
        <p:cNvGrpSpPr/>
        <p:nvPr/>
      </p:nvGrpSpPr>
      <p:grpSpPr>
        <a:xfrm>
          <a:off x="0" y="0"/>
          <a:ext cx="0" cy="0"/>
          <a:chOff x="0" y="0"/>
          <a:chExt cx="0" cy="0"/>
        </a:xfrm>
      </p:grpSpPr>
      <p:pic>
        <p:nvPicPr>
          <p:cNvPr descr="A hourglass with a landscape inside&#10;&#10;Description automatically generated" id="456" name="Google Shape;456;g3de1b9edae1_2_419"/>
          <p:cNvPicPr preferRelativeResize="0"/>
          <p:nvPr/>
        </p:nvPicPr>
        <p:blipFill rotWithShape="1">
          <a:blip r:embed="rId2">
            <a:alphaModFix/>
          </a:blip>
          <a:srcRect b="0" l="0" r="0" t="0"/>
          <a:stretch/>
        </p:blipFill>
        <p:spPr>
          <a:xfrm>
            <a:off x="0" y="-3977"/>
            <a:ext cx="6096004" cy="6882287"/>
          </a:xfrm>
          <a:prstGeom prst="rect">
            <a:avLst/>
          </a:prstGeom>
          <a:noFill/>
          <a:ln>
            <a:noFill/>
          </a:ln>
        </p:spPr>
      </p:pic>
      <p:sp>
        <p:nvSpPr>
          <p:cNvPr id="457" name="Google Shape;457;g3de1b9edae1_2_419"/>
          <p:cNvSpPr/>
          <p:nvPr/>
        </p:nvSpPr>
        <p:spPr>
          <a:xfrm>
            <a:off x="-422653" y="539"/>
            <a:ext cx="2070759" cy="6857460"/>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A23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8" name="Google Shape;458;g3de1b9edae1_2_419"/>
          <p:cNvSpPr/>
          <p:nvPr/>
        </p:nvSpPr>
        <p:spPr>
          <a:xfrm>
            <a:off x="1490929" y="-3977"/>
            <a:ext cx="10701076" cy="6861975"/>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A23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9" name="Google Shape;459;g3de1b9edae1_2_419"/>
          <p:cNvSpPr txBox="1"/>
          <p:nvPr>
            <p:ph type="title"/>
          </p:nvPr>
        </p:nvSpPr>
        <p:spPr>
          <a:xfrm>
            <a:off x="4901933" y="1074493"/>
            <a:ext cx="6672000" cy="7056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60" name="Google Shape;460;g3de1b9edae1_2_419"/>
          <p:cNvSpPr txBox="1"/>
          <p:nvPr>
            <p:ph idx="1" type="body"/>
          </p:nvPr>
        </p:nvSpPr>
        <p:spPr>
          <a:xfrm>
            <a:off x="4901943" y="2214713"/>
            <a:ext cx="6678000" cy="32524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7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61" name="Google Shape;461;g3de1b9edae1_2_419"/>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graphic 3">
  <p:cSld name="Layout with graphic 3">
    <p:spTree>
      <p:nvGrpSpPr>
        <p:cNvPr id="462" name="Shape 462"/>
        <p:cNvGrpSpPr/>
        <p:nvPr/>
      </p:nvGrpSpPr>
      <p:grpSpPr>
        <a:xfrm>
          <a:off x="0" y="0"/>
          <a:ext cx="0" cy="0"/>
          <a:chOff x="0" y="0"/>
          <a:chExt cx="0" cy="0"/>
        </a:xfrm>
      </p:grpSpPr>
      <p:pic>
        <p:nvPicPr>
          <p:cNvPr descr="A hourglass with a landscape inside&#10;&#10;Description automatically generated" id="463" name="Google Shape;463;g3de1b9edae1_2_426"/>
          <p:cNvPicPr preferRelativeResize="0"/>
          <p:nvPr/>
        </p:nvPicPr>
        <p:blipFill rotWithShape="1">
          <a:blip r:embed="rId2">
            <a:alphaModFix/>
          </a:blip>
          <a:srcRect b="0" l="0" r="0" t="0"/>
          <a:stretch/>
        </p:blipFill>
        <p:spPr>
          <a:xfrm>
            <a:off x="1358899" y="0"/>
            <a:ext cx="10833097" cy="6878307"/>
          </a:xfrm>
          <a:prstGeom prst="rect">
            <a:avLst/>
          </a:prstGeom>
          <a:noFill/>
          <a:ln>
            <a:noFill/>
          </a:ln>
        </p:spPr>
      </p:pic>
      <p:sp>
        <p:nvSpPr>
          <p:cNvPr id="464" name="Google Shape;464;g3de1b9edae1_2_426"/>
          <p:cNvSpPr/>
          <p:nvPr/>
        </p:nvSpPr>
        <p:spPr>
          <a:xfrm flipH="1">
            <a:off x="10526288" y="0"/>
            <a:ext cx="2066544" cy="6858000"/>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A22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5" name="Google Shape;465;g3de1b9edae1_2_426"/>
          <p:cNvSpPr/>
          <p:nvPr/>
        </p:nvSpPr>
        <p:spPr>
          <a:xfrm flipH="1">
            <a:off x="-10352" y="11091"/>
            <a:ext cx="10698480" cy="6857459"/>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A23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6" name="Google Shape;466;g3de1b9edae1_2_426"/>
          <p:cNvSpPr txBox="1"/>
          <p:nvPr>
            <p:ph type="title"/>
          </p:nvPr>
        </p:nvSpPr>
        <p:spPr>
          <a:xfrm>
            <a:off x="630277" y="1464045"/>
            <a:ext cx="6816800" cy="7056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67" name="Google Shape;467;g3de1b9edae1_2_426"/>
          <p:cNvSpPr txBox="1"/>
          <p:nvPr>
            <p:ph idx="1" type="body"/>
          </p:nvPr>
        </p:nvSpPr>
        <p:spPr>
          <a:xfrm>
            <a:off x="651775" y="2543321"/>
            <a:ext cx="6801200" cy="32524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7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468" name="Shape 468"/>
        <p:cNvGrpSpPr/>
        <p:nvPr/>
      </p:nvGrpSpPr>
      <p:grpSpPr>
        <a:xfrm>
          <a:off x="0" y="0"/>
          <a:ext cx="0" cy="0"/>
          <a:chOff x="0" y="0"/>
          <a:chExt cx="0" cy="0"/>
        </a:xfrm>
      </p:grpSpPr>
      <p:sp>
        <p:nvSpPr>
          <p:cNvPr id="469" name="Google Shape;469;g3de1b9edae1_2_432"/>
          <p:cNvSpPr/>
          <p:nvPr/>
        </p:nvSpPr>
        <p:spPr>
          <a:xfrm rot="10800000">
            <a:off x="-10047" y="260"/>
            <a:ext cx="12210400" cy="6868000"/>
          </a:xfrm>
          <a:prstGeom prst="rect">
            <a:avLst/>
          </a:prstGeom>
          <a:gradFill>
            <a:gsLst>
              <a:gs pos="0">
                <a:srgbClr val="245898"/>
              </a:gs>
              <a:gs pos="100000">
                <a:srgbClr val="001023"/>
              </a:gs>
            </a:gsLst>
            <a:lin ang="8100019"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70" name="Google Shape;470;g3de1b9edae1_2_432"/>
          <p:cNvSpPr/>
          <p:nvPr/>
        </p:nvSpPr>
        <p:spPr>
          <a:xfrm>
            <a:off x="0" y="0"/>
            <a:ext cx="12192000" cy="458400"/>
          </a:xfrm>
          <a:prstGeom prst="rect">
            <a:avLst/>
          </a:prstGeom>
          <a:solidFill>
            <a:srgbClr val="0166B1"/>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71" name="Google Shape;471;g3de1b9edae1_2_432"/>
          <p:cNvSpPr/>
          <p:nvPr/>
        </p:nvSpPr>
        <p:spPr>
          <a:xfrm>
            <a:off x="11260259" y="0"/>
            <a:ext cx="931736" cy="457752"/>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72" name="Google Shape;472;g3de1b9edae1_2_432"/>
          <p:cNvSpPr txBox="1"/>
          <p:nvPr/>
        </p:nvSpPr>
        <p:spPr>
          <a:xfrm>
            <a:off x="629591" y="59957"/>
            <a:ext cx="3252800" cy="33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EARTH SCIENCE DIVISION</a:t>
            </a:r>
            <a:endParaRPr b="0" i="0" sz="1500" u="none" cap="none" strike="noStrike">
              <a:solidFill>
                <a:srgbClr val="000000"/>
              </a:solidFill>
              <a:latin typeface="Arial"/>
              <a:ea typeface="Arial"/>
              <a:cs typeface="Arial"/>
              <a:sym typeface="Arial"/>
            </a:endParaRPr>
          </a:p>
        </p:txBody>
      </p:sp>
      <p:sp>
        <p:nvSpPr>
          <p:cNvPr id="473" name="Google Shape;473;g3de1b9edae1_2_432"/>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0" i="0" sz="1200" u="none" cap="none" strike="noStrike">
              <a:solidFill>
                <a:srgbClr val="FFFFFF"/>
              </a:solidFill>
              <a:latin typeface="Arial Narrow"/>
              <a:ea typeface="Arial Narrow"/>
              <a:cs typeface="Arial Narrow"/>
              <a:sym typeface="Arial Narrow"/>
            </a:endParaRPr>
          </a:p>
        </p:txBody>
      </p:sp>
      <p:sp>
        <p:nvSpPr>
          <p:cNvPr id="474" name="Google Shape;474;g3de1b9edae1_2_432"/>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FFFFFF"/>
              </a:solidFill>
              <a:latin typeface="Arial Narrow"/>
              <a:ea typeface="Arial Narrow"/>
              <a:cs typeface="Arial Narrow"/>
              <a:sym typeface="Arial Narrow"/>
            </a:endParaRPr>
          </a:p>
        </p:txBody>
      </p:sp>
      <p:sp>
        <p:nvSpPr>
          <p:cNvPr id="475" name="Google Shape;475;g3de1b9edae1_2_432"/>
          <p:cNvSpPr txBox="1"/>
          <p:nvPr>
            <p:ph type="title"/>
          </p:nvPr>
        </p:nvSpPr>
        <p:spPr>
          <a:xfrm>
            <a:off x="604912" y="1043540"/>
            <a:ext cx="10668800" cy="5912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FFFF"/>
              </a:buClr>
              <a:buSzPts val="3600"/>
              <a:buFont typeface="Arial"/>
              <a:buNone/>
              <a:defRPr b="1" sz="360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76" name="Google Shape;476;g3de1b9edae1_2_432"/>
          <p:cNvSpPr txBox="1"/>
          <p:nvPr>
            <p:ph idx="1" type="body"/>
          </p:nvPr>
        </p:nvSpPr>
        <p:spPr>
          <a:xfrm>
            <a:off x="650879" y="1879604"/>
            <a:ext cx="10634800" cy="22676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100"/>
              </a:spcBef>
              <a:spcAft>
                <a:spcPts val="0"/>
              </a:spcAft>
              <a:buClr>
                <a:srgbClr val="FFFFFF"/>
              </a:buClr>
              <a:buSzPts val="1600"/>
              <a:buNone/>
              <a:defRPr sz="1600">
                <a:latin typeface="Arial"/>
                <a:ea typeface="Arial"/>
                <a:cs typeface="Arial"/>
                <a:sym typeface="Arial"/>
              </a:defRPr>
            </a:lvl1pPr>
            <a:lvl2pPr indent="-228600" lvl="1" marL="914400" marR="0" algn="l">
              <a:lnSpc>
                <a:spcPct val="100000"/>
              </a:lnSpc>
              <a:spcBef>
                <a:spcPts val="1100"/>
              </a:spcBef>
              <a:spcAft>
                <a:spcPts val="0"/>
              </a:spcAft>
              <a:buClr>
                <a:srgbClr val="FFFFFF"/>
              </a:buClr>
              <a:buSzPts val="1600"/>
              <a:buNone/>
              <a:defRPr b="0" i="0" sz="1600" u="none" cap="none" strike="noStrike">
                <a:solidFill>
                  <a:srgbClr val="FFFFFF"/>
                </a:solidFill>
                <a:latin typeface="Arial"/>
                <a:ea typeface="Arial"/>
                <a:cs typeface="Arial"/>
                <a:sym typeface="Arial"/>
              </a:defRPr>
            </a:lvl2pPr>
            <a:lvl3pPr indent="-349250" lvl="2" marL="1371600" algn="l">
              <a:lnSpc>
                <a:spcPct val="90000"/>
              </a:lnSpc>
              <a:spcBef>
                <a:spcPts val="7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solidFill>
          <a:srgbClr val="0A223F"/>
        </a:solidFill>
      </p:bgPr>
    </p:bg>
    <p:spTree>
      <p:nvGrpSpPr>
        <p:cNvPr id="477" name="Shape 477"/>
        <p:cNvGrpSpPr/>
        <p:nvPr/>
      </p:nvGrpSpPr>
      <p:grpSpPr>
        <a:xfrm>
          <a:off x="0" y="0"/>
          <a:ext cx="0" cy="0"/>
          <a:chOff x="0" y="0"/>
          <a:chExt cx="0" cy="0"/>
        </a:xfrm>
      </p:grpSpPr>
      <p:pic>
        <p:nvPicPr>
          <p:cNvPr descr="A close-up of a planet earth&#10;&#10;Description automatically generated" id="478" name="Google Shape;478;g3de1b9edae1_2_441"/>
          <p:cNvPicPr preferRelativeResize="0"/>
          <p:nvPr/>
        </p:nvPicPr>
        <p:blipFill rotWithShape="1">
          <a:blip r:embed="rId2">
            <a:alphaModFix/>
          </a:blip>
          <a:srcRect b="0" l="0" r="0" t="0"/>
          <a:stretch/>
        </p:blipFill>
        <p:spPr>
          <a:xfrm>
            <a:off x="0" y="0"/>
            <a:ext cx="12191993" cy="6858000"/>
          </a:xfrm>
          <a:prstGeom prst="rect">
            <a:avLst/>
          </a:prstGeom>
          <a:noFill/>
          <a:ln>
            <a:noFill/>
          </a:ln>
        </p:spPr>
      </p:pic>
      <p:sp>
        <p:nvSpPr>
          <p:cNvPr id="479" name="Google Shape;479;g3de1b9edae1_2_441"/>
          <p:cNvSpPr txBox="1"/>
          <p:nvPr/>
        </p:nvSpPr>
        <p:spPr>
          <a:xfrm>
            <a:off x="8129739" y="4341817"/>
            <a:ext cx="2557200" cy="66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900"/>
              <a:buFont typeface="Helvetica Neue"/>
              <a:buNone/>
            </a:pPr>
            <a:r>
              <a:rPr b="0" i="0" lang="en-US" sz="1900" u="none" cap="none" strike="noStrike">
                <a:solidFill>
                  <a:srgbClr val="FFFFFF"/>
                </a:solidFill>
                <a:latin typeface="Helvetica Neue"/>
                <a:ea typeface="Helvetica Neue"/>
                <a:cs typeface="Helvetica Neue"/>
                <a:sym typeface="Helvetica Neue"/>
              </a:rPr>
              <a:t>science.nasa.gov/earth</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blipFill>
          <a:blip r:embed="rId2">
            <a:alphaModFix/>
          </a:blip>
          <a:stretch>
            <a:fillRect/>
          </a:stretch>
        </a:blipFill>
      </p:bgPr>
    </p:bg>
    <p:spTree>
      <p:nvGrpSpPr>
        <p:cNvPr id="480" name="Shape 480"/>
        <p:cNvGrpSpPr/>
        <p:nvPr/>
      </p:nvGrpSpPr>
      <p:grpSpPr>
        <a:xfrm>
          <a:off x="0" y="0"/>
          <a:ext cx="0" cy="0"/>
          <a:chOff x="0" y="0"/>
          <a:chExt cx="0" cy="0"/>
        </a:xfrm>
      </p:grpSpPr>
      <p:pic>
        <p:nvPicPr>
          <p:cNvPr id="481" name="Google Shape;481;g3de1b9edae1_2_444"/>
          <p:cNvPicPr preferRelativeResize="0"/>
          <p:nvPr/>
        </p:nvPicPr>
        <p:blipFill rotWithShape="1">
          <a:blip r:embed="rId3">
            <a:alphaModFix/>
          </a:blip>
          <a:srcRect b="0" l="0" r="0" t="0"/>
          <a:stretch/>
        </p:blipFill>
        <p:spPr>
          <a:xfrm>
            <a:off x="71112" y="-12171"/>
            <a:ext cx="12216779" cy="6867188"/>
          </a:xfrm>
          <a:prstGeom prst="rect">
            <a:avLst/>
          </a:prstGeom>
          <a:noFill/>
          <a:ln>
            <a:noFill/>
          </a:ln>
          <a:effectLst>
            <a:outerShdw algn="tl" dir="2700000" dist="28572">
              <a:srgbClr val="000000">
                <a:alpha val="40000"/>
              </a:srgbClr>
            </a:outerShdw>
          </a:effectLst>
        </p:spPr>
      </p:pic>
      <p:sp>
        <p:nvSpPr>
          <p:cNvPr id="482" name="Google Shape;482;g3de1b9edae1_2_444"/>
          <p:cNvSpPr txBox="1"/>
          <p:nvPr>
            <p:ph idx="1" type="body"/>
          </p:nvPr>
        </p:nvSpPr>
        <p:spPr>
          <a:xfrm>
            <a:off x="1691053" y="4574048"/>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b="1"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3" name="Google Shape;483;g3de1b9edae1_2_444"/>
          <p:cNvSpPr txBox="1"/>
          <p:nvPr>
            <p:ph idx="2" type="body"/>
          </p:nvPr>
        </p:nvSpPr>
        <p:spPr>
          <a:xfrm>
            <a:off x="1691053" y="4825655"/>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4" name="Google Shape;484;g3de1b9edae1_2_444"/>
          <p:cNvSpPr txBox="1"/>
          <p:nvPr>
            <p:ph idx="3" type="body"/>
          </p:nvPr>
        </p:nvSpPr>
        <p:spPr>
          <a:xfrm>
            <a:off x="1691053" y="3558396"/>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b="1"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5" name="Google Shape;485;g3de1b9edae1_2_444"/>
          <p:cNvSpPr txBox="1"/>
          <p:nvPr>
            <p:ph idx="4" type="body"/>
          </p:nvPr>
        </p:nvSpPr>
        <p:spPr>
          <a:xfrm>
            <a:off x="1691053" y="3810003"/>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6" name="Google Shape;486;g3de1b9edae1_2_444"/>
          <p:cNvSpPr txBox="1"/>
          <p:nvPr>
            <p:ph idx="5" type="body"/>
          </p:nvPr>
        </p:nvSpPr>
        <p:spPr>
          <a:xfrm>
            <a:off x="1691053" y="2530217"/>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b="1"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7" name="Google Shape;487;g3de1b9edae1_2_444"/>
          <p:cNvSpPr txBox="1"/>
          <p:nvPr>
            <p:ph idx="6" type="body"/>
          </p:nvPr>
        </p:nvSpPr>
        <p:spPr>
          <a:xfrm>
            <a:off x="1691053" y="2781824"/>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88" name="Google Shape;488;g3de1b9edae1_2_444"/>
          <p:cNvSpPr txBox="1"/>
          <p:nvPr>
            <p:ph type="title"/>
          </p:nvPr>
        </p:nvSpPr>
        <p:spPr>
          <a:xfrm>
            <a:off x="823316" y="1471407"/>
            <a:ext cx="5648800" cy="70160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FFFFFF"/>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89" name="Google Shape;489;g3de1b9edae1_2_444"/>
          <p:cNvSpPr/>
          <p:nvPr/>
        </p:nvSpPr>
        <p:spPr>
          <a:xfrm rot="-5400000">
            <a:off x="-3320804" y="3308399"/>
            <a:ext cx="6870400" cy="228800"/>
          </a:xfrm>
          <a:prstGeom prst="rect">
            <a:avLst/>
          </a:prstGeom>
          <a:gradFill>
            <a:gsLst>
              <a:gs pos="0">
                <a:srgbClr val="245898"/>
              </a:gs>
              <a:gs pos="100000">
                <a:srgbClr val="102C4F"/>
              </a:gs>
            </a:gsLst>
            <a:lin ang="4199895"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490" name="Google Shape;490;g3de1b9edae1_2_444"/>
          <p:cNvSpPr txBox="1"/>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fld id="{00000000-1234-1234-1234-123412341234}" type="slidenum">
              <a:rPr b="0" i="0" lang="en-US" sz="1900" u="none" cap="none" strike="noStrike">
                <a:solidFill>
                  <a:srgbClr val="000000"/>
                </a:solidFill>
                <a:latin typeface="Arial"/>
                <a:ea typeface="Arial"/>
                <a:cs typeface="Arial"/>
                <a:sym typeface="Arial"/>
              </a:rPr>
              <a:t>‹#›</a:t>
            </a:fld>
            <a:endParaRPr b="1" i="0" sz="1200" u="none" cap="none" strike="noStrike">
              <a:solidFill>
                <a:srgbClr val="000000"/>
              </a:solidFill>
              <a:latin typeface="Arial Narrow"/>
              <a:ea typeface="Arial Narrow"/>
              <a:cs typeface="Arial Narrow"/>
              <a:sym typeface="Arial Narrow"/>
            </a:endParaRPr>
          </a:p>
        </p:txBody>
      </p:sp>
      <p:sp>
        <p:nvSpPr>
          <p:cNvPr id="491" name="Google Shape;491;g3de1b9edae1_2_444"/>
          <p:cNvSpPr txBox="1"/>
          <p:nvPr>
            <p:ph idx="7" type="body"/>
          </p:nvPr>
        </p:nvSpPr>
        <p:spPr>
          <a:xfrm>
            <a:off x="528321" y="2515925"/>
            <a:ext cx="995200" cy="7056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100"/>
              </a:spcBef>
              <a:spcAft>
                <a:spcPts val="0"/>
              </a:spcAft>
              <a:buClr>
                <a:srgbClr val="FFFFFF"/>
              </a:buClr>
              <a:buSzPts val="4400"/>
              <a:buNone/>
              <a:defRPr b="1" sz="44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2" name="Google Shape;492;g3de1b9edae1_2_444"/>
          <p:cNvSpPr txBox="1"/>
          <p:nvPr>
            <p:ph idx="8" type="body"/>
          </p:nvPr>
        </p:nvSpPr>
        <p:spPr>
          <a:xfrm>
            <a:off x="528321" y="3564423"/>
            <a:ext cx="995200" cy="7016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100"/>
              </a:spcBef>
              <a:spcAft>
                <a:spcPts val="0"/>
              </a:spcAft>
              <a:buClr>
                <a:srgbClr val="FFFFFF"/>
              </a:buClr>
              <a:buSzPts val="4400"/>
              <a:buNone/>
              <a:defRPr b="1" sz="44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3" name="Google Shape;493;g3de1b9edae1_2_444"/>
          <p:cNvSpPr txBox="1"/>
          <p:nvPr>
            <p:ph idx="9" type="body"/>
          </p:nvPr>
        </p:nvSpPr>
        <p:spPr>
          <a:xfrm>
            <a:off x="528321" y="4570609"/>
            <a:ext cx="995200" cy="7056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100"/>
              </a:spcBef>
              <a:spcAft>
                <a:spcPts val="0"/>
              </a:spcAft>
              <a:buClr>
                <a:srgbClr val="FFFFFF"/>
              </a:buClr>
              <a:buSzPts val="4400"/>
              <a:buNone/>
              <a:defRPr b="1" sz="44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4" name="Google Shape;494;g3de1b9edae1_2_444"/>
          <p:cNvSpPr txBox="1"/>
          <p:nvPr>
            <p:ph idx="13" type="body"/>
          </p:nvPr>
        </p:nvSpPr>
        <p:spPr>
          <a:xfrm>
            <a:off x="5029200" y="4574048"/>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b="1"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5" name="Google Shape;495;g3de1b9edae1_2_444"/>
          <p:cNvSpPr txBox="1"/>
          <p:nvPr>
            <p:ph idx="14" type="body"/>
          </p:nvPr>
        </p:nvSpPr>
        <p:spPr>
          <a:xfrm>
            <a:off x="5029200" y="4825655"/>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6" name="Google Shape;496;g3de1b9edae1_2_444"/>
          <p:cNvSpPr txBox="1"/>
          <p:nvPr>
            <p:ph idx="15" type="body"/>
          </p:nvPr>
        </p:nvSpPr>
        <p:spPr>
          <a:xfrm>
            <a:off x="5029200" y="3558396"/>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b="1"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7" name="Google Shape;497;g3de1b9edae1_2_444"/>
          <p:cNvSpPr txBox="1"/>
          <p:nvPr>
            <p:ph idx="16" type="body"/>
          </p:nvPr>
        </p:nvSpPr>
        <p:spPr>
          <a:xfrm>
            <a:off x="5029200" y="3810003"/>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8" name="Google Shape;498;g3de1b9edae1_2_444"/>
          <p:cNvSpPr txBox="1"/>
          <p:nvPr>
            <p:ph idx="17" type="body"/>
          </p:nvPr>
        </p:nvSpPr>
        <p:spPr>
          <a:xfrm>
            <a:off x="5029200" y="2530217"/>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b="1"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9" name="Google Shape;499;g3de1b9edae1_2_444"/>
          <p:cNvSpPr txBox="1"/>
          <p:nvPr>
            <p:ph idx="18" type="body"/>
          </p:nvPr>
        </p:nvSpPr>
        <p:spPr>
          <a:xfrm>
            <a:off x="5029200" y="2781824"/>
            <a:ext cx="2142000" cy="34320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100"/>
              </a:spcBef>
              <a:spcAft>
                <a:spcPts val="0"/>
              </a:spcAft>
              <a:buClr>
                <a:srgbClr val="FFFFFF"/>
              </a:buClr>
              <a:buSzPts val="1900"/>
              <a:buNone/>
              <a:defRPr sz="19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500" name="Google Shape;500;g3de1b9edae1_2_444"/>
          <p:cNvSpPr txBox="1"/>
          <p:nvPr>
            <p:ph idx="19" type="body"/>
          </p:nvPr>
        </p:nvSpPr>
        <p:spPr>
          <a:xfrm>
            <a:off x="3866467" y="2515925"/>
            <a:ext cx="995200" cy="7056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100"/>
              </a:spcBef>
              <a:spcAft>
                <a:spcPts val="0"/>
              </a:spcAft>
              <a:buClr>
                <a:srgbClr val="FFFFFF"/>
              </a:buClr>
              <a:buSzPts val="4400"/>
              <a:buNone/>
              <a:defRPr b="1" sz="44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501" name="Google Shape;501;g3de1b9edae1_2_444"/>
          <p:cNvSpPr txBox="1"/>
          <p:nvPr>
            <p:ph idx="20" type="body"/>
          </p:nvPr>
        </p:nvSpPr>
        <p:spPr>
          <a:xfrm>
            <a:off x="3866467" y="3564423"/>
            <a:ext cx="995200" cy="7016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100"/>
              </a:spcBef>
              <a:spcAft>
                <a:spcPts val="0"/>
              </a:spcAft>
              <a:buClr>
                <a:srgbClr val="FFFFFF"/>
              </a:buClr>
              <a:buSzPts val="4400"/>
              <a:buNone/>
              <a:defRPr b="1" sz="44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502" name="Google Shape;502;g3de1b9edae1_2_444"/>
          <p:cNvSpPr txBox="1"/>
          <p:nvPr>
            <p:ph idx="21" type="body"/>
          </p:nvPr>
        </p:nvSpPr>
        <p:spPr>
          <a:xfrm>
            <a:off x="3866467" y="4570609"/>
            <a:ext cx="995200" cy="705600"/>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100"/>
              </a:spcBef>
              <a:spcAft>
                <a:spcPts val="0"/>
              </a:spcAft>
              <a:buClr>
                <a:srgbClr val="FFFFFF"/>
              </a:buClr>
              <a:buSzPts val="4400"/>
              <a:buNone/>
              <a:defRPr b="1" sz="4400">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descr="A black background with white text&#10;&#10;Description automatically generated with low confidence" id="503" name="Google Shape;503;g3de1b9edae1_2_444"/>
          <p:cNvPicPr preferRelativeResize="0"/>
          <p:nvPr/>
        </p:nvPicPr>
        <p:blipFill rotWithShape="1">
          <a:blip r:embed="rId4">
            <a:alphaModFix/>
          </a:blip>
          <a:srcRect b="0" l="0" r="0" t="0"/>
          <a:stretch/>
        </p:blipFill>
        <p:spPr>
          <a:xfrm>
            <a:off x="8550233" y="2098721"/>
            <a:ext cx="3223396" cy="162065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 name="Shape 71"/>
        <p:cNvGrpSpPr/>
        <p:nvPr/>
      </p:nvGrpSpPr>
      <p:grpSpPr>
        <a:xfrm>
          <a:off x="0" y="0"/>
          <a:ext cx="0" cy="0"/>
          <a:chOff x="0" y="0"/>
          <a:chExt cx="0" cy="0"/>
        </a:xfrm>
      </p:grpSpPr>
      <p:sp>
        <p:nvSpPr>
          <p:cNvPr id="72" name="Google Shape;72;g3de1b9edae1_0_9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3" name="Google Shape;73;g3de1b9edae1_0_9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4" name="Shape 74"/>
        <p:cNvGrpSpPr/>
        <p:nvPr/>
      </p:nvGrpSpPr>
      <p:grpSpPr>
        <a:xfrm>
          <a:off x="0" y="0"/>
          <a:ext cx="0" cy="0"/>
          <a:chOff x="0" y="0"/>
          <a:chExt cx="0" cy="0"/>
        </a:xfrm>
      </p:grpSpPr>
      <p:sp>
        <p:nvSpPr>
          <p:cNvPr id="75" name="Google Shape;75;g3de1b9edae1_0_9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76" name="Google Shape;76;g3de1b9edae1_0_96"/>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77" name="Google Shape;77;g3de1b9edae1_0_9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2" Type="http://schemas.openxmlformats.org/officeDocument/2006/relationships/theme" Target="../theme/theme6.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theme" Target="../theme/theme3.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49.xml"/><Relationship Id="rId22" Type="http://schemas.openxmlformats.org/officeDocument/2006/relationships/slideLayout" Target="../slideLayouts/slideLayout51.xml"/><Relationship Id="rId21" Type="http://schemas.openxmlformats.org/officeDocument/2006/relationships/slideLayout" Target="../slideLayouts/slideLayout50.xml"/><Relationship Id="rId24" Type="http://schemas.openxmlformats.org/officeDocument/2006/relationships/slideLayout" Target="../slideLayouts/slideLayout53.xml"/><Relationship Id="rId23" Type="http://schemas.openxmlformats.org/officeDocument/2006/relationships/slideLayout" Target="../slideLayouts/slideLayout52.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25" Type="http://schemas.openxmlformats.org/officeDocument/2006/relationships/theme" Target="../theme/theme2.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9" Type="http://schemas.openxmlformats.org/officeDocument/2006/relationships/slideLayout" Target="../slideLayouts/slideLayout48.xml"/><Relationship Id="rId18"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73.xml"/><Relationship Id="rId22" Type="http://schemas.openxmlformats.org/officeDocument/2006/relationships/slideLayout" Target="../slideLayouts/slideLayout75.xml"/><Relationship Id="rId21" Type="http://schemas.openxmlformats.org/officeDocument/2006/relationships/slideLayout" Target="../slideLayouts/slideLayout74.xml"/><Relationship Id="rId24" Type="http://schemas.openxmlformats.org/officeDocument/2006/relationships/slideLayout" Target="../slideLayouts/slideLayout77.xml"/><Relationship Id="rId23" Type="http://schemas.openxmlformats.org/officeDocument/2006/relationships/slideLayout" Target="../slideLayouts/slideLayout76.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25" Type="http://schemas.openxmlformats.org/officeDocument/2006/relationships/theme" Target="../theme/theme5.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5" Type="http://schemas.openxmlformats.org/officeDocument/2006/relationships/slideLayout" Target="../slideLayouts/slideLayout68.xml"/><Relationship Id="rId14" Type="http://schemas.openxmlformats.org/officeDocument/2006/relationships/slideLayout" Target="../slideLayouts/slideLayout67.xml"/><Relationship Id="rId17" Type="http://schemas.openxmlformats.org/officeDocument/2006/relationships/slideLayout" Target="../slideLayouts/slideLayout70.xml"/><Relationship Id="rId16" Type="http://schemas.openxmlformats.org/officeDocument/2006/relationships/slideLayout" Target="../slideLayouts/slideLayout69.xml"/><Relationship Id="rId19" Type="http://schemas.openxmlformats.org/officeDocument/2006/relationships/slideLayout" Target="../slideLayouts/slideLayout72.xml"/><Relationship Id="rId18"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9"/>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9"/>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3" name="Shape 63"/>
        <p:cNvGrpSpPr/>
        <p:nvPr/>
      </p:nvGrpSpPr>
      <p:grpSpPr>
        <a:xfrm>
          <a:off x="0" y="0"/>
          <a:ext cx="0" cy="0"/>
          <a:chOff x="0" y="0"/>
          <a:chExt cx="0" cy="0"/>
        </a:xfrm>
      </p:grpSpPr>
      <p:sp>
        <p:nvSpPr>
          <p:cNvPr id="64" name="Google Shape;64;g3de1b9edae1_0_8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65" name="Google Shape;65;g3de1b9edae1_0_8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66" name="Google Shape;66;g3de1b9edae1_0_8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8" name="Shape 108"/>
        <p:cNvGrpSpPr/>
        <p:nvPr/>
      </p:nvGrpSpPr>
      <p:grpSpPr>
        <a:xfrm>
          <a:off x="0" y="0"/>
          <a:ext cx="0" cy="0"/>
          <a:chOff x="0" y="0"/>
          <a:chExt cx="0" cy="0"/>
        </a:xfrm>
      </p:grpSpPr>
      <p:sp>
        <p:nvSpPr>
          <p:cNvPr id="109" name="Google Shape;109;g3de1b9edae1_2_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0" name="Google Shape;110;g3de1b9edae1_2_0"/>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11" name="Google Shape;111;g3de1b9edae1_2_0"/>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g3de1b9edae1_2_77"/>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64" name="Google Shape;164;g3de1b9edae1_2_7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65" name="Google Shape;165;g3de1b9edae1_2_77"/>
          <p:cNvSpPr txBox="1"/>
          <p:nvPr>
            <p:ph idx="10" type="dt"/>
          </p:nvPr>
        </p:nvSpPr>
        <p:spPr>
          <a:xfrm>
            <a:off x="838200" y="6356351"/>
            <a:ext cx="2743200" cy="365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166" name="Google Shape;166;g3de1b9edae1_2_77"/>
          <p:cNvSpPr txBox="1"/>
          <p:nvPr>
            <p:ph idx="11" type="ftr"/>
          </p:nvPr>
        </p:nvSpPr>
        <p:spPr>
          <a:xfrm>
            <a:off x="4038600" y="6356351"/>
            <a:ext cx="41148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167" name="Google Shape;167;g3de1b9edae1_2_77"/>
          <p:cNvSpPr txBox="1"/>
          <p:nvPr>
            <p:ph idx="12" type="sldNum"/>
          </p:nvPr>
        </p:nvSpPr>
        <p:spPr>
          <a:xfrm>
            <a:off x="8610600" y="6356351"/>
            <a:ext cx="2743200" cy="3652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B4E"/>
        </a:solidFill>
      </p:bgPr>
    </p:bg>
    <p:spTree>
      <p:nvGrpSpPr>
        <p:cNvPr id="312" name="Shape 312"/>
        <p:cNvGrpSpPr/>
        <p:nvPr/>
      </p:nvGrpSpPr>
      <p:grpSpPr>
        <a:xfrm>
          <a:off x="0" y="0"/>
          <a:ext cx="0" cy="0"/>
          <a:chOff x="0" y="0"/>
          <a:chExt cx="0" cy="0"/>
        </a:xfrm>
      </p:grpSpPr>
      <p:sp>
        <p:nvSpPr>
          <p:cNvPr id="313" name="Google Shape;313;g3de1b9edae1_2_276"/>
          <p:cNvSpPr txBox="1"/>
          <p:nvPr>
            <p:ph type="title"/>
          </p:nvPr>
        </p:nvSpPr>
        <p:spPr>
          <a:xfrm>
            <a:off x="630277" y="1464045"/>
            <a:ext cx="6816800" cy="705600"/>
          </a:xfrm>
          <a:prstGeom prst="rect">
            <a:avLst/>
          </a:prstGeom>
          <a:noFill/>
          <a:ln>
            <a:noFill/>
          </a:ln>
        </p:spPr>
        <p:txBody>
          <a:bodyPr anchorCtr="0" anchor="ctr" bIns="45700" lIns="91425" spcFirstLastPara="1" rIns="91425" wrap="square" tIns="45700">
            <a:spAutoFit/>
          </a:bodyPr>
          <a:lstStyle>
            <a:lvl1pPr lvl="0" marR="0" rtl="0" algn="l">
              <a:lnSpc>
                <a:spcPct val="90000"/>
              </a:lnSpc>
              <a:spcBef>
                <a:spcPts val="0"/>
              </a:spcBef>
              <a:spcAft>
                <a:spcPts val="0"/>
              </a:spcAft>
              <a:buClr>
                <a:srgbClr val="FFFFFF"/>
              </a:buClr>
              <a:buSzPts val="4400"/>
              <a:buFont typeface="Arial"/>
              <a:buNone/>
              <a:defRPr b="0" i="0" sz="4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314" name="Google Shape;314;g3de1b9edae1_2_276"/>
          <p:cNvSpPr txBox="1"/>
          <p:nvPr>
            <p:ph idx="1" type="body"/>
          </p:nvPr>
        </p:nvSpPr>
        <p:spPr>
          <a:xfrm>
            <a:off x="630277" y="2677419"/>
            <a:ext cx="6678000" cy="482800"/>
          </a:xfrm>
          <a:prstGeom prst="rect">
            <a:avLst/>
          </a:prstGeom>
          <a:noFill/>
          <a:ln>
            <a:noFill/>
          </a:ln>
        </p:spPr>
        <p:txBody>
          <a:bodyPr anchorCtr="0" anchor="t" bIns="45700" lIns="91425" spcFirstLastPara="1" rIns="91425" wrap="square" tIns="45700">
            <a:spAutoFit/>
          </a:bodyPr>
          <a:lstStyle>
            <a:lvl1pPr indent="-406400" lvl="0" marL="457200" marR="0" rtl="0" algn="l">
              <a:lnSpc>
                <a:spcPct val="90000"/>
              </a:lnSpc>
              <a:spcBef>
                <a:spcPts val="1100"/>
              </a:spcBef>
              <a:spcAft>
                <a:spcPts val="0"/>
              </a:spcAft>
              <a:buClr>
                <a:srgbClr val="FFFFFF"/>
              </a:buClr>
              <a:buSzPts val="2800"/>
              <a:buFont typeface="Arial"/>
              <a:buChar char="•"/>
              <a:defRPr b="0" i="0" sz="2800" u="none" cap="none" strike="noStrike">
                <a:solidFill>
                  <a:srgbClr val="FFFFFF"/>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15" name="Google Shape;315;g3de1b9edae1_2_276"/>
          <p:cNvSpPr txBox="1"/>
          <p:nvPr>
            <p:ph idx="12" type="sldNum"/>
          </p:nvPr>
        </p:nvSpPr>
        <p:spPr>
          <a:xfrm>
            <a:off x="9382695" y="43571"/>
            <a:ext cx="2743200" cy="3652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Arial Narrow"/>
              <a:buNone/>
              <a:defRPr b="1" i="0" sz="1200" u="none" cap="none" strike="noStrike">
                <a:solidFill>
                  <a:srgbClr val="FFFFFF"/>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FFFFFF"/>
              </a:buClr>
              <a:buSzPts val="1200"/>
              <a:buFont typeface="Arial Narrow"/>
              <a:buNone/>
              <a:defRPr b="1" i="0" sz="1200" u="none" cap="none" strike="noStrike">
                <a:solidFill>
                  <a:srgbClr val="FFFFFF"/>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FFFFFF"/>
              </a:buClr>
              <a:buSzPts val="1200"/>
              <a:buFont typeface="Arial Narrow"/>
              <a:buNone/>
              <a:defRPr b="1" i="0" sz="1200" u="none" cap="none" strike="noStrike">
                <a:solidFill>
                  <a:srgbClr val="FFFFFF"/>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FFFFFF"/>
              </a:buClr>
              <a:buSzPts val="1200"/>
              <a:buFont typeface="Arial Narrow"/>
              <a:buNone/>
              <a:defRPr b="1" i="0" sz="1200" u="none" cap="none" strike="noStrike">
                <a:solidFill>
                  <a:srgbClr val="FFFFFF"/>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FFFFFF"/>
              </a:buClr>
              <a:buSzPts val="1200"/>
              <a:buFont typeface="Arial Narrow"/>
              <a:buNone/>
              <a:defRPr b="1" i="0" sz="1200" u="none" cap="none" strike="noStrike">
                <a:solidFill>
                  <a:srgbClr val="FFFFFF"/>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FFFFFF"/>
              </a:buClr>
              <a:buSzPts val="1200"/>
              <a:buFont typeface="Arial Narrow"/>
              <a:buNone/>
              <a:defRPr b="1" i="0" sz="1200" u="none" cap="none" strike="noStrike">
                <a:solidFill>
                  <a:srgbClr val="FFFFFF"/>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FFFFFF"/>
              </a:buClr>
              <a:buSzPts val="1200"/>
              <a:buFont typeface="Arial Narrow"/>
              <a:buNone/>
              <a:defRPr b="1" i="0" sz="1200" u="none" cap="none" strike="noStrike">
                <a:solidFill>
                  <a:srgbClr val="FFFFFF"/>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FFFFFF"/>
              </a:buClr>
              <a:buSzPts val="1200"/>
              <a:buFont typeface="Arial Narrow"/>
              <a:buNone/>
              <a:defRPr b="1" i="0" sz="1200" u="none" cap="none" strike="noStrike">
                <a:solidFill>
                  <a:srgbClr val="FFFFFF"/>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FFFFFF"/>
              </a:buClr>
              <a:buSzPts val="1200"/>
              <a:buFont typeface="Arial Narrow"/>
              <a:buNone/>
              <a:defRPr b="1" i="0" sz="1200" u="none" cap="none" strike="noStrike">
                <a:solidFill>
                  <a:srgbClr val="FFFFFF"/>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51.png"/><Relationship Id="rId5"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9.png"/><Relationship Id="rId4" Type="http://schemas.openxmlformats.org/officeDocument/2006/relationships/image" Target="../media/image75.jpg"/><Relationship Id="rId5" Type="http://schemas.openxmlformats.org/officeDocument/2006/relationships/image" Target="../media/image61.png"/><Relationship Id="rId6"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1.jpg"/><Relationship Id="rId4" Type="http://schemas.openxmlformats.org/officeDocument/2006/relationships/image" Target="../media/image2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5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53.jpg"/><Relationship Id="rId6" Type="http://schemas.openxmlformats.org/officeDocument/2006/relationships/image" Target="../media/image69.png"/><Relationship Id="rId7" Type="http://schemas.openxmlformats.org/officeDocument/2006/relationships/image" Target="../media/image73.png"/><Relationship Id="rId8"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3.xml"/><Relationship Id="rId3" Type="http://schemas.openxmlformats.org/officeDocument/2006/relationships/image" Target="../media/image66.jpg"/><Relationship Id="rId4" Type="http://schemas.openxmlformats.org/officeDocument/2006/relationships/image" Target="../media/image67.png"/><Relationship Id="rId5" Type="http://schemas.openxmlformats.org/officeDocument/2006/relationships/image" Target="../media/image72.png"/><Relationship Id="rId6" Type="http://schemas.openxmlformats.org/officeDocument/2006/relationships/image" Target="../media/image57.png"/><Relationship Id="rId7" Type="http://schemas.openxmlformats.org/officeDocument/2006/relationships/image" Target="../media/image55.png"/><Relationship Id="rId8"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63.png"/><Relationship Id="rId4" Type="http://schemas.openxmlformats.org/officeDocument/2006/relationships/image" Target="../media/image59.png"/><Relationship Id="rId5"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6.xml"/><Relationship Id="rId3" Type="http://schemas.openxmlformats.org/officeDocument/2006/relationships/image" Target="../media/image71.gif"/><Relationship Id="rId4" Type="http://schemas.openxmlformats.org/officeDocument/2006/relationships/image" Target="../media/image70.png"/><Relationship Id="rId5" Type="http://schemas.openxmlformats.org/officeDocument/2006/relationships/image" Target="../media/image6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1"/>
          <p:cNvSpPr txBox="1"/>
          <p:nvPr>
            <p:ph type="title"/>
          </p:nvPr>
        </p:nvSpPr>
        <p:spPr>
          <a:xfrm>
            <a:off x="176050" y="175950"/>
            <a:ext cx="7793400" cy="4773600"/>
          </a:xfrm>
          <a:prstGeom prst="rect">
            <a:avLst/>
          </a:prstGeom>
          <a:noFill/>
          <a:ln>
            <a:noFill/>
          </a:ln>
        </p:spPr>
        <p:txBody>
          <a:bodyPr anchorCtr="0" anchor="t" bIns="45700" lIns="91425" spcFirstLastPara="1" rIns="91425" wrap="square" tIns="45700">
            <a:noAutofit/>
          </a:bodyPr>
          <a:lstStyle/>
          <a:p>
            <a:pPr indent="0" lvl="0" marL="0" rtl="0" algn="l">
              <a:lnSpc>
                <a:spcPct val="114999"/>
              </a:lnSpc>
              <a:spcBef>
                <a:spcPts val="0"/>
              </a:spcBef>
              <a:spcAft>
                <a:spcPts val="0"/>
              </a:spcAft>
              <a:buSzPts val="8000"/>
              <a:buNone/>
            </a:pPr>
            <a:r>
              <a:rPr lang="en-US" sz="7500">
                <a:solidFill>
                  <a:schemeClr val="lt1"/>
                </a:solidFill>
              </a:rPr>
              <a:t>CEOS SIT-41</a:t>
            </a:r>
            <a:endParaRPr sz="7500">
              <a:solidFill>
                <a:schemeClr val="lt1"/>
              </a:solidFill>
            </a:endParaRPr>
          </a:p>
          <a:p>
            <a:pPr indent="0" lvl="0" marL="0" rtl="0" algn="l">
              <a:lnSpc>
                <a:spcPct val="114999"/>
              </a:lnSpc>
              <a:spcBef>
                <a:spcPts val="0"/>
              </a:spcBef>
              <a:spcAft>
                <a:spcPts val="0"/>
              </a:spcAft>
              <a:buSzPts val="8000"/>
              <a:buNone/>
            </a:pPr>
            <a:r>
              <a:rPr lang="en-US" sz="4000">
                <a:solidFill>
                  <a:schemeClr val="lt1"/>
                </a:solidFill>
              </a:rPr>
              <a:t>April 2026</a:t>
            </a:r>
            <a:endParaRPr sz="4000">
              <a:solidFill>
                <a:schemeClr val="lt1"/>
              </a:solidFill>
            </a:endParaRPr>
          </a:p>
          <a:p>
            <a:pPr indent="0" lvl="0" marL="0" rtl="0" algn="l">
              <a:lnSpc>
                <a:spcPct val="114999"/>
              </a:lnSpc>
              <a:spcBef>
                <a:spcPts val="0"/>
              </a:spcBef>
              <a:spcAft>
                <a:spcPts val="0"/>
              </a:spcAft>
              <a:buSzPts val="8000"/>
              <a:buNone/>
            </a:pPr>
            <a:r>
              <a:rPr i="1" lang="en-US" sz="4000">
                <a:solidFill>
                  <a:schemeClr val="lt1"/>
                </a:solidFill>
              </a:rPr>
              <a:t>SIT Chair Water Planet Activities</a:t>
            </a:r>
            <a:endParaRPr sz="4000">
              <a:solidFill>
                <a:schemeClr val="lt1"/>
              </a:solidFill>
            </a:endParaRPr>
          </a:p>
          <a:p>
            <a:pPr indent="0" lvl="0" marL="0" rtl="0" algn="l">
              <a:lnSpc>
                <a:spcPct val="114999"/>
              </a:lnSpc>
              <a:spcBef>
                <a:spcPts val="0"/>
              </a:spcBef>
              <a:spcAft>
                <a:spcPts val="0"/>
              </a:spcAft>
              <a:buSzPts val="8000"/>
              <a:buFont typeface="Arial"/>
              <a:buNone/>
            </a:pPr>
            <a:r>
              <a:t/>
            </a:r>
            <a:endParaRPr sz="7500"/>
          </a:p>
        </p:txBody>
      </p:sp>
      <p:sp>
        <p:nvSpPr>
          <p:cNvPr id="509" name="Google Shape;509;p1"/>
          <p:cNvSpPr/>
          <p:nvPr/>
        </p:nvSpPr>
        <p:spPr>
          <a:xfrm>
            <a:off x="7245270" y="4164201"/>
            <a:ext cx="4833000" cy="21858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None/>
            </a:pPr>
            <a:r>
              <a:rPr b="1" i="0" lang="en-US" sz="2200" u="none" cap="none" strike="noStrike">
                <a:solidFill>
                  <a:schemeClr val="accent1"/>
                </a:solidFill>
                <a:latin typeface="Montserrat"/>
                <a:ea typeface="Montserrat"/>
                <a:cs typeface="Montserrat"/>
                <a:sym typeface="Montserrat"/>
              </a:rPr>
              <a:t>Erin Urquhart, NASA</a:t>
            </a:r>
            <a:endParaRPr b="0" i="0" sz="14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US" sz="2200" u="none" cap="none" strike="noStrike">
                <a:solidFill>
                  <a:schemeClr val="accent1"/>
                </a:solidFill>
                <a:latin typeface="Montserrat"/>
                <a:ea typeface="Montserrat"/>
                <a:cs typeface="Montserrat"/>
                <a:sym typeface="Montserrat"/>
              </a:rPr>
              <a:t>David Borges, NASA</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chemeClr val="dk1"/>
              </a:buClr>
              <a:buSzPts val="2200"/>
              <a:buFont typeface="Arial"/>
              <a:buNone/>
            </a:pPr>
            <a:r>
              <a:rPr b="1" i="0" lang="en-US" sz="2200" u="none" cap="none" strike="noStrike">
                <a:solidFill>
                  <a:schemeClr val="accent1"/>
                </a:solidFill>
                <a:latin typeface="Montserrat"/>
                <a:ea typeface="Montserrat"/>
                <a:cs typeface="Montserrat"/>
                <a:sym typeface="Montserrat"/>
              </a:rPr>
              <a:t>Agenda Item 5.2</a:t>
            </a:r>
            <a:endParaRPr b="0" i="0" sz="14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chemeClr val="dk1"/>
              </a:buClr>
              <a:buSzPts val="2200"/>
              <a:buFont typeface="Arial"/>
              <a:buNone/>
            </a:pPr>
            <a:r>
              <a:rPr b="1" i="0" lang="en-US" sz="2200" u="none" cap="none" strike="noStrike">
                <a:solidFill>
                  <a:schemeClr val="accent1"/>
                </a:solidFill>
                <a:latin typeface="Montserrat"/>
                <a:ea typeface="Montserrat"/>
                <a:cs typeface="Montserrat"/>
                <a:sym typeface="Montserrat"/>
              </a:rPr>
              <a:t>CEOS SIT-41 2026</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chemeClr val="dk1"/>
              </a:buClr>
              <a:buSzPts val="2200"/>
              <a:buFont typeface="Arial"/>
              <a:buNone/>
            </a:pPr>
            <a:r>
              <a:rPr b="1" i="0" lang="en-US" sz="2200" u="none" cap="none" strike="noStrike">
                <a:solidFill>
                  <a:schemeClr val="accent1"/>
                </a:solidFill>
                <a:latin typeface="Montserrat"/>
                <a:ea typeface="Montserrat"/>
                <a:cs typeface="Montserrat"/>
                <a:sym typeface="Montserrat"/>
              </a:rPr>
              <a:t>Irvine, California, USA</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chemeClr val="dk1"/>
              </a:buClr>
              <a:buSzPts val="2200"/>
              <a:buFont typeface="Arial"/>
              <a:buNone/>
            </a:pPr>
            <a:r>
              <a:rPr b="1" i="0" lang="en-US" sz="2200" u="none" cap="none" strike="noStrike">
                <a:solidFill>
                  <a:schemeClr val="accent1"/>
                </a:solidFill>
                <a:latin typeface="Montserrat"/>
                <a:ea typeface="Montserrat"/>
                <a:cs typeface="Montserrat"/>
                <a:sym typeface="Montserrat"/>
              </a:rPr>
              <a:t>14-16 April 2026</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Table of Contents </a:t>
            </a:r>
            <a:endParaRPr/>
          </a:p>
        </p:txBody>
      </p:sp>
      <p:sp>
        <p:nvSpPr>
          <p:cNvPr id="624" name="Google Shape;624;p10"/>
          <p:cNvSpPr/>
          <p:nvPr/>
        </p:nvSpPr>
        <p:spPr>
          <a:xfrm>
            <a:off x="487680" y="1645920"/>
            <a:ext cx="5242560" cy="487680"/>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25" name="Google Shape;625;p10"/>
          <p:cNvSpPr/>
          <p:nvPr/>
        </p:nvSpPr>
        <p:spPr>
          <a:xfrm>
            <a:off x="487680" y="1645920"/>
            <a:ext cx="60960" cy="48768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26" name="Google Shape;626;p10"/>
          <p:cNvSpPr/>
          <p:nvPr/>
        </p:nvSpPr>
        <p:spPr>
          <a:xfrm>
            <a:off x="670560" y="1645920"/>
            <a:ext cx="4876800" cy="48768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Montserrat"/>
                <a:ea typeface="Montserrat"/>
                <a:cs typeface="Montserrat"/>
                <a:sym typeface="Montserrat"/>
              </a:rPr>
              <a:t>Executive Summary</a:t>
            </a:r>
            <a:endParaRPr b="0" i="0" sz="1600" u="none" cap="none" strike="noStrike">
              <a:solidFill>
                <a:schemeClr val="dk1"/>
              </a:solidFill>
              <a:latin typeface="Montserrat"/>
              <a:ea typeface="Montserrat"/>
              <a:cs typeface="Montserrat"/>
              <a:sym typeface="Montserrat"/>
            </a:endParaRPr>
          </a:p>
        </p:txBody>
      </p:sp>
      <p:sp>
        <p:nvSpPr>
          <p:cNvPr id="627" name="Google Shape;627;p10"/>
          <p:cNvSpPr/>
          <p:nvPr/>
        </p:nvSpPr>
        <p:spPr>
          <a:xfrm>
            <a:off x="511126" y="2377440"/>
            <a:ext cx="5219114" cy="2680868"/>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28" name="Google Shape;628;p10"/>
          <p:cNvSpPr/>
          <p:nvPr/>
        </p:nvSpPr>
        <p:spPr>
          <a:xfrm>
            <a:off x="511492" y="2377440"/>
            <a:ext cx="60960" cy="268533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29" name="Google Shape;629;p10"/>
          <p:cNvSpPr/>
          <p:nvPr/>
        </p:nvSpPr>
        <p:spPr>
          <a:xfrm>
            <a:off x="707136" y="2499360"/>
            <a:ext cx="4511040" cy="365760"/>
          </a:xfrm>
          <a:prstGeom prst="rect">
            <a:avLst/>
          </a:prstGeom>
          <a:noFill/>
          <a:ln>
            <a:noFill/>
          </a:ln>
        </p:spPr>
        <p:txBody>
          <a:bodyPr anchorCtr="0" anchor="ctr" bIns="0" lIns="0" spcFirstLastPara="1" rIns="0" wrap="square" tIns="0">
            <a:noAutofit/>
          </a:bodyPr>
          <a:lstStyle/>
          <a:p>
            <a:pPr indent="-342900" lvl="0" marL="342900" marR="0" rtl="0" algn="l">
              <a:lnSpc>
                <a:spcPct val="100000"/>
              </a:lnSpc>
              <a:spcBef>
                <a:spcPts val="0"/>
              </a:spcBef>
              <a:spcAft>
                <a:spcPts val="0"/>
              </a:spcAft>
              <a:buClr>
                <a:srgbClr val="000000"/>
              </a:buClr>
              <a:buSzPts val="1600"/>
              <a:buFont typeface="Arial"/>
              <a:buAutoNum type="arabicPeriod"/>
            </a:pPr>
            <a:r>
              <a:rPr b="1" i="0" lang="en-US" sz="1600" u="none" cap="none" strike="noStrike">
                <a:solidFill>
                  <a:srgbClr val="002060"/>
                </a:solidFill>
                <a:latin typeface="Montserrat"/>
                <a:ea typeface="Montserrat"/>
                <a:cs typeface="Montserrat"/>
                <a:sym typeface="Montserrat"/>
              </a:rPr>
              <a:t>Introduction</a:t>
            </a:r>
            <a:endParaRPr b="0" i="0" sz="1600" u="none" cap="none" strike="noStrike">
              <a:solidFill>
                <a:srgbClr val="002060"/>
              </a:solidFill>
              <a:latin typeface="Montserrat"/>
              <a:ea typeface="Montserrat"/>
              <a:cs typeface="Montserrat"/>
              <a:sym typeface="Montserrat"/>
            </a:endParaRPr>
          </a:p>
        </p:txBody>
      </p:sp>
      <p:sp>
        <p:nvSpPr>
          <p:cNvPr id="630" name="Google Shape;630;p10"/>
          <p:cNvSpPr/>
          <p:nvPr/>
        </p:nvSpPr>
        <p:spPr>
          <a:xfrm>
            <a:off x="1076235" y="2867643"/>
            <a:ext cx="4461165" cy="2194381"/>
          </a:xfrm>
          <a:prstGeom prst="rect">
            <a:avLst/>
          </a:prstGeom>
          <a:noFill/>
          <a:ln>
            <a:noFill/>
          </a:ln>
        </p:spPr>
        <p:txBody>
          <a:bodyPr anchorCtr="0" anchor="t" bIns="0" lIns="0" spcFirstLastPara="1" rIns="0" wrap="square" tIns="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1.1  Background and context</a:t>
            </a:r>
            <a:endParaRPr b="0" i="0" sz="2400" u="none" cap="none" strike="noStrike">
              <a:solidFill>
                <a:schemeClr val="dk1"/>
              </a:solidFill>
              <a:latin typeface="Arial"/>
              <a:ea typeface="Arial"/>
              <a:cs typeface="Arial"/>
              <a:sym typeface="Arial"/>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1.2 Purpose and objectives</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1.3 Scope — </a:t>
            </a:r>
            <a:r>
              <a:rPr lang="en-US">
                <a:solidFill>
                  <a:schemeClr val="dk1"/>
                </a:solidFill>
                <a:latin typeface="Montserrat"/>
                <a:ea typeface="Montserrat"/>
                <a:cs typeface="Montserrat"/>
                <a:sym typeface="Montserrat"/>
              </a:rPr>
              <a:t>catchment</a:t>
            </a:r>
            <a:r>
              <a:rPr b="0" i="0" lang="en-US" sz="1400" u="none" cap="none" strike="noStrike">
                <a:solidFill>
                  <a:schemeClr val="dk1"/>
                </a:solidFill>
                <a:latin typeface="Montserrat"/>
                <a:ea typeface="Montserrat"/>
                <a:cs typeface="Montserrat"/>
                <a:sym typeface="Montserrat"/>
              </a:rPr>
              <a:t>-to-</a:t>
            </a:r>
            <a:r>
              <a:rPr lang="en-US">
                <a:solidFill>
                  <a:schemeClr val="dk1"/>
                </a:solidFill>
                <a:latin typeface="Montserrat"/>
                <a:ea typeface="Montserrat"/>
                <a:cs typeface="Montserrat"/>
                <a:sym typeface="Montserrat"/>
              </a:rPr>
              <a:t>coast</a:t>
            </a:r>
            <a:r>
              <a:rPr b="0" i="0" lang="en-US" sz="1400" u="none" cap="none" strike="noStrike">
                <a:solidFill>
                  <a:schemeClr val="dk1"/>
                </a:solidFill>
                <a:latin typeface="Montserrat"/>
                <a:ea typeface="Montserrat"/>
                <a:cs typeface="Montserrat"/>
                <a:sym typeface="Montserrat"/>
              </a:rPr>
              <a:t> continuum</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1.4 Audience</a:t>
            </a:r>
            <a:endParaRPr b="0" i="0" sz="2400" u="none" cap="none" strike="noStrike">
              <a:solidFill>
                <a:schemeClr val="dk1"/>
              </a:solidFill>
              <a:latin typeface="Arial"/>
              <a:ea typeface="Arial"/>
              <a:cs typeface="Arial"/>
              <a:sym typeface="Arial"/>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1.5 How to navigate this document</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1.6 Relationship to CEOS-ARD 2026, 2015 CEOS Water Strategy, and other related efforts</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1.7 CEOS-ARD standards and interoperability</a:t>
            </a:r>
            <a:endParaRPr/>
          </a:p>
        </p:txBody>
      </p:sp>
      <p:sp>
        <p:nvSpPr>
          <p:cNvPr id="631" name="Google Shape;631;p10"/>
          <p:cNvSpPr/>
          <p:nvPr/>
        </p:nvSpPr>
        <p:spPr>
          <a:xfrm>
            <a:off x="6496396" y="2397611"/>
            <a:ext cx="5207924" cy="2691477"/>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32" name="Google Shape;632;p10"/>
          <p:cNvSpPr/>
          <p:nvPr/>
        </p:nvSpPr>
        <p:spPr>
          <a:xfrm>
            <a:off x="6493776" y="2397627"/>
            <a:ext cx="82910" cy="2699431"/>
          </a:xfrm>
          <a:prstGeom prst="rect">
            <a:avLst/>
          </a:prstGeom>
          <a:solidFill>
            <a:srgbClr val="1B95E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33" name="Google Shape;633;p10"/>
          <p:cNvSpPr/>
          <p:nvPr/>
        </p:nvSpPr>
        <p:spPr>
          <a:xfrm>
            <a:off x="6681216" y="2506677"/>
            <a:ext cx="5023104"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1600" u="none" cap="none" strike="noStrike">
                <a:solidFill>
                  <a:srgbClr val="1B95E0"/>
                </a:solidFill>
                <a:latin typeface="Montserrat"/>
                <a:ea typeface="Montserrat"/>
                <a:cs typeface="Montserrat"/>
                <a:sym typeface="Montserrat"/>
              </a:rPr>
              <a:t>2.    Overview of Satellite Data for Water </a:t>
            </a:r>
            <a:endParaRPr b="0" i="0" sz="1600" u="none" cap="none" strike="noStrike">
              <a:solidFill>
                <a:schemeClr val="dk1"/>
              </a:solidFill>
              <a:latin typeface="Montserrat"/>
              <a:ea typeface="Montserrat"/>
              <a:cs typeface="Montserrat"/>
              <a:sym typeface="Montserrat"/>
            </a:endParaRPr>
          </a:p>
        </p:txBody>
      </p:sp>
      <p:sp>
        <p:nvSpPr>
          <p:cNvPr id="634" name="Google Shape;634;p10"/>
          <p:cNvSpPr/>
          <p:nvPr/>
        </p:nvSpPr>
        <p:spPr>
          <a:xfrm>
            <a:off x="7121867" y="2872168"/>
            <a:ext cx="4436149" cy="2648219"/>
          </a:xfrm>
          <a:prstGeom prst="rect">
            <a:avLst/>
          </a:prstGeom>
          <a:noFill/>
          <a:ln>
            <a:noFill/>
          </a:ln>
        </p:spPr>
        <p:txBody>
          <a:bodyPr anchorCtr="0" anchor="t" bIns="0" lIns="0" spcFirstLastPara="1" rIns="0" wrap="square" tIns="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2.1 Optical multispectral</a:t>
            </a:r>
            <a:endParaRPr b="0" i="0" sz="2400" u="none" cap="none" strike="noStrike">
              <a:solidFill>
                <a:schemeClr val="dk1"/>
              </a:solidFill>
              <a:latin typeface="Arial"/>
              <a:ea typeface="Arial"/>
              <a:cs typeface="Arial"/>
              <a:sym typeface="Arial"/>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2.2 Ocean color and hyperspectral</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2.3 Thermal infrared</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2.4 Synthetic Aperture Radar (SAR)</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2.5 Passive microwave</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2.6 Surface water and altimetry</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2.7 Gravity and groundwater</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2.8 CEOS-ARD standards and interoperability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Table of Contents </a:t>
            </a:r>
            <a:endParaRPr/>
          </a:p>
        </p:txBody>
      </p:sp>
      <p:sp>
        <p:nvSpPr>
          <p:cNvPr id="640" name="Google Shape;640;p11"/>
          <p:cNvSpPr/>
          <p:nvPr/>
        </p:nvSpPr>
        <p:spPr>
          <a:xfrm>
            <a:off x="487680" y="1587731"/>
            <a:ext cx="5486400" cy="2070296"/>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41" name="Google Shape;641;p11"/>
          <p:cNvSpPr/>
          <p:nvPr/>
        </p:nvSpPr>
        <p:spPr>
          <a:xfrm>
            <a:off x="475957" y="1587731"/>
            <a:ext cx="72683" cy="2093742"/>
          </a:xfrm>
          <a:prstGeom prst="rect">
            <a:avLst/>
          </a:prstGeom>
          <a:solidFill>
            <a:srgbClr val="42A5F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42" name="Google Shape;642;p11"/>
          <p:cNvSpPr/>
          <p:nvPr/>
        </p:nvSpPr>
        <p:spPr>
          <a:xfrm>
            <a:off x="707136" y="1697459"/>
            <a:ext cx="4754880"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42A5F5"/>
                </a:solidFill>
                <a:latin typeface="Montserrat"/>
                <a:ea typeface="Montserrat"/>
                <a:cs typeface="Montserrat"/>
                <a:sym typeface="Montserrat"/>
              </a:rPr>
              <a:t>Thematic Area A — Water Availability</a:t>
            </a:r>
            <a:endParaRPr b="0" i="0" sz="1600" u="none" cap="none" strike="noStrike">
              <a:solidFill>
                <a:schemeClr val="dk1"/>
              </a:solidFill>
              <a:latin typeface="Montserrat"/>
              <a:ea typeface="Montserrat"/>
              <a:cs typeface="Montserrat"/>
              <a:sym typeface="Montserrat"/>
            </a:endParaRPr>
          </a:p>
        </p:txBody>
      </p:sp>
      <p:sp>
        <p:nvSpPr>
          <p:cNvPr id="643" name="Google Shape;643;p11"/>
          <p:cNvSpPr/>
          <p:nvPr/>
        </p:nvSpPr>
        <p:spPr>
          <a:xfrm>
            <a:off x="876469" y="2072871"/>
            <a:ext cx="4951307" cy="1709420"/>
          </a:xfrm>
          <a:prstGeom prst="rect">
            <a:avLst/>
          </a:prstGeom>
          <a:noFill/>
          <a:ln>
            <a:noFill/>
          </a:ln>
        </p:spPr>
        <p:txBody>
          <a:bodyPr anchorCtr="0" anchor="t" bIns="0" lIns="0" spcFirstLastPara="1" rIns="0" wrap="square" tIns="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River Height, Lake and Reservoir Storage </a:t>
            </a:r>
            <a:endParaRPr b="0" i="0" sz="2400" u="none" cap="none" strike="noStrike">
              <a:solidFill>
                <a:schemeClr val="dk1"/>
              </a:solidFill>
              <a:latin typeface="Arial"/>
              <a:ea typeface="Arial"/>
              <a:cs typeface="Arial"/>
              <a:sym typeface="Arial"/>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Groundwater Dynamics / Water Table Height</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Seasonal Water Supply from Mountain Snowpack</a:t>
            </a:r>
            <a:endParaRPr/>
          </a:p>
        </p:txBody>
      </p:sp>
      <p:sp>
        <p:nvSpPr>
          <p:cNvPr id="644" name="Google Shape;644;p11"/>
          <p:cNvSpPr/>
          <p:nvPr/>
        </p:nvSpPr>
        <p:spPr>
          <a:xfrm>
            <a:off x="6339840" y="1587731"/>
            <a:ext cx="5486400" cy="2070296"/>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45" name="Google Shape;645;p11"/>
          <p:cNvSpPr/>
          <p:nvPr/>
        </p:nvSpPr>
        <p:spPr>
          <a:xfrm>
            <a:off x="6328117" y="1587731"/>
            <a:ext cx="72683" cy="2093742"/>
          </a:xfrm>
          <a:prstGeom prst="rect">
            <a:avLst/>
          </a:prstGeom>
          <a:solidFill>
            <a:srgbClr val="66BB6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46" name="Google Shape;646;p11"/>
          <p:cNvSpPr/>
          <p:nvPr/>
        </p:nvSpPr>
        <p:spPr>
          <a:xfrm>
            <a:off x="6559296" y="1710891"/>
            <a:ext cx="4754880"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66BB6A"/>
                </a:solidFill>
                <a:latin typeface="Montserrat"/>
                <a:ea typeface="Montserrat"/>
                <a:cs typeface="Montserrat"/>
                <a:sym typeface="Montserrat"/>
              </a:rPr>
              <a:t>Thematic Area B — Water Use</a:t>
            </a:r>
            <a:endParaRPr b="0" i="0" sz="1600" u="none" cap="none" strike="noStrike">
              <a:solidFill>
                <a:schemeClr val="dk1"/>
              </a:solidFill>
              <a:latin typeface="Montserrat"/>
              <a:ea typeface="Montserrat"/>
              <a:cs typeface="Montserrat"/>
              <a:sym typeface="Montserrat"/>
            </a:endParaRPr>
          </a:p>
        </p:txBody>
      </p:sp>
      <p:sp>
        <p:nvSpPr>
          <p:cNvPr id="647" name="Google Shape;647;p11"/>
          <p:cNvSpPr/>
          <p:nvPr/>
        </p:nvSpPr>
        <p:spPr>
          <a:xfrm>
            <a:off x="6728629" y="2072871"/>
            <a:ext cx="4951307" cy="1709420"/>
          </a:xfrm>
          <a:prstGeom prst="rect">
            <a:avLst/>
          </a:prstGeom>
          <a:noFill/>
          <a:ln>
            <a:noFill/>
          </a:ln>
        </p:spPr>
        <p:txBody>
          <a:bodyPr anchorCtr="0" anchor="t" bIns="0" lIns="0" spcFirstLastPara="1" rIns="0" wrap="square" tIns="0">
            <a:noAutofit/>
          </a:bodyPr>
          <a:lstStyle/>
          <a:p>
            <a:pPr indent="-171450" lvl="0" marL="1714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accent1"/>
                </a:solidFill>
                <a:latin typeface="Montserrat"/>
                <a:ea typeface="Montserrat"/>
                <a:cs typeface="Montserrat"/>
                <a:sym typeface="Montserrat"/>
              </a:rPr>
              <a:t> </a:t>
            </a:r>
            <a:r>
              <a:rPr b="0" i="0" lang="en-US" sz="1400" u="none" cap="none" strike="noStrike">
                <a:solidFill>
                  <a:schemeClr val="dk1"/>
                </a:solidFill>
                <a:latin typeface="Montserrat"/>
                <a:ea typeface="Montserrat"/>
                <a:cs typeface="Montserrat"/>
                <a:sym typeface="Montserrat"/>
              </a:rPr>
              <a:t>Water Availability for Agriculture, Irrigation Management, and Flood Forecasting</a:t>
            </a:r>
            <a:endParaRPr/>
          </a:p>
          <a:p>
            <a:pPr indent="-171450" lvl="0" marL="1714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Industrial and Residential Use Crop Water Consumption and Agricultural Water Demand at Field Scale</a:t>
            </a:r>
            <a:endParaRPr/>
          </a:p>
        </p:txBody>
      </p:sp>
      <p:sp>
        <p:nvSpPr>
          <p:cNvPr id="648" name="Google Shape;648;p11"/>
          <p:cNvSpPr/>
          <p:nvPr/>
        </p:nvSpPr>
        <p:spPr>
          <a:xfrm>
            <a:off x="477097" y="3878420"/>
            <a:ext cx="5496983" cy="2333576"/>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49" name="Google Shape;649;p11"/>
          <p:cNvSpPr/>
          <p:nvPr/>
        </p:nvSpPr>
        <p:spPr>
          <a:xfrm>
            <a:off x="475957" y="3878420"/>
            <a:ext cx="72683" cy="2333760"/>
          </a:xfrm>
          <a:prstGeom prst="rect">
            <a:avLst/>
          </a:prstGeom>
          <a:solidFill>
            <a:srgbClr val="AB47B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50" name="Google Shape;650;p11"/>
          <p:cNvSpPr/>
          <p:nvPr/>
        </p:nvSpPr>
        <p:spPr>
          <a:xfrm>
            <a:off x="707136" y="3953448"/>
            <a:ext cx="4754880"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AB47BC"/>
                </a:solidFill>
                <a:latin typeface="Montserrat"/>
                <a:ea typeface="Montserrat"/>
                <a:cs typeface="Montserrat"/>
                <a:sym typeface="Montserrat"/>
              </a:rPr>
              <a:t>Thematic Area C — Water Quality</a:t>
            </a:r>
            <a:endParaRPr b="0" i="0" sz="1600" u="none" cap="none" strike="noStrike">
              <a:solidFill>
                <a:schemeClr val="dk1"/>
              </a:solidFill>
              <a:latin typeface="Montserrat"/>
              <a:ea typeface="Montserrat"/>
              <a:cs typeface="Montserrat"/>
              <a:sym typeface="Montserrat"/>
            </a:endParaRPr>
          </a:p>
        </p:txBody>
      </p:sp>
      <p:sp>
        <p:nvSpPr>
          <p:cNvPr id="651" name="Google Shape;651;p11"/>
          <p:cNvSpPr/>
          <p:nvPr/>
        </p:nvSpPr>
        <p:spPr>
          <a:xfrm>
            <a:off x="876469" y="4316668"/>
            <a:ext cx="4951307" cy="1709420"/>
          </a:xfrm>
          <a:prstGeom prst="rect">
            <a:avLst/>
          </a:prstGeom>
          <a:noFill/>
          <a:ln>
            <a:noFill/>
          </a:ln>
        </p:spPr>
        <p:txBody>
          <a:bodyPr anchorCtr="0" anchor="t" bIns="0" lIns="0" spcFirstLastPara="1" rIns="0" wrap="square" tIns="0">
            <a:noAutofit/>
          </a:bodyPr>
          <a:lstStyle/>
          <a:p>
            <a:pPr indent="-171450" lvl="0" marL="1714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Harmful Algal Blooms in Inland and Coastal Waters</a:t>
            </a:r>
            <a:endParaRPr b="0" i="0" sz="2400" u="none" cap="none" strike="noStrike">
              <a:solidFill>
                <a:schemeClr val="dk1"/>
              </a:solidFill>
              <a:latin typeface="Arial"/>
              <a:ea typeface="Arial"/>
              <a:cs typeface="Arial"/>
              <a:sym typeface="Arial"/>
            </a:endParaRPr>
          </a:p>
          <a:p>
            <a:pPr indent="-171450" lvl="0" marL="1714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Sargassum Inundation Events Disrupting Fisheries and Coastal Economies</a:t>
            </a:r>
            <a:endParaRPr/>
          </a:p>
          <a:p>
            <a:pPr indent="-171450" lvl="0" marL="1714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Water Quality Monitoring in Optically Complex Coastal Environments</a:t>
            </a:r>
            <a:endParaRPr/>
          </a:p>
          <a:p>
            <a:pPr indent="-171450" lvl="0" marL="1714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Drinking Water Utilities </a:t>
            </a:r>
            <a:endParaRPr/>
          </a:p>
          <a:p>
            <a:pPr indent="-171450" lvl="0" marL="1714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Wastewater plume monitoring/management</a:t>
            </a:r>
            <a:r>
              <a:rPr b="0" i="0" lang="en-US" sz="1400" u="none" cap="none" strike="noStrike">
                <a:solidFill>
                  <a:schemeClr val="accent1"/>
                </a:solidFill>
                <a:latin typeface="Montserrat"/>
                <a:ea typeface="Montserrat"/>
                <a:cs typeface="Montserrat"/>
                <a:sym typeface="Montserrat"/>
              </a:rPr>
              <a:t> </a:t>
            </a:r>
            <a:endParaRPr/>
          </a:p>
        </p:txBody>
      </p:sp>
      <p:sp>
        <p:nvSpPr>
          <p:cNvPr id="652" name="Google Shape;652;p11"/>
          <p:cNvSpPr/>
          <p:nvPr/>
        </p:nvSpPr>
        <p:spPr>
          <a:xfrm>
            <a:off x="6329257" y="3878420"/>
            <a:ext cx="5496983" cy="2333576"/>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53" name="Google Shape;653;p11"/>
          <p:cNvSpPr/>
          <p:nvPr/>
        </p:nvSpPr>
        <p:spPr>
          <a:xfrm>
            <a:off x="6328117" y="3878420"/>
            <a:ext cx="72683" cy="2333760"/>
          </a:xfrm>
          <a:prstGeom prst="rect">
            <a:avLst/>
          </a:prstGeom>
          <a:solidFill>
            <a:srgbClr val="EF535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54" name="Google Shape;654;p11"/>
          <p:cNvSpPr/>
          <p:nvPr/>
        </p:nvSpPr>
        <p:spPr>
          <a:xfrm>
            <a:off x="6559296" y="3954997"/>
            <a:ext cx="4754880"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EF5350"/>
                </a:solidFill>
                <a:latin typeface="Montserrat"/>
                <a:ea typeface="Montserrat"/>
                <a:cs typeface="Montserrat"/>
                <a:sym typeface="Montserrat"/>
              </a:rPr>
              <a:t>Thematic Area D — Water Extremes</a:t>
            </a:r>
            <a:endParaRPr b="0" i="0" sz="1600" u="none" cap="none" strike="noStrike">
              <a:solidFill>
                <a:schemeClr val="dk1"/>
              </a:solidFill>
              <a:latin typeface="Montserrat"/>
              <a:ea typeface="Montserrat"/>
              <a:cs typeface="Montserrat"/>
              <a:sym typeface="Montserrat"/>
            </a:endParaRPr>
          </a:p>
        </p:txBody>
      </p:sp>
      <p:sp>
        <p:nvSpPr>
          <p:cNvPr id="655" name="Google Shape;655;p11"/>
          <p:cNvSpPr/>
          <p:nvPr/>
        </p:nvSpPr>
        <p:spPr>
          <a:xfrm>
            <a:off x="6728629" y="4316668"/>
            <a:ext cx="4951307" cy="1709420"/>
          </a:xfrm>
          <a:prstGeom prst="rect">
            <a:avLst/>
          </a:prstGeom>
          <a:noFill/>
          <a:ln>
            <a:noFill/>
          </a:ln>
        </p:spPr>
        <p:txBody>
          <a:bodyPr anchorCtr="0" anchor="t" bIns="0" lIns="0" spcFirstLastPara="1" rIns="0" wrap="square" tIns="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Drought—Multi-Variable Impact on Water Supply and Demand</a:t>
            </a:r>
            <a:endParaRPr b="0" i="0" sz="2400" u="none" cap="none" strike="noStrike">
              <a:solidFill>
                <a:schemeClr val="dk1"/>
              </a:solidFill>
              <a:latin typeface="Montserrat"/>
              <a:ea typeface="Montserrat"/>
              <a:cs typeface="Montserrat"/>
              <a:sym typeface="Montserrat"/>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Flood - Flood Inundation and Surface Water Mapping</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Landslides </a:t>
            </a:r>
            <a:endParaRPr/>
          </a:p>
          <a:p>
            <a:pPr indent="-285750" lvl="0" marL="2857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Wildland Fires</a:t>
            </a:r>
            <a:r>
              <a:rPr b="0" i="0" lang="en-US" sz="1400" u="none" cap="none" strike="noStrike">
                <a:solidFill>
                  <a:schemeClr val="accent1"/>
                </a:solidFill>
                <a:latin typeface="Montserrat"/>
                <a:ea typeface="Montserrat"/>
                <a:cs typeface="Montserrat"/>
                <a:sym typeface="Montserrat"/>
              </a:rPr>
              <a:t> </a:t>
            </a:r>
            <a:endParaRPr/>
          </a:p>
        </p:txBody>
      </p:sp>
      <p:sp>
        <p:nvSpPr>
          <p:cNvPr id="656" name="Google Shape;656;p11"/>
          <p:cNvSpPr txBox="1"/>
          <p:nvPr/>
        </p:nvSpPr>
        <p:spPr>
          <a:xfrm>
            <a:off x="354357" y="1108364"/>
            <a:ext cx="13923817"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Montserrat"/>
                <a:ea typeface="Montserrat"/>
                <a:cs typeface="Montserrat"/>
                <a:sym typeface="Montserrat"/>
              </a:rPr>
              <a:t>3. Societal</a:t>
            </a:r>
            <a:r>
              <a:rPr b="1" i="0" lang="en-US" sz="2200" u="none" cap="none" strike="noStrike">
                <a:solidFill>
                  <a:srgbClr val="000000"/>
                </a:solidFill>
                <a:latin typeface="Montserrat"/>
                <a:ea typeface="Montserrat"/>
                <a:cs typeface="Montserrat"/>
                <a:sym typeface="Montserrat"/>
              </a:rPr>
              <a:t> Challenges and Multi-Sensor Integration Opportunities </a:t>
            </a:r>
            <a:r>
              <a:rPr b="0" i="0" lang="en-US" sz="2200" u="none" cap="none" strike="noStrike">
                <a:solidFill>
                  <a:srgbClr val="000000"/>
                </a:solidFill>
                <a:latin typeface="Montserrat"/>
                <a:ea typeface="Montserrat"/>
                <a:cs typeface="Montserrat"/>
                <a:sym typeface="Montserrat"/>
              </a:rPr>
              <a:t>​</a:t>
            </a:r>
            <a:endParaRPr b="0" i="0" sz="2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b="0" i="0" sz="22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Use Cases</a:t>
            </a:r>
            <a:endParaRPr/>
          </a:p>
        </p:txBody>
      </p:sp>
      <p:sp>
        <p:nvSpPr>
          <p:cNvPr id="662" name="Google Shape;662;p13"/>
          <p:cNvSpPr txBox="1"/>
          <p:nvPr/>
        </p:nvSpPr>
        <p:spPr>
          <a:xfrm>
            <a:off x="272585" y="1112024"/>
            <a:ext cx="11386633"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Montserrat"/>
                <a:ea typeface="Montserrat"/>
                <a:cs typeface="Montserrat"/>
                <a:sym typeface="Montserrat"/>
              </a:rPr>
              <a:t>Each use case asks:</a:t>
            </a:r>
            <a:r>
              <a:rPr b="0" i="0" lang="en-US" sz="2200" u="none" cap="none" strike="noStrike">
                <a:solidFill>
                  <a:srgbClr val="000000"/>
                </a:solidFill>
                <a:latin typeface="Montserrat"/>
                <a:ea typeface="Montserrat"/>
                <a:cs typeface="Montserrat"/>
                <a:sym typeface="Montserrat"/>
              </a:rPr>
              <a:t> Why does this water challenge require multiple sensors? What impact does integrated SAR + Optical provide? What are the pitfalls?</a:t>
            </a:r>
            <a:endParaRPr/>
          </a:p>
          <a:p>
            <a:pPr indent="0" lvl="0" marL="0" marR="0" rtl="0" algn="ctr">
              <a:lnSpc>
                <a:spcPct val="100000"/>
              </a:lnSpc>
              <a:spcBef>
                <a:spcPts val="0"/>
              </a:spcBef>
              <a:spcAft>
                <a:spcPts val="0"/>
              </a:spcAft>
              <a:buNone/>
            </a:pPr>
            <a:r>
              <a:t/>
            </a:r>
            <a:endParaRPr b="0" i="0" sz="2200" u="none" cap="none" strike="noStrike">
              <a:solidFill>
                <a:srgbClr val="000000"/>
              </a:solidFill>
              <a:latin typeface="Montserrat"/>
              <a:ea typeface="Montserrat"/>
              <a:cs typeface="Montserrat"/>
              <a:sym typeface="Montserrat"/>
            </a:endParaRPr>
          </a:p>
        </p:txBody>
      </p:sp>
      <p:pic>
        <p:nvPicPr>
          <p:cNvPr id="663" name="Google Shape;663;p13"/>
          <p:cNvPicPr preferRelativeResize="0"/>
          <p:nvPr/>
        </p:nvPicPr>
        <p:blipFill rotWithShape="1">
          <a:blip r:embed="rId3">
            <a:alphaModFix/>
          </a:blip>
          <a:srcRect b="0" l="0" r="0" t="0"/>
          <a:stretch/>
        </p:blipFill>
        <p:spPr>
          <a:xfrm>
            <a:off x="272586" y="2005123"/>
            <a:ext cx="11771577" cy="4309474"/>
          </a:xfrm>
          <a:prstGeom prst="rect">
            <a:avLst/>
          </a:prstGeom>
          <a:noFill/>
          <a:ln>
            <a:noFill/>
          </a:ln>
        </p:spPr>
      </p:pic>
      <p:sp>
        <p:nvSpPr>
          <p:cNvPr id="664" name="Google Shape;664;p13"/>
          <p:cNvSpPr txBox="1"/>
          <p:nvPr/>
        </p:nvSpPr>
        <p:spPr>
          <a:xfrm>
            <a:off x="483220" y="2050538"/>
            <a:ext cx="351883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1A3A5C"/>
                </a:solidFill>
                <a:latin typeface="Montserrat"/>
                <a:ea typeface="Montserrat"/>
                <a:cs typeface="Montserrat"/>
                <a:sym typeface="Montserrat"/>
              </a:rPr>
              <a:t>Post-Storm Water Supply &amp; Quality</a:t>
            </a:r>
            <a:endParaRPr/>
          </a:p>
          <a:p>
            <a:pPr indent="0" lvl="0" marL="0" marR="0" rtl="0" algn="ctr">
              <a:lnSpc>
                <a:spcPct val="100000"/>
              </a:lnSpc>
              <a:spcBef>
                <a:spcPts val="0"/>
              </a:spcBef>
              <a:spcAft>
                <a:spcPts val="0"/>
              </a:spcAft>
              <a:buNone/>
            </a:pPr>
            <a:r>
              <a:t/>
            </a:r>
            <a:endParaRPr b="0" i="0" sz="1600" u="none" cap="none" strike="noStrike">
              <a:solidFill>
                <a:srgbClr val="000000"/>
              </a:solidFill>
              <a:latin typeface="Montserrat"/>
              <a:ea typeface="Montserrat"/>
              <a:cs typeface="Montserrat"/>
              <a:sym typeface="Montserrat"/>
            </a:endParaRPr>
          </a:p>
        </p:txBody>
      </p:sp>
      <p:sp>
        <p:nvSpPr>
          <p:cNvPr id="665" name="Google Shape;665;p13"/>
          <p:cNvSpPr txBox="1"/>
          <p:nvPr/>
        </p:nvSpPr>
        <p:spPr>
          <a:xfrm>
            <a:off x="4456961" y="2050539"/>
            <a:ext cx="369229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1A3A5C"/>
                </a:solidFill>
                <a:latin typeface="Montserrat"/>
                <a:ea typeface="Montserrat"/>
                <a:cs typeface="Montserrat"/>
                <a:sym typeface="Montserrat"/>
              </a:rPr>
              <a:t>Drought Impact on Agriculture &amp; Water Quality</a:t>
            </a:r>
            <a:endParaRPr/>
          </a:p>
          <a:p>
            <a:pPr indent="0" lvl="0" marL="0" marR="0" rtl="0" algn="ctr">
              <a:lnSpc>
                <a:spcPct val="100000"/>
              </a:lnSpc>
              <a:spcBef>
                <a:spcPts val="0"/>
              </a:spcBef>
              <a:spcAft>
                <a:spcPts val="0"/>
              </a:spcAft>
              <a:buNone/>
            </a:pPr>
            <a:r>
              <a:t/>
            </a:r>
            <a:endParaRPr b="0" i="0" sz="1600" u="none" cap="none" strike="noStrike">
              <a:solidFill>
                <a:srgbClr val="000000"/>
              </a:solidFill>
              <a:latin typeface="Montserrat"/>
              <a:ea typeface="Montserrat"/>
              <a:cs typeface="Montserrat"/>
              <a:sym typeface="Montserrat"/>
            </a:endParaRPr>
          </a:p>
        </p:txBody>
      </p:sp>
      <p:sp>
        <p:nvSpPr>
          <p:cNvPr id="666" name="Google Shape;666;p13"/>
          <p:cNvSpPr txBox="1"/>
          <p:nvPr/>
        </p:nvSpPr>
        <p:spPr>
          <a:xfrm>
            <a:off x="8493512" y="2007172"/>
            <a:ext cx="3419707"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2060"/>
                </a:solidFill>
                <a:latin typeface="Montserrat"/>
                <a:ea typeface="Montserrat"/>
                <a:cs typeface="Montserrat"/>
                <a:sym typeface="Montserrat"/>
              </a:rPr>
              <a:t>River Floods &amp; Coastal Water Quality</a:t>
            </a:r>
            <a:endParaRPr/>
          </a:p>
          <a:p>
            <a:pPr indent="0" lvl="0" marL="0" marR="0" rtl="0" algn="ctr">
              <a:lnSpc>
                <a:spcPct val="100000"/>
              </a:lnSpc>
              <a:spcBef>
                <a:spcPts val="0"/>
              </a:spcBef>
              <a:spcAft>
                <a:spcPts val="0"/>
              </a:spcAft>
              <a:buNone/>
            </a:pPr>
            <a:r>
              <a:t/>
            </a:r>
            <a:endParaRPr b="0" i="0" sz="1600" u="none" cap="none" strike="noStrike">
              <a:solidFill>
                <a:srgbClr val="000000"/>
              </a:solidFill>
              <a:latin typeface="Montserrat"/>
              <a:ea typeface="Montserrat"/>
              <a:cs typeface="Montserrat"/>
              <a:sym typeface="Montserrat"/>
            </a:endParaRPr>
          </a:p>
        </p:txBody>
      </p:sp>
      <p:sp>
        <p:nvSpPr>
          <p:cNvPr id="667" name="Google Shape;667;p13"/>
          <p:cNvSpPr txBox="1"/>
          <p:nvPr/>
        </p:nvSpPr>
        <p:spPr>
          <a:xfrm>
            <a:off x="4502823" y="4302895"/>
            <a:ext cx="333297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2060"/>
                </a:solidFill>
                <a:latin typeface="Montserrat"/>
                <a:ea typeface="Montserrat"/>
                <a:cs typeface="Montserrat"/>
                <a:sym typeface="Montserrat"/>
              </a:rPr>
              <a:t>Snow Water Supply &amp; Security</a:t>
            </a:r>
            <a:endParaRPr/>
          </a:p>
          <a:p>
            <a:pPr indent="0" lvl="0" marL="0" marR="0" rtl="0" algn="ctr">
              <a:lnSpc>
                <a:spcPct val="100000"/>
              </a:lnSpc>
              <a:spcBef>
                <a:spcPts val="0"/>
              </a:spcBef>
              <a:spcAft>
                <a:spcPts val="0"/>
              </a:spcAft>
              <a:buNone/>
            </a:pPr>
            <a:r>
              <a:t/>
            </a:r>
            <a:endParaRPr b="0" i="0" sz="1600" u="none" cap="none" strike="noStrike">
              <a:solidFill>
                <a:srgbClr val="000000"/>
              </a:solidFill>
              <a:latin typeface="Montserrat"/>
              <a:ea typeface="Montserrat"/>
              <a:cs typeface="Montserrat"/>
              <a:sym typeface="Montserrat"/>
            </a:endParaRPr>
          </a:p>
        </p:txBody>
      </p:sp>
      <p:sp>
        <p:nvSpPr>
          <p:cNvPr id="668" name="Google Shape;668;p13"/>
          <p:cNvSpPr txBox="1"/>
          <p:nvPr/>
        </p:nvSpPr>
        <p:spPr>
          <a:xfrm>
            <a:off x="493994" y="2730385"/>
            <a:ext cx="33921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1A2A3A"/>
                </a:solidFill>
                <a:latin typeface="Montserrat"/>
                <a:ea typeface="Montserrat"/>
                <a:cs typeface="Montserrat"/>
                <a:sym typeface="Montserrat"/>
              </a:rPr>
              <a:t>SAR + </a:t>
            </a:r>
            <a:r>
              <a:rPr lang="en-US">
                <a:solidFill>
                  <a:srgbClr val="1A2A3A"/>
                </a:solidFill>
                <a:latin typeface="Montserrat"/>
                <a:ea typeface="Montserrat"/>
                <a:cs typeface="Montserrat"/>
                <a:sym typeface="Montserrat"/>
              </a:rPr>
              <a:t>NISAR</a:t>
            </a:r>
            <a:r>
              <a:rPr b="0" i="0" lang="en-US" sz="1400" u="none" cap="none" strike="noStrike">
                <a:solidFill>
                  <a:srgbClr val="1A2A3A"/>
                </a:solidFill>
                <a:latin typeface="Montserrat"/>
                <a:ea typeface="Montserrat"/>
                <a:cs typeface="Montserrat"/>
                <a:sym typeface="Montserrat"/>
              </a:rPr>
              <a:t> + PACE + SWOT</a:t>
            </a:r>
            <a:endParaRPr/>
          </a:p>
          <a:p>
            <a:pPr indent="0" lvl="0" marL="0" marR="0" rtl="0" algn="l">
              <a:lnSpc>
                <a:spcPct val="100000"/>
              </a:lnSpc>
              <a:spcBef>
                <a:spcPts val="0"/>
              </a:spcBef>
              <a:spcAft>
                <a:spcPts val="0"/>
              </a:spcAft>
              <a:buNone/>
            </a:pPr>
            <a:r>
              <a:rPr b="0" i="0" lang="en-US" sz="1400" u="none" cap="none" strike="noStrike">
                <a:solidFill>
                  <a:srgbClr val="1A2A3A"/>
                </a:solidFill>
                <a:latin typeface="Montserrat"/>
                <a:ea typeface="Montserrat"/>
                <a:cs typeface="Montserrat"/>
                <a:sym typeface="Montserrat"/>
              </a:rPr>
              <a:t>2024 Gulf Coast hurricanes Helene &amp; Milton</a:t>
            </a:r>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p:txBody>
      </p:sp>
      <p:sp>
        <p:nvSpPr>
          <p:cNvPr id="669" name="Google Shape;669;p13"/>
          <p:cNvSpPr txBox="1"/>
          <p:nvPr/>
        </p:nvSpPr>
        <p:spPr>
          <a:xfrm>
            <a:off x="4461002" y="2792067"/>
            <a:ext cx="3566774"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1A2A3A"/>
                </a:solidFill>
                <a:latin typeface="Montserrat"/>
                <a:ea typeface="Montserrat"/>
                <a:cs typeface="Montserrat"/>
                <a:sym typeface="Montserrat"/>
              </a:rPr>
              <a:t>GRACE-FO + SMAP + OPERA DSWx + PACE/CyAN</a:t>
            </a:r>
            <a:endParaRPr/>
          </a:p>
          <a:p>
            <a:pPr indent="0" lvl="0" marL="0" marR="0" rtl="0" algn="l">
              <a:lnSpc>
                <a:spcPct val="100000"/>
              </a:lnSpc>
              <a:spcBef>
                <a:spcPts val="0"/>
              </a:spcBef>
              <a:spcAft>
                <a:spcPts val="0"/>
              </a:spcAft>
              <a:buNone/>
            </a:pPr>
            <a:r>
              <a:rPr b="0" i="0" lang="en-US" sz="1400" u="none" cap="none" strike="noStrike">
                <a:solidFill>
                  <a:srgbClr val="1A2A3A"/>
                </a:solidFill>
                <a:latin typeface="Montserrat"/>
                <a:ea typeface="Montserrat"/>
                <a:cs typeface="Montserrat"/>
                <a:sym typeface="Montserrat"/>
              </a:rPr>
              <a:t>Drought-driven HAB intensification in reservoirs</a:t>
            </a:r>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p:txBody>
      </p:sp>
      <p:sp>
        <p:nvSpPr>
          <p:cNvPr id="670" name="Google Shape;670;p13"/>
          <p:cNvSpPr txBox="1"/>
          <p:nvPr/>
        </p:nvSpPr>
        <p:spPr>
          <a:xfrm>
            <a:off x="4500586" y="4897162"/>
            <a:ext cx="3456879"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1A2A3A"/>
                </a:solidFill>
                <a:latin typeface="Montserrat"/>
                <a:ea typeface="Montserrat"/>
                <a:cs typeface="Montserrat"/>
                <a:sym typeface="Montserrat"/>
              </a:rPr>
              <a:t>NISAR + AMSR2 SWE validated at ASO sites</a:t>
            </a:r>
            <a:endParaRPr/>
          </a:p>
          <a:p>
            <a:pPr indent="0" lvl="0" marL="0" marR="0" rtl="0" algn="l">
              <a:lnSpc>
                <a:spcPct val="100000"/>
              </a:lnSpc>
              <a:spcBef>
                <a:spcPts val="0"/>
              </a:spcBef>
              <a:spcAft>
                <a:spcPts val="0"/>
              </a:spcAft>
              <a:buNone/>
            </a:pPr>
            <a:r>
              <a:rPr b="0" i="0" lang="en-US" sz="1400" u="none" cap="none" strike="noStrike">
                <a:solidFill>
                  <a:srgbClr val="1A2A3A"/>
                </a:solidFill>
                <a:latin typeface="Montserrat"/>
                <a:ea typeface="Montserrat"/>
                <a:cs typeface="Montserrat"/>
                <a:sym typeface="Montserrat"/>
              </a:rPr>
              <a:t>Sierra Nevada → Hindu Kush-Himalaya</a:t>
            </a:r>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p:txBody>
      </p:sp>
      <p:sp>
        <p:nvSpPr>
          <p:cNvPr id="671" name="Google Shape;671;p13"/>
          <p:cNvSpPr txBox="1"/>
          <p:nvPr/>
        </p:nvSpPr>
        <p:spPr>
          <a:xfrm>
            <a:off x="8482468" y="2763246"/>
            <a:ext cx="3568391"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1A2A3A"/>
                </a:solidFill>
                <a:latin typeface="Montserrat"/>
                <a:ea typeface="Montserrat"/>
                <a:cs typeface="Montserrat"/>
                <a:sym typeface="Montserrat"/>
              </a:rPr>
              <a:t>SAR + SWOT discharge + PACE turbidity</a:t>
            </a:r>
            <a:endParaRPr/>
          </a:p>
          <a:p>
            <a:pPr indent="0" lvl="0" marL="0" marR="0" rtl="0" algn="l">
              <a:lnSpc>
                <a:spcPct val="100000"/>
              </a:lnSpc>
              <a:spcBef>
                <a:spcPts val="0"/>
              </a:spcBef>
              <a:spcAft>
                <a:spcPts val="0"/>
              </a:spcAft>
              <a:buNone/>
            </a:pPr>
            <a:r>
              <a:rPr b="0" i="0" lang="en-US" sz="1400" u="none" cap="none" strike="noStrike">
                <a:solidFill>
                  <a:srgbClr val="1A2A3A"/>
                </a:solidFill>
                <a:latin typeface="Montserrat"/>
                <a:ea typeface="Montserrat"/>
                <a:cs typeface="Montserrat"/>
                <a:sym typeface="Montserrat"/>
              </a:rPr>
              <a:t>Mississippi River flood pulses &amp; Gulf hypoxia</a:t>
            </a:r>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p:txBody>
      </p:sp>
      <p:sp>
        <p:nvSpPr>
          <p:cNvPr id="672" name="Google Shape;672;p13"/>
          <p:cNvSpPr txBox="1"/>
          <p:nvPr/>
        </p:nvSpPr>
        <p:spPr>
          <a:xfrm>
            <a:off x="490820" y="4247677"/>
            <a:ext cx="350353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2060"/>
                </a:solidFill>
                <a:latin typeface="Montserrat"/>
                <a:ea typeface="Montserrat"/>
                <a:cs typeface="Montserrat"/>
                <a:sym typeface="Montserrat"/>
              </a:rPr>
              <a:t>Crop Health Monitoring &amp; Food Security</a:t>
            </a:r>
            <a:endParaRPr b="1" i="0" sz="1600" u="none" cap="none" strike="noStrike">
              <a:solidFill>
                <a:srgbClr val="002060"/>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b="0" i="0" sz="1600" u="none" cap="none" strike="noStrike">
              <a:solidFill>
                <a:srgbClr val="000000"/>
              </a:solidFill>
              <a:latin typeface="Montserrat"/>
              <a:ea typeface="Montserrat"/>
              <a:cs typeface="Montserrat"/>
              <a:sym typeface="Montserrat"/>
            </a:endParaRPr>
          </a:p>
        </p:txBody>
      </p:sp>
      <p:sp>
        <p:nvSpPr>
          <p:cNvPr id="673" name="Google Shape;673;p13"/>
          <p:cNvSpPr txBox="1"/>
          <p:nvPr/>
        </p:nvSpPr>
        <p:spPr>
          <a:xfrm>
            <a:off x="488583" y="4944096"/>
            <a:ext cx="3614248" cy="14619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 Sentinel-1 SAR + Sentinel-2/Landsat optical</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200"/>
              </a:spcBef>
              <a:spcAft>
                <a:spcPts val="0"/>
              </a:spcAft>
              <a:buNone/>
            </a:pPr>
            <a:r>
              <a:rPr b="0" i="0" lang="en-US" sz="1400" u="none" cap="none" strike="noStrike">
                <a:solidFill>
                  <a:schemeClr val="dk1"/>
                </a:solidFill>
                <a:latin typeface="Montserrat"/>
                <a:ea typeface="Montserrat"/>
                <a:cs typeface="Montserrat"/>
                <a:sym typeface="Montserrat"/>
              </a:rPr>
              <a:t>Multi-freq SAR fusion: Sentinel-1 + NISAR + Airbus </a:t>
            </a:r>
            <a:endParaRPr/>
          </a:p>
          <a:p>
            <a:pPr indent="0" lvl="0" marL="0" marR="0" rtl="0" algn="l">
              <a:lnSpc>
                <a:spcPct val="100000"/>
              </a:lnSpc>
              <a:spcBef>
                <a:spcPts val="200"/>
              </a:spcBef>
              <a:spcAft>
                <a:spcPts val="0"/>
              </a:spcAft>
              <a:buNone/>
            </a:pPr>
            <a:r>
              <a:rPr b="0" i="0" lang="en-US" sz="1400" u="none" cap="none" strike="noStrike">
                <a:solidFill>
                  <a:schemeClr val="dk1"/>
                </a:solidFill>
                <a:latin typeface="Montserrat"/>
                <a:ea typeface="Montserrat"/>
                <a:cs typeface="Montserrat"/>
                <a:sym typeface="Montserrat"/>
              </a:rPr>
              <a:t>Iowa, Michigan, Florida</a:t>
            </a:r>
            <a:endParaRPr/>
          </a:p>
          <a:p>
            <a:pPr indent="0" lvl="0" marL="0" marR="0" rtl="0" algn="ctr">
              <a:lnSpc>
                <a:spcPct val="100000"/>
              </a:lnSpc>
              <a:spcBef>
                <a:spcPts val="200"/>
              </a:spcBef>
              <a:spcAft>
                <a:spcPts val="0"/>
              </a:spcAft>
              <a:buNone/>
            </a:pPr>
            <a:r>
              <a:t/>
            </a:r>
            <a:endParaRPr b="0" i="0" sz="1400" u="none" cap="none" strike="noStrike">
              <a:solidFill>
                <a:schemeClr val="dk1"/>
              </a:solidFill>
              <a:latin typeface="Montserrat"/>
              <a:ea typeface="Montserrat"/>
              <a:cs typeface="Montserrat"/>
              <a:sym typeface="Montserrat"/>
            </a:endParaRPr>
          </a:p>
        </p:txBody>
      </p:sp>
      <p:sp>
        <p:nvSpPr>
          <p:cNvPr id="674" name="Google Shape;674;p13"/>
          <p:cNvSpPr txBox="1"/>
          <p:nvPr/>
        </p:nvSpPr>
        <p:spPr>
          <a:xfrm>
            <a:off x="8530167" y="4300362"/>
            <a:ext cx="318205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2060"/>
                </a:solidFill>
                <a:latin typeface="Montserrat"/>
                <a:ea typeface="Montserrat"/>
                <a:cs typeface="Montserrat"/>
                <a:sym typeface="Montserrat"/>
              </a:rPr>
              <a:t>Wildfire Impact Assessment</a:t>
            </a:r>
            <a:endParaRPr/>
          </a:p>
        </p:txBody>
      </p:sp>
      <p:sp>
        <p:nvSpPr>
          <p:cNvPr id="675" name="Google Shape;675;p13"/>
          <p:cNvSpPr txBox="1"/>
          <p:nvPr/>
        </p:nvSpPr>
        <p:spPr>
          <a:xfrm>
            <a:off x="8531456" y="4893174"/>
            <a:ext cx="354062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Sentinel-1 SAR + Sentinel-2/Landsat optical</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Canada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14"/>
          <p:cNvSpPr/>
          <p:nvPr/>
        </p:nvSpPr>
        <p:spPr>
          <a:xfrm>
            <a:off x="176050" y="1166325"/>
            <a:ext cx="6502200" cy="1876500"/>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81" name="Google Shape;681;p14"/>
          <p:cNvSpPr/>
          <p:nvPr/>
        </p:nvSpPr>
        <p:spPr>
          <a:xfrm>
            <a:off x="176048" y="1166250"/>
            <a:ext cx="75000" cy="1876500"/>
          </a:xfrm>
          <a:prstGeom prst="rect">
            <a:avLst/>
          </a:prstGeom>
          <a:solidFill>
            <a:srgbClr val="C795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82" name="Google Shape;682;p14"/>
          <p:cNvSpPr txBox="1"/>
          <p:nvPr/>
        </p:nvSpPr>
        <p:spPr>
          <a:xfrm>
            <a:off x="265018" y="1211441"/>
            <a:ext cx="276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C79500"/>
                </a:solidFill>
                <a:latin typeface="Montserrat"/>
                <a:ea typeface="Montserrat"/>
                <a:cs typeface="Montserrat"/>
                <a:sym typeface="Montserrat"/>
              </a:rPr>
              <a:t>CHALLENGE</a:t>
            </a:r>
            <a:endParaRPr/>
          </a:p>
        </p:txBody>
      </p:sp>
      <p:sp>
        <p:nvSpPr>
          <p:cNvPr id="683" name="Google Shape;683;p14"/>
          <p:cNvSpPr txBox="1"/>
          <p:nvPr>
            <p:ph type="title"/>
          </p:nvPr>
        </p:nvSpPr>
        <p:spPr>
          <a:xfrm>
            <a:off x="176048" y="297417"/>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000"/>
              <a:t>Use Cases: Post-Storm Water Supply &amp; Quality</a:t>
            </a:r>
            <a:endParaRPr b="1" sz="3000">
              <a:solidFill>
                <a:srgbClr val="1A3A5C"/>
              </a:solidFill>
              <a:latin typeface="Arial"/>
              <a:ea typeface="Arial"/>
              <a:cs typeface="Arial"/>
              <a:sym typeface="Arial"/>
            </a:endParaRPr>
          </a:p>
        </p:txBody>
      </p:sp>
      <p:pic>
        <p:nvPicPr>
          <p:cNvPr id="684" name="Google Shape;684;p14"/>
          <p:cNvPicPr preferRelativeResize="0"/>
          <p:nvPr/>
        </p:nvPicPr>
        <p:blipFill rotWithShape="1">
          <a:blip r:embed="rId3">
            <a:alphaModFix/>
          </a:blip>
          <a:srcRect b="0" l="0" r="0" t="0"/>
          <a:stretch/>
        </p:blipFill>
        <p:spPr>
          <a:xfrm>
            <a:off x="6809475" y="2269800"/>
            <a:ext cx="5382525" cy="2618500"/>
          </a:xfrm>
          <a:prstGeom prst="rect">
            <a:avLst/>
          </a:prstGeom>
          <a:noFill/>
          <a:ln>
            <a:noFill/>
          </a:ln>
        </p:spPr>
      </p:pic>
      <p:sp>
        <p:nvSpPr>
          <p:cNvPr id="685" name="Google Shape;685;p14"/>
          <p:cNvSpPr txBox="1"/>
          <p:nvPr/>
        </p:nvSpPr>
        <p:spPr>
          <a:xfrm>
            <a:off x="6824886" y="4944841"/>
            <a:ext cx="5289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000" u="none" cap="none" strike="noStrike">
                <a:solidFill>
                  <a:srgbClr val="000000"/>
                </a:solidFill>
                <a:latin typeface="Arial"/>
                <a:ea typeface="Arial"/>
                <a:cs typeface="Arial"/>
                <a:sym typeface="Arial"/>
              </a:rPr>
              <a:t>Source: NASA JPL OPERA, PO.DAAC (podaac.jpl.nasa.gov). Credit: Alexander Handwerger</a:t>
            </a:r>
            <a:endParaRPr/>
          </a:p>
          <a:p>
            <a:pPr indent="0" lvl="0" marL="0" marR="0" rtl="0" algn="ctr">
              <a:lnSpc>
                <a:spcPct val="100000"/>
              </a:lnSpc>
              <a:spcBef>
                <a:spcPts val="0"/>
              </a:spcBef>
              <a:spcAft>
                <a:spcPts val="0"/>
              </a:spcAft>
              <a:buNone/>
            </a:pPr>
            <a:r>
              <a:t/>
            </a:r>
            <a:endParaRPr b="0" i="1" sz="1000" u="none" cap="none" strike="noStrike">
              <a:solidFill>
                <a:srgbClr val="000000"/>
              </a:solidFill>
              <a:latin typeface="Arial"/>
              <a:ea typeface="Arial"/>
              <a:cs typeface="Arial"/>
              <a:sym typeface="Arial"/>
            </a:endParaRPr>
          </a:p>
        </p:txBody>
      </p:sp>
      <p:sp>
        <p:nvSpPr>
          <p:cNvPr id="686" name="Google Shape;686;p14"/>
          <p:cNvSpPr txBox="1"/>
          <p:nvPr/>
        </p:nvSpPr>
        <p:spPr>
          <a:xfrm>
            <a:off x="311250" y="1257244"/>
            <a:ext cx="6224700" cy="178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Montserrat"/>
                <a:ea typeface="Montserrat"/>
                <a:cs typeface="Montserrat"/>
                <a:sym typeface="Montserrat"/>
              </a:rPr>
              <a:t>After major storms</a:t>
            </a:r>
            <a:r>
              <a:rPr lang="en-US" sz="1200">
                <a:latin typeface="Montserrat"/>
                <a:ea typeface="Montserrat"/>
                <a:cs typeface="Montserrat"/>
                <a:sym typeface="Montserrat"/>
              </a:rPr>
              <a:t>,</a:t>
            </a:r>
            <a:r>
              <a:rPr b="0" i="0" lang="en-US" sz="1200" u="none" cap="none" strike="noStrike">
                <a:solidFill>
                  <a:srgbClr val="000000"/>
                </a:solidFill>
                <a:latin typeface="Montserrat"/>
                <a:ea typeface="Montserrat"/>
                <a:cs typeface="Montserrat"/>
                <a:sym typeface="Montserrat"/>
              </a:rPr>
              <a:t> decision-makers need to assess flood</a:t>
            </a:r>
            <a:r>
              <a:rPr b="0" i="0" lang="en-US" sz="1200" u="none" cap="none" strike="noStrike">
                <a:solidFill>
                  <a:srgbClr val="000000"/>
                </a:solidFill>
                <a:latin typeface="Montserrat"/>
                <a:ea typeface="Montserrat"/>
                <a:cs typeface="Montserrat"/>
                <a:sym typeface="Montserrat"/>
              </a:rPr>
              <a:t> </a:t>
            </a:r>
            <a:r>
              <a:rPr b="0" i="0" lang="en-US" sz="1200" u="none" cap="none" strike="noStrike">
                <a:solidFill>
                  <a:srgbClr val="000000"/>
                </a:solidFill>
                <a:latin typeface="Montserrat"/>
                <a:ea typeface="Montserrat"/>
                <a:cs typeface="Montserrat"/>
                <a:sym typeface="Montserrat"/>
              </a:rPr>
              <a:t>extent, water supply status, and contamination risk</a:t>
            </a:r>
            <a:endParaRPr b="0" i="0" sz="12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Montserrat"/>
                <a:ea typeface="Montserrat"/>
                <a:cs typeface="Montserrat"/>
                <a:sym typeface="Montserrat"/>
              </a:rPr>
              <a:t>Cloud</a:t>
            </a:r>
            <a:r>
              <a:rPr b="0" i="0" lang="en-US" sz="1200" u="none" cap="none" strike="noStrike">
                <a:solidFill>
                  <a:srgbClr val="000000"/>
                </a:solidFill>
                <a:latin typeface="Montserrat"/>
                <a:ea typeface="Montserrat"/>
                <a:cs typeface="Montserrat"/>
                <a:sym typeface="Montserrat"/>
              </a:rPr>
              <a:t> cover blocks optical satellites for days and</a:t>
            </a:r>
            <a:r>
              <a:rPr b="0" i="0" lang="en-US" sz="1200" u="none" cap="none" strike="noStrike">
                <a:solidFill>
                  <a:srgbClr val="000000"/>
                </a:solidFill>
                <a:latin typeface="Montserrat"/>
                <a:ea typeface="Montserrat"/>
                <a:cs typeface="Montserrat"/>
                <a:sym typeface="Montserrat"/>
              </a:rPr>
              <a:t> </a:t>
            </a:r>
            <a:r>
              <a:rPr b="0" i="0" lang="en-US" sz="1200" u="none" cap="none" strike="noStrike">
                <a:solidFill>
                  <a:srgbClr val="000000"/>
                </a:solidFill>
                <a:latin typeface="Montserrat"/>
                <a:ea typeface="Montserrat"/>
                <a:cs typeface="Montserrat"/>
                <a:sym typeface="Montserrat"/>
              </a:rPr>
              <a:t>no single sensor provides all three</a:t>
            </a:r>
            <a:endParaRPr b="0" i="0" sz="12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Montserrat"/>
                <a:ea typeface="Montserrat"/>
                <a:cs typeface="Montserrat"/>
                <a:sym typeface="Montserrat"/>
              </a:rPr>
              <a:t>SAR sees through clouds but revisits only every 6–12 days — potentially missing peak flooding</a:t>
            </a:r>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Montserrat"/>
                <a:ea typeface="Montserrat"/>
                <a:cs typeface="Montserrat"/>
                <a:sym typeface="Montserrat"/>
              </a:rPr>
              <a:t>Water quality assessment must wait until skies clear — no all-weather solution exists</a:t>
            </a:r>
            <a:endParaRPr/>
          </a:p>
        </p:txBody>
      </p:sp>
      <p:sp>
        <p:nvSpPr>
          <p:cNvPr id="687" name="Google Shape;687;p14"/>
          <p:cNvSpPr/>
          <p:nvPr/>
        </p:nvSpPr>
        <p:spPr>
          <a:xfrm>
            <a:off x="176025" y="3162319"/>
            <a:ext cx="6502200" cy="1965000"/>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88" name="Google Shape;688;p14"/>
          <p:cNvSpPr/>
          <p:nvPr/>
        </p:nvSpPr>
        <p:spPr>
          <a:xfrm>
            <a:off x="182227" y="3148633"/>
            <a:ext cx="75000" cy="1965000"/>
          </a:xfrm>
          <a:prstGeom prst="rect">
            <a:avLst/>
          </a:prstGeom>
          <a:solidFill>
            <a:srgbClr val="1B95E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89" name="Google Shape;689;p14"/>
          <p:cNvSpPr txBox="1"/>
          <p:nvPr/>
        </p:nvSpPr>
        <p:spPr>
          <a:xfrm>
            <a:off x="311250" y="3237156"/>
            <a:ext cx="1872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70C0"/>
                </a:solidFill>
                <a:latin typeface="Montserrat"/>
                <a:ea typeface="Montserrat"/>
                <a:cs typeface="Montserrat"/>
                <a:sym typeface="Montserrat"/>
              </a:rPr>
              <a:t>SOLUTION</a:t>
            </a:r>
            <a:endParaRPr b="0" i="0" sz="1400" u="none" cap="none" strike="noStrike">
              <a:solidFill>
                <a:srgbClr val="0070C0"/>
              </a:solidFill>
              <a:latin typeface="Montserrat"/>
              <a:ea typeface="Montserrat"/>
              <a:cs typeface="Montserrat"/>
              <a:sym typeface="Montserrat"/>
            </a:endParaRPr>
          </a:p>
        </p:txBody>
      </p:sp>
      <p:sp>
        <p:nvSpPr>
          <p:cNvPr id="690" name="Google Shape;690;p14"/>
          <p:cNvSpPr/>
          <p:nvPr/>
        </p:nvSpPr>
        <p:spPr>
          <a:xfrm>
            <a:off x="170439" y="5282550"/>
            <a:ext cx="6502200" cy="1110300"/>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91" name="Google Shape;691;p14"/>
          <p:cNvSpPr/>
          <p:nvPr/>
        </p:nvSpPr>
        <p:spPr>
          <a:xfrm>
            <a:off x="190094" y="5287200"/>
            <a:ext cx="75000" cy="1110300"/>
          </a:xfrm>
          <a:prstGeom prst="rect">
            <a:avLst/>
          </a:prstGeom>
          <a:solidFill>
            <a:srgbClr val="9D342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692" name="Google Shape;692;p14"/>
          <p:cNvSpPr txBox="1"/>
          <p:nvPr/>
        </p:nvSpPr>
        <p:spPr>
          <a:xfrm>
            <a:off x="266006" y="5282558"/>
            <a:ext cx="1388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9F3423"/>
                </a:solidFill>
                <a:latin typeface="Montserrat"/>
                <a:ea typeface="Montserrat"/>
                <a:cs typeface="Montserrat"/>
                <a:sym typeface="Montserrat"/>
              </a:rPr>
              <a:t>IMPACT</a:t>
            </a:r>
            <a:endParaRPr b="0" i="0" sz="1400" u="none" cap="none" strike="noStrike">
              <a:solidFill>
                <a:srgbClr val="9F3423"/>
              </a:solidFill>
              <a:latin typeface="Montserrat"/>
              <a:ea typeface="Montserrat"/>
              <a:cs typeface="Montserrat"/>
              <a:sym typeface="Montserrat"/>
            </a:endParaRPr>
          </a:p>
        </p:txBody>
      </p:sp>
      <p:sp>
        <p:nvSpPr>
          <p:cNvPr id="693" name="Google Shape;693;p14"/>
          <p:cNvSpPr txBox="1"/>
          <p:nvPr/>
        </p:nvSpPr>
        <p:spPr>
          <a:xfrm>
            <a:off x="366339" y="5545170"/>
            <a:ext cx="6154200" cy="1046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1A2A3A"/>
                </a:solidFill>
                <a:latin typeface="Montserrat"/>
                <a:ea typeface="Montserrat"/>
                <a:cs typeface="Montserrat"/>
                <a:sym typeface="Montserrat"/>
              </a:rPr>
              <a:t>Complete post-storm water assessment — from flood extent to water supply to contamination — across the full disaster timeline</a:t>
            </a:r>
            <a:endParaRPr b="0" i="0" sz="12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1A2A3A"/>
                </a:solidFill>
                <a:latin typeface="Montserrat"/>
                <a:ea typeface="Montserrat"/>
                <a:cs typeface="Montserrat"/>
                <a:sym typeface="Montserrat"/>
              </a:rPr>
              <a:t>Enables faster, better-informed emergency response and recovery decisions</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94" name="Google Shape;694;p14"/>
          <p:cNvSpPr txBox="1"/>
          <p:nvPr/>
        </p:nvSpPr>
        <p:spPr>
          <a:xfrm>
            <a:off x="366350" y="3344041"/>
            <a:ext cx="62247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200"/>
              <a:buFont typeface="Arial"/>
              <a:buChar char="•"/>
            </a:pPr>
            <a:r>
              <a:rPr b="1" i="0" lang="en-US" sz="1200" u="none" cap="none" strike="noStrike">
                <a:solidFill>
                  <a:srgbClr val="1A2A3A"/>
                </a:solidFill>
                <a:latin typeface="Montserrat"/>
                <a:ea typeface="Montserrat"/>
                <a:cs typeface="Montserrat"/>
                <a:sym typeface="Montserrat"/>
              </a:rPr>
              <a:t>NISAR</a:t>
            </a:r>
            <a:r>
              <a:rPr b="0" i="0" lang="en-US" sz="1200" u="none" cap="none" strike="noStrike">
                <a:solidFill>
                  <a:srgbClr val="1A2A3A"/>
                </a:solidFill>
                <a:latin typeface="Montserrat"/>
                <a:ea typeface="Montserrat"/>
                <a:cs typeface="Montserrat"/>
                <a:sym typeface="Montserrat"/>
              </a:rPr>
              <a:t> tracks soil saturation at high resolution to identify areas at risk of continued flooding</a:t>
            </a:r>
            <a:endParaRPr b="0" i="0" sz="12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200"/>
              <a:buFont typeface="Arial"/>
              <a:buChar char="•"/>
            </a:pPr>
            <a:r>
              <a:rPr b="1" i="0" lang="en-US" sz="1200" u="none" cap="none" strike="noStrike">
                <a:solidFill>
                  <a:srgbClr val="1A2A3A"/>
                </a:solidFill>
                <a:latin typeface="Montserrat"/>
                <a:ea typeface="Montserrat"/>
                <a:cs typeface="Montserrat"/>
                <a:sym typeface="Montserrat"/>
              </a:rPr>
              <a:t>Commercial SAR</a:t>
            </a:r>
            <a:r>
              <a:rPr b="0" i="0" lang="en-US" sz="1200" u="none" cap="none" strike="noStrike">
                <a:solidFill>
                  <a:srgbClr val="1A2A3A"/>
                </a:solidFill>
                <a:latin typeface="Montserrat"/>
                <a:ea typeface="Montserrat"/>
                <a:cs typeface="Montserrat"/>
                <a:sym typeface="Montserrat"/>
              </a:rPr>
              <a:t> (ICEYE, Capella) can improve temporal coverage but interoperability guidance is needed</a:t>
            </a:r>
            <a:endParaRPr/>
          </a:p>
          <a:p>
            <a:pPr indent="-285750" lvl="0" marL="285750" marR="0" rtl="0" algn="l">
              <a:lnSpc>
                <a:spcPct val="100000"/>
              </a:lnSpc>
              <a:spcBef>
                <a:spcPts val="0"/>
              </a:spcBef>
              <a:spcAft>
                <a:spcPts val="0"/>
              </a:spcAft>
              <a:buClr>
                <a:srgbClr val="000000"/>
              </a:buClr>
              <a:buSzPts val="1200"/>
              <a:buFont typeface="Arial"/>
              <a:buChar char="•"/>
            </a:pPr>
            <a:r>
              <a:rPr b="1" i="0" lang="en-US" sz="1200" u="none" cap="none" strike="noStrike">
                <a:solidFill>
                  <a:srgbClr val="1A2A3A"/>
                </a:solidFill>
                <a:latin typeface="Montserrat"/>
                <a:ea typeface="Montserrat"/>
                <a:cs typeface="Montserrat"/>
                <a:sym typeface="Montserrat"/>
              </a:rPr>
              <a:t>SWOT</a:t>
            </a:r>
            <a:r>
              <a:rPr b="0" i="0" lang="en-US" sz="1200" u="none" cap="none" strike="noStrike">
                <a:solidFill>
                  <a:srgbClr val="1A2A3A"/>
                </a:solidFill>
                <a:latin typeface="Montserrat"/>
                <a:ea typeface="Montserrat"/>
                <a:cs typeface="Montserrat"/>
                <a:sym typeface="Montserrat"/>
              </a:rPr>
              <a:t> monitors reservoir and river water levels to assess whether drinking water supply and flood control capacity have been compromised</a:t>
            </a:r>
            <a:endParaRPr b="0" i="0" sz="12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200"/>
              <a:buFont typeface="Arial"/>
              <a:buChar char="•"/>
            </a:pPr>
            <a:r>
              <a:rPr b="1" lang="en-US" sz="1200">
                <a:solidFill>
                  <a:srgbClr val="1A2A3A"/>
                </a:solidFill>
                <a:latin typeface="Montserrat"/>
                <a:ea typeface="Montserrat"/>
                <a:cs typeface="Montserrat"/>
                <a:sym typeface="Montserrat"/>
              </a:rPr>
              <a:t>PACE </a:t>
            </a:r>
            <a:r>
              <a:rPr lang="en-US" sz="1200">
                <a:solidFill>
                  <a:srgbClr val="1A2A3A"/>
                </a:solidFill>
                <a:latin typeface="Montserrat"/>
                <a:ea typeface="Montserrat"/>
                <a:cs typeface="Montserrat"/>
                <a:sym typeface="Montserrat"/>
              </a:rPr>
              <a:t>a</a:t>
            </a:r>
            <a:r>
              <a:rPr b="0" i="0" lang="en-US" sz="1200" u="none" cap="none" strike="noStrike">
                <a:solidFill>
                  <a:srgbClr val="1A2A3A"/>
                </a:solidFill>
                <a:latin typeface="Montserrat"/>
                <a:ea typeface="Montserrat"/>
                <a:cs typeface="Montserrat"/>
                <a:sym typeface="Montserrat"/>
              </a:rPr>
              <a:t>ssesses water quality (sediment plumes, contamination, algal blooms) once clouds clear</a:t>
            </a:r>
            <a:endParaRPr b="0" i="0" sz="12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5"/>
          <p:cNvSpPr/>
          <p:nvPr/>
        </p:nvSpPr>
        <p:spPr>
          <a:xfrm>
            <a:off x="339514" y="1223724"/>
            <a:ext cx="5170930" cy="2094333"/>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00" name="Google Shape;700;p15"/>
          <p:cNvSpPr/>
          <p:nvPr/>
        </p:nvSpPr>
        <p:spPr>
          <a:xfrm>
            <a:off x="340651" y="1223077"/>
            <a:ext cx="74282" cy="2095414"/>
          </a:xfrm>
          <a:prstGeom prst="rect">
            <a:avLst/>
          </a:prstGeom>
          <a:solidFill>
            <a:srgbClr val="C795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01" name="Google Shape;701;p15"/>
          <p:cNvSpPr/>
          <p:nvPr/>
        </p:nvSpPr>
        <p:spPr>
          <a:xfrm>
            <a:off x="337137" y="3470552"/>
            <a:ext cx="5163850" cy="1524947"/>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02" name="Google Shape;702;p15"/>
          <p:cNvSpPr/>
          <p:nvPr/>
        </p:nvSpPr>
        <p:spPr>
          <a:xfrm>
            <a:off x="342066" y="3472275"/>
            <a:ext cx="71845" cy="1524434"/>
          </a:xfrm>
          <a:prstGeom prst="rect">
            <a:avLst/>
          </a:prstGeom>
          <a:solidFill>
            <a:srgbClr val="1B95E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03" name="Google Shape;703;p15"/>
          <p:cNvSpPr/>
          <p:nvPr/>
        </p:nvSpPr>
        <p:spPr>
          <a:xfrm>
            <a:off x="337137" y="5160902"/>
            <a:ext cx="5177366" cy="1239519"/>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04" name="Google Shape;704;p15"/>
          <p:cNvSpPr/>
          <p:nvPr/>
        </p:nvSpPr>
        <p:spPr>
          <a:xfrm>
            <a:off x="338808" y="5160902"/>
            <a:ext cx="80281" cy="1236733"/>
          </a:xfrm>
          <a:prstGeom prst="rect">
            <a:avLst/>
          </a:prstGeom>
          <a:solidFill>
            <a:srgbClr val="9D342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05" name="Google Shape;705;p15"/>
          <p:cNvSpPr txBox="1"/>
          <p:nvPr/>
        </p:nvSpPr>
        <p:spPr>
          <a:xfrm>
            <a:off x="10354235" y="4267841"/>
            <a:ext cx="1723214" cy="14927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300" u="none" cap="none" strike="noStrike">
                <a:solidFill>
                  <a:srgbClr val="152437"/>
                </a:solidFill>
                <a:latin typeface="Montserrat"/>
                <a:ea typeface="Montserrat"/>
                <a:cs typeface="Montserrat"/>
                <a:sym typeface="Montserrat"/>
              </a:rPr>
              <a:t>VWC time series: field measurements vs. AI model predictions across soybean growth stages (V1–R8)</a:t>
            </a:r>
            <a:endParaRPr b="0" i="0" sz="1300" u="none" cap="none" strike="noStrike">
              <a:solidFill>
                <a:srgbClr val="000000"/>
              </a:solidFill>
              <a:latin typeface="Montserrat"/>
              <a:ea typeface="Montserrat"/>
              <a:cs typeface="Montserrat"/>
              <a:sym typeface="Montserrat"/>
            </a:endParaRPr>
          </a:p>
        </p:txBody>
      </p:sp>
      <p:pic>
        <p:nvPicPr>
          <p:cNvPr id="706" name="Google Shape;706;p15"/>
          <p:cNvPicPr preferRelativeResize="0"/>
          <p:nvPr/>
        </p:nvPicPr>
        <p:blipFill rotWithShape="1">
          <a:blip r:embed="rId3">
            <a:alphaModFix/>
          </a:blip>
          <a:srcRect b="0" l="0" r="0" t="0"/>
          <a:stretch/>
        </p:blipFill>
        <p:spPr>
          <a:xfrm>
            <a:off x="5770618" y="1227666"/>
            <a:ext cx="4486469" cy="5176763"/>
          </a:xfrm>
          <a:prstGeom prst="rect">
            <a:avLst/>
          </a:prstGeom>
          <a:noFill/>
          <a:ln>
            <a:noFill/>
          </a:ln>
        </p:spPr>
      </p:pic>
      <p:sp>
        <p:nvSpPr>
          <p:cNvPr id="707" name="Google Shape;707;p15"/>
          <p:cNvSpPr txBox="1"/>
          <p:nvPr/>
        </p:nvSpPr>
        <p:spPr>
          <a:xfrm>
            <a:off x="10354234" y="2181412"/>
            <a:ext cx="1723214" cy="8925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300" u="none" cap="none" strike="noStrike">
                <a:solidFill>
                  <a:srgbClr val="152437"/>
                </a:solidFill>
                <a:latin typeface="Montserrat"/>
                <a:ea typeface="Montserrat"/>
                <a:cs typeface="Montserrat"/>
                <a:sym typeface="Montserrat"/>
              </a:rPr>
              <a:t>Sentinel-1 revisit = 12 days — one observation per growth stage</a:t>
            </a:r>
            <a:endParaRPr b="0" i="1" sz="1400" u="none" cap="none" strike="noStrike">
              <a:solidFill>
                <a:srgbClr val="000000"/>
              </a:solidFill>
              <a:latin typeface="Montserrat"/>
              <a:ea typeface="Montserrat"/>
              <a:cs typeface="Montserrat"/>
              <a:sym typeface="Montserrat"/>
            </a:endParaRPr>
          </a:p>
        </p:txBody>
      </p:sp>
      <p:sp>
        <p:nvSpPr>
          <p:cNvPr id="708" name="Google Shape;708;p15"/>
          <p:cNvSpPr txBox="1"/>
          <p:nvPr/>
        </p:nvSpPr>
        <p:spPr>
          <a:xfrm>
            <a:off x="428978" y="1222022"/>
            <a:ext cx="27657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C79500"/>
                </a:solidFill>
                <a:latin typeface="Montserrat"/>
                <a:ea typeface="Montserrat"/>
                <a:cs typeface="Montserrat"/>
                <a:sym typeface="Montserrat"/>
              </a:rPr>
              <a:t>CHALLENGE</a:t>
            </a:r>
            <a:endParaRPr/>
          </a:p>
        </p:txBody>
      </p:sp>
      <p:sp>
        <p:nvSpPr>
          <p:cNvPr id="709" name="Google Shape;709;p15"/>
          <p:cNvSpPr txBox="1"/>
          <p:nvPr/>
        </p:nvSpPr>
        <p:spPr>
          <a:xfrm>
            <a:off x="444529" y="3468331"/>
            <a:ext cx="148656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70C0"/>
                </a:solidFill>
                <a:latin typeface="Montserrat"/>
                <a:ea typeface="Montserrat"/>
                <a:cs typeface="Montserrat"/>
                <a:sym typeface="Montserrat"/>
              </a:rPr>
              <a:t>SOLUTION</a:t>
            </a:r>
            <a:endParaRPr b="0" i="0" sz="1400" u="none" cap="none" strike="noStrike">
              <a:solidFill>
                <a:srgbClr val="0070C0"/>
              </a:solidFill>
              <a:latin typeface="Montserrat"/>
              <a:ea typeface="Montserrat"/>
              <a:cs typeface="Montserrat"/>
              <a:sym typeface="Montserrat"/>
            </a:endParaRPr>
          </a:p>
        </p:txBody>
      </p:sp>
      <p:sp>
        <p:nvSpPr>
          <p:cNvPr id="710" name="Google Shape;710;p15"/>
          <p:cNvSpPr txBox="1"/>
          <p:nvPr/>
        </p:nvSpPr>
        <p:spPr>
          <a:xfrm>
            <a:off x="420118" y="5159268"/>
            <a:ext cx="138800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9F3423"/>
                </a:solidFill>
                <a:latin typeface="Montserrat"/>
                <a:ea typeface="Montserrat"/>
                <a:cs typeface="Montserrat"/>
                <a:sym typeface="Montserrat"/>
              </a:rPr>
              <a:t>IMPACT</a:t>
            </a:r>
            <a:endParaRPr b="0" i="0" sz="1400" u="none" cap="none" strike="noStrike">
              <a:solidFill>
                <a:srgbClr val="9F3423"/>
              </a:solidFill>
              <a:latin typeface="Montserrat"/>
              <a:ea typeface="Montserrat"/>
              <a:cs typeface="Montserrat"/>
              <a:sym typeface="Montserrat"/>
            </a:endParaRPr>
          </a:p>
        </p:txBody>
      </p:sp>
      <p:sp>
        <p:nvSpPr>
          <p:cNvPr id="711" name="Google Shape;711;p15"/>
          <p:cNvSpPr txBox="1"/>
          <p:nvPr/>
        </p:nvSpPr>
        <p:spPr>
          <a:xfrm>
            <a:off x="455070" y="1499721"/>
            <a:ext cx="5051100" cy="1754700"/>
          </a:xfrm>
          <a:prstGeom prst="rect">
            <a:avLst/>
          </a:prstGeom>
          <a:noFill/>
          <a:ln>
            <a:noFill/>
          </a:ln>
        </p:spPr>
        <p:txBody>
          <a:bodyPr anchorCtr="0" anchor="t" bIns="45700" lIns="91425" spcFirstLastPara="1" rIns="91425" wrap="square" tIns="45700">
            <a:spAutoFit/>
          </a:bodyPr>
          <a:lstStyle/>
          <a:p>
            <a:pPr indent="-167005" lvl="0" marL="167005"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33445F"/>
                </a:solidFill>
                <a:latin typeface="Montserrat"/>
                <a:ea typeface="Montserrat"/>
                <a:cs typeface="Montserrat"/>
                <a:sym typeface="Montserrat"/>
              </a:rPr>
              <a:t>Farmers and food security agencies need timely crop water stress information for irrigation, harvest, and drought decisions</a:t>
            </a:r>
            <a:endParaRPr b="0" i="0" sz="1400" u="none" cap="none" strike="noStrike">
              <a:solidFill>
                <a:srgbClr val="33445F"/>
              </a:solidFill>
              <a:latin typeface="Montserrat"/>
              <a:ea typeface="Montserrat"/>
              <a:cs typeface="Montserrat"/>
              <a:sym typeface="Montserrat"/>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33445F"/>
                </a:solidFill>
                <a:latin typeface="Montserrat"/>
                <a:ea typeface="Montserrat"/>
                <a:cs typeface="Montserrat"/>
                <a:sym typeface="Montserrat"/>
              </a:rPr>
              <a:t>Optical sensors can't see through clouds</a:t>
            </a:r>
            <a:endParaRPr b="0" i="0" sz="1200" u="none" cap="none" strike="noStrike">
              <a:solidFill>
                <a:srgbClr val="33445F"/>
              </a:solidFill>
              <a:latin typeface="Montserrat"/>
              <a:ea typeface="Montserrat"/>
              <a:cs typeface="Montserrat"/>
              <a:sym typeface="Montserrat"/>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33445F"/>
                </a:solidFill>
                <a:latin typeface="Montserrat"/>
                <a:ea typeface="Montserrat"/>
                <a:cs typeface="Montserrat"/>
                <a:sym typeface="Montserrat"/>
              </a:rPr>
              <a:t>Optical lose accuracy in dense crops</a:t>
            </a:r>
            <a:endParaRPr b="0" i="0" sz="1200" u="none" cap="none" strike="noStrike">
              <a:solidFill>
                <a:srgbClr val="33445F"/>
              </a:solidFill>
              <a:latin typeface="Montserrat"/>
              <a:ea typeface="Montserrat"/>
              <a:cs typeface="Montserrat"/>
              <a:sym typeface="Montserrat"/>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33445F"/>
                </a:solidFill>
                <a:latin typeface="Montserrat"/>
                <a:ea typeface="Montserrat"/>
                <a:cs typeface="Montserrat"/>
                <a:sym typeface="Montserrat"/>
              </a:rPr>
              <a:t>Radar satellites pass over too infrequently to track rapid changes during the growing season</a:t>
            </a:r>
            <a:endParaRPr b="0" i="0" sz="1200" u="none" cap="none" strike="noStrike">
              <a:solidFill>
                <a:srgbClr val="33445F"/>
              </a:solidFill>
              <a:latin typeface="Montserrat"/>
              <a:ea typeface="Montserrat"/>
              <a:cs typeface="Montserrat"/>
              <a:sym typeface="Montserrat"/>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33445F"/>
                </a:solidFill>
                <a:latin typeface="Montserrat"/>
                <a:ea typeface="Montserrat"/>
                <a:cs typeface="Montserrat"/>
                <a:sym typeface="Montserrat"/>
              </a:rPr>
              <a:t>Without continuous monitoring, water stress goes undetected until yield losses are already locked in</a:t>
            </a:r>
            <a:endParaRPr b="0" i="0" sz="1200" u="none" cap="none" strike="noStrike">
              <a:solidFill>
                <a:srgbClr val="33445F"/>
              </a:solidFill>
              <a:latin typeface="Montserrat"/>
              <a:ea typeface="Montserrat"/>
              <a:cs typeface="Montserrat"/>
              <a:sym typeface="Montserrat"/>
            </a:endParaRPr>
          </a:p>
        </p:txBody>
      </p:sp>
      <p:sp>
        <p:nvSpPr>
          <p:cNvPr id="712" name="Google Shape;712;p15"/>
          <p:cNvSpPr txBox="1"/>
          <p:nvPr/>
        </p:nvSpPr>
        <p:spPr>
          <a:xfrm>
            <a:off x="451875" y="3759686"/>
            <a:ext cx="4912800" cy="1231500"/>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33445F"/>
                </a:solidFill>
                <a:latin typeface="Montserrat"/>
                <a:ea typeface="Montserrat"/>
                <a:cs typeface="Montserrat"/>
                <a:sym typeface="Montserrat"/>
              </a:rPr>
              <a:t>Multi-freq SAR fusion: </a:t>
            </a:r>
            <a:r>
              <a:rPr b="1" i="0" lang="en-US" sz="1200" u="none" cap="none" strike="noStrike">
                <a:solidFill>
                  <a:srgbClr val="33445F"/>
                </a:solidFill>
                <a:latin typeface="Montserrat"/>
                <a:ea typeface="Montserrat"/>
                <a:cs typeface="Montserrat"/>
                <a:sym typeface="Montserrat"/>
              </a:rPr>
              <a:t>Sentinel-1</a:t>
            </a:r>
            <a:r>
              <a:rPr b="0" i="0" lang="en-US" sz="1200" u="none" cap="none" strike="noStrike">
                <a:solidFill>
                  <a:srgbClr val="33445F"/>
                </a:solidFill>
                <a:latin typeface="Montserrat"/>
                <a:ea typeface="Montserrat"/>
                <a:cs typeface="Montserrat"/>
                <a:sym typeface="Montserrat"/>
              </a:rPr>
              <a:t> (C-band) + </a:t>
            </a:r>
            <a:r>
              <a:rPr b="1" i="0" lang="en-US" sz="1200" u="none" cap="none" strike="noStrike">
                <a:solidFill>
                  <a:srgbClr val="33445F"/>
                </a:solidFill>
                <a:latin typeface="Montserrat"/>
                <a:ea typeface="Montserrat"/>
                <a:cs typeface="Montserrat"/>
                <a:sym typeface="Montserrat"/>
              </a:rPr>
              <a:t>NISAR</a:t>
            </a:r>
            <a:r>
              <a:rPr b="0" i="0" lang="en-US" sz="1200" u="none" cap="none" strike="noStrike">
                <a:solidFill>
                  <a:srgbClr val="33445F"/>
                </a:solidFill>
                <a:latin typeface="Montserrat"/>
                <a:ea typeface="Montserrat"/>
                <a:cs typeface="Montserrat"/>
                <a:sym typeface="Montserrat"/>
              </a:rPr>
              <a:t> (L-band) + </a:t>
            </a:r>
            <a:r>
              <a:rPr b="1" i="0" lang="en-US" sz="1200" u="none" cap="none" strike="noStrike">
                <a:solidFill>
                  <a:srgbClr val="33445F"/>
                </a:solidFill>
                <a:latin typeface="Montserrat"/>
                <a:ea typeface="Montserrat"/>
                <a:cs typeface="Montserrat"/>
                <a:sym typeface="Montserrat"/>
              </a:rPr>
              <a:t>Commercial SAR</a:t>
            </a:r>
            <a:r>
              <a:rPr b="0" i="0" lang="en-US" sz="1200" u="none" cap="none" strike="noStrike">
                <a:solidFill>
                  <a:srgbClr val="33445F"/>
                </a:solidFill>
                <a:latin typeface="Montserrat"/>
                <a:ea typeface="Montserrat"/>
                <a:cs typeface="Montserrat"/>
                <a:sym typeface="Montserrat"/>
              </a:rPr>
              <a:t> (X-band)</a:t>
            </a:r>
            <a:endParaRPr sz="1200">
              <a:solidFill>
                <a:srgbClr val="33445F"/>
              </a:solidFill>
              <a:latin typeface="Montserrat"/>
              <a:ea typeface="Montserrat"/>
              <a:cs typeface="Montserrat"/>
              <a:sym typeface="Montserrat"/>
            </a:endParaRPr>
          </a:p>
          <a:p>
            <a:pPr indent="-171450" lvl="0" marL="171450" marR="0" rtl="0" algn="l">
              <a:lnSpc>
                <a:spcPct val="100000"/>
              </a:lnSpc>
              <a:spcBef>
                <a:spcPts val="0"/>
              </a:spcBef>
              <a:spcAft>
                <a:spcPts val="0"/>
              </a:spcAft>
              <a:buClr>
                <a:srgbClr val="33445F"/>
              </a:buClr>
              <a:buSzPts val="1200"/>
              <a:buChar char="•"/>
            </a:pPr>
            <a:r>
              <a:rPr b="1" lang="en-US" sz="1200">
                <a:solidFill>
                  <a:srgbClr val="33445F"/>
                </a:solidFill>
                <a:latin typeface="Montserrat"/>
                <a:ea typeface="Montserrat"/>
                <a:cs typeface="Montserrat"/>
                <a:sym typeface="Montserrat"/>
              </a:rPr>
              <a:t>+ Sentinel-2/Landsat optical</a:t>
            </a:r>
            <a:endParaRPr b="1" sz="1200">
              <a:solidFill>
                <a:srgbClr val="33445F"/>
              </a:solidFill>
              <a:latin typeface="Montserrat"/>
              <a:ea typeface="Montserrat"/>
              <a:cs typeface="Montserrat"/>
              <a:sym typeface="Montserrat"/>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33445F"/>
                </a:solidFill>
                <a:latin typeface="Montserrat"/>
                <a:ea typeface="Montserrat"/>
                <a:cs typeface="Montserrat"/>
                <a:sym typeface="Montserrat"/>
              </a:rPr>
              <a:t>Generative AI to synthesize intermediate imagery and fill SAR and optical temporal gaps</a:t>
            </a:r>
            <a:endParaRPr b="0" i="0" sz="1200" u="none" cap="none" strike="noStrike">
              <a:solidFill>
                <a:srgbClr val="33445F"/>
              </a:solidFill>
              <a:latin typeface="Montserrat"/>
              <a:ea typeface="Montserrat"/>
              <a:cs typeface="Montserrat"/>
              <a:sym typeface="Montserrat"/>
            </a:endParaRPr>
          </a:p>
          <a:p>
            <a:pPr indent="0" lvl="0" marL="457200" marR="0" rtl="0" algn="l">
              <a:lnSpc>
                <a:spcPct val="100000"/>
              </a:lnSpc>
              <a:spcBef>
                <a:spcPts val="0"/>
              </a:spcBef>
              <a:spcAft>
                <a:spcPts val="0"/>
              </a:spcAft>
              <a:buNone/>
            </a:pPr>
            <a:r>
              <a:t/>
            </a:r>
            <a:endParaRPr/>
          </a:p>
        </p:txBody>
      </p:sp>
      <p:sp>
        <p:nvSpPr>
          <p:cNvPr id="713" name="Google Shape;713;p15"/>
          <p:cNvSpPr txBox="1"/>
          <p:nvPr/>
        </p:nvSpPr>
        <p:spPr>
          <a:xfrm>
            <a:off x="442799" y="5423256"/>
            <a:ext cx="5055600" cy="1015800"/>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Montserrat"/>
                <a:ea typeface="Montserrat"/>
                <a:cs typeface="Montserrat"/>
                <a:sym typeface="Montserrat"/>
              </a:rPr>
              <a:t>All-weather, high-res (10-30 meter) and high-temporal (2-3 days) VWC maps across full crop growth cycle</a:t>
            </a:r>
            <a:endParaRPr b="0" i="0" sz="1400" u="none" cap="none" strike="noStrike">
              <a:solidFill>
                <a:schemeClr val="accent1"/>
              </a:solidFill>
              <a:latin typeface="Montserrat"/>
              <a:ea typeface="Montserrat"/>
              <a:cs typeface="Montserrat"/>
              <a:sym typeface="Montserrat"/>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Montserrat"/>
                <a:ea typeface="Montserrat"/>
                <a:cs typeface="Montserrat"/>
                <a:sym typeface="Montserrat"/>
              </a:rPr>
              <a:t>Scalable to unseen regions with minimal field labels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Montserrat"/>
                <a:ea typeface="Montserrat"/>
                <a:cs typeface="Montserrat"/>
                <a:sym typeface="Montserrat"/>
              </a:rPr>
              <a:t>Actionable crop monitoring for food security at continental scale</a:t>
            </a:r>
            <a:endParaRPr b="0" i="0" sz="1400" u="none" cap="none" strike="noStrike">
              <a:solidFill>
                <a:schemeClr val="accent1"/>
              </a:solidFill>
              <a:latin typeface="Montserrat"/>
              <a:ea typeface="Montserrat"/>
              <a:cs typeface="Montserrat"/>
              <a:sym typeface="Montserrat"/>
            </a:endParaRPr>
          </a:p>
        </p:txBody>
      </p:sp>
      <p:sp>
        <p:nvSpPr>
          <p:cNvPr id="714" name="Google Shape;714;p15"/>
          <p:cNvSpPr txBox="1"/>
          <p:nvPr>
            <p:ph type="title"/>
          </p:nvPr>
        </p:nvSpPr>
        <p:spPr>
          <a:xfrm>
            <a:off x="-2293" y="78662"/>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000">
                <a:solidFill>
                  <a:srgbClr val="FFFFFF"/>
                </a:solidFill>
              </a:rPr>
              <a:t>Use Cases: High-resolution Vegetation Water Content Estimation for Food Security</a:t>
            </a:r>
            <a:endParaRPr b="1" sz="3000">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id="719" name="Google Shape;719;p12"/>
          <p:cNvPicPr preferRelativeResize="0"/>
          <p:nvPr/>
        </p:nvPicPr>
        <p:blipFill rotWithShape="1">
          <a:blip r:embed="rId3">
            <a:alphaModFix/>
          </a:blip>
          <a:srcRect b="0" l="0" r="0" t="0"/>
          <a:stretch/>
        </p:blipFill>
        <p:spPr>
          <a:xfrm>
            <a:off x="6469590" y="1185863"/>
            <a:ext cx="3083983" cy="2602442"/>
          </a:xfrm>
          <a:prstGeom prst="rect">
            <a:avLst/>
          </a:prstGeom>
          <a:noFill/>
          <a:ln>
            <a:noFill/>
          </a:ln>
        </p:spPr>
      </p:pic>
      <p:pic>
        <p:nvPicPr>
          <p:cNvPr id="720" name="Google Shape;720;p12"/>
          <p:cNvPicPr preferRelativeResize="0"/>
          <p:nvPr/>
        </p:nvPicPr>
        <p:blipFill rotWithShape="1">
          <a:blip r:embed="rId4">
            <a:alphaModFix/>
          </a:blip>
          <a:srcRect b="0" l="0" r="0" t="0"/>
          <a:stretch/>
        </p:blipFill>
        <p:spPr>
          <a:xfrm>
            <a:off x="7353831" y="3804709"/>
            <a:ext cx="3305176" cy="2518834"/>
          </a:xfrm>
          <a:prstGeom prst="rect">
            <a:avLst/>
          </a:prstGeom>
          <a:noFill/>
          <a:ln>
            <a:noFill/>
          </a:ln>
        </p:spPr>
      </p:pic>
      <p:sp>
        <p:nvSpPr>
          <p:cNvPr id="721" name="Google Shape;721;p1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Table of Contents </a:t>
            </a:r>
            <a:endParaRPr/>
          </a:p>
        </p:txBody>
      </p:sp>
      <p:sp>
        <p:nvSpPr>
          <p:cNvPr id="722" name="Google Shape;722;p12"/>
          <p:cNvSpPr/>
          <p:nvPr/>
        </p:nvSpPr>
        <p:spPr>
          <a:xfrm>
            <a:off x="826347" y="1266057"/>
            <a:ext cx="4938184" cy="2163233"/>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23" name="Google Shape;723;p12"/>
          <p:cNvSpPr/>
          <p:nvPr/>
        </p:nvSpPr>
        <p:spPr>
          <a:xfrm>
            <a:off x="835259" y="1266057"/>
            <a:ext cx="58732" cy="2142067"/>
          </a:xfrm>
          <a:prstGeom prst="rect">
            <a:avLst/>
          </a:prstGeom>
          <a:solidFill>
            <a:srgbClr val="75707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24" name="Google Shape;724;p12"/>
          <p:cNvSpPr/>
          <p:nvPr/>
        </p:nvSpPr>
        <p:spPr>
          <a:xfrm>
            <a:off x="1045803" y="1401409"/>
            <a:ext cx="5974080"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736E6E"/>
                </a:solidFill>
                <a:latin typeface="Montserrat"/>
                <a:ea typeface="Montserrat"/>
                <a:cs typeface="Montserrat"/>
                <a:sym typeface="Montserrat"/>
              </a:rPr>
              <a:t>4. Integration Protocols and Best Practices</a:t>
            </a:r>
            <a:endParaRPr b="0" i="0" sz="1600" u="none" cap="none" strike="noStrike">
              <a:solidFill>
                <a:srgbClr val="736E6E"/>
              </a:solidFill>
              <a:latin typeface="Montserrat"/>
              <a:ea typeface="Montserrat"/>
              <a:cs typeface="Montserrat"/>
              <a:sym typeface="Montserrat"/>
            </a:endParaRPr>
          </a:p>
        </p:txBody>
      </p:sp>
      <p:sp>
        <p:nvSpPr>
          <p:cNvPr id="725" name="Google Shape;725;p12"/>
          <p:cNvSpPr/>
          <p:nvPr/>
        </p:nvSpPr>
        <p:spPr>
          <a:xfrm>
            <a:off x="1024637" y="1772364"/>
            <a:ext cx="4487757" cy="1831339"/>
          </a:xfrm>
          <a:prstGeom prst="rect">
            <a:avLst/>
          </a:prstGeom>
          <a:noFill/>
          <a:ln>
            <a:noFill/>
          </a:ln>
        </p:spPr>
        <p:txBody>
          <a:bodyPr anchorCtr="0" anchor="t" bIns="0" lIns="0" spcFirstLastPara="1" rIns="0" wrap="square" tIns="0">
            <a:noAutofit/>
          </a:bodyPr>
          <a:lstStyle/>
          <a:p>
            <a:pPr indent="-171450" lvl="0" marL="1714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Common best practice table (cross-variable)</a:t>
            </a:r>
            <a:endParaRPr b="0" i="0" sz="1400" u="none" cap="none" strike="noStrike">
              <a:solidFill>
                <a:schemeClr val="dk1"/>
              </a:solidFill>
              <a:latin typeface="Montserrat"/>
              <a:ea typeface="Montserrat"/>
              <a:cs typeface="Montserrat"/>
              <a:sym typeface="Montserrat"/>
            </a:endParaRPr>
          </a:p>
          <a:p>
            <a:pPr indent="-171450" lvl="0" marL="1714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CEOS-ARD interoperability</a:t>
            </a:r>
            <a:endParaRPr/>
          </a:p>
          <a:p>
            <a:pPr indent="-171450" lvl="0" marL="1714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Inter-mission calibration</a:t>
            </a:r>
            <a:endParaRPr/>
          </a:p>
          <a:p>
            <a:pPr indent="-171450" lvl="0" marL="1714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Machine learning and foundation models— when and how to use them</a:t>
            </a:r>
            <a:endParaRPr/>
          </a:p>
          <a:p>
            <a:pPr indent="-171450" lvl="0" marL="171450" marR="0" rtl="0" algn="l">
              <a:lnSpc>
                <a:spcPct val="100000"/>
              </a:lnSpc>
              <a:spcBef>
                <a:spcPts val="267"/>
              </a:spcBef>
              <a:spcAft>
                <a:spcPts val="0"/>
              </a:spcAft>
              <a:buClr>
                <a:srgbClr val="000000"/>
              </a:buClr>
              <a:buSzPts val="1400"/>
              <a:buFont typeface="Arial"/>
              <a:buChar char="•"/>
            </a:pPr>
            <a:r>
              <a:rPr b="0" i="0" lang="en-US" sz="1400" u="none" cap="none" strike="noStrike">
                <a:solidFill>
                  <a:schemeClr val="dk1"/>
                </a:solidFill>
                <a:latin typeface="Montserrat"/>
                <a:ea typeface="Montserrat"/>
                <a:cs typeface="Montserrat"/>
                <a:sym typeface="Montserrat"/>
              </a:rPr>
              <a:t>Uncertainty quantification and reporting</a:t>
            </a:r>
            <a:endParaRPr/>
          </a:p>
        </p:txBody>
      </p:sp>
      <p:sp>
        <p:nvSpPr>
          <p:cNvPr id="726" name="Google Shape;726;p12"/>
          <p:cNvSpPr/>
          <p:nvPr/>
        </p:nvSpPr>
        <p:spPr>
          <a:xfrm>
            <a:off x="823970" y="3609858"/>
            <a:ext cx="4944533" cy="742103"/>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27" name="Google Shape;727;p12"/>
          <p:cNvSpPr/>
          <p:nvPr/>
        </p:nvSpPr>
        <p:spPr>
          <a:xfrm>
            <a:off x="834553" y="3620441"/>
            <a:ext cx="60960" cy="731520"/>
          </a:xfrm>
          <a:prstGeom prst="rect">
            <a:avLst/>
          </a:prstGeom>
          <a:solidFill>
            <a:srgbClr val="1B95E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28" name="Google Shape;728;p12"/>
          <p:cNvSpPr/>
          <p:nvPr/>
        </p:nvSpPr>
        <p:spPr>
          <a:xfrm>
            <a:off x="1021566" y="3609858"/>
            <a:ext cx="4422140" cy="74210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50"/>
              <a:buFont typeface="Arial"/>
              <a:buNone/>
            </a:pPr>
            <a:r>
              <a:rPr b="1" i="0" lang="en-US" sz="1450" u="none" cap="none" strike="noStrike">
                <a:solidFill>
                  <a:srgbClr val="1B95E0"/>
                </a:solidFill>
                <a:latin typeface="Montserrat"/>
                <a:ea typeface="Montserrat"/>
                <a:cs typeface="Montserrat"/>
                <a:sym typeface="Montserrat"/>
              </a:rPr>
              <a:t>5. In-Situ Network and Cal/Val Adequacy</a:t>
            </a:r>
            <a:endParaRPr b="0" i="0" sz="1450" u="none" cap="none" strike="noStrike">
              <a:solidFill>
                <a:schemeClr val="dk1"/>
              </a:solidFill>
              <a:latin typeface="Montserrat"/>
              <a:ea typeface="Montserrat"/>
              <a:cs typeface="Montserrat"/>
              <a:sym typeface="Montserrat"/>
            </a:endParaRPr>
          </a:p>
        </p:txBody>
      </p:sp>
      <p:sp>
        <p:nvSpPr>
          <p:cNvPr id="729" name="Google Shape;729;p12"/>
          <p:cNvSpPr/>
          <p:nvPr/>
        </p:nvSpPr>
        <p:spPr>
          <a:xfrm>
            <a:off x="823970" y="4606384"/>
            <a:ext cx="4944533" cy="742103"/>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30" name="Google Shape;730;p12"/>
          <p:cNvSpPr/>
          <p:nvPr/>
        </p:nvSpPr>
        <p:spPr>
          <a:xfrm>
            <a:off x="834553" y="4595801"/>
            <a:ext cx="60960" cy="731520"/>
          </a:xfrm>
          <a:prstGeom prst="rect">
            <a:avLst/>
          </a:prstGeom>
          <a:solidFill>
            <a:srgbClr val="9D342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31" name="Google Shape;731;p12"/>
          <p:cNvSpPr/>
          <p:nvPr/>
        </p:nvSpPr>
        <p:spPr>
          <a:xfrm>
            <a:off x="1021566" y="4607993"/>
            <a:ext cx="3596640" cy="7315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50"/>
              <a:buFont typeface="Arial"/>
              <a:buNone/>
            </a:pPr>
            <a:r>
              <a:rPr b="1" i="0" lang="en-US" sz="1450" u="none" cap="none" strike="noStrike">
                <a:solidFill>
                  <a:srgbClr val="9F3423"/>
                </a:solidFill>
                <a:latin typeface="Montserrat"/>
                <a:ea typeface="Montserrat"/>
                <a:cs typeface="Montserrat"/>
                <a:sym typeface="Montserrat"/>
              </a:rPr>
              <a:t>6. Summary Gap Table</a:t>
            </a:r>
            <a:endParaRPr b="0" i="0" sz="1450" u="none" cap="none" strike="noStrike">
              <a:solidFill>
                <a:srgbClr val="9F3423"/>
              </a:solidFill>
              <a:latin typeface="Montserrat"/>
              <a:ea typeface="Montserrat"/>
              <a:cs typeface="Montserrat"/>
              <a:sym typeface="Montserrat"/>
            </a:endParaRPr>
          </a:p>
        </p:txBody>
      </p:sp>
      <p:sp>
        <p:nvSpPr>
          <p:cNvPr id="732" name="Google Shape;732;p12"/>
          <p:cNvSpPr/>
          <p:nvPr/>
        </p:nvSpPr>
        <p:spPr>
          <a:xfrm>
            <a:off x="823970" y="5592327"/>
            <a:ext cx="4944533" cy="720937"/>
          </a:xfrm>
          <a:prstGeom prst="rect">
            <a:avLst/>
          </a:prstGeom>
          <a:solidFill>
            <a:srgbClr val="D5DBE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33" name="Google Shape;733;p12"/>
          <p:cNvSpPr/>
          <p:nvPr/>
        </p:nvSpPr>
        <p:spPr>
          <a:xfrm>
            <a:off x="834553" y="5571161"/>
            <a:ext cx="60960" cy="731520"/>
          </a:xfrm>
          <a:prstGeom prst="rect">
            <a:avLst/>
          </a:prstGeom>
          <a:solidFill>
            <a:srgbClr val="51651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200" u="none" cap="none" strike="noStrike">
              <a:solidFill>
                <a:schemeClr val="dk1"/>
              </a:solidFill>
              <a:latin typeface="Montserrat"/>
              <a:ea typeface="Montserrat"/>
              <a:cs typeface="Montserrat"/>
              <a:sym typeface="Montserrat"/>
            </a:endParaRPr>
          </a:p>
        </p:txBody>
      </p:sp>
      <p:sp>
        <p:nvSpPr>
          <p:cNvPr id="734" name="Google Shape;734;p12"/>
          <p:cNvSpPr/>
          <p:nvPr/>
        </p:nvSpPr>
        <p:spPr>
          <a:xfrm>
            <a:off x="1021566" y="5588726"/>
            <a:ext cx="3596640" cy="7315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50"/>
              <a:buFont typeface="Arial"/>
              <a:buNone/>
            </a:pPr>
            <a:r>
              <a:rPr b="1" i="0" lang="en-US" sz="1450" u="none" cap="none" strike="noStrike">
                <a:solidFill>
                  <a:srgbClr val="4F6319"/>
                </a:solidFill>
                <a:latin typeface="Montserrat"/>
                <a:ea typeface="Montserrat"/>
                <a:cs typeface="Montserrat"/>
                <a:sym typeface="Montserrat"/>
              </a:rPr>
              <a:t>7. Way Forward and References</a:t>
            </a:r>
            <a:endParaRPr b="0" i="0" sz="1450" u="none" cap="none" strike="noStrike">
              <a:solidFill>
                <a:srgbClr val="4F6319"/>
              </a:solidFill>
              <a:latin typeface="Montserrat"/>
              <a:ea typeface="Montserrat"/>
              <a:cs typeface="Montserrat"/>
              <a:sym typeface="Montserrat"/>
            </a:endParaRPr>
          </a:p>
        </p:txBody>
      </p:sp>
      <p:pic>
        <p:nvPicPr>
          <p:cNvPr id="735" name="Google Shape;735;p12"/>
          <p:cNvPicPr preferRelativeResize="0"/>
          <p:nvPr/>
        </p:nvPicPr>
        <p:blipFill rotWithShape="1">
          <a:blip r:embed="rId5">
            <a:alphaModFix/>
          </a:blip>
          <a:srcRect b="0" l="0" r="0" t="0"/>
          <a:stretch/>
        </p:blipFill>
        <p:spPr>
          <a:xfrm>
            <a:off x="9120189" y="1581679"/>
            <a:ext cx="2873375" cy="32289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6"/>
          <p:cNvSpPr txBox="1"/>
          <p:nvPr/>
        </p:nvSpPr>
        <p:spPr>
          <a:xfrm>
            <a:off x="832865" y="2525450"/>
            <a:ext cx="4791393" cy="2462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2200" u="none" cap="none" strike="noStrike">
                <a:solidFill>
                  <a:srgbClr val="0070C0"/>
                </a:solidFill>
                <a:latin typeface="Montserrat"/>
                <a:ea typeface="Montserrat"/>
                <a:cs typeface="Montserrat"/>
                <a:sym typeface="Montserrat"/>
              </a:rPr>
              <a:t>Our Best Practices Document will not just be a PDF — resources will be hosted on the CEOS GitHub with open-source code, reproducible notebooks, and community contributions welcome! </a:t>
            </a:r>
            <a:endParaRPr b="0" i="1" sz="2200" u="none" cap="none" strike="noStrike">
              <a:solidFill>
                <a:srgbClr val="000000"/>
              </a:solidFill>
              <a:latin typeface="Montserrat"/>
              <a:ea typeface="Montserrat"/>
              <a:cs typeface="Montserrat"/>
              <a:sym typeface="Montserrat"/>
            </a:endParaRPr>
          </a:p>
        </p:txBody>
      </p:sp>
      <p:grpSp>
        <p:nvGrpSpPr>
          <p:cNvPr id="741" name="Google Shape;741;p16"/>
          <p:cNvGrpSpPr/>
          <p:nvPr/>
        </p:nvGrpSpPr>
        <p:grpSpPr>
          <a:xfrm>
            <a:off x="6140221" y="1052104"/>
            <a:ext cx="5464277" cy="5403249"/>
            <a:chOff x="6140221" y="1052104"/>
            <a:chExt cx="5464277" cy="5403249"/>
          </a:xfrm>
        </p:grpSpPr>
        <p:pic>
          <p:nvPicPr>
            <p:cNvPr id="742" name="Google Shape;742;p16"/>
            <p:cNvPicPr preferRelativeResize="0"/>
            <p:nvPr/>
          </p:nvPicPr>
          <p:blipFill rotWithShape="1">
            <a:blip r:embed="rId3">
              <a:alphaModFix/>
            </a:blip>
            <a:srcRect b="0" l="0" r="0" t="0"/>
            <a:stretch/>
          </p:blipFill>
          <p:spPr>
            <a:xfrm>
              <a:off x="6315491" y="1086716"/>
              <a:ext cx="5289007" cy="5368637"/>
            </a:xfrm>
            <a:prstGeom prst="rect">
              <a:avLst/>
            </a:prstGeom>
            <a:noFill/>
            <a:ln>
              <a:noFill/>
            </a:ln>
          </p:spPr>
        </p:pic>
        <p:pic>
          <p:nvPicPr>
            <p:cNvPr id="743" name="Google Shape;743;p16"/>
            <p:cNvPicPr preferRelativeResize="0"/>
            <p:nvPr/>
          </p:nvPicPr>
          <p:blipFill rotWithShape="1">
            <a:blip r:embed="rId4">
              <a:alphaModFix/>
            </a:blip>
            <a:srcRect b="0" l="0" r="0" t="0"/>
            <a:stretch/>
          </p:blipFill>
          <p:spPr>
            <a:xfrm>
              <a:off x="6140221" y="1052104"/>
              <a:ext cx="361833" cy="374726"/>
            </a:xfrm>
            <a:prstGeom prst="rect">
              <a:avLst/>
            </a:prstGeom>
            <a:noFill/>
            <a:ln>
              <a:noFill/>
            </a:ln>
          </p:spPr>
        </p:pic>
        <p:pic>
          <p:nvPicPr>
            <p:cNvPr id="744" name="Google Shape;744;p16"/>
            <p:cNvPicPr preferRelativeResize="0"/>
            <p:nvPr/>
          </p:nvPicPr>
          <p:blipFill rotWithShape="1">
            <a:blip r:embed="rId5">
              <a:alphaModFix/>
            </a:blip>
            <a:srcRect b="0" l="0" r="0" t="0"/>
            <a:stretch/>
          </p:blipFill>
          <p:spPr>
            <a:xfrm flipH="1" rot="10800000">
              <a:off x="6416386" y="1844387"/>
              <a:ext cx="1562967" cy="194830"/>
            </a:xfrm>
            <a:prstGeom prst="rect">
              <a:avLst/>
            </a:prstGeom>
            <a:noFill/>
            <a:ln>
              <a:noFill/>
            </a:ln>
          </p:spPr>
        </p:pic>
      </p:grpSp>
      <p:sp>
        <p:nvSpPr>
          <p:cNvPr id="745" name="Google Shape;745;p16"/>
          <p:cNvSpPr txBox="1"/>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4400" u="none" cap="none" strike="noStrike">
                <a:solidFill>
                  <a:schemeClr val="lt1"/>
                </a:solidFill>
                <a:latin typeface="Montserrat"/>
                <a:ea typeface="Montserrat"/>
                <a:cs typeface="Montserrat"/>
                <a:sym typeface="Montserrat"/>
              </a:rPr>
              <a:t>A Living, Open Resource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7"/>
          <p:cNvSpPr txBox="1"/>
          <p:nvPr>
            <p:ph idx="1" type="body"/>
          </p:nvPr>
        </p:nvSpPr>
        <p:spPr>
          <a:xfrm>
            <a:off x="363711" y="1186682"/>
            <a:ext cx="11495400" cy="5319900"/>
          </a:xfrm>
          <a:prstGeom prst="rect">
            <a:avLst/>
          </a:prstGeom>
          <a:noFill/>
          <a:ln>
            <a:noFill/>
          </a:ln>
        </p:spPr>
        <p:txBody>
          <a:bodyPr anchorCtr="0" anchor="t" bIns="45700" lIns="91425" spcFirstLastPara="1" rIns="91425" wrap="square" tIns="45700">
            <a:noAutofit/>
          </a:bodyPr>
          <a:lstStyle/>
          <a:p>
            <a:pPr indent="-406400" lvl="0" marL="457200" rtl="0" algn="l">
              <a:lnSpc>
                <a:spcPct val="114999"/>
              </a:lnSpc>
              <a:spcBef>
                <a:spcPts val="1000"/>
              </a:spcBef>
              <a:spcAft>
                <a:spcPts val="0"/>
              </a:spcAft>
              <a:buSzPts val="2800"/>
              <a:buNone/>
            </a:pPr>
            <a:r>
              <a:rPr b="1" lang="en-US" sz="1800"/>
              <a:t>Next Steps</a:t>
            </a:r>
            <a:endParaRPr sz="1800"/>
          </a:p>
          <a:p>
            <a:pPr indent="-114300" lvl="0" marL="400050" rtl="0" algn="l">
              <a:lnSpc>
                <a:spcPct val="114999"/>
              </a:lnSpc>
              <a:spcBef>
                <a:spcPts val="1000"/>
              </a:spcBef>
              <a:spcAft>
                <a:spcPts val="0"/>
              </a:spcAft>
              <a:buSzPts val="1800"/>
              <a:buFont typeface="Arial"/>
              <a:buChar char="●"/>
            </a:pPr>
            <a:r>
              <a:rPr lang="en-US" sz="1800"/>
              <a:t>     Finalize scope and table of contents based on CEOS SIT-41 feedback</a:t>
            </a:r>
            <a:endParaRPr sz="1800"/>
          </a:p>
          <a:p>
            <a:pPr indent="-114300" lvl="0" marL="400050" rtl="0" algn="l">
              <a:lnSpc>
                <a:spcPct val="114999"/>
              </a:lnSpc>
              <a:spcBef>
                <a:spcPts val="1000"/>
              </a:spcBef>
              <a:spcAft>
                <a:spcPts val="0"/>
              </a:spcAft>
              <a:buSzPts val="1800"/>
              <a:buFont typeface="Arial"/>
              <a:buChar char="●"/>
            </a:pPr>
            <a:r>
              <a:rPr lang="en-US" sz="1800"/>
              <a:t>     Coordinate with CEOS-ARD for Water Thematic to ensure alignment</a:t>
            </a:r>
            <a:endParaRPr sz="1800"/>
          </a:p>
          <a:p>
            <a:pPr indent="-114300" lvl="0" marL="400050" rtl="0" algn="l">
              <a:lnSpc>
                <a:spcPct val="114999"/>
              </a:lnSpc>
              <a:spcBef>
                <a:spcPts val="1000"/>
              </a:spcBef>
              <a:spcAft>
                <a:spcPts val="0"/>
              </a:spcAft>
              <a:buSzPts val="1800"/>
              <a:buFont typeface="Arial"/>
              <a:buChar char="●"/>
            </a:pPr>
            <a:r>
              <a:rPr lang="en-US" sz="1800"/>
              <a:t>     Target draft for review at 2026 SIT TW (September) and again at Plenary (November); </a:t>
            </a:r>
            <a:endParaRPr sz="1800"/>
          </a:p>
          <a:p>
            <a:pPr indent="-114300" lvl="0" marL="400050" rtl="0" algn="l">
              <a:lnSpc>
                <a:spcPct val="114999"/>
              </a:lnSpc>
              <a:spcBef>
                <a:spcPts val="1000"/>
              </a:spcBef>
              <a:spcAft>
                <a:spcPts val="0"/>
              </a:spcAft>
              <a:buSzPts val="1800"/>
              <a:buFont typeface="Arial"/>
              <a:buChar char="●"/>
            </a:pPr>
            <a:r>
              <a:rPr lang="en-US" sz="1800"/>
              <a:t>     Final deliverable will be shared for endorsement at SIT-42</a:t>
            </a:r>
            <a:endParaRPr sz="1800"/>
          </a:p>
          <a:p>
            <a:pPr indent="0" lvl="0" marL="457200" rtl="0" algn="l">
              <a:lnSpc>
                <a:spcPct val="114999"/>
              </a:lnSpc>
              <a:spcBef>
                <a:spcPts val="1000"/>
              </a:spcBef>
              <a:spcAft>
                <a:spcPts val="0"/>
              </a:spcAft>
              <a:buNone/>
            </a:pPr>
            <a:r>
              <a:t/>
            </a:r>
            <a:endParaRPr sz="1600"/>
          </a:p>
          <a:p>
            <a:pPr indent="0" lvl="0" marL="0" rtl="0" algn="l">
              <a:lnSpc>
                <a:spcPct val="114999"/>
              </a:lnSpc>
              <a:spcBef>
                <a:spcPts val="1000"/>
              </a:spcBef>
              <a:spcAft>
                <a:spcPts val="0"/>
              </a:spcAft>
              <a:buSzPts val="2800"/>
              <a:buNone/>
            </a:pPr>
            <a:r>
              <a:rPr b="1" lang="en-US" sz="1800"/>
              <a:t>The CEOS ask…</a:t>
            </a:r>
            <a:endParaRPr sz="1800"/>
          </a:p>
          <a:p>
            <a:pPr indent="-114300" lvl="0" marL="400050" rtl="0" algn="l">
              <a:lnSpc>
                <a:spcPct val="114999"/>
              </a:lnSpc>
              <a:spcBef>
                <a:spcPts val="1000"/>
              </a:spcBef>
              <a:spcAft>
                <a:spcPts val="0"/>
              </a:spcAft>
              <a:buSzPts val="1800"/>
              <a:buFont typeface="Montserrat"/>
              <a:buChar char="●"/>
            </a:pPr>
            <a:r>
              <a:rPr lang="en-US" sz="1800"/>
              <a:t>     Do CEOS principals agree with the strategic direction of guidance document (</a:t>
            </a:r>
            <a:r>
              <a:rPr lang="en-US" sz="1800"/>
              <a:t>scope, audience, and objectives)? </a:t>
            </a:r>
            <a:r>
              <a:rPr lang="en-US" sz="1800"/>
              <a:t>      </a:t>
            </a:r>
            <a:endParaRPr sz="1800"/>
          </a:p>
          <a:p>
            <a:pPr indent="-114300" lvl="0" marL="400050" rtl="0" algn="l">
              <a:lnSpc>
                <a:spcPct val="114999"/>
              </a:lnSpc>
              <a:spcBef>
                <a:spcPts val="1000"/>
              </a:spcBef>
              <a:spcAft>
                <a:spcPts val="0"/>
              </a:spcAft>
              <a:buSzPts val="1800"/>
              <a:buFont typeface="Montserrat"/>
              <a:buChar char="●"/>
            </a:pPr>
            <a:r>
              <a:rPr lang="en-US" sz="1800"/>
              <a:t>      We welcome CEOS </a:t>
            </a:r>
            <a:r>
              <a:rPr lang="en-US" sz="1800"/>
              <a:t>entities</a:t>
            </a:r>
            <a:r>
              <a:rPr lang="en-US" sz="1800"/>
              <a:t> to provide feedback and contribute to sections relevant to their missions and expertise</a:t>
            </a:r>
            <a:endParaRPr sz="1800"/>
          </a:p>
          <a:p>
            <a:pPr indent="-114300" lvl="0" marL="400050" rtl="0" algn="l">
              <a:lnSpc>
                <a:spcPct val="114999"/>
              </a:lnSpc>
              <a:spcBef>
                <a:spcPts val="1000"/>
              </a:spcBef>
              <a:spcAft>
                <a:spcPts val="0"/>
              </a:spcAft>
              <a:buSzPts val="1800"/>
              <a:buFont typeface="Montserrat"/>
              <a:buChar char="●"/>
            </a:pPr>
            <a:r>
              <a:rPr lang="en-US" sz="1800"/>
              <a:t>      Contribution sought: use cases, datasets, code and/or successful integration examples</a:t>
            </a:r>
            <a:endParaRPr i="1" sz="1800" u="sng">
              <a:solidFill>
                <a:srgbClr val="0070C0"/>
              </a:solidFill>
            </a:endParaRPr>
          </a:p>
        </p:txBody>
      </p:sp>
      <p:sp>
        <p:nvSpPr>
          <p:cNvPr id="751" name="Google Shape;751;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Next Steps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18"/>
          <p:cNvSpPr/>
          <p:nvPr/>
        </p:nvSpPr>
        <p:spPr>
          <a:xfrm>
            <a:off x="7233175" y="4672201"/>
            <a:ext cx="4833000" cy="21858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None/>
            </a:pPr>
            <a:r>
              <a:rPr b="1" i="0" lang="en-US" sz="2200" u="none" cap="none" strike="noStrike">
                <a:solidFill>
                  <a:schemeClr val="accent1"/>
                </a:solidFill>
                <a:latin typeface="Montserrat"/>
                <a:ea typeface="Montserrat"/>
                <a:cs typeface="Montserrat"/>
                <a:sym typeface="Montserrat"/>
              </a:rPr>
              <a:t>David Borges, NASA</a:t>
            </a:r>
            <a:endParaRPr b="0" i="0" sz="14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US" sz="2200" u="none" cap="none" strike="noStrike">
                <a:solidFill>
                  <a:schemeClr val="accent1"/>
                </a:solidFill>
                <a:latin typeface="Montserrat"/>
                <a:ea typeface="Montserrat"/>
                <a:cs typeface="Montserrat"/>
                <a:sym typeface="Montserrat"/>
              </a:rPr>
              <a:t>Agenda Item 5.2</a:t>
            </a:r>
            <a:endParaRPr b="0" i="0" sz="14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chemeClr val="dk1"/>
              </a:buClr>
              <a:buSzPts val="2200"/>
              <a:buFont typeface="Arial"/>
              <a:buNone/>
            </a:pPr>
            <a:r>
              <a:rPr b="1" i="0" lang="en-US" sz="2200" u="none" cap="none" strike="noStrike">
                <a:solidFill>
                  <a:schemeClr val="accent1"/>
                </a:solidFill>
                <a:latin typeface="Montserrat"/>
                <a:ea typeface="Montserrat"/>
                <a:cs typeface="Montserrat"/>
                <a:sym typeface="Montserrat"/>
              </a:rPr>
              <a:t>CEOS SIT-41 2026</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chemeClr val="dk1"/>
              </a:buClr>
              <a:buSzPts val="2200"/>
              <a:buFont typeface="Arial"/>
              <a:buNone/>
            </a:pPr>
            <a:r>
              <a:rPr b="1" i="0" lang="en-US" sz="2200" u="none" cap="none" strike="noStrike">
                <a:solidFill>
                  <a:schemeClr val="accent1"/>
                </a:solidFill>
                <a:latin typeface="Montserrat"/>
                <a:ea typeface="Montserrat"/>
                <a:cs typeface="Montserrat"/>
                <a:sym typeface="Montserrat"/>
              </a:rPr>
              <a:t>Irvine, California, USA</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chemeClr val="dk1"/>
              </a:buClr>
              <a:buSzPts val="2200"/>
              <a:buFont typeface="Arial"/>
              <a:buNone/>
            </a:pPr>
            <a:r>
              <a:rPr b="1" i="0" lang="en-US" sz="2200" u="none" cap="none" strike="noStrike">
                <a:solidFill>
                  <a:schemeClr val="accent1"/>
                </a:solidFill>
                <a:latin typeface="Montserrat"/>
                <a:ea typeface="Montserrat"/>
                <a:cs typeface="Montserrat"/>
                <a:sym typeface="Montserrat"/>
              </a:rPr>
              <a:t>14-16 April 2026</a:t>
            </a:r>
            <a:endParaRPr b="1" i="0" sz="2200" u="none" cap="none" strike="noStrike">
              <a:solidFill>
                <a:schemeClr val="accent1"/>
              </a:solidFill>
              <a:latin typeface="Montserrat"/>
              <a:ea typeface="Montserrat"/>
              <a:cs typeface="Montserrat"/>
              <a:sym typeface="Montserrat"/>
            </a:endParaRPr>
          </a:p>
        </p:txBody>
      </p:sp>
      <p:sp>
        <p:nvSpPr>
          <p:cNvPr id="757" name="Google Shape;757;p18"/>
          <p:cNvSpPr txBox="1"/>
          <p:nvPr/>
        </p:nvSpPr>
        <p:spPr>
          <a:xfrm>
            <a:off x="115574" y="163854"/>
            <a:ext cx="7793400" cy="4773600"/>
          </a:xfrm>
          <a:prstGeom prst="rect">
            <a:avLst/>
          </a:prstGeom>
          <a:noFill/>
          <a:ln>
            <a:noFill/>
          </a:ln>
        </p:spPr>
        <p:txBody>
          <a:bodyPr anchorCtr="0" anchor="t" bIns="45700" lIns="91425" spcFirstLastPara="1" rIns="91425" wrap="square" tIns="45700">
            <a:noAutofit/>
          </a:bodyPr>
          <a:lstStyle/>
          <a:p>
            <a:pPr indent="0" lvl="0" marL="0" marR="0" rtl="0" algn="l">
              <a:lnSpc>
                <a:spcPct val="114999"/>
              </a:lnSpc>
              <a:spcBef>
                <a:spcPts val="0"/>
              </a:spcBef>
              <a:spcAft>
                <a:spcPts val="0"/>
              </a:spcAft>
              <a:buClr>
                <a:schemeClr val="lt1"/>
              </a:buClr>
              <a:buSzPts val="8000"/>
              <a:buFont typeface="Montserrat"/>
              <a:buNone/>
            </a:pPr>
            <a:r>
              <a:rPr b="0" i="0" lang="en-US" sz="7500" u="none" cap="none" strike="noStrike">
                <a:solidFill>
                  <a:schemeClr val="lt1"/>
                </a:solidFill>
                <a:latin typeface="Montserrat"/>
                <a:ea typeface="Montserrat"/>
                <a:cs typeface="Montserrat"/>
                <a:sym typeface="Montserrat"/>
              </a:rPr>
              <a:t>CEOS SIT-41</a:t>
            </a:r>
            <a:br>
              <a:rPr b="0" i="0" lang="en-US" sz="7500" u="none" cap="none" strike="noStrike">
                <a:solidFill>
                  <a:schemeClr val="lt1"/>
                </a:solidFill>
                <a:latin typeface="Montserrat"/>
                <a:ea typeface="Montserrat"/>
                <a:cs typeface="Montserrat"/>
                <a:sym typeface="Montserrat"/>
              </a:rPr>
            </a:br>
            <a:r>
              <a:rPr b="1" i="0" lang="en-US" sz="4000" u="none" cap="none" strike="noStrike">
                <a:solidFill>
                  <a:schemeClr val="lt1"/>
                </a:solidFill>
                <a:latin typeface="Montserrat"/>
                <a:ea typeface="Montserrat"/>
                <a:cs typeface="Montserrat"/>
                <a:sym typeface="Montserrat"/>
              </a:rPr>
              <a:t>CEOS-ARD Water Thematic</a:t>
            </a:r>
            <a:endParaRPr b="0" i="0" sz="4000" u="none" cap="none" strike="noStrike">
              <a:solidFill>
                <a:schemeClr val="lt1"/>
              </a:solidFill>
              <a:latin typeface="Montserrat"/>
              <a:ea typeface="Montserrat"/>
              <a:cs typeface="Montserrat"/>
              <a:sym typeface="Montserrat"/>
            </a:endParaRPr>
          </a:p>
          <a:p>
            <a:pPr indent="0" lvl="0" marL="0" marR="0" rtl="0" algn="l">
              <a:lnSpc>
                <a:spcPct val="114999"/>
              </a:lnSpc>
              <a:spcBef>
                <a:spcPts val="0"/>
              </a:spcBef>
              <a:spcAft>
                <a:spcPts val="0"/>
              </a:spcAft>
              <a:buClr>
                <a:schemeClr val="lt1"/>
              </a:buClr>
              <a:buSzPts val="8000"/>
              <a:buFont typeface="Montserrat"/>
              <a:buNone/>
            </a:pPr>
            <a:r>
              <a:t/>
            </a:r>
            <a:endParaRPr b="1" i="0" sz="4400" u="none" cap="none" strike="noStrike">
              <a:solidFill>
                <a:schemeClr val="lt1"/>
              </a:solidFill>
              <a:latin typeface="Montserrat"/>
              <a:ea typeface="Montserrat"/>
              <a:cs typeface="Montserrat"/>
              <a:sym typeface="Montserrat"/>
            </a:endParaRPr>
          </a:p>
          <a:p>
            <a:pPr indent="0" lvl="0" marL="0" marR="0" rtl="0" algn="l">
              <a:lnSpc>
                <a:spcPct val="114999"/>
              </a:lnSpc>
              <a:spcBef>
                <a:spcPts val="0"/>
              </a:spcBef>
              <a:spcAft>
                <a:spcPts val="0"/>
              </a:spcAft>
              <a:buClr>
                <a:schemeClr val="lt1"/>
              </a:buClr>
              <a:buSzPts val="8000"/>
              <a:buFont typeface="Arial"/>
              <a:buNone/>
            </a:pPr>
            <a:r>
              <a:t/>
            </a:r>
            <a:endParaRPr b="0" i="0" sz="40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1" name="Shape 761"/>
        <p:cNvGrpSpPr/>
        <p:nvPr/>
      </p:nvGrpSpPr>
      <p:grpSpPr>
        <a:xfrm>
          <a:off x="0" y="0"/>
          <a:ext cx="0" cy="0"/>
          <a:chOff x="0" y="0"/>
          <a:chExt cx="0" cy="0"/>
        </a:xfrm>
      </p:grpSpPr>
      <p:cxnSp>
        <p:nvCxnSpPr>
          <p:cNvPr id="762" name="Google Shape;762;g3de1b9edae1_0_72"/>
          <p:cNvCxnSpPr/>
          <p:nvPr/>
        </p:nvCxnSpPr>
        <p:spPr>
          <a:xfrm>
            <a:off x="230600" y="6343833"/>
            <a:ext cx="11730900" cy="0"/>
          </a:xfrm>
          <a:prstGeom prst="straightConnector1">
            <a:avLst/>
          </a:prstGeom>
          <a:noFill/>
          <a:ln cap="flat" cmpd="sng" w="12700">
            <a:solidFill>
              <a:srgbClr val="21455B"/>
            </a:solidFill>
            <a:prstDash val="dot"/>
            <a:round/>
            <a:headEnd len="med" w="med" type="none"/>
            <a:tailEnd len="med" w="med" type="none"/>
          </a:ln>
        </p:spPr>
      </p:cxnSp>
      <p:pic>
        <p:nvPicPr>
          <p:cNvPr id="763" name="Google Shape;763;g3de1b9edae1_0_72" title="CEOS_ARD_Logo_blue_corrected.png"/>
          <p:cNvPicPr preferRelativeResize="0"/>
          <p:nvPr/>
        </p:nvPicPr>
        <p:blipFill rotWithShape="1">
          <a:blip r:embed="rId3">
            <a:alphaModFix/>
          </a:blip>
          <a:srcRect b="229" l="0" r="0" t="239"/>
          <a:stretch/>
        </p:blipFill>
        <p:spPr>
          <a:xfrm>
            <a:off x="10898600" y="184072"/>
            <a:ext cx="1148268" cy="920301"/>
          </a:xfrm>
          <a:prstGeom prst="rect">
            <a:avLst/>
          </a:prstGeom>
          <a:noFill/>
          <a:ln>
            <a:noFill/>
          </a:ln>
        </p:spPr>
      </p:pic>
      <p:pic>
        <p:nvPicPr>
          <p:cNvPr id="764" name="Google Shape;764;g3de1b9edae1_0_72" title="CARD4L-SAR_Background-ALOS2.jpg"/>
          <p:cNvPicPr preferRelativeResize="0"/>
          <p:nvPr/>
        </p:nvPicPr>
        <p:blipFill rotWithShape="1">
          <a:blip r:embed="rId4">
            <a:alphaModFix/>
          </a:blip>
          <a:srcRect b="2915" l="5347" r="518" t="866"/>
          <a:stretch/>
        </p:blipFill>
        <p:spPr>
          <a:xfrm flipH="1">
            <a:off x="-5854699" y="-60300"/>
            <a:ext cx="6963600" cy="6672900"/>
          </a:xfrm>
          <a:prstGeom prst="donut">
            <a:avLst>
              <a:gd fmla="val 10848" name="adj"/>
            </a:avLst>
          </a:prstGeom>
          <a:noFill/>
          <a:ln>
            <a:noFill/>
          </a:ln>
        </p:spPr>
      </p:pic>
      <p:sp>
        <p:nvSpPr>
          <p:cNvPr id="765" name="Google Shape;765;g3de1b9edae1_0_72"/>
          <p:cNvSpPr txBox="1"/>
          <p:nvPr/>
        </p:nvSpPr>
        <p:spPr>
          <a:xfrm>
            <a:off x="1350867" y="257817"/>
            <a:ext cx="6270900" cy="772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4000">
                <a:solidFill>
                  <a:srgbClr val="21455B"/>
                </a:solidFill>
                <a:latin typeface="Barlow"/>
                <a:ea typeface="Barlow"/>
                <a:cs typeface="Barlow"/>
                <a:sym typeface="Barlow"/>
              </a:rPr>
              <a:t>CEOS-ARD Strategy Pillars</a:t>
            </a:r>
            <a:endParaRPr sz="4000">
              <a:solidFill>
                <a:srgbClr val="21455B"/>
              </a:solidFill>
              <a:latin typeface="Barlow"/>
              <a:ea typeface="Barlow"/>
              <a:cs typeface="Barlow"/>
              <a:sym typeface="Barlow"/>
            </a:endParaRPr>
          </a:p>
        </p:txBody>
      </p:sp>
      <p:pic>
        <p:nvPicPr>
          <p:cNvPr id="766" name="Google Shape;766;g3de1b9edae1_0_72" title="CEOS_logo_ard_blue.png"/>
          <p:cNvPicPr preferRelativeResize="0"/>
          <p:nvPr/>
        </p:nvPicPr>
        <p:blipFill rotWithShape="1">
          <a:blip r:embed="rId5">
            <a:alphaModFix/>
          </a:blip>
          <a:srcRect b="0" l="10" r="0" t="0"/>
          <a:stretch/>
        </p:blipFill>
        <p:spPr>
          <a:xfrm>
            <a:off x="7989936" y="308578"/>
            <a:ext cx="2906663" cy="671301"/>
          </a:xfrm>
          <a:prstGeom prst="rect">
            <a:avLst/>
          </a:prstGeom>
          <a:noFill/>
          <a:ln>
            <a:noFill/>
          </a:ln>
        </p:spPr>
      </p:pic>
      <p:sp>
        <p:nvSpPr>
          <p:cNvPr id="767" name="Google Shape;767;g3de1b9edae1_0_72"/>
          <p:cNvSpPr/>
          <p:nvPr/>
        </p:nvSpPr>
        <p:spPr>
          <a:xfrm>
            <a:off x="3062610" y="4146293"/>
            <a:ext cx="1267200" cy="1267200"/>
          </a:xfrm>
          <a:prstGeom prst="ellipse">
            <a:avLst/>
          </a:prstGeom>
          <a:solidFill>
            <a:schemeClr val="lt1"/>
          </a:solidFill>
          <a:ln cap="flat" cmpd="sng" w="127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768" name="Google Shape;768;g3de1b9edae1_0_72"/>
          <p:cNvSpPr/>
          <p:nvPr/>
        </p:nvSpPr>
        <p:spPr>
          <a:xfrm>
            <a:off x="8488843" y="2480393"/>
            <a:ext cx="1267200" cy="1267200"/>
          </a:xfrm>
          <a:prstGeom prst="ellipse">
            <a:avLst/>
          </a:prstGeom>
          <a:solidFill>
            <a:schemeClr val="lt1"/>
          </a:solidFill>
          <a:ln cap="flat" cmpd="sng" w="127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pic>
        <p:nvPicPr>
          <p:cNvPr id="769" name="Google Shape;769;g3de1b9edae1_0_72"/>
          <p:cNvPicPr preferRelativeResize="0"/>
          <p:nvPr/>
        </p:nvPicPr>
        <p:blipFill>
          <a:blip r:embed="rId6">
            <a:alphaModFix/>
          </a:blip>
          <a:stretch>
            <a:fillRect/>
          </a:stretch>
        </p:blipFill>
        <p:spPr>
          <a:xfrm>
            <a:off x="1298755" y="1176793"/>
            <a:ext cx="9936963" cy="5094634"/>
          </a:xfrm>
          <a:prstGeom prst="rect">
            <a:avLst/>
          </a:prstGeom>
          <a:noFill/>
          <a:ln>
            <a:noFill/>
          </a:ln>
        </p:spPr>
      </p:pic>
      <p:sp>
        <p:nvSpPr>
          <p:cNvPr id="770" name="Google Shape;770;g3de1b9edae1_0_72"/>
          <p:cNvSpPr txBox="1"/>
          <p:nvPr/>
        </p:nvSpPr>
        <p:spPr>
          <a:xfrm>
            <a:off x="10353033" y="4724400"/>
            <a:ext cx="1694100" cy="1148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600">
                <a:solidFill>
                  <a:srgbClr val="21455B"/>
                </a:solidFill>
              </a:rPr>
              <a:t>Underpinned by CEOS Interoperability Handbook  conventions</a:t>
            </a:r>
            <a:endParaRPr sz="1600">
              <a:solidFill>
                <a:srgbClr val="21455B"/>
              </a:solidFill>
            </a:endParaRPr>
          </a:p>
        </p:txBody>
      </p:sp>
      <p:cxnSp>
        <p:nvCxnSpPr>
          <p:cNvPr id="771" name="Google Shape;771;g3de1b9edae1_0_72"/>
          <p:cNvCxnSpPr>
            <a:stCxn id="770" idx="1"/>
          </p:cNvCxnSpPr>
          <p:nvPr/>
        </p:nvCxnSpPr>
        <p:spPr>
          <a:xfrm flipH="1">
            <a:off x="10139733" y="5298450"/>
            <a:ext cx="213300" cy="198000"/>
          </a:xfrm>
          <a:prstGeom prst="straightConnector1">
            <a:avLst/>
          </a:prstGeom>
          <a:noFill/>
          <a:ln cap="flat" cmpd="sng" w="12700">
            <a:solidFill>
              <a:srgbClr val="21455B"/>
            </a:solidFill>
            <a:prstDash val="solid"/>
            <a:round/>
            <a:headEnd len="med" w="med" type="none"/>
            <a:tailEnd len="med" w="med" type="triangle"/>
          </a:ln>
        </p:spPr>
      </p:cxnSp>
      <p:sp>
        <p:nvSpPr>
          <p:cNvPr id="772" name="Google Shape;772;g3de1b9edae1_0_72"/>
          <p:cNvSpPr/>
          <p:nvPr/>
        </p:nvSpPr>
        <p:spPr>
          <a:xfrm>
            <a:off x="4995625" y="2105500"/>
            <a:ext cx="1211400" cy="33192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NASA SIT Chair Priorities</a:t>
            </a:r>
            <a:endParaRPr/>
          </a:p>
          <a:p>
            <a:pPr indent="0" lvl="0" marL="0" marR="0" rtl="0" algn="l">
              <a:lnSpc>
                <a:spcPct val="90000"/>
              </a:lnSpc>
              <a:spcBef>
                <a:spcPts val="0"/>
              </a:spcBef>
              <a:spcAft>
                <a:spcPts val="0"/>
              </a:spcAft>
              <a:buClr>
                <a:schemeClr val="lt1"/>
              </a:buClr>
              <a:buSzPts val="4400"/>
              <a:buFont typeface="Montserrat"/>
              <a:buNone/>
            </a:pPr>
            <a:br>
              <a:rPr lang="en-US"/>
            </a:br>
            <a:endParaRPr/>
          </a:p>
        </p:txBody>
      </p:sp>
      <p:sp>
        <p:nvSpPr>
          <p:cNvPr id="515" name="Google Shape;515;p2"/>
          <p:cNvSpPr txBox="1"/>
          <p:nvPr/>
        </p:nvSpPr>
        <p:spPr>
          <a:xfrm>
            <a:off x="370505" y="1555305"/>
            <a:ext cx="6756900" cy="441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700" u="none" cap="none" strike="noStrike">
                <a:solidFill>
                  <a:srgbClr val="0070C0"/>
                </a:solidFill>
                <a:latin typeface="Montserrat"/>
                <a:ea typeface="Montserrat"/>
                <a:cs typeface="Montserrat"/>
                <a:sym typeface="Montserrat"/>
              </a:rPr>
              <a:t>Priority 1: Water Planet- Seeing Earth's Water from Space</a:t>
            </a:r>
            <a:endParaRPr b="1"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i="0" sz="2700" u="none" cap="none" strike="noStrike">
              <a:solidFill>
                <a:srgbClr val="0070C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Advance understanding of Earth's water cycle by monitoring terrestrial waters, coastal regions, and oceans from space. Transform this knowledge to actionable insights to enhance water use efficiency, improve water quality, and enhance resilience to water-related hazards such as droughts, floods, and storms. </a:t>
            </a:r>
            <a:endParaRPr/>
          </a:p>
          <a:p>
            <a:pPr indent="-107950" lvl="1" marL="228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i="0" sz="2700" u="none" cap="none" strike="noStrike">
              <a:solidFill>
                <a:srgbClr val="A5A5A5"/>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516" name="Google Shape;516;p2"/>
          <p:cNvPicPr preferRelativeResize="0"/>
          <p:nvPr/>
        </p:nvPicPr>
        <p:blipFill rotWithShape="1">
          <a:blip r:embed="rId3">
            <a:alphaModFix/>
          </a:blip>
          <a:srcRect b="0" l="0" r="0" t="0"/>
          <a:stretch/>
        </p:blipFill>
        <p:spPr>
          <a:xfrm>
            <a:off x="7670423" y="1553634"/>
            <a:ext cx="2390775" cy="3581400"/>
          </a:xfrm>
          <a:prstGeom prst="rect">
            <a:avLst/>
          </a:prstGeom>
          <a:noFill/>
          <a:ln>
            <a:noFill/>
          </a:ln>
        </p:spPr>
      </p:pic>
      <p:pic>
        <p:nvPicPr>
          <p:cNvPr id="517" name="Google Shape;517;p2"/>
          <p:cNvPicPr preferRelativeResize="0"/>
          <p:nvPr/>
        </p:nvPicPr>
        <p:blipFill rotWithShape="1">
          <a:blip r:embed="rId4">
            <a:alphaModFix/>
          </a:blip>
          <a:srcRect b="0" l="0" r="0" t="0"/>
          <a:stretch/>
        </p:blipFill>
        <p:spPr>
          <a:xfrm>
            <a:off x="10240434" y="3352196"/>
            <a:ext cx="1786467" cy="30080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776" name="Shape 776"/>
        <p:cNvGrpSpPr/>
        <p:nvPr/>
      </p:nvGrpSpPr>
      <p:grpSpPr>
        <a:xfrm>
          <a:off x="0" y="0"/>
          <a:ext cx="0" cy="0"/>
          <a:chOff x="0" y="0"/>
          <a:chExt cx="0" cy="0"/>
        </a:xfrm>
      </p:grpSpPr>
      <p:cxnSp>
        <p:nvCxnSpPr>
          <p:cNvPr id="777" name="Google Shape;777;g3de1b9edae1_2_54"/>
          <p:cNvCxnSpPr/>
          <p:nvPr/>
        </p:nvCxnSpPr>
        <p:spPr>
          <a:xfrm>
            <a:off x="230600" y="6343833"/>
            <a:ext cx="11730800" cy="0"/>
          </a:xfrm>
          <a:prstGeom prst="straightConnector1">
            <a:avLst/>
          </a:prstGeom>
          <a:noFill/>
          <a:ln cap="flat" cmpd="sng" w="9525">
            <a:solidFill>
              <a:schemeClr val="lt1"/>
            </a:solidFill>
            <a:prstDash val="dot"/>
            <a:round/>
            <a:headEnd len="sm" w="sm" type="none"/>
            <a:tailEnd len="sm" w="sm" type="none"/>
          </a:ln>
        </p:spPr>
      </p:cxnSp>
      <p:pic>
        <p:nvPicPr>
          <p:cNvPr id="778" name="Google Shape;778;g3de1b9edae1_2_54" title="CEOS_logo_white_text_right.png"/>
          <p:cNvPicPr preferRelativeResize="0"/>
          <p:nvPr/>
        </p:nvPicPr>
        <p:blipFill rotWithShape="1">
          <a:blip r:embed="rId3">
            <a:alphaModFix/>
          </a:blip>
          <a:srcRect b="0" l="-420" r="420" t="0"/>
          <a:stretch/>
        </p:blipFill>
        <p:spPr>
          <a:xfrm>
            <a:off x="7863633" y="308567"/>
            <a:ext cx="2931364" cy="671300"/>
          </a:xfrm>
          <a:prstGeom prst="rect">
            <a:avLst/>
          </a:prstGeom>
          <a:noFill/>
          <a:ln>
            <a:noFill/>
          </a:ln>
        </p:spPr>
      </p:pic>
      <p:pic>
        <p:nvPicPr>
          <p:cNvPr id="779" name="Google Shape;779;g3de1b9edae1_2_54" title="CEOS_ARD_Logo_white.png"/>
          <p:cNvPicPr preferRelativeResize="0"/>
          <p:nvPr/>
        </p:nvPicPr>
        <p:blipFill rotWithShape="1">
          <a:blip r:embed="rId4">
            <a:alphaModFix/>
          </a:blip>
          <a:srcRect b="0" l="0" r="0" t="0"/>
          <a:stretch/>
        </p:blipFill>
        <p:spPr>
          <a:xfrm>
            <a:off x="10898600" y="184072"/>
            <a:ext cx="1148267" cy="920300"/>
          </a:xfrm>
          <a:prstGeom prst="rect">
            <a:avLst/>
          </a:prstGeom>
          <a:noFill/>
          <a:ln>
            <a:noFill/>
          </a:ln>
        </p:spPr>
      </p:pic>
      <p:pic>
        <p:nvPicPr>
          <p:cNvPr id="780" name="Google Shape;780;g3de1b9edae1_2_54" title="slide6.jpg"/>
          <p:cNvPicPr preferRelativeResize="0"/>
          <p:nvPr/>
        </p:nvPicPr>
        <p:blipFill rotWithShape="1">
          <a:blip r:embed="rId5">
            <a:alphaModFix/>
          </a:blip>
          <a:srcRect b="0" l="56751" r="-25183" t="0"/>
          <a:stretch/>
        </p:blipFill>
        <p:spPr>
          <a:xfrm flipH="1">
            <a:off x="-5854700" y="-60300"/>
            <a:ext cx="6963600" cy="6672800"/>
          </a:xfrm>
          <a:prstGeom prst="donut">
            <a:avLst>
              <a:gd fmla="val 10848" name="adj"/>
            </a:avLst>
          </a:prstGeom>
          <a:noFill/>
          <a:ln>
            <a:noFill/>
          </a:ln>
        </p:spPr>
      </p:pic>
      <p:sp>
        <p:nvSpPr>
          <p:cNvPr id="781" name="Google Shape;781;g3de1b9edae1_2_54"/>
          <p:cNvSpPr txBox="1"/>
          <p:nvPr/>
        </p:nvSpPr>
        <p:spPr>
          <a:xfrm>
            <a:off x="1350867" y="257817"/>
            <a:ext cx="6270800" cy="772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100"/>
              <a:buFont typeface="Arial"/>
              <a:buNone/>
            </a:pPr>
            <a:r>
              <a:rPr b="0" i="0" lang="en-US" sz="4100" u="none" cap="none" strike="noStrike">
                <a:solidFill>
                  <a:schemeClr val="lt1"/>
                </a:solidFill>
                <a:latin typeface="Barlow"/>
                <a:ea typeface="Barlow"/>
                <a:cs typeface="Barlow"/>
                <a:sym typeface="Barlow"/>
              </a:rPr>
              <a:t>CEOS-ARD for Water</a:t>
            </a:r>
            <a:endParaRPr b="0" i="0" sz="4100" u="none" cap="none" strike="noStrike">
              <a:solidFill>
                <a:schemeClr val="lt1"/>
              </a:solidFill>
              <a:latin typeface="Barlow"/>
              <a:ea typeface="Barlow"/>
              <a:cs typeface="Barlow"/>
              <a:sym typeface="Barlow"/>
            </a:endParaRPr>
          </a:p>
        </p:txBody>
      </p:sp>
      <p:sp>
        <p:nvSpPr>
          <p:cNvPr id="782" name="Google Shape;782;g3de1b9edae1_2_54"/>
          <p:cNvSpPr txBox="1"/>
          <p:nvPr/>
        </p:nvSpPr>
        <p:spPr>
          <a:xfrm>
            <a:off x="1350875" y="1183677"/>
            <a:ext cx="10292400" cy="5160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Barlow"/>
                <a:ea typeface="Barlow"/>
                <a:cs typeface="Barlow"/>
                <a:sym typeface="Barlow"/>
              </a:rPr>
              <a:t>SIT Chair Priority #1: Water Planet- Seeing Earth's Water from Space has CEOS-ARD as a focus.</a:t>
            </a:r>
            <a:endParaRPr b="1" i="0" sz="1700" u="none" cap="none" strike="noStrike">
              <a:solidFill>
                <a:schemeClr val="lt1"/>
              </a:solidFill>
              <a:latin typeface="Barlow"/>
              <a:ea typeface="Barlow"/>
              <a:cs typeface="Barlow"/>
              <a:sym typeface="Barlow"/>
            </a:endParaRPr>
          </a:p>
          <a:p>
            <a:pPr indent="0" lvl="0" marL="0" marR="0" rtl="0" algn="l">
              <a:lnSpc>
                <a:spcPct val="100000"/>
              </a:lnSpc>
              <a:spcBef>
                <a:spcPts val="900"/>
              </a:spcBef>
              <a:spcAft>
                <a:spcPts val="0"/>
              </a:spcAft>
              <a:buClr>
                <a:srgbClr val="000000"/>
              </a:buClr>
              <a:buSzPts val="1700"/>
              <a:buFont typeface="Arial"/>
              <a:buNone/>
            </a:pPr>
            <a:r>
              <a:rPr b="0" i="0" lang="en-US" sz="1700" u="sng" cap="none" strike="noStrike">
                <a:solidFill>
                  <a:schemeClr val="lt1"/>
                </a:solidFill>
                <a:latin typeface="Barlow"/>
                <a:ea typeface="Barlow"/>
                <a:cs typeface="Barlow"/>
                <a:sym typeface="Barlow"/>
              </a:rPr>
              <a:t>Deliverable:</a:t>
            </a:r>
            <a:r>
              <a:rPr b="0" i="0" lang="en-US" sz="1700" u="none" cap="none" strike="noStrike">
                <a:solidFill>
                  <a:schemeClr val="lt1"/>
                </a:solidFill>
                <a:latin typeface="Barlow"/>
                <a:ea typeface="Barlow"/>
                <a:cs typeface="Barlow"/>
                <a:sym typeface="Barlow"/>
              </a:rPr>
              <a:t> Contribute a water thematic section to updated CEOS-ARD strategy (in collaboration with CEOS Chair) by 2026 SIT-TW.</a:t>
            </a:r>
            <a:endParaRPr b="0" i="0" sz="1700" u="none" cap="none" strike="noStrike">
              <a:solidFill>
                <a:schemeClr val="lt1"/>
              </a:solidFill>
              <a:latin typeface="Barlow"/>
              <a:ea typeface="Barlow"/>
              <a:cs typeface="Barlow"/>
              <a:sym typeface="Barlow"/>
            </a:endParaRPr>
          </a:p>
          <a:p>
            <a:pPr indent="-412750" lvl="0" marL="609600" marR="0" rtl="0" algn="l">
              <a:lnSpc>
                <a:spcPct val="100000"/>
              </a:lnSpc>
              <a:spcBef>
                <a:spcPts val="900"/>
              </a:spcBef>
              <a:spcAft>
                <a:spcPts val="0"/>
              </a:spcAft>
              <a:buClr>
                <a:schemeClr val="lt1"/>
              </a:buClr>
              <a:buSzPts val="1700"/>
              <a:buFont typeface="Barlow"/>
              <a:buChar char="●"/>
            </a:pPr>
            <a:r>
              <a:rPr b="0" i="0" lang="en-US" sz="1700" u="none" cap="none" strike="noStrike">
                <a:solidFill>
                  <a:schemeClr val="lt1"/>
                </a:solidFill>
                <a:latin typeface="Barlow"/>
                <a:ea typeface="Barlow"/>
                <a:cs typeface="Barlow"/>
                <a:sym typeface="Barlow"/>
              </a:rPr>
              <a:t>Where do we want to be in 5 years time to ensure CEOS-ARD is serving the needs of the water community?</a:t>
            </a:r>
            <a:endParaRPr b="0" i="0" sz="1700" u="none" cap="none" strike="noStrike">
              <a:solidFill>
                <a:schemeClr val="lt1"/>
              </a:solidFill>
              <a:latin typeface="Barlow"/>
              <a:ea typeface="Barlow"/>
              <a:cs typeface="Barlow"/>
              <a:sym typeface="Barlow"/>
            </a:endParaRPr>
          </a:p>
          <a:p>
            <a:pPr indent="-412750" lvl="0" marL="609600" marR="0" rtl="0" algn="l">
              <a:lnSpc>
                <a:spcPct val="100000"/>
              </a:lnSpc>
              <a:spcBef>
                <a:spcPts val="900"/>
              </a:spcBef>
              <a:spcAft>
                <a:spcPts val="0"/>
              </a:spcAft>
              <a:buClr>
                <a:schemeClr val="lt1"/>
              </a:buClr>
              <a:buSzPts val="1700"/>
              <a:buFont typeface="Barlow"/>
              <a:buChar char="●"/>
            </a:pPr>
            <a:r>
              <a:rPr b="0" i="0" lang="en-US" sz="1700" u="none" cap="none" strike="noStrike">
                <a:solidFill>
                  <a:schemeClr val="lt1"/>
                </a:solidFill>
                <a:latin typeface="Barlow"/>
                <a:ea typeface="Barlow"/>
                <a:cs typeface="Barlow"/>
                <a:sym typeface="Barlow"/>
              </a:rPr>
              <a:t>Can we prepare a holistic vision for CEOS-ARD for water?</a:t>
            </a:r>
            <a:endParaRPr b="0" i="0" sz="1700" u="none" cap="none" strike="noStrike">
              <a:solidFill>
                <a:schemeClr val="lt1"/>
              </a:solidFill>
              <a:latin typeface="Barlow"/>
              <a:ea typeface="Barlow"/>
              <a:cs typeface="Barlow"/>
              <a:sym typeface="Barlow"/>
            </a:endParaRPr>
          </a:p>
          <a:p>
            <a:pPr indent="-412750" lvl="0" marL="609600" marR="0" rtl="0" algn="l">
              <a:lnSpc>
                <a:spcPct val="100000"/>
              </a:lnSpc>
              <a:spcBef>
                <a:spcPts val="900"/>
              </a:spcBef>
              <a:spcAft>
                <a:spcPts val="0"/>
              </a:spcAft>
              <a:buClr>
                <a:schemeClr val="lt1"/>
              </a:buClr>
              <a:buSzPts val="1700"/>
              <a:buFont typeface="Barlow"/>
              <a:buChar char="●"/>
            </a:pPr>
            <a:r>
              <a:rPr b="0" i="0" lang="en-US" sz="1700" u="none" cap="none" strike="noStrike">
                <a:solidFill>
                  <a:schemeClr val="lt1"/>
                </a:solidFill>
                <a:latin typeface="Barlow"/>
                <a:ea typeface="Barlow"/>
                <a:cs typeface="Barlow"/>
                <a:sym typeface="Barlow"/>
              </a:rPr>
              <a:t>What do we need to cover the whole </a:t>
            </a:r>
            <a:r>
              <a:rPr lang="en-US" sz="1700">
                <a:solidFill>
                  <a:schemeClr val="lt1"/>
                </a:solidFill>
                <a:latin typeface="Barlow"/>
                <a:ea typeface="Barlow"/>
                <a:cs typeface="Barlow"/>
                <a:sym typeface="Barlow"/>
              </a:rPr>
              <a:t>water cycle system</a:t>
            </a:r>
            <a:r>
              <a:rPr b="0" i="0" lang="en-US" sz="1700" u="none" cap="none" strike="noStrike">
                <a:solidFill>
                  <a:schemeClr val="lt1"/>
                </a:solidFill>
                <a:latin typeface="Barlow"/>
                <a:ea typeface="Barlow"/>
                <a:cs typeface="Barlow"/>
                <a:sym typeface="Barlow"/>
              </a:rPr>
              <a:t>?</a:t>
            </a:r>
            <a:endParaRPr b="0" i="0" sz="1700" u="none" cap="none" strike="noStrike">
              <a:solidFill>
                <a:schemeClr val="lt1"/>
              </a:solidFill>
              <a:latin typeface="Barlow"/>
              <a:ea typeface="Barlow"/>
              <a:cs typeface="Barlow"/>
              <a:sym typeface="Barlow"/>
            </a:endParaRPr>
          </a:p>
          <a:p>
            <a:pPr indent="-412750" lvl="0" marL="609600" marR="0" rtl="0" algn="l">
              <a:lnSpc>
                <a:spcPct val="100000"/>
              </a:lnSpc>
              <a:spcBef>
                <a:spcPts val="900"/>
              </a:spcBef>
              <a:spcAft>
                <a:spcPts val="0"/>
              </a:spcAft>
              <a:buClr>
                <a:schemeClr val="lt1"/>
              </a:buClr>
              <a:buSzPts val="1700"/>
              <a:buFont typeface="Barlow"/>
              <a:buChar char="●"/>
            </a:pPr>
            <a:r>
              <a:rPr b="0" i="0" lang="en-US" sz="1700" u="none" cap="none" strike="noStrike">
                <a:solidFill>
                  <a:schemeClr val="lt1"/>
                </a:solidFill>
                <a:latin typeface="Barlow"/>
                <a:ea typeface="Barlow"/>
                <a:cs typeface="Barlow"/>
                <a:sym typeface="Barlow"/>
              </a:rPr>
              <a:t>What are the analysis-ready products needed by the water community? </a:t>
            </a:r>
            <a:endParaRPr b="0" i="0" sz="1700" u="none" cap="none" strike="noStrike">
              <a:solidFill>
                <a:schemeClr val="lt1"/>
              </a:solidFill>
              <a:latin typeface="Barlow"/>
              <a:ea typeface="Barlow"/>
              <a:cs typeface="Barlow"/>
              <a:sym typeface="Barlow"/>
            </a:endParaRPr>
          </a:p>
          <a:p>
            <a:pPr indent="-336550" lvl="1" marL="914400" marR="0" rtl="0" algn="l">
              <a:lnSpc>
                <a:spcPct val="100000"/>
              </a:lnSpc>
              <a:spcBef>
                <a:spcPts val="900"/>
              </a:spcBef>
              <a:spcAft>
                <a:spcPts val="0"/>
              </a:spcAft>
              <a:buClr>
                <a:schemeClr val="lt1"/>
              </a:buClr>
              <a:buSzPts val="1700"/>
              <a:buFont typeface="Barlow"/>
              <a:buChar char="○"/>
            </a:pPr>
            <a:r>
              <a:rPr lang="en-US" sz="1700">
                <a:solidFill>
                  <a:schemeClr val="lt1"/>
                </a:solidFill>
                <a:latin typeface="Barlow"/>
                <a:ea typeface="Barlow"/>
                <a:cs typeface="Barlow"/>
                <a:sym typeface="Barlow"/>
              </a:rPr>
              <a:t>Essential Water Variables, or an expanded list of products?</a:t>
            </a:r>
            <a:endParaRPr b="0" i="0" sz="1700" u="none" cap="none" strike="noStrike">
              <a:solidFill>
                <a:schemeClr val="lt1"/>
              </a:solidFill>
              <a:latin typeface="Barlow"/>
              <a:ea typeface="Barlow"/>
              <a:cs typeface="Barlow"/>
              <a:sym typeface="Barlow"/>
            </a:endParaRPr>
          </a:p>
          <a:p>
            <a:pPr indent="-412750" lvl="0" marL="609600" marR="0" rtl="0" algn="l">
              <a:lnSpc>
                <a:spcPct val="100000"/>
              </a:lnSpc>
              <a:spcBef>
                <a:spcPts val="900"/>
              </a:spcBef>
              <a:spcAft>
                <a:spcPts val="0"/>
              </a:spcAft>
              <a:buClr>
                <a:schemeClr val="lt1"/>
              </a:buClr>
              <a:buSzPts val="1700"/>
              <a:buFont typeface="Barlow"/>
              <a:buChar char="●"/>
            </a:pPr>
            <a:r>
              <a:rPr b="0" i="0" lang="en-US" sz="1700" u="none" cap="none" strike="noStrike">
                <a:solidFill>
                  <a:schemeClr val="lt1"/>
                </a:solidFill>
                <a:latin typeface="Barlow"/>
                <a:ea typeface="Barlow"/>
                <a:cs typeface="Barlow"/>
                <a:sym typeface="Barlow"/>
              </a:rPr>
              <a:t>What Product Family Specs do we need to meet those requirements?</a:t>
            </a:r>
            <a:endParaRPr b="0" i="0" sz="1700" u="none" cap="none" strike="noStrike">
              <a:solidFill>
                <a:schemeClr val="lt1"/>
              </a:solidFill>
              <a:latin typeface="Barlow"/>
              <a:ea typeface="Barlow"/>
              <a:cs typeface="Barlow"/>
              <a:sym typeface="Barlow"/>
            </a:endParaRPr>
          </a:p>
          <a:p>
            <a:pPr indent="-412750" lvl="1" marL="1219200" marR="0" rtl="0" algn="l">
              <a:lnSpc>
                <a:spcPct val="100000"/>
              </a:lnSpc>
              <a:spcBef>
                <a:spcPts val="900"/>
              </a:spcBef>
              <a:spcAft>
                <a:spcPts val="0"/>
              </a:spcAft>
              <a:buClr>
                <a:schemeClr val="lt1"/>
              </a:buClr>
              <a:buSzPts val="1700"/>
              <a:buFont typeface="Barlow"/>
              <a:buChar char="○"/>
            </a:pPr>
            <a:r>
              <a:rPr b="0" i="0" lang="en-US" sz="1700" u="none" cap="none" strike="noStrike">
                <a:solidFill>
                  <a:schemeClr val="lt1"/>
                </a:solidFill>
                <a:latin typeface="Barlow"/>
                <a:ea typeface="Barlow"/>
                <a:cs typeface="Barlow"/>
                <a:sym typeface="Barlow"/>
              </a:rPr>
              <a:t>Are they derivatives of Aquatic Reflectance and/or SAR P</a:t>
            </a:r>
            <a:r>
              <a:rPr lang="en-US" sz="1700">
                <a:solidFill>
                  <a:schemeClr val="lt1"/>
                </a:solidFill>
                <a:latin typeface="Barlow"/>
                <a:ea typeface="Barlow"/>
                <a:cs typeface="Barlow"/>
                <a:sym typeface="Barlow"/>
              </a:rPr>
              <a:t>FS</a:t>
            </a:r>
            <a:r>
              <a:rPr b="0" i="0" lang="en-US" sz="1700" u="none" cap="none" strike="noStrike">
                <a:solidFill>
                  <a:schemeClr val="lt1"/>
                </a:solidFill>
                <a:latin typeface="Barlow"/>
                <a:ea typeface="Barlow"/>
                <a:cs typeface="Barlow"/>
                <a:sym typeface="Barlow"/>
              </a:rPr>
              <a:t>?</a:t>
            </a:r>
            <a:endParaRPr sz="1700">
              <a:solidFill>
                <a:schemeClr val="lt1"/>
              </a:solidFill>
              <a:latin typeface="Barlow"/>
              <a:ea typeface="Barlow"/>
              <a:cs typeface="Barlow"/>
              <a:sym typeface="Barlow"/>
            </a:endParaRPr>
          </a:p>
          <a:p>
            <a:pPr indent="-412750" lvl="1" marL="1219200" marR="0" rtl="0" algn="l">
              <a:lnSpc>
                <a:spcPct val="100000"/>
              </a:lnSpc>
              <a:spcBef>
                <a:spcPts val="900"/>
              </a:spcBef>
              <a:spcAft>
                <a:spcPts val="0"/>
              </a:spcAft>
              <a:buClr>
                <a:schemeClr val="lt1"/>
              </a:buClr>
              <a:buSzPts val="1700"/>
              <a:buFont typeface="Barlow"/>
              <a:buChar char="○"/>
            </a:pPr>
            <a:r>
              <a:rPr lang="en-US" sz="1700">
                <a:solidFill>
                  <a:schemeClr val="lt1"/>
                </a:solidFill>
                <a:latin typeface="Barlow"/>
                <a:ea typeface="Barlow"/>
                <a:cs typeface="Barlow"/>
                <a:sym typeface="Barlow"/>
              </a:rPr>
              <a:t>Who will develop those specs?</a:t>
            </a:r>
            <a:endParaRPr sz="1700">
              <a:solidFill>
                <a:schemeClr val="lt1"/>
              </a:solidFill>
              <a:latin typeface="Barlow"/>
              <a:ea typeface="Barlow"/>
              <a:cs typeface="Barlow"/>
              <a:sym typeface="Barlow"/>
            </a:endParaRPr>
          </a:p>
          <a:p>
            <a:pPr indent="-412750" lvl="0" marL="609600" marR="0" rtl="0" algn="l">
              <a:lnSpc>
                <a:spcPct val="100000"/>
              </a:lnSpc>
              <a:spcBef>
                <a:spcPts val="900"/>
              </a:spcBef>
              <a:spcAft>
                <a:spcPts val="0"/>
              </a:spcAft>
              <a:buClr>
                <a:schemeClr val="lt1"/>
              </a:buClr>
              <a:buSzPts val="1700"/>
              <a:buFont typeface="Barlow"/>
              <a:buChar char="●"/>
            </a:pPr>
            <a:r>
              <a:rPr b="0" i="0" lang="en-US" sz="1700" u="none" cap="none" strike="noStrike">
                <a:solidFill>
                  <a:schemeClr val="lt1"/>
                </a:solidFill>
                <a:latin typeface="Barlow"/>
                <a:ea typeface="Barlow"/>
                <a:cs typeface="Barlow"/>
                <a:sym typeface="Barlow"/>
              </a:rPr>
              <a:t>What is the appropriate ‘Level’ of CEOS-ARD product?</a:t>
            </a:r>
            <a:endParaRPr b="0" i="0" sz="1700" u="none" cap="none" strike="noStrike">
              <a:solidFill>
                <a:schemeClr val="lt1"/>
              </a:solidFill>
              <a:latin typeface="Barlow"/>
              <a:ea typeface="Barlow"/>
              <a:cs typeface="Barlow"/>
              <a:sym typeface="Barlow"/>
            </a:endParaRPr>
          </a:p>
          <a:p>
            <a:pPr indent="-412750" lvl="0" marL="609600" marR="0" rtl="0" algn="l">
              <a:lnSpc>
                <a:spcPct val="100000"/>
              </a:lnSpc>
              <a:spcBef>
                <a:spcPts val="900"/>
              </a:spcBef>
              <a:spcAft>
                <a:spcPts val="0"/>
              </a:spcAft>
              <a:buClr>
                <a:schemeClr val="lt1"/>
              </a:buClr>
              <a:buSzPts val="1700"/>
              <a:buFont typeface="Barlow"/>
              <a:buChar char="●"/>
            </a:pPr>
            <a:r>
              <a:rPr b="0" i="0" lang="en-US" sz="1700" u="none" cap="none" strike="noStrike">
                <a:solidFill>
                  <a:schemeClr val="lt1"/>
                </a:solidFill>
                <a:latin typeface="Barlow"/>
                <a:ea typeface="Barlow"/>
                <a:cs typeface="Barlow"/>
                <a:sym typeface="Barlow"/>
              </a:rPr>
              <a:t>Can we use </a:t>
            </a:r>
            <a:r>
              <a:rPr lang="en-US" sz="1700">
                <a:solidFill>
                  <a:schemeClr val="lt1"/>
                </a:solidFill>
                <a:latin typeface="Barlow"/>
                <a:ea typeface="Barlow"/>
                <a:cs typeface="Barlow"/>
                <a:sym typeface="Barlow"/>
              </a:rPr>
              <a:t>the CEOS</a:t>
            </a:r>
            <a:r>
              <a:rPr b="0" i="0" lang="en-US" sz="1700" u="none" cap="none" strike="noStrike">
                <a:solidFill>
                  <a:schemeClr val="lt1"/>
                </a:solidFill>
                <a:latin typeface="Barlow"/>
                <a:ea typeface="Barlow"/>
                <a:cs typeface="Barlow"/>
                <a:sym typeface="Barlow"/>
              </a:rPr>
              <a:t> </a:t>
            </a:r>
            <a:r>
              <a:rPr lang="en-US" sz="1700">
                <a:solidFill>
                  <a:schemeClr val="lt1"/>
                </a:solidFill>
                <a:latin typeface="Barlow"/>
                <a:ea typeface="Barlow"/>
                <a:cs typeface="Barlow"/>
                <a:sym typeface="Barlow"/>
              </a:rPr>
              <a:t>WQ</a:t>
            </a:r>
            <a:r>
              <a:rPr b="0" i="0" lang="en-US" sz="1700" u="none" cap="none" strike="noStrike">
                <a:solidFill>
                  <a:schemeClr val="lt1"/>
                </a:solidFill>
                <a:latin typeface="Barlow"/>
                <a:ea typeface="Barlow"/>
                <a:cs typeface="Barlow"/>
                <a:sym typeface="Barlow"/>
              </a:rPr>
              <a:t> workshop series to elicit requirements and determine a development roadmap?</a:t>
            </a:r>
            <a:endParaRPr b="0" i="0" sz="1700" u="none" cap="none" strike="noStrike">
              <a:solidFill>
                <a:schemeClr val="lt1"/>
              </a:solidFill>
              <a:latin typeface="Barlow"/>
              <a:ea typeface="Barlow"/>
              <a:cs typeface="Barlow"/>
              <a:sym typeface="Barlow"/>
            </a:endParaRPr>
          </a:p>
          <a:p>
            <a:pPr indent="0" lvl="0" marL="0" marR="0" rtl="0" algn="l">
              <a:lnSpc>
                <a:spcPct val="100000"/>
              </a:lnSpc>
              <a:spcBef>
                <a:spcPts val="900"/>
              </a:spcBef>
              <a:spcAft>
                <a:spcPts val="900"/>
              </a:spcAft>
              <a:buNone/>
            </a:pPr>
            <a:r>
              <a:t/>
            </a:r>
            <a:endParaRPr sz="1700">
              <a:solidFill>
                <a:schemeClr val="lt1"/>
              </a:solidFill>
              <a:latin typeface="Barlow"/>
              <a:ea typeface="Barlow"/>
              <a:cs typeface="Barlow"/>
              <a:sym typeface="Barlow"/>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786" name="Shape 786"/>
        <p:cNvGrpSpPr/>
        <p:nvPr/>
      </p:nvGrpSpPr>
      <p:grpSpPr>
        <a:xfrm>
          <a:off x="0" y="0"/>
          <a:ext cx="0" cy="0"/>
          <a:chOff x="0" y="0"/>
          <a:chExt cx="0" cy="0"/>
        </a:xfrm>
      </p:grpSpPr>
      <p:cxnSp>
        <p:nvCxnSpPr>
          <p:cNvPr id="787" name="Google Shape;787;g3de1b9edae1_2_64"/>
          <p:cNvCxnSpPr/>
          <p:nvPr/>
        </p:nvCxnSpPr>
        <p:spPr>
          <a:xfrm>
            <a:off x="230600" y="6343833"/>
            <a:ext cx="11730800" cy="0"/>
          </a:xfrm>
          <a:prstGeom prst="straightConnector1">
            <a:avLst/>
          </a:prstGeom>
          <a:noFill/>
          <a:ln cap="flat" cmpd="sng" w="9525">
            <a:solidFill>
              <a:schemeClr val="lt1"/>
            </a:solidFill>
            <a:prstDash val="dot"/>
            <a:round/>
            <a:headEnd len="sm" w="sm" type="none"/>
            <a:tailEnd len="sm" w="sm" type="none"/>
          </a:ln>
        </p:spPr>
      </p:cxnSp>
      <p:pic>
        <p:nvPicPr>
          <p:cNvPr id="788" name="Google Shape;788;g3de1b9edae1_2_64" title="CEOS_logo_white_text_right.png"/>
          <p:cNvPicPr preferRelativeResize="0"/>
          <p:nvPr/>
        </p:nvPicPr>
        <p:blipFill rotWithShape="1">
          <a:blip r:embed="rId3">
            <a:alphaModFix/>
          </a:blip>
          <a:srcRect b="0" l="-420" r="420" t="0"/>
          <a:stretch/>
        </p:blipFill>
        <p:spPr>
          <a:xfrm>
            <a:off x="7863633" y="308567"/>
            <a:ext cx="2931364" cy="671300"/>
          </a:xfrm>
          <a:prstGeom prst="rect">
            <a:avLst/>
          </a:prstGeom>
          <a:noFill/>
          <a:ln>
            <a:noFill/>
          </a:ln>
        </p:spPr>
      </p:pic>
      <p:pic>
        <p:nvPicPr>
          <p:cNvPr id="789" name="Google Shape;789;g3de1b9edae1_2_64" title="CEOS_ARD_Logo_white.png"/>
          <p:cNvPicPr preferRelativeResize="0"/>
          <p:nvPr/>
        </p:nvPicPr>
        <p:blipFill rotWithShape="1">
          <a:blip r:embed="rId4">
            <a:alphaModFix/>
          </a:blip>
          <a:srcRect b="0" l="0" r="0" t="0"/>
          <a:stretch/>
        </p:blipFill>
        <p:spPr>
          <a:xfrm>
            <a:off x="10898600" y="184072"/>
            <a:ext cx="1148267" cy="920300"/>
          </a:xfrm>
          <a:prstGeom prst="rect">
            <a:avLst/>
          </a:prstGeom>
          <a:noFill/>
          <a:ln>
            <a:noFill/>
          </a:ln>
        </p:spPr>
      </p:pic>
      <p:pic>
        <p:nvPicPr>
          <p:cNvPr id="790" name="Google Shape;790;g3de1b9edae1_2_64" title="slide6.jpg"/>
          <p:cNvPicPr preferRelativeResize="0"/>
          <p:nvPr/>
        </p:nvPicPr>
        <p:blipFill rotWithShape="1">
          <a:blip r:embed="rId5">
            <a:alphaModFix/>
          </a:blip>
          <a:srcRect b="0" l="56751" r="-25183" t="0"/>
          <a:stretch/>
        </p:blipFill>
        <p:spPr>
          <a:xfrm flipH="1">
            <a:off x="-5854700" y="-60300"/>
            <a:ext cx="6963600" cy="6672800"/>
          </a:xfrm>
          <a:prstGeom prst="donut">
            <a:avLst>
              <a:gd fmla="val 10848" name="adj"/>
            </a:avLst>
          </a:prstGeom>
          <a:noFill/>
          <a:ln>
            <a:noFill/>
          </a:ln>
        </p:spPr>
      </p:pic>
      <p:sp>
        <p:nvSpPr>
          <p:cNvPr id="791" name="Google Shape;791;g3de1b9edae1_2_64"/>
          <p:cNvSpPr txBox="1"/>
          <p:nvPr/>
        </p:nvSpPr>
        <p:spPr>
          <a:xfrm>
            <a:off x="1350867" y="257817"/>
            <a:ext cx="6270800" cy="772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100"/>
              <a:buFont typeface="Arial"/>
              <a:buNone/>
            </a:pPr>
            <a:r>
              <a:rPr b="0" i="0" lang="en-US" sz="4100" u="none" cap="none" strike="noStrike">
                <a:solidFill>
                  <a:schemeClr val="lt1"/>
                </a:solidFill>
                <a:latin typeface="Barlow"/>
                <a:ea typeface="Barlow"/>
                <a:cs typeface="Barlow"/>
                <a:sym typeface="Barlow"/>
              </a:rPr>
              <a:t>CEOS-ARD for Water</a:t>
            </a:r>
            <a:endParaRPr b="0" i="0" sz="4100" u="none" cap="none" strike="noStrike">
              <a:solidFill>
                <a:schemeClr val="lt1"/>
              </a:solidFill>
              <a:latin typeface="Barlow"/>
              <a:ea typeface="Barlow"/>
              <a:cs typeface="Barlow"/>
              <a:sym typeface="Barlow"/>
            </a:endParaRPr>
          </a:p>
        </p:txBody>
      </p:sp>
      <p:sp>
        <p:nvSpPr>
          <p:cNvPr id="792" name="Google Shape;792;g3de1b9edae1_2_64"/>
          <p:cNvSpPr txBox="1"/>
          <p:nvPr/>
        </p:nvSpPr>
        <p:spPr>
          <a:xfrm>
            <a:off x="1364191" y="1097056"/>
            <a:ext cx="6695600" cy="4426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Barlow"/>
                <a:ea typeface="Barlow"/>
                <a:cs typeface="Barlow"/>
                <a:sym typeface="Barlow"/>
              </a:rPr>
              <a:t>Self-Assessments have been initiated under NASA SIT Chair Priority #1</a:t>
            </a:r>
            <a:endParaRPr b="0" i="0" sz="2400" u="none" cap="none" strike="noStrike">
              <a:solidFill>
                <a:schemeClr val="lt1"/>
              </a:solidFill>
              <a:latin typeface="Barlow"/>
              <a:ea typeface="Barlow"/>
              <a:cs typeface="Barlow"/>
              <a:sym typeface="Barlow"/>
            </a:endParaRPr>
          </a:p>
          <a:p>
            <a:pPr indent="-463550" lvl="0" marL="609600" marR="0" rtl="0" algn="l">
              <a:lnSpc>
                <a:spcPct val="100000"/>
              </a:lnSpc>
              <a:spcBef>
                <a:spcPts val="900"/>
              </a:spcBef>
              <a:spcAft>
                <a:spcPts val="0"/>
              </a:spcAft>
              <a:buClr>
                <a:schemeClr val="lt1"/>
              </a:buClr>
              <a:buSzPts val="2500"/>
              <a:buFont typeface="Barlow"/>
              <a:buChar char="●"/>
            </a:pPr>
            <a:r>
              <a:rPr lang="en-US" sz="2500">
                <a:solidFill>
                  <a:schemeClr val="lt1"/>
                </a:solidFill>
                <a:latin typeface="Barlow"/>
                <a:ea typeface="Barlow"/>
                <a:cs typeface="Barlow"/>
                <a:sym typeface="Barlow"/>
              </a:rPr>
              <a:t>PACE (Aquatic Reflectance PFS)</a:t>
            </a:r>
            <a:endParaRPr sz="2500">
              <a:solidFill>
                <a:schemeClr val="lt1"/>
              </a:solidFill>
              <a:latin typeface="Barlow"/>
              <a:ea typeface="Barlow"/>
              <a:cs typeface="Barlow"/>
              <a:sym typeface="Barlow"/>
            </a:endParaRPr>
          </a:p>
          <a:p>
            <a:pPr indent="-463550" lvl="0" marL="609600" marR="0" rtl="0" algn="l">
              <a:lnSpc>
                <a:spcPct val="100000"/>
              </a:lnSpc>
              <a:spcBef>
                <a:spcPts val="900"/>
              </a:spcBef>
              <a:spcAft>
                <a:spcPts val="0"/>
              </a:spcAft>
              <a:buClr>
                <a:schemeClr val="lt1"/>
              </a:buClr>
              <a:buSzPts val="2500"/>
              <a:buFont typeface="Barlow"/>
              <a:buChar char="●"/>
            </a:pPr>
            <a:r>
              <a:rPr b="0" i="0" lang="en-US" sz="2500" u="none" cap="none" strike="noStrike">
                <a:solidFill>
                  <a:schemeClr val="lt1"/>
                </a:solidFill>
                <a:latin typeface="Barlow"/>
                <a:ea typeface="Barlow"/>
                <a:cs typeface="Barlow"/>
                <a:sym typeface="Barlow"/>
              </a:rPr>
              <a:t>SWOT (SAR PFS)</a:t>
            </a:r>
            <a:endParaRPr b="0" i="0" sz="2500" u="none" cap="none" strike="noStrike">
              <a:solidFill>
                <a:schemeClr val="lt1"/>
              </a:solidFill>
              <a:latin typeface="Barlow"/>
              <a:ea typeface="Barlow"/>
              <a:cs typeface="Barlow"/>
              <a:sym typeface="Barlow"/>
            </a:endParaRPr>
          </a:p>
          <a:p>
            <a:pPr indent="0" lvl="0" marL="0" marR="0" rtl="0" algn="l">
              <a:lnSpc>
                <a:spcPct val="100000"/>
              </a:lnSpc>
              <a:spcBef>
                <a:spcPts val="2400"/>
              </a:spcBef>
              <a:spcAft>
                <a:spcPts val="0"/>
              </a:spcAft>
              <a:buClr>
                <a:srgbClr val="000000"/>
              </a:buClr>
              <a:buSzPts val="2500"/>
              <a:buFont typeface="Arial"/>
              <a:buNone/>
            </a:pPr>
            <a:r>
              <a:rPr b="0" i="0" lang="en-US" sz="2500" u="none" cap="none" strike="noStrike">
                <a:solidFill>
                  <a:schemeClr val="lt1"/>
                </a:solidFill>
                <a:latin typeface="Barlow"/>
                <a:ea typeface="Barlow"/>
                <a:cs typeface="Barlow"/>
                <a:sym typeface="Barlow"/>
              </a:rPr>
              <a:t>Compliance findings expected to be mutually beneficial to potential future NASA data practices as well as evolving ARD specifications.</a:t>
            </a:r>
            <a:endParaRPr sz="1900"/>
          </a:p>
          <a:p>
            <a:pPr indent="0" lvl="0" marL="0" marR="0" rtl="0" algn="l">
              <a:lnSpc>
                <a:spcPct val="100000"/>
              </a:lnSpc>
              <a:spcBef>
                <a:spcPts val="2400"/>
              </a:spcBef>
              <a:spcAft>
                <a:spcPts val="0"/>
              </a:spcAft>
              <a:buClr>
                <a:srgbClr val="000000"/>
              </a:buClr>
              <a:buSzPts val="2500"/>
              <a:buFont typeface="Arial"/>
              <a:buNone/>
            </a:pPr>
            <a:r>
              <a:rPr b="0" i="0" lang="en-US" sz="2500" u="none" cap="none" strike="noStrike">
                <a:solidFill>
                  <a:schemeClr val="lt1"/>
                </a:solidFill>
                <a:latin typeface="Barlow"/>
                <a:ea typeface="Barlow"/>
                <a:cs typeface="Barlow"/>
                <a:sym typeface="Barlow"/>
              </a:rPr>
              <a:t>Higher level water products review following initial Self-Assessments, to support “Fitness for Purpose” Pillar</a:t>
            </a:r>
            <a:endParaRPr b="0" i="0" sz="2500" u="none" cap="none" strike="noStrike">
              <a:solidFill>
                <a:schemeClr val="lt1"/>
              </a:solidFill>
              <a:latin typeface="Barlow"/>
              <a:ea typeface="Barlow"/>
              <a:cs typeface="Barlow"/>
              <a:sym typeface="Barlow"/>
            </a:endParaRPr>
          </a:p>
          <a:p>
            <a:pPr indent="0" lvl="0" marL="0" marR="0" rtl="0" algn="l">
              <a:lnSpc>
                <a:spcPct val="100000"/>
              </a:lnSpc>
              <a:spcBef>
                <a:spcPts val="900"/>
              </a:spcBef>
              <a:spcAft>
                <a:spcPts val="900"/>
              </a:spcAft>
              <a:buClr>
                <a:srgbClr val="000000"/>
              </a:buClr>
              <a:buSzPts val="2500"/>
              <a:buFont typeface="Arial"/>
              <a:buNone/>
            </a:pPr>
            <a:r>
              <a:t/>
            </a:r>
            <a:endParaRPr b="0" i="0" sz="2500" u="none" cap="none" strike="noStrike">
              <a:solidFill>
                <a:schemeClr val="lt1"/>
              </a:solidFill>
              <a:latin typeface="Barlow"/>
              <a:ea typeface="Barlow"/>
              <a:cs typeface="Barlow"/>
              <a:sym typeface="Barlow"/>
            </a:endParaRPr>
          </a:p>
        </p:txBody>
      </p:sp>
      <p:pic>
        <p:nvPicPr>
          <p:cNvPr id="793" name="Google Shape;793;g3de1b9edae1_2_64" title="Screenshot 2025-05-20 at 2.45.43 PM.png"/>
          <p:cNvPicPr preferRelativeResize="0"/>
          <p:nvPr/>
        </p:nvPicPr>
        <p:blipFill rotWithShape="1">
          <a:blip r:embed="rId6">
            <a:alphaModFix/>
          </a:blip>
          <a:srcRect b="0" l="10919" r="10919" t="0"/>
          <a:stretch/>
        </p:blipFill>
        <p:spPr>
          <a:xfrm>
            <a:off x="9604137" y="3553536"/>
            <a:ext cx="2029793" cy="2433317"/>
          </a:xfrm>
          <a:prstGeom prst="rect">
            <a:avLst/>
          </a:prstGeom>
          <a:noFill/>
          <a:ln>
            <a:noFill/>
          </a:ln>
          <a:effectLst>
            <a:outerShdw blurRad="70541" rotWithShape="0" algn="bl" dir="5400000" dist="23514">
              <a:srgbClr val="000000">
                <a:alpha val="50196"/>
              </a:srgbClr>
            </a:outerShdw>
          </a:effectLst>
        </p:spPr>
      </p:pic>
      <p:pic>
        <p:nvPicPr>
          <p:cNvPr id="794" name="Google Shape;794;g3de1b9edae1_2_64"/>
          <p:cNvPicPr preferRelativeResize="0"/>
          <p:nvPr/>
        </p:nvPicPr>
        <p:blipFill rotWithShape="1">
          <a:blip r:embed="rId7">
            <a:alphaModFix/>
          </a:blip>
          <a:srcRect b="0" l="0" r="0" t="0"/>
          <a:stretch/>
        </p:blipFill>
        <p:spPr>
          <a:xfrm>
            <a:off x="8288431" y="2434671"/>
            <a:ext cx="2019657" cy="2433312"/>
          </a:xfrm>
          <a:prstGeom prst="rect">
            <a:avLst/>
          </a:prstGeom>
          <a:noFill/>
          <a:ln>
            <a:noFill/>
          </a:ln>
        </p:spPr>
      </p:pic>
      <p:pic>
        <p:nvPicPr>
          <p:cNvPr id="795" name="Google Shape;795;g3de1b9edae1_2_64"/>
          <p:cNvPicPr preferRelativeResize="0"/>
          <p:nvPr/>
        </p:nvPicPr>
        <p:blipFill rotWithShape="1">
          <a:blip r:embed="rId8">
            <a:alphaModFix/>
          </a:blip>
          <a:srcRect b="0" l="0" r="0" t="0"/>
          <a:stretch/>
        </p:blipFill>
        <p:spPr>
          <a:xfrm>
            <a:off x="9326640" y="1461351"/>
            <a:ext cx="2019657" cy="2433312"/>
          </a:xfrm>
          <a:prstGeom prst="rect">
            <a:avLst/>
          </a:prstGeom>
          <a:noFill/>
          <a:ln>
            <a:noFill/>
          </a:ln>
        </p:spPr>
      </p:pic>
      <p:cxnSp>
        <p:nvCxnSpPr>
          <p:cNvPr id="796" name="Google Shape;796;g3de1b9edae1_2_64"/>
          <p:cNvCxnSpPr/>
          <p:nvPr/>
        </p:nvCxnSpPr>
        <p:spPr>
          <a:xfrm>
            <a:off x="1533559" y="3022571"/>
            <a:ext cx="61176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F7F7F"/>
            </a:gs>
            <a:gs pos="5000">
              <a:srgbClr val="7F7F7F"/>
            </a:gs>
            <a:gs pos="17000">
              <a:srgbClr val="595959"/>
            </a:gs>
            <a:gs pos="40000">
              <a:srgbClr val="262626"/>
            </a:gs>
            <a:gs pos="62000">
              <a:schemeClr val="dk1"/>
            </a:gs>
            <a:gs pos="100000">
              <a:schemeClr val="dk1"/>
            </a:gs>
          </a:gsLst>
          <a:lin ang="0" scaled="0"/>
        </a:gradFill>
      </p:bgPr>
    </p:bg>
    <p:spTree>
      <p:nvGrpSpPr>
        <p:cNvPr id="801" name="Shape 801"/>
        <p:cNvGrpSpPr/>
        <p:nvPr/>
      </p:nvGrpSpPr>
      <p:grpSpPr>
        <a:xfrm>
          <a:off x="0" y="0"/>
          <a:ext cx="0" cy="0"/>
          <a:chOff x="0" y="0"/>
          <a:chExt cx="0" cy="0"/>
        </a:xfrm>
      </p:grpSpPr>
      <p:pic>
        <p:nvPicPr>
          <p:cNvPr descr="A picture containing colorful, dark&#10;&#10;AI-generated content may be incorrect." id="802" name="Google Shape;802;g3de1b9edae1_2_227"/>
          <p:cNvPicPr preferRelativeResize="0"/>
          <p:nvPr/>
        </p:nvPicPr>
        <p:blipFill rotWithShape="1">
          <a:blip r:embed="rId3">
            <a:alphaModFix/>
          </a:blip>
          <a:srcRect b="0" l="0" r="0" t="0"/>
          <a:stretch/>
        </p:blipFill>
        <p:spPr>
          <a:xfrm>
            <a:off x="8037635" y="0"/>
            <a:ext cx="4154365" cy="6858000"/>
          </a:xfrm>
          <a:prstGeom prst="rect">
            <a:avLst/>
          </a:prstGeom>
          <a:noFill/>
          <a:ln>
            <a:noFill/>
          </a:ln>
        </p:spPr>
      </p:pic>
      <p:sp>
        <p:nvSpPr>
          <p:cNvPr id="803" name="Google Shape;803;g3de1b9edae1_2_227"/>
          <p:cNvSpPr txBox="1"/>
          <p:nvPr/>
        </p:nvSpPr>
        <p:spPr>
          <a:xfrm>
            <a:off x="607976" y="1077300"/>
            <a:ext cx="6056700" cy="2801400"/>
          </a:xfrm>
          <a:prstGeom prst="rect">
            <a:avLst/>
          </a:prstGeom>
          <a:noFill/>
          <a:ln>
            <a:noFill/>
          </a:ln>
          <a:effectLst>
            <a:outerShdw blurRad="38100" rotWithShape="0" algn="tl" dir="2700000" dist="28575">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PACE: Initial self-assessment of product </a:t>
            </a:r>
            <a:r>
              <a:rPr b="1" lang="en-US" sz="4400">
                <a:solidFill>
                  <a:srgbClr val="FFFFFF"/>
                </a:solidFill>
              </a:rPr>
              <a:t>compliance</a:t>
            </a:r>
            <a:r>
              <a:rPr b="1" i="0" lang="en-US" sz="4400" u="none" cap="none" strike="noStrike">
                <a:solidFill>
                  <a:srgbClr val="FFFFFF"/>
                </a:solidFill>
                <a:latin typeface="Arial"/>
                <a:ea typeface="Arial"/>
                <a:cs typeface="Arial"/>
                <a:sym typeface="Arial"/>
              </a:rPr>
              <a:t> with CEOS-ARD </a:t>
            </a:r>
            <a:endParaRPr b="1" i="0" sz="3600" u="none" cap="none" strike="noStrike">
              <a:solidFill>
                <a:srgbClr val="FFFFFF"/>
              </a:solidFill>
              <a:latin typeface="Arial"/>
              <a:ea typeface="Arial"/>
              <a:cs typeface="Arial"/>
              <a:sym typeface="Arial"/>
            </a:endParaRPr>
          </a:p>
        </p:txBody>
      </p:sp>
      <p:pic>
        <p:nvPicPr>
          <p:cNvPr descr="A picture containing shape&#10;&#10;Description automatically generated" id="804" name="Google Shape;804;g3de1b9edae1_2_227"/>
          <p:cNvPicPr preferRelativeResize="0"/>
          <p:nvPr/>
        </p:nvPicPr>
        <p:blipFill rotWithShape="1">
          <a:blip r:embed="rId4">
            <a:alphaModFix/>
          </a:blip>
          <a:srcRect b="0" l="0" r="0" t="0"/>
          <a:stretch/>
        </p:blipFill>
        <p:spPr>
          <a:xfrm>
            <a:off x="-1" y="5115444"/>
            <a:ext cx="2596903" cy="185623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08" name="Shape 808"/>
        <p:cNvGrpSpPr/>
        <p:nvPr/>
      </p:nvGrpSpPr>
      <p:grpSpPr>
        <a:xfrm>
          <a:off x="0" y="0"/>
          <a:ext cx="0" cy="0"/>
          <a:chOff x="0" y="0"/>
          <a:chExt cx="0" cy="0"/>
        </a:xfrm>
      </p:grpSpPr>
      <p:sp>
        <p:nvSpPr>
          <p:cNvPr id="809" name="Google Shape;809;g3de1b9edae1_2_235"/>
          <p:cNvSpPr/>
          <p:nvPr/>
        </p:nvSpPr>
        <p:spPr>
          <a:xfrm>
            <a:off x="5070743" y="6099452"/>
            <a:ext cx="342800" cy="410800"/>
          </a:xfrm>
          <a:prstGeom prst="downArrow">
            <a:avLst>
              <a:gd fmla="val 50000" name="adj1"/>
              <a:gd fmla="val 50000" name="adj2"/>
            </a:avLst>
          </a:prstGeom>
          <a:solidFill>
            <a:schemeClr val="lt1"/>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chemeClr val="lt1"/>
              </a:buClr>
              <a:buSzPts val="1900"/>
              <a:buFont typeface="Helvetica Neue Light"/>
              <a:buNone/>
            </a:pPr>
            <a:r>
              <a:t/>
            </a:r>
            <a:endParaRPr b="0" i="0" sz="1900" u="none" cap="none" strike="noStrike">
              <a:solidFill>
                <a:srgbClr val="FFFFFF"/>
              </a:solidFill>
              <a:latin typeface="Helvetica Neue Light"/>
              <a:ea typeface="Helvetica Neue Light"/>
              <a:cs typeface="Helvetica Neue Light"/>
              <a:sym typeface="Helvetica Neue Light"/>
            </a:endParaRPr>
          </a:p>
        </p:txBody>
      </p:sp>
      <p:sp>
        <p:nvSpPr>
          <p:cNvPr id="810" name="Google Shape;810;g3de1b9edae1_2_235"/>
          <p:cNvSpPr txBox="1"/>
          <p:nvPr/>
        </p:nvSpPr>
        <p:spPr>
          <a:xfrm>
            <a:off x="4030797" y="6516403"/>
            <a:ext cx="2514400" cy="3388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1900"/>
              <a:buFont typeface="Arial"/>
              <a:buNone/>
            </a:pPr>
            <a:r>
              <a:rPr b="1" i="0" lang="en-US" sz="1900" u="none" cap="none" strike="noStrike">
                <a:solidFill>
                  <a:srgbClr val="FFFFFF"/>
                </a:solidFill>
                <a:latin typeface="Arial"/>
                <a:ea typeface="Arial"/>
                <a:cs typeface="Arial"/>
                <a:sym typeface="Arial"/>
              </a:rPr>
              <a:t>direction of flight</a:t>
            </a:r>
            <a:endParaRPr b="1" i="0" sz="1900" u="none" cap="none" strike="noStrike">
              <a:solidFill>
                <a:srgbClr val="FFFFFF"/>
              </a:solidFill>
              <a:latin typeface="Arial"/>
              <a:ea typeface="Arial"/>
              <a:cs typeface="Arial"/>
              <a:sym typeface="Arial"/>
            </a:endParaRPr>
          </a:p>
        </p:txBody>
      </p:sp>
      <p:cxnSp>
        <p:nvCxnSpPr>
          <p:cNvPr id="811" name="Google Shape;811;g3de1b9edae1_2_235"/>
          <p:cNvCxnSpPr/>
          <p:nvPr/>
        </p:nvCxnSpPr>
        <p:spPr>
          <a:xfrm>
            <a:off x="3821016" y="1264185"/>
            <a:ext cx="942000" cy="602400"/>
          </a:xfrm>
          <a:prstGeom prst="straightConnector1">
            <a:avLst/>
          </a:prstGeom>
          <a:noFill/>
          <a:ln cap="flat" cmpd="sng" w="19050">
            <a:solidFill>
              <a:srgbClr val="FFFFFF"/>
            </a:solidFill>
            <a:prstDash val="solid"/>
            <a:miter lim="400000"/>
            <a:headEnd len="sm" w="sm" type="none"/>
            <a:tailEnd len="med" w="med" type="triangle"/>
          </a:ln>
        </p:spPr>
      </p:cxnSp>
      <p:grpSp>
        <p:nvGrpSpPr>
          <p:cNvPr id="812" name="Google Shape;812;g3de1b9edae1_2_235"/>
          <p:cNvGrpSpPr/>
          <p:nvPr/>
        </p:nvGrpSpPr>
        <p:grpSpPr>
          <a:xfrm>
            <a:off x="1906788" y="-15892"/>
            <a:ext cx="6232381" cy="6883048"/>
            <a:chOff x="1742031" y="-5595"/>
            <a:chExt cx="6232382" cy="6883049"/>
          </a:xfrm>
        </p:grpSpPr>
        <p:pic>
          <p:nvPicPr>
            <p:cNvPr descr="A large metal object in a room&#10;&#10;Description automatically generated" id="813" name="Google Shape;813;g3de1b9edae1_2_235"/>
            <p:cNvPicPr preferRelativeResize="0"/>
            <p:nvPr/>
          </p:nvPicPr>
          <p:blipFill rotWithShape="1">
            <a:blip r:embed="rId3">
              <a:alphaModFix/>
            </a:blip>
            <a:srcRect b="10126" l="0" r="-361" t="8863"/>
            <a:stretch/>
          </p:blipFill>
          <p:spPr>
            <a:xfrm>
              <a:off x="2353457" y="0"/>
              <a:ext cx="5620956" cy="6866566"/>
            </a:xfrm>
            <a:prstGeom prst="rect">
              <a:avLst/>
            </a:prstGeom>
            <a:noFill/>
            <a:ln>
              <a:noFill/>
            </a:ln>
          </p:spPr>
        </p:pic>
        <p:pic>
          <p:nvPicPr>
            <p:cNvPr id="814" name="Google Shape;814;g3de1b9edae1_2_235"/>
            <p:cNvPicPr preferRelativeResize="0"/>
            <p:nvPr/>
          </p:nvPicPr>
          <p:blipFill rotWithShape="1">
            <a:blip r:embed="rId4">
              <a:alphaModFix/>
            </a:blip>
            <a:srcRect b="5992" l="-888" r="0" t="4715"/>
            <a:stretch/>
          </p:blipFill>
          <p:spPr>
            <a:xfrm rot="10800000">
              <a:off x="1742031" y="-5595"/>
              <a:ext cx="2343656" cy="6883049"/>
            </a:xfrm>
            <a:prstGeom prst="rect">
              <a:avLst/>
            </a:prstGeom>
            <a:noFill/>
            <a:ln>
              <a:noFill/>
            </a:ln>
          </p:spPr>
        </p:pic>
      </p:grpSp>
      <p:sp>
        <p:nvSpPr>
          <p:cNvPr id="815" name="Google Shape;815;g3de1b9edae1_2_235"/>
          <p:cNvSpPr txBox="1"/>
          <p:nvPr/>
        </p:nvSpPr>
        <p:spPr>
          <a:xfrm>
            <a:off x="266241" y="640753"/>
            <a:ext cx="3406000" cy="1334000"/>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00B0F0"/>
              </a:buClr>
              <a:buSzPts val="1600"/>
              <a:buFont typeface="Calibri"/>
              <a:buNone/>
            </a:pPr>
            <a:r>
              <a:rPr b="1" i="0" lang="en-US" sz="1600" u="none" cap="none" strike="noStrike">
                <a:solidFill>
                  <a:srgbClr val="00B0F0"/>
                </a:solidFill>
                <a:latin typeface="Calibri"/>
                <a:ea typeface="Calibri"/>
                <a:cs typeface="Calibri"/>
                <a:sym typeface="Calibri"/>
              </a:rPr>
              <a:t>OCI</a:t>
            </a:r>
            <a:endParaRPr b="0" i="0" sz="15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340-890 nm in 2.5 nm steps</a:t>
            </a:r>
            <a:endParaRPr b="0" i="0" sz="15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7 discrete SWIR: 940-2260 nm</a:t>
            </a:r>
            <a:endParaRPr b="0" i="0" sz="15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1-2 day coverage; ±20° tilt; 1km</a:t>
            </a:r>
            <a:endParaRPr b="0" i="0" sz="15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NASA Goddard Space Flight Center</a:t>
            </a:r>
            <a:endParaRPr b="0" i="0" sz="1600" u="none" cap="none" strike="noStrike">
              <a:solidFill>
                <a:srgbClr val="FFFFFF"/>
              </a:solidFill>
              <a:latin typeface="Calibri"/>
              <a:ea typeface="Calibri"/>
              <a:cs typeface="Calibri"/>
              <a:sym typeface="Calibri"/>
            </a:endParaRPr>
          </a:p>
        </p:txBody>
      </p:sp>
      <p:sp>
        <p:nvSpPr>
          <p:cNvPr id="816" name="Google Shape;816;g3de1b9edae1_2_235"/>
          <p:cNvSpPr txBox="1"/>
          <p:nvPr/>
        </p:nvSpPr>
        <p:spPr>
          <a:xfrm>
            <a:off x="211156" y="2935551"/>
            <a:ext cx="3406000" cy="1334000"/>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00B0F0"/>
              </a:buClr>
              <a:buSzPts val="1600"/>
              <a:buFont typeface="Calibri"/>
              <a:buNone/>
            </a:pPr>
            <a:r>
              <a:rPr b="1" i="0" lang="en-US" sz="1600" u="none" cap="none" strike="noStrike">
                <a:solidFill>
                  <a:srgbClr val="00B0F0"/>
                </a:solidFill>
                <a:latin typeface="Calibri"/>
                <a:ea typeface="Calibri"/>
                <a:cs typeface="Calibri"/>
                <a:sym typeface="Calibri"/>
              </a:rPr>
              <a:t>HARP2</a:t>
            </a:r>
            <a:endParaRPr b="0" i="0" sz="15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440, 550, 670, 870 nm</a:t>
            </a:r>
            <a:endParaRPr b="0" i="0" sz="1900" u="none" cap="none" strike="noStrike">
              <a:solidFill>
                <a:srgbClr val="FFFFFF"/>
              </a:solidFill>
              <a:latin typeface="Calibri"/>
              <a:ea typeface="Calibri"/>
              <a:cs typeface="Calibri"/>
              <a:sym typeface="Calibri"/>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10-60 viewing angles</a:t>
            </a:r>
            <a:endParaRPr b="0" i="0" sz="15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wide swath polarimeter; 3 km</a:t>
            </a:r>
            <a:endParaRPr b="0" i="0" sz="15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University of Maryland Baltimore Co.</a:t>
            </a:r>
            <a:endParaRPr b="0" i="0" sz="1500" u="none" cap="none" strike="noStrike">
              <a:solidFill>
                <a:srgbClr val="000000"/>
              </a:solidFill>
              <a:latin typeface="Arial"/>
              <a:ea typeface="Arial"/>
              <a:cs typeface="Arial"/>
              <a:sym typeface="Arial"/>
            </a:endParaRPr>
          </a:p>
        </p:txBody>
      </p:sp>
      <p:sp>
        <p:nvSpPr>
          <p:cNvPr id="817" name="Google Shape;817;g3de1b9edae1_2_235"/>
          <p:cNvSpPr txBox="1"/>
          <p:nvPr/>
        </p:nvSpPr>
        <p:spPr>
          <a:xfrm>
            <a:off x="211155" y="5288924"/>
            <a:ext cx="3406000" cy="1334000"/>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00B0F0"/>
              </a:buClr>
              <a:buSzPts val="1600"/>
              <a:buFont typeface="Calibri"/>
              <a:buNone/>
            </a:pPr>
            <a:r>
              <a:rPr b="1" i="0" lang="en-US" sz="1600" u="none" cap="none" strike="noStrike">
                <a:solidFill>
                  <a:srgbClr val="00B0F0"/>
                </a:solidFill>
                <a:latin typeface="Calibri"/>
                <a:ea typeface="Calibri"/>
                <a:cs typeface="Calibri"/>
                <a:sym typeface="Calibri"/>
              </a:rPr>
              <a:t>SPEXone</a:t>
            </a:r>
            <a:endParaRPr b="1" i="0" sz="1600" u="none" cap="none" strike="noStrike">
              <a:solidFill>
                <a:srgbClr val="FFFFFF"/>
              </a:solidFill>
              <a:latin typeface="Calibri"/>
              <a:ea typeface="Calibri"/>
              <a:cs typeface="Calibri"/>
              <a:sym typeface="Calibri"/>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380-770 nm in 2-4 nm steps</a:t>
            </a:r>
            <a:endParaRPr b="0" i="0" sz="1900" u="none" cap="none" strike="noStrike">
              <a:solidFill>
                <a:srgbClr val="FFFFFF"/>
              </a:solidFill>
              <a:latin typeface="Calibri"/>
              <a:ea typeface="Calibri"/>
              <a:cs typeface="Calibri"/>
              <a:sym typeface="Calibri"/>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5 viewing angles</a:t>
            </a:r>
            <a:endParaRPr b="0" i="0" sz="15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narrow swath polarimeter; 2.5 km</a:t>
            </a:r>
            <a:endParaRPr b="0" i="0" sz="15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SRON, Airbus NL</a:t>
            </a:r>
            <a:endParaRPr b="0" i="0" sz="1500" u="none" cap="none" strike="noStrike">
              <a:solidFill>
                <a:srgbClr val="000000"/>
              </a:solidFill>
              <a:latin typeface="Arial"/>
              <a:ea typeface="Arial"/>
              <a:cs typeface="Arial"/>
              <a:sym typeface="Arial"/>
            </a:endParaRPr>
          </a:p>
        </p:txBody>
      </p:sp>
      <p:cxnSp>
        <p:nvCxnSpPr>
          <p:cNvPr id="818" name="Google Shape;818;g3de1b9edae1_2_235"/>
          <p:cNvCxnSpPr/>
          <p:nvPr/>
        </p:nvCxnSpPr>
        <p:spPr>
          <a:xfrm>
            <a:off x="3104379" y="1147889"/>
            <a:ext cx="801200" cy="193600"/>
          </a:xfrm>
          <a:prstGeom prst="straightConnector1">
            <a:avLst/>
          </a:prstGeom>
          <a:noFill/>
          <a:ln cap="flat" cmpd="sng" w="42875">
            <a:solidFill>
              <a:srgbClr val="00B0F0"/>
            </a:solidFill>
            <a:prstDash val="solid"/>
            <a:miter lim="400000"/>
            <a:headEnd len="sm" w="sm" type="none"/>
            <a:tailEnd len="med" w="med" type="stealth"/>
          </a:ln>
        </p:spPr>
      </p:cxnSp>
      <p:cxnSp>
        <p:nvCxnSpPr>
          <p:cNvPr id="819" name="Google Shape;819;g3de1b9edae1_2_235"/>
          <p:cNvCxnSpPr/>
          <p:nvPr/>
        </p:nvCxnSpPr>
        <p:spPr>
          <a:xfrm flipH="1" rot="10800000">
            <a:off x="2599809" y="3267355"/>
            <a:ext cx="914400" cy="300400"/>
          </a:xfrm>
          <a:prstGeom prst="straightConnector1">
            <a:avLst/>
          </a:prstGeom>
          <a:noFill/>
          <a:ln cap="flat" cmpd="sng" w="42875">
            <a:solidFill>
              <a:srgbClr val="00B0F0"/>
            </a:solidFill>
            <a:prstDash val="solid"/>
            <a:miter lim="400000"/>
            <a:headEnd len="sm" w="sm" type="none"/>
            <a:tailEnd len="med" w="med" type="stealth"/>
          </a:ln>
        </p:spPr>
      </p:cxnSp>
      <p:cxnSp>
        <p:nvCxnSpPr>
          <p:cNvPr id="820" name="Google Shape;820;g3de1b9edae1_2_235"/>
          <p:cNvCxnSpPr/>
          <p:nvPr/>
        </p:nvCxnSpPr>
        <p:spPr>
          <a:xfrm flipH="1" rot="10800000">
            <a:off x="2270296" y="4235063"/>
            <a:ext cx="1305600" cy="1206800"/>
          </a:xfrm>
          <a:prstGeom prst="straightConnector1">
            <a:avLst/>
          </a:prstGeom>
          <a:noFill/>
          <a:ln cap="flat" cmpd="sng" w="42875">
            <a:solidFill>
              <a:srgbClr val="00B0F0"/>
            </a:solidFill>
            <a:prstDash val="solid"/>
            <a:miter lim="400000"/>
            <a:headEnd len="sm" w="sm" type="none"/>
            <a:tailEnd len="med" w="med" type="stealth"/>
          </a:ln>
        </p:spPr>
      </p:cxnSp>
      <p:pic>
        <p:nvPicPr>
          <p:cNvPr id="821" name="Google Shape;821;g3de1b9edae1_2_235"/>
          <p:cNvPicPr preferRelativeResize="0"/>
          <p:nvPr/>
        </p:nvPicPr>
        <p:blipFill rotWithShape="1">
          <a:blip r:embed="rId5">
            <a:alphaModFix/>
          </a:blip>
          <a:srcRect b="0" l="0" r="0" t="0"/>
          <a:stretch/>
        </p:blipFill>
        <p:spPr>
          <a:xfrm rot="4739978">
            <a:off x="1144837" y="4814297"/>
            <a:ext cx="694039" cy="716592"/>
          </a:xfrm>
          <a:prstGeom prst="rect">
            <a:avLst/>
          </a:prstGeom>
          <a:noFill/>
          <a:ln>
            <a:noFill/>
          </a:ln>
        </p:spPr>
      </p:pic>
      <p:pic>
        <p:nvPicPr>
          <p:cNvPr id="822" name="Google Shape;822;g3de1b9edae1_2_235"/>
          <p:cNvPicPr preferRelativeResize="0"/>
          <p:nvPr/>
        </p:nvPicPr>
        <p:blipFill rotWithShape="1">
          <a:blip r:embed="rId6">
            <a:alphaModFix/>
          </a:blip>
          <a:srcRect b="0" l="0" r="0" t="0"/>
          <a:stretch/>
        </p:blipFill>
        <p:spPr>
          <a:xfrm rot="4500004">
            <a:off x="831052" y="2465201"/>
            <a:ext cx="848499" cy="540567"/>
          </a:xfrm>
          <a:prstGeom prst="rect">
            <a:avLst/>
          </a:prstGeom>
          <a:noFill/>
          <a:ln>
            <a:noFill/>
          </a:ln>
        </p:spPr>
      </p:pic>
      <p:pic>
        <p:nvPicPr>
          <p:cNvPr id="823" name="Google Shape;823;g3de1b9edae1_2_235"/>
          <p:cNvPicPr preferRelativeResize="0"/>
          <p:nvPr/>
        </p:nvPicPr>
        <p:blipFill rotWithShape="1">
          <a:blip r:embed="rId7">
            <a:alphaModFix/>
          </a:blip>
          <a:srcRect b="0" l="0" r="0" t="0"/>
          <a:stretch/>
        </p:blipFill>
        <p:spPr>
          <a:xfrm rot="-480006">
            <a:off x="780533" y="243105"/>
            <a:ext cx="1033855" cy="553817"/>
          </a:xfrm>
          <a:prstGeom prst="rect">
            <a:avLst/>
          </a:prstGeom>
          <a:noFill/>
          <a:ln>
            <a:noFill/>
          </a:ln>
        </p:spPr>
      </p:pic>
      <p:sp>
        <p:nvSpPr>
          <p:cNvPr id="824" name="Google Shape;824;g3de1b9edae1_2_235"/>
          <p:cNvSpPr txBox="1"/>
          <p:nvPr/>
        </p:nvSpPr>
        <p:spPr>
          <a:xfrm>
            <a:off x="8310799" y="115896"/>
            <a:ext cx="3321200" cy="41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1B0F0"/>
              </a:buClr>
              <a:buSzPts val="2000"/>
              <a:buFont typeface="Calibri"/>
              <a:buNone/>
            </a:pPr>
            <a:r>
              <a:rPr b="0" i="0" lang="en-US" sz="2000" u="none" cap="none" strike="noStrike">
                <a:solidFill>
                  <a:srgbClr val="01B0F0"/>
                </a:solidFill>
                <a:latin typeface="Calibri"/>
                <a:ea typeface="Calibri"/>
                <a:cs typeface="Calibri"/>
                <a:sym typeface="Calibri"/>
              </a:rPr>
              <a:t>PACE key characteristics</a:t>
            </a:r>
            <a:endParaRPr b="0" i="0" sz="2000" u="none" cap="none" strike="noStrike">
              <a:solidFill>
                <a:srgbClr val="01B0F0"/>
              </a:solidFill>
              <a:latin typeface="Calibri"/>
              <a:ea typeface="Calibri"/>
              <a:cs typeface="Calibri"/>
              <a:sym typeface="Calibri"/>
            </a:endParaRPr>
          </a:p>
        </p:txBody>
      </p:sp>
      <p:sp>
        <p:nvSpPr>
          <p:cNvPr id="825" name="Google Shape;825;g3de1b9edae1_2_235"/>
          <p:cNvSpPr txBox="1"/>
          <p:nvPr/>
        </p:nvSpPr>
        <p:spPr>
          <a:xfrm>
            <a:off x="8310800" y="660983"/>
            <a:ext cx="3615200" cy="41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2000"/>
              <a:buFont typeface="Calibri"/>
              <a:buNone/>
            </a:pPr>
            <a:r>
              <a:rPr b="0" i="0" lang="en-US" sz="2000" u="none" cap="none" strike="noStrike">
                <a:solidFill>
                  <a:srgbClr val="FFFFFF"/>
                </a:solidFill>
                <a:latin typeface="Calibri"/>
                <a:ea typeface="Calibri"/>
                <a:cs typeface="Calibri"/>
                <a:sym typeface="Calibri"/>
              </a:rPr>
              <a:t>launch 8 Feb 2024</a:t>
            </a:r>
            <a:endParaRPr b="0" i="0" sz="1500" u="none" cap="none" strike="noStrike">
              <a:solidFill>
                <a:srgbClr val="000000"/>
              </a:solidFill>
              <a:latin typeface="Arial"/>
              <a:ea typeface="Arial"/>
              <a:cs typeface="Arial"/>
              <a:sym typeface="Arial"/>
            </a:endParaRPr>
          </a:p>
        </p:txBody>
      </p:sp>
      <p:sp>
        <p:nvSpPr>
          <p:cNvPr id="826" name="Google Shape;826;g3de1b9edae1_2_235"/>
          <p:cNvSpPr txBox="1"/>
          <p:nvPr/>
        </p:nvSpPr>
        <p:spPr>
          <a:xfrm>
            <a:off x="9447499" y="4573612"/>
            <a:ext cx="24032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0" i="0" lang="en-US" sz="2000" u="none" cap="none" strike="noStrike">
                <a:solidFill>
                  <a:srgbClr val="FFFFFF"/>
                </a:solidFill>
                <a:latin typeface="Calibri"/>
                <a:ea typeface="Calibri"/>
                <a:cs typeface="Calibri"/>
                <a:sym typeface="Calibri"/>
              </a:rPr>
              <a:t>data access via NASA EarthData Search </a:t>
            </a:r>
            <a:endParaRPr b="0" i="0" sz="1500" u="none" cap="none" strike="noStrike">
              <a:solidFill>
                <a:srgbClr val="000000"/>
              </a:solidFill>
              <a:latin typeface="Arial"/>
              <a:ea typeface="Arial"/>
              <a:cs typeface="Arial"/>
              <a:sym typeface="Arial"/>
            </a:endParaRPr>
          </a:p>
        </p:txBody>
      </p:sp>
      <p:cxnSp>
        <p:nvCxnSpPr>
          <p:cNvPr id="827" name="Google Shape;827;g3de1b9edae1_2_235"/>
          <p:cNvCxnSpPr/>
          <p:nvPr/>
        </p:nvCxnSpPr>
        <p:spPr>
          <a:xfrm>
            <a:off x="8366236" y="528043"/>
            <a:ext cx="3048000" cy="0"/>
          </a:xfrm>
          <a:prstGeom prst="straightConnector1">
            <a:avLst/>
          </a:prstGeom>
          <a:noFill/>
          <a:ln cap="flat" cmpd="sng" w="19050">
            <a:solidFill>
              <a:srgbClr val="01B0F0"/>
            </a:solidFill>
            <a:prstDash val="solid"/>
            <a:miter lim="400000"/>
            <a:headEnd len="sm" w="sm" type="none"/>
            <a:tailEnd len="sm" w="sm" type="none"/>
          </a:ln>
        </p:spPr>
      </p:cxnSp>
      <p:cxnSp>
        <p:nvCxnSpPr>
          <p:cNvPr id="828" name="Google Shape;828;g3de1b9edae1_2_235"/>
          <p:cNvCxnSpPr/>
          <p:nvPr/>
        </p:nvCxnSpPr>
        <p:spPr>
          <a:xfrm>
            <a:off x="8366236" y="5563591"/>
            <a:ext cx="3048000" cy="0"/>
          </a:xfrm>
          <a:prstGeom prst="straightConnector1">
            <a:avLst/>
          </a:prstGeom>
          <a:noFill/>
          <a:ln cap="flat" cmpd="sng" w="19050">
            <a:solidFill>
              <a:srgbClr val="01B0F0"/>
            </a:solidFill>
            <a:prstDash val="solid"/>
            <a:miter lim="400000"/>
            <a:headEnd len="sm" w="sm" type="none"/>
            <a:tailEnd len="sm" w="sm" type="none"/>
          </a:ln>
        </p:spPr>
      </p:cxnSp>
      <p:sp>
        <p:nvSpPr>
          <p:cNvPr id="829" name="Google Shape;829;g3de1b9edae1_2_235"/>
          <p:cNvSpPr txBox="1"/>
          <p:nvPr/>
        </p:nvSpPr>
        <p:spPr>
          <a:xfrm>
            <a:off x="8310799" y="5664887"/>
            <a:ext cx="3516400" cy="1077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polar, ascending, 98</a:t>
            </a:r>
            <a:r>
              <a:rPr b="0" baseline="30000" i="0" lang="en-US" sz="1600" u="none" cap="none" strike="noStrike">
                <a:solidFill>
                  <a:srgbClr val="FFFFFF"/>
                </a:solidFill>
                <a:latin typeface="Calibri"/>
                <a:ea typeface="Calibri"/>
                <a:cs typeface="Calibri"/>
                <a:sym typeface="Calibri"/>
              </a:rPr>
              <a:t>o</a:t>
            </a:r>
            <a:r>
              <a:rPr b="0" i="0" lang="en-US" sz="1600" u="none" cap="none" strike="noStrike">
                <a:solidFill>
                  <a:srgbClr val="FFFFFF"/>
                </a:solidFill>
                <a:latin typeface="Calibri"/>
                <a:ea typeface="Calibri"/>
                <a:cs typeface="Calibri"/>
                <a:sym typeface="Calibri"/>
              </a:rPr>
              <a:t> inclination</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13:00 local Equatorial crossing time</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676.5 km altitude</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6-9 hrs data latency</a:t>
            </a:r>
            <a:endParaRPr b="0" i="0" sz="1500" u="none" cap="none" strike="noStrike">
              <a:solidFill>
                <a:srgbClr val="000000"/>
              </a:solidFill>
              <a:latin typeface="Arial"/>
              <a:ea typeface="Arial"/>
              <a:cs typeface="Arial"/>
              <a:sym typeface="Arial"/>
            </a:endParaRPr>
          </a:p>
        </p:txBody>
      </p:sp>
      <p:cxnSp>
        <p:nvCxnSpPr>
          <p:cNvPr id="830" name="Google Shape;830;g3de1b9edae1_2_235"/>
          <p:cNvCxnSpPr/>
          <p:nvPr/>
        </p:nvCxnSpPr>
        <p:spPr>
          <a:xfrm>
            <a:off x="8389331" y="4298639"/>
            <a:ext cx="3048000" cy="0"/>
          </a:xfrm>
          <a:prstGeom prst="straightConnector1">
            <a:avLst/>
          </a:prstGeom>
          <a:noFill/>
          <a:ln cap="flat" cmpd="sng" w="19050">
            <a:solidFill>
              <a:srgbClr val="01B0F0"/>
            </a:solidFill>
            <a:prstDash val="solid"/>
            <a:miter lim="400000"/>
            <a:headEnd len="sm" w="sm" type="none"/>
            <a:tailEnd len="sm" w="sm" type="none"/>
          </a:ln>
        </p:spPr>
      </p:cxnSp>
      <p:pic>
        <p:nvPicPr>
          <p:cNvPr id="831" name="Google Shape;831;g3de1b9edae1_2_235"/>
          <p:cNvPicPr preferRelativeResize="0"/>
          <p:nvPr/>
        </p:nvPicPr>
        <p:blipFill rotWithShape="1">
          <a:blip r:embed="rId8">
            <a:alphaModFix/>
          </a:blip>
          <a:srcRect b="0" l="0" r="0" t="0"/>
          <a:stretch/>
        </p:blipFill>
        <p:spPr>
          <a:xfrm>
            <a:off x="8404623" y="4464179"/>
            <a:ext cx="977960" cy="954108"/>
          </a:xfrm>
          <a:prstGeom prst="rect">
            <a:avLst/>
          </a:prstGeom>
          <a:noFill/>
          <a:ln>
            <a:noFill/>
          </a:ln>
        </p:spPr>
      </p:pic>
      <p:sp>
        <p:nvSpPr>
          <p:cNvPr id="832" name="Google Shape;832;g3de1b9edae1_2_235"/>
          <p:cNvSpPr txBox="1"/>
          <p:nvPr/>
        </p:nvSpPr>
        <p:spPr>
          <a:xfrm>
            <a:off x="8287899" y="1628605"/>
            <a:ext cx="3904000" cy="255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0" i="0" lang="en-US" sz="2000" u="none" cap="none" strike="noStrike">
                <a:solidFill>
                  <a:srgbClr val="FFFFFF"/>
                </a:solidFill>
                <a:latin typeface="Calibri"/>
                <a:ea typeface="Calibri"/>
                <a:cs typeface="Calibri"/>
                <a:sym typeface="Calibri"/>
              </a:rPr>
              <a:t>science data products include: </a:t>
            </a:r>
            <a:endParaRPr b="0" i="0" sz="1500" u="none" cap="none" strike="noStrike">
              <a:solidFill>
                <a:srgbClr val="000000"/>
              </a:solidFill>
              <a:latin typeface="Arial"/>
              <a:ea typeface="Arial"/>
              <a:cs typeface="Arial"/>
              <a:sym typeface="Arial"/>
            </a:endParaRPr>
          </a:p>
          <a:p>
            <a:pPr indent="-279400" lvl="0" marL="292100" marR="0" rtl="0" algn="l">
              <a:lnSpc>
                <a:spcPct val="100000"/>
              </a:lnSpc>
              <a:spcBef>
                <a:spcPts val="0"/>
              </a:spcBef>
              <a:spcAft>
                <a:spcPts val="0"/>
              </a:spcAft>
              <a:buClr>
                <a:srgbClr val="CCF5C1"/>
              </a:buClr>
              <a:buSzPts val="2000"/>
              <a:buFont typeface="Arial"/>
              <a:buChar char="•"/>
            </a:pPr>
            <a:r>
              <a:rPr b="0" i="0" lang="en-US" sz="2000" u="none" cap="none" strike="noStrike">
                <a:solidFill>
                  <a:srgbClr val="CCF5C1"/>
                </a:solidFill>
                <a:latin typeface="Calibri"/>
                <a:ea typeface="Calibri"/>
                <a:cs typeface="Calibri"/>
                <a:sym typeface="Calibri"/>
              </a:rPr>
              <a:t>aquatic surface reflectances</a:t>
            </a:r>
            <a:endParaRPr b="0" i="0" sz="2000" u="none" cap="none" strike="noStrike">
              <a:solidFill>
                <a:srgbClr val="CCF5C1"/>
              </a:solidFill>
              <a:latin typeface="Calibri"/>
              <a:ea typeface="Calibri"/>
              <a:cs typeface="Calibri"/>
              <a:sym typeface="Calibri"/>
            </a:endParaRPr>
          </a:p>
          <a:p>
            <a:pPr indent="-279400" lvl="0" marL="292100" marR="0" rtl="0" algn="l">
              <a:lnSpc>
                <a:spcPct val="100000"/>
              </a:lnSpc>
              <a:spcBef>
                <a:spcPts val="0"/>
              </a:spcBef>
              <a:spcAft>
                <a:spcPts val="0"/>
              </a:spcAft>
              <a:buClr>
                <a:srgbClr val="CCF5C1"/>
              </a:buClr>
              <a:buSzPts val="2000"/>
              <a:buFont typeface="Arial"/>
              <a:buChar char="•"/>
            </a:pPr>
            <a:r>
              <a:rPr b="0" i="0" lang="en-US" sz="2000" u="none" cap="none" strike="noStrike">
                <a:solidFill>
                  <a:srgbClr val="CCF5C1"/>
                </a:solidFill>
                <a:latin typeface="Calibri"/>
                <a:ea typeface="Calibri"/>
                <a:cs typeface="Calibri"/>
                <a:sym typeface="Calibri"/>
              </a:rPr>
              <a:t>aquatic biogeochemistry</a:t>
            </a:r>
            <a:endParaRPr b="0" i="0" sz="1500" u="none" cap="none" strike="noStrike">
              <a:solidFill>
                <a:srgbClr val="000000"/>
              </a:solidFill>
              <a:latin typeface="Arial"/>
              <a:ea typeface="Arial"/>
              <a:cs typeface="Arial"/>
              <a:sym typeface="Arial"/>
            </a:endParaRPr>
          </a:p>
          <a:p>
            <a:pPr indent="-279400" lvl="0" marL="292100" marR="0" rtl="0" algn="l">
              <a:lnSpc>
                <a:spcPct val="100000"/>
              </a:lnSpc>
              <a:spcBef>
                <a:spcPts val="0"/>
              </a:spcBef>
              <a:spcAft>
                <a:spcPts val="0"/>
              </a:spcAft>
              <a:buClr>
                <a:srgbClr val="CCF5C1"/>
              </a:buClr>
              <a:buSzPts val="2000"/>
              <a:buFont typeface="Arial"/>
              <a:buChar char="•"/>
            </a:pPr>
            <a:r>
              <a:rPr b="0" i="0" lang="en-US" sz="2000" u="none" cap="none" strike="noStrike">
                <a:solidFill>
                  <a:srgbClr val="CCF5C1"/>
                </a:solidFill>
                <a:latin typeface="Calibri"/>
                <a:ea typeface="Calibri"/>
                <a:cs typeface="Calibri"/>
                <a:sym typeface="Calibri"/>
              </a:rPr>
              <a:t>terrestrial surface reflectances</a:t>
            </a:r>
            <a:endParaRPr b="0" i="0" sz="2000" u="none" cap="none" strike="noStrike">
              <a:solidFill>
                <a:srgbClr val="CCF5C1"/>
              </a:solidFill>
              <a:latin typeface="Calibri"/>
              <a:ea typeface="Calibri"/>
              <a:cs typeface="Calibri"/>
              <a:sym typeface="Calibri"/>
            </a:endParaRPr>
          </a:p>
          <a:p>
            <a:pPr indent="-279400" lvl="0" marL="292100" marR="0" rtl="0" algn="l">
              <a:lnSpc>
                <a:spcPct val="100000"/>
              </a:lnSpc>
              <a:spcBef>
                <a:spcPts val="0"/>
              </a:spcBef>
              <a:spcAft>
                <a:spcPts val="0"/>
              </a:spcAft>
              <a:buClr>
                <a:srgbClr val="CCF5C1"/>
              </a:buClr>
              <a:buSzPts val="2000"/>
              <a:buFont typeface="Arial"/>
              <a:buChar char="•"/>
            </a:pPr>
            <a:r>
              <a:rPr b="0" i="0" lang="en-US" sz="2000" u="none" cap="none" strike="noStrike">
                <a:solidFill>
                  <a:srgbClr val="CCF5C1"/>
                </a:solidFill>
                <a:latin typeface="Calibri"/>
                <a:ea typeface="Calibri"/>
                <a:cs typeface="Calibri"/>
                <a:sym typeface="Calibri"/>
              </a:rPr>
              <a:t>terrestrial ecology metrics</a:t>
            </a:r>
            <a:endParaRPr b="0" i="0" sz="1500" u="none" cap="none" strike="noStrike">
              <a:solidFill>
                <a:srgbClr val="000000"/>
              </a:solidFill>
              <a:latin typeface="Arial"/>
              <a:ea typeface="Arial"/>
              <a:cs typeface="Arial"/>
              <a:sym typeface="Arial"/>
            </a:endParaRPr>
          </a:p>
          <a:p>
            <a:pPr indent="-279400" lvl="0" marL="292100" marR="0" rtl="0" algn="l">
              <a:lnSpc>
                <a:spcPct val="100000"/>
              </a:lnSpc>
              <a:spcBef>
                <a:spcPts val="0"/>
              </a:spcBef>
              <a:spcAft>
                <a:spcPts val="0"/>
              </a:spcAft>
              <a:buClr>
                <a:srgbClr val="CCF5C1"/>
              </a:buClr>
              <a:buSzPts val="2000"/>
              <a:buFont typeface="Arial"/>
              <a:buChar char="•"/>
            </a:pPr>
            <a:r>
              <a:rPr b="0" i="0" lang="en-US" sz="2000" u="none" cap="none" strike="noStrike">
                <a:solidFill>
                  <a:srgbClr val="CCF5C1"/>
                </a:solidFill>
                <a:latin typeface="Calibri"/>
                <a:ea typeface="Calibri"/>
                <a:cs typeface="Calibri"/>
                <a:sym typeface="Calibri"/>
              </a:rPr>
              <a:t>atmospheric aerosol properties</a:t>
            </a:r>
            <a:endParaRPr b="0" i="0" sz="1500" u="none" cap="none" strike="noStrike">
              <a:solidFill>
                <a:srgbClr val="000000"/>
              </a:solidFill>
              <a:latin typeface="Arial"/>
              <a:ea typeface="Arial"/>
              <a:cs typeface="Arial"/>
              <a:sym typeface="Arial"/>
            </a:endParaRPr>
          </a:p>
          <a:p>
            <a:pPr indent="-279400" lvl="0" marL="292100" marR="0" rtl="0" algn="l">
              <a:lnSpc>
                <a:spcPct val="100000"/>
              </a:lnSpc>
              <a:spcBef>
                <a:spcPts val="0"/>
              </a:spcBef>
              <a:spcAft>
                <a:spcPts val="0"/>
              </a:spcAft>
              <a:buClr>
                <a:srgbClr val="CCF5C1"/>
              </a:buClr>
              <a:buSzPts val="2000"/>
              <a:buFont typeface="Arial"/>
              <a:buChar char="•"/>
            </a:pPr>
            <a:r>
              <a:rPr b="0" i="0" lang="en-US" sz="2000" u="none" cap="none" strike="noStrike">
                <a:solidFill>
                  <a:srgbClr val="CCF5C1"/>
                </a:solidFill>
                <a:latin typeface="Calibri"/>
                <a:ea typeface="Calibri"/>
                <a:cs typeface="Calibri"/>
                <a:sym typeface="Calibri"/>
              </a:rPr>
              <a:t>atmospheric trace gases</a:t>
            </a:r>
            <a:endParaRPr b="0" i="0" sz="1500" u="none" cap="none" strike="noStrike">
              <a:solidFill>
                <a:srgbClr val="000000"/>
              </a:solidFill>
              <a:latin typeface="Arial"/>
              <a:ea typeface="Arial"/>
              <a:cs typeface="Arial"/>
              <a:sym typeface="Arial"/>
            </a:endParaRPr>
          </a:p>
          <a:p>
            <a:pPr indent="-279400" lvl="0" marL="292100" marR="0" rtl="0" algn="l">
              <a:lnSpc>
                <a:spcPct val="100000"/>
              </a:lnSpc>
              <a:spcBef>
                <a:spcPts val="0"/>
              </a:spcBef>
              <a:spcAft>
                <a:spcPts val="0"/>
              </a:spcAft>
              <a:buClr>
                <a:srgbClr val="CCF5C1"/>
              </a:buClr>
              <a:buSzPts val="2000"/>
              <a:buFont typeface="Arial"/>
              <a:buChar char="•"/>
            </a:pPr>
            <a:r>
              <a:rPr b="0" i="0" lang="en-US" sz="2000" u="none" cap="none" strike="noStrike">
                <a:solidFill>
                  <a:srgbClr val="CCF5C1"/>
                </a:solidFill>
                <a:latin typeface="Calibri"/>
                <a:ea typeface="Calibri"/>
                <a:cs typeface="Calibri"/>
                <a:sym typeface="Calibri"/>
              </a:rPr>
              <a:t>cloud (micro)physical properties  </a:t>
            </a:r>
            <a:endParaRPr b="0" i="0" sz="1900" u="none" cap="none" strike="noStrike">
              <a:solidFill>
                <a:srgbClr val="CCF5C1"/>
              </a:solidFill>
              <a:latin typeface="Calibri"/>
              <a:ea typeface="Calibri"/>
              <a:cs typeface="Calibri"/>
              <a:sym typeface="Calibri"/>
            </a:endParaRPr>
          </a:p>
        </p:txBody>
      </p:sp>
      <p:sp>
        <p:nvSpPr>
          <p:cNvPr id="833" name="Google Shape;833;g3de1b9edae1_2_235"/>
          <p:cNvSpPr txBox="1"/>
          <p:nvPr/>
        </p:nvSpPr>
        <p:spPr>
          <a:xfrm>
            <a:off x="8310800" y="1136295"/>
            <a:ext cx="3704000" cy="410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2000"/>
              <a:buFont typeface="Calibri"/>
              <a:buNone/>
            </a:pPr>
            <a:r>
              <a:rPr b="0" i="0" lang="en-US" sz="2000" u="none" cap="none" strike="noStrike">
                <a:solidFill>
                  <a:srgbClr val="FFFFFF"/>
                </a:solidFill>
                <a:latin typeface="Calibri"/>
                <a:ea typeface="Calibri"/>
                <a:cs typeface="Calibri"/>
                <a:sym typeface="Calibri"/>
              </a:rPr>
              <a:t>initial data release on 11 Apr 2024</a:t>
            </a:r>
            <a:endParaRPr b="0" i="0" sz="15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500"/>
                                        <p:tgtEl>
                                          <p:spTgt spid="824"/>
                                        </p:tgtEl>
                                      </p:cBhvr>
                                    </p:animEffect>
                                  </p:childTnLst>
                                </p:cTn>
                              </p:par>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500"/>
                                        <p:tgtEl>
                                          <p:spTgt spid="825"/>
                                        </p:tgtEl>
                                      </p:cBhvr>
                                    </p:animEffect>
                                  </p:childTnLst>
                                </p:cTn>
                              </p:par>
                              <p:par>
                                <p:cTn fill="hold" nodeType="with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500"/>
                                        <p:tgtEl>
                                          <p:spTgt spid="827"/>
                                        </p:tgtEl>
                                      </p:cBhvr>
                                    </p:animEffect>
                                  </p:childTnLst>
                                </p:cTn>
                              </p:par>
                              <p:par>
                                <p:cTn fill="hold" nodeType="with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500"/>
                                        <p:tgtEl>
                                          <p:spTgt spid="830"/>
                                        </p:tgtEl>
                                      </p:cBhvr>
                                    </p:animEffect>
                                  </p:childTnLst>
                                </p:cTn>
                              </p:par>
                              <p:par>
                                <p:cTn fill="hold" nodeType="with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500"/>
                                        <p:tgtEl>
                                          <p:spTgt spid="828"/>
                                        </p:tgtEl>
                                      </p:cBhvr>
                                    </p:animEffect>
                                  </p:childTnLst>
                                </p:cTn>
                              </p:par>
                              <p:par>
                                <p:cTn fill="hold" nodeType="with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500"/>
                                        <p:tgtEl>
                                          <p:spTgt spid="8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500"/>
                                        <p:tgtEl>
                                          <p:spTgt spid="832"/>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par>
                                <p:cTn fill="hold" nodeType="with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500"/>
                                        <p:tgtEl>
                                          <p:spTgt spid="826"/>
                                        </p:tgtEl>
                                      </p:cBhvr>
                                    </p:animEffect>
                                  </p:childTnLst>
                                </p:cTn>
                              </p:par>
                              <p:par>
                                <p:cTn fill="hold" nodeType="with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7" name="Shape 837"/>
        <p:cNvGrpSpPr/>
        <p:nvPr/>
      </p:nvGrpSpPr>
      <p:grpSpPr>
        <a:xfrm>
          <a:off x="0" y="0"/>
          <a:ext cx="0" cy="0"/>
          <a:chOff x="0" y="0"/>
          <a:chExt cx="0" cy="0"/>
        </a:xfrm>
      </p:grpSpPr>
      <p:pic>
        <p:nvPicPr>
          <p:cNvPr descr="A picture containing text, display&#10;&#10;AI-generated content may be incorrect." id="838" name="Google Shape;838;g3de1b9edae1_2_272"/>
          <p:cNvPicPr preferRelativeResize="0"/>
          <p:nvPr/>
        </p:nvPicPr>
        <p:blipFill rotWithShape="1">
          <a:blip r:embed="rId3">
            <a:alphaModFix/>
          </a:blip>
          <a:srcRect b="0" l="0" r="0" t="0"/>
          <a:stretch/>
        </p:blipFill>
        <p:spPr>
          <a:xfrm>
            <a:off x="1047388" y="-546100"/>
            <a:ext cx="10097228" cy="76072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g3de1b9edae1_2_263"/>
          <p:cNvSpPr txBox="1"/>
          <p:nvPr/>
        </p:nvSpPr>
        <p:spPr>
          <a:xfrm>
            <a:off x="2324347" y="61653"/>
            <a:ext cx="7543200" cy="58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Helvetica Neue Light"/>
              <a:buNone/>
            </a:pPr>
            <a:r>
              <a:rPr b="1" i="0" lang="en-US" sz="3200" u="none" cap="none" strike="noStrike">
                <a:solidFill>
                  <a:schemeClr val="lt1"/>
                </a:solidFill>
                <a:latin typeface="Helvetica Neue Light"/>
                <a:ea typeface="Helvetica Neue Light"/>
                <a:cs typeface="Helvetica Neue Light"/>
                <a:sym typeface="Helvetica Neue Light"/>
              </a:rPr>
              <a:t>aquatic reflectance ARD update</a:t>
            </a:r>
            <a:endParaRPr b="0" i="0" sz="1500" u="none" cap="none" strike="noStrike">
              <a:solidFill>
                <a:srgbClr val="000000"/>
              </a:solidFill>
              <a:latin typeface="Arial"/>
              <a:ea typeface="Arial"/>
              <a:cs typeface="Arial"/>
              <a:sym typeface="Arial"/>
            </a:endParaRPr>
          </a:p>
        </p:txBody>
      </p:sp>
      <p:sp>
        <p:nvSpPr>
          <p:cNvPr id="845" name="Google Shape;845;g3de1b9edae1_2_263"/>
          <p:cNvSpPr txBox="1"/>
          <p:nvPr/>
        </p:nvSpPr>
        <p:spPr>
          <a:xfrm>
            <a:off x="212750" y="930900"/>
            <a:ext cx="9387000" cy="18408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Clr>
                <a:srgbClr val="000000"/>
              </a:buClr>
              <a:buSzPts val="3200"/>
              <a:buFont typeface="Calibri"/>
              <a:buNone/>
            </a:pPr>
            <a:r>
              <a:rPr lang="en-US" sz="3200">
                <a:latin typeface="Calibri"/>
                <a:ea typeface="Calibri"/>
                <a:cs typeface="Calibri"/>
                <a:sym typeface="Calibri"/>
              </a:rPr>
              <a:t>C</a:t>
            </a:r>
            <a:r>
              <a:rPr b="0" i="0" lang="en-US" sz="3200" u="none" cap="none" strike="noStrike">
                <a:solidFill>
                  <a:srgbClr val="000000"/>
                </a:solidFill>
                <a:latin typeface="Calibri"/>
                <a:ea typeface="Calibri"/>
                <a:cs typeface="Calibri"/>
                <a:sym typeface="Calibri"/>
              </a:rPr>
              <a:t>ontributed to the </a:t>
            </a:r>
            <a:r>
              <a:rPr lang="en-US" sz="3200">
                <a:latin typeface="Calibri"/>
                <a:ea typeface="Calibri"/>
                <a:cs typeface="Calibri"/>
                <a:sym typeface="Calibri"/>
              </a:rPr>
              <a:t>Aquatic Reflectance PFS</a:t>
            </a:r>
            <a:r>
              <a:rPr b="0" i="0" lang="en-US" sz="3200" u="none" cap="none" strike="noStrike">
                <a:solidFill>
                  <a:srgbClr val="000000"/>
                </a:solidFill>
                <a:latin typeface="Calibri"/>
                <a:ea typeface="Calibri"/>
                <a:cs typeface="Calibri"/>
                <a:sym typeface="Calibri"/>
              </a:rPr>
              <a:t> </a:t>
            </a:r>
            <a:endParaRPr sz="3200">
              <a:latin typeface="Calibri"/>
              <a:ea typeface="Calibri"/>
              <a:cs typeface="Calibri"/>
              <a:sym typeface="Calibri"/>
            </a:endParaRPr>
          </a:p>
          <a:p>
            <a:pPr indent="-355600" lvl="0" marL="457200" marR="0" rtl="0" algn="l">
              <a:lnSpc>
                <a:spcPct val="130000"/>
              </a:lnSpc>
              <a:spcBef>
                <a:spcPts val="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NASA rep from the Ocean Biology Distributed Active Archive Center (OB.DAAC) provided input</a:t>
            </a:r>
            <a:endParaRPr sz="1500"/>
          </a:p>
          <a:p>
            <a:pPr indent="-355600" lvl="0" marL="457200" marR="0" rtl="0" algn="l">
              <a:lnSpc>
                <a:spcPct val="130000"/>
              </a:lnSpc>
              <a:spcBef>
                <a:spcPts val="0"/>
              </a:spcBef>
              <a:spcAft>
                <a:spcPts val="0"/>
              </a:spcAft>
              <a:buClr>
                <a:srgbClr val="000000"/>
              </a:buClr>
              <a:buSzPts val="2000"/>
              <a:buFont typeface="Calibri"/>
              <a:buChar char="•"/>
            </a:pPr>
            <a:r>
              <a:rPr lang="en-US" sz="2000">
                <a:latin typeface="Calibri"/>
                <a:ea typeface="Calibri"/>
                <a:cs typeface="Calibri"/>
                <a:sym typeface="Calibri"/>
              </a:rPr>
              <a:t>T</a:t>
            </a:r>
            <a:r>
              <a:rPr b="0" i="0" lang="en-US" sz="2000" u="none" cap="none" strike="noStrike">
                <a:solidFill>
                  <a:srgbClr val="000000"/>
                </a:solidFill>
                <a:latin typeface="Calibri"/>
                <a:ea typeface="Calibri"/>
                <a:cs typeface="Calibri"/>
                <a:sym typeface="Calibri"/>
              </a:rPr>
              <a:t>he OB.DAAC supports and hosts PACE data processing, archival, and distribution</a:t>
            </a:r>
            <a:endParaRPr b="0" i="0" sz="1500" u="none" cap="none" strike="noStrike">
              <a:solidFill>
                <a:srgbClr val="000000"/>
              </a:solidFill>
              <a:latin typeface="Arial"/>
              <a:ea typeface="Arial"/>
              <a:cs typeface="Arial"/>
              <a:sym typeface="Arial"/>
            </a:endParaRPr>
          </a:p>
        </p:txBody>
      </p:sp>
      <p:sp>
        <p:nvSpPr>
          <p:cNvPr id="846" name="Google Shape;846;g3de1b9edae1_2_263"/>
          <p:cNvSpPr txBox="1"/>
          <p:nvPr/>
        </p:nvSpPr>
        <p:spPr>
          <a:xfrm>
            <a:off x="212750" y="2817657"/>
            <a:ext cx="9313200" cy="18408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PACE self-assessment began in March 2026</a:t>
            </a:r>
            <a:endParaRPr b="0" i="0" sz="3200" u="none" cap="none" strike="noStrike">
              <a:solidFill>
                <a:srgbClr val="000000"/>
              </a:solidFill>
              <a:latin typeface="Calibri"/>
              <a:ea typeface="Calibri"/>
              <a:cs typeface="Calibri"/>
              <a:sym typeface="Calibri"/>
            </a:endParaRPr>
          </a:p>
          <a:p>
            <a:pPr indent="-444500" lvl="0" marL="457200" marR="0" rtl="0" algn="l">
              <a:lnSpc>
                <a:spcPct val="130000"/>
              </a:lnSpc>
              <a:spcBef>
                <a:spcPts val="0"/>
              </a:spcBef>
              <a:spcAft>
                <a:spcPts val="0"/>
              </a:spcAft>
              <a:buClr>
                <a:srgbClr val="000000"/>
              </a:buClr>
              <a:buSzPts val="2000"/>
              <a:buFont typeface="Arial"/>
              <a:buChar char="•"/>
            </a:pPr>
            <a:r>
              <a:rPr lang="en-US" sz="2000">
                <a:latin typeface="Calibri"/>
                <a:ea typeface="Calibri"/>
                <a:cs typeface="Calibri"/>
                <a:sym typeface="Calibri"/>
              </a:rPr>
              <a:t>A</a:t>
            </a:r>
            <a:r>
              <a:rPr b="0" i="0" lang="en-US" sz="2000" u="none" cap="none" strike="noStrike">
                <a:solidFill>
                  <a:srgbClr val="000000"/>
                </a:solidFill>
                <a:latin typeface="Calibri"/>
                <a:ea typeface="Calibri"/>
                <a:cs typeface="Calibri"/>
                <a:sym typeface="Calibri"/>
              </a:rPr>
              <a:t>quatic spectral surface reflectances (unitless) and spectral remote-sensing reflectances (sr</a:t>
            </a:r>
            <a:r>
              <a:rPr b="0" baseline="30000" i="0" lang="en-US" sz="2000" u="none" cap="none" strike="noStrike">
                <a:solidFill>
                  <a:srgbClr val="000000"/>
                </a:solidFill>
                <a:latin typeface="Calibri"/>
                <a:ea typeface="Calibri"/>
                <a:cs typeface="Calibri"/>
                <a:sym typeface="Calibri"/>
              </a:rPr>
              <a:t>-1</a:t>
            </a:r>
            <a:r>
              <a:rPr b="0" i="0" lang="en-US" sz="2000" u="none" cap="none" strike="noStrike">
                <a:solidFill>
                  <a:srgbClr val="000000"/>
                </a:solidFill>
                <a:latin typeface="Calibri"/>
                <a:ea typeface="Calibri"/>
                <a:cs typeface="Calibri"/>
                <a:sym typeface="Calibri"/>
              </a:rPr>
              <a:t>)</a:t>
            </a:r>
            <a:endParaRPr b="0" i="0" sz="2000" u="none" cap="none" strike="noStrike">
              <a:solidFill>
                <a:srgbClr val="000000"/>
              </a:solidFill>
              <a:latin typeface="Calibri"/>
              <a:ea typeface="Calibri"/>
              <a:cs typeface="Calibri"/>
              <a:sym typeface="Calibri"/>
            </a:endParaRPr>
          </a:p>
          <a:p>
            <a:pPr indent="-444500" lvl="0" marL="457200" marR="0" rtl="0" algn="l">
              <a:lnSpc>
                <a:spcPct val="130000"/>
              </a:lnSpc>
              <a:spcBef>
                <a:spcPts val="0"/>
              </a:spcBef>
              <a:spcAft>
                <a:spcPts val="0"/>
              </a:spcAft>
              <a:buClr>
                <a:srgbClr val="000000"/>
              </a:buClr>
              <a:buSzPts val="2000"/>
              <a:buFont typeface="Arial"/>
              <a:buChar char="•"/>
            </a:pPr>
            <a:r>
              <a:rPr lang="en-US" sz="2000">
                <a:latin typeface="Calibri"/>
                <a:ea typeface="Calibri"/>
                <a:cs typeface="Calibri"/>
                <a:sym typeface="Calibri"/>
              </a:rPr>
              <a:t>Keen on contributing higher level </a:t>
            </a:r>
            <a:r>
              <a:rPr lang="en-US" sz="2000">
                <a:solidFill>
                  <a:schemeClr val="dk1"/>
                </a:solidFill>
                <a:latin typeface="Calibri"/>
                <a:ea typeface="Calibri"/>
                <a:cs typeface="Calibri"/>
                <a:sym typeface="Calibri"/>
              </a:rPr>
              <a:t>ARD </a:t>
            </a:r>
            <a:r>
              <a:rPr lang="en-US" sz="2000">
                <a:latin typeface="Calibri"/>
                <a:ea typeface="Calibri"/>
                <a:cs typeface="Calibri"/>
                <a:sym typeface="Calibri"/>
              </a:rPr>
              <a:t>products (Chlorophyll, CDOM, NPP)</a:t>
            </a:r>
            <a:endParaRPr b="0" i="0" sz="2000" u="none" cap="none" strike="noStrike">
              <a:solidFill>
                <a:srgbClr val="000000"/>
              </a:solidFill>
              <a:latin typeface="Calibri"/>
              <a:ea typeface="Calibri"/>
              <a:cs typeface="Calibri"/>
              <a:sym typeface="Calibri"/>
            </a:endParaRPr>
          </a:p>
        </p:txBody>
      </p:sp>
      <p:pic>
        <p:nvPicPr>
          <p:cNvPr descr="A close-up of some snow&#10;&#10;AI-generated content may be incorrect." id="847" name="Google Shape;847;g3de1b9edae1_2_263"/>
          <p:cNvPicPr preferRelativeResize="0"/>
          <p:nvPr/>
        </p:nvPicPr>
        <p:blipFill rotWithShape="1">
          <a:blip r:embed="rId3">
            <a:alphaModFix/>
          </a:blip>
          <a:srcRect b="0" l="0" r="0" t="0"/>
          <a:stretch/>
        </p:blipFill>
        <p:spPr>
          <a:xfrm>
            <a:off x="1013900" y="4712917"/>
            <a:ext cx="5082112" cy="2470625"/>
          </a:xfrm>
          <a:prstGeom prst="rect">
            <a:avLst/>
          </a:prstGeom>
          <a:noFill/>
          <a:ln>
            <a:noFill/>
          </a:ln>
        </p:spPr>
      </p:pic>
      <p:pic>
        <p:nvPicPr>
          <p:cNvPr descr="A picture containing indoor, dark&#10;&#10;AI-generated content may be incorrect." id="848" name="Google Shape;848;g3de1b9edae1_2_263"/>
          <p:cNvPicPr preferRelativeResize="0"/>
          <p:nvPr/>
        </p:nvPicPr>
        <p:blipFill rotWithShape="1">
          <a:blip r:embed="rId4">
            <a:alphaModFix/>
          </a:blip>
          <a:srcRect b="2190" l="-1600" r="1600" t="11260"/>
          <a:stretch/>
        </p:blipFill>
        <p:spPr>
          <a:xfrm>
            <a:off x="6140872" y="4759180"/>
            <a:ext cx="5082113" cy="2250391"/>
          </a:xfrm>
          <a:prstGeom prst="rect">
            <a:avLst/>
          </a:prstGeom>
          <a:noFill/>
          <a:ln>
            <a:noFill/>
          </a:ln>
        </p:spPr>
      </p:pic>
      <p:pic>
        <p:nvPicPr>
          <p:cNvPr id="849" name="Google Shape;849;g3de1b9edae1_2_263" title="Screenshot 2026-04-15 at 11.39.12 AM.png"/>
          <p:cNvPicPr preferRelativeResize="0"/>
          <p:nvPr/>
        </p:nvPicPr>
        <p:blipFill>
          <a:blip r:embed="rId5">
            <a:alphaModFix/>
          </a:blip>
          <a:stretch>
            <a:fillRect/>
          </a:stretch>
        </p:blipFill>
        <p:spPr>
          <a:xfrm>
            <a:off x="9658875" y="930900"/>
            <a:ext cx="2251425" cy="31219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par>
                                <p:cTn fill="hold" nodeType="with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500"/>
                                        <p:tgtEl>
                                          <p:spTgt spid="847"/>
                                        </p:tgtEl>
                                      </p:cBhvr>
                                    </p:animEffect>
                                  </p:childTnLst>
                                </p:cTn>
                              </p:par>
                              <p:par>
                                <p:cTn fill="hold" nodeType="with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500"/>
                                        <p:tgtEl>
                                          <p:spTgt spid="8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g3de1b9edae1_2_468"/>
          <p:cNvSpPr/>
          <p:nvPr/>
        </p:nvSpPr>
        <p:spPr>
          <a:xfrm>
            <a:off x="6857600" y="4275800"/>
            <a:ext cx="5321600" cy="15304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855" name="Google Shape;855;g3de1b9edae1_2_468"/>
          <p:cNvPicPr preferRelativeResize="0"/>
          <p:nvPr/>
        </p:nvPicPr>
        <p:blipFill rotWithShape="1">
          <a:blip r:embed="rId3">
            <a:alphaModFix/>
          </a:blip>
          <a:srcRect b="0" l="12244" r="17792" t="0"/>
          <a:stretch/>
        </p:blipFill>
        <p:spPr>
          <a:xfrm>
            <a:off x="6857605" y="0"/>
            <a:ext cx="5321809" cy="4275797"/>
          </a:xfrm>
          <a:prstGeom prst="rect">
            <a:avLst/>
          </a:prstGeom>
          <a:noFill/>
          <a:ln>
            <a:noFill/>
          </a:ln>
        </p:spPr>
      </p:pic>
      <p:sp>
        <p:nvSpPr>
          <p:cNvPr id="856" name="Google Shape;856;g3de1b9edae1_2_468"/>
          <p:cNvSpPr txBox="1"/>
          <p:nvPr/>
        </p:nvSpPr>
        <p:spPr>
          <a:xfrm>
            <a:off x="-10949" y="1967700"/>
            <a:ext cx="7043600" cy="489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Arial"/>
                <a:ea typeface="Arial"/>
                <a:cs typeface="Arial"/>
                <a:sym typeface="Arial"/>
              </a:rPr>
              <a:t>Data Information</a:t>
            </a:r>
            <a:endParaRPr b="0" i="0" sz="2000" u="none" cap="none" strike="noStrike">
              <a:solidFill>
                <a:srgbClr val="FFFFFF"/>
              </a:solidFill>
              <a:latin typeface="Arial"/>
              <a:ea typeface="Arial"/>
              <a:cs typeface="Arial"/>
              <a:sym typeface="Arial"/>
            </a:endParaRPr>
          </a:p>
          <a:p>
            <a:pPr indent="-342900" lvl="0" marL="457200" marR="0" rtl="0" algn="l">
              <a:lnSpc>
                <a:spcPct val="100000"/>
              </a:lnSpc>
              <a:spcBef>
                <a:spcPts val="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Observations of:</a:t>
            </a:r>
            <a:endParaRPr b="0" i="0" sz="2000" u="none" cap="none" strike="noStrike">
              <a:solidFill>
                <a:srgbClr val="FFFFFF"/>
              </a:solidFill>
              <a:latin typeface="Arial"/>
              <a:ea typeface="Arial"/>
              <a:cs typeface="Arial"/>
              <a:sym typeface="Arial"/>
            </a:endParaRPr>
          </a:p>
          <a:p>
            <a:pPr indent="-342900" lvl="1" marL="914400" marR="0" rtl="0" algn="l">
              <a:lnSpc>
                <a:spcPct val="100000"/>
              </a:lnSpc>
              <a:spcBef>
                <a:spcPts val="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Coastal sea level and ocean heights at unprecedented resolution over a swath</a:t>
            </a:r>
            <a:endParaRPr b="0" i="0" sz="2000" u="none" cap="none" strike="noStrike">
              <a:solidFill>
                <a:srgbClr val="FFFFFF"/>
              </a:solidFill>
              <a:latin typeface="Arial"/>
              <a:ea typeface="Arial"/>
              <a:cs typeface="Arial"/>
              <a:sym typeface="Arial"/>
            </a:endParaRPr>
          </a:p>
          <a:p>
            <a:pPr indent="-342900" lvl="1" marL="914400" marR="0" rtl="0" algn="l">
              <a:lnSpc>
                <a:spcPct val="100000"/>
              </a:lnSpc>
              <a:spcBef>
                <a:spcPts val="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Heights, widths, and slopes of rivers wider than 30m</a:t>
            </a:r>
            <a:endParaRPr b="0" i="0" sz="2000" u="none" cap="none" strike="noStrike">
              <a:solidFill>
                <a:srgbClr val="FFFFFF"/>
              </a:solidFill>
              <a:latin typeface="Arial"/>
              <a:ea typeface="Arial"/>
              <a:cs typeface="Arial"/>
              <a:sym typeface="Arial"/>
            </a:endParaRPr>
          </a:p>
          <a:p>
            <a:pPr indent="-342900" lvl="1" marL="914400" marR="0" rtl="0" algn="l">
              <a:lnSpc>
                <a:spcPct val="100000"/>
              </a:lnSpc>
              <a:spcBef>
                <a:spcPts val="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Heights, extents, and storage changes of all lakes larger than 1 hectare</a:t>
            </a:r>
            <a:endParaRPr b="0" i="0" sz="2000" u="none" cap="none" strike="noStrike">
              <a:solidFill>
                <a:srgbClr val="FFFFFF"/>
              </a:solidFill>
              <a:latin typeface="Arial"/>
              <a:ea typeface="Arial"/>
              <a:cs typeface="Arial"/>
              <a:sym typeface="Arial"/>
            </a:endParaRPr>
          </a:p>
          <a:p>
            <a:pPr indent="-342900" lvl="0" marL="457200"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Arial"/>
                <a:ea typeface="Arial"/>
                <a:cs typeface="Arial"/>
                <a:sym typeface="Arial"/>
              </a:rPr>
              <a:t>Global coverage below 78 degrees latitude</a:t>
            </a:r>
            <a:endParaRPr b="0" i="0" sz="2000" u="none" cap="none" strike="noStrike">
              <a:solidFill>
                <a:schemeClr val="lt1"/>
              </a:solidFill>
              <a:latin typeface="Arial"/>
              <a:ea typeface="Arial"/>
              <a:cs typeface="Arial"/>
              <a:sym typeface="Arial"/>
            </a:endParaRPr>
          </a:p>
          <a:p>
            <a:pPr indent="-342900" lvl="0" marL="457200"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Arial"/>
                <a:ea typeface="Arial"/>
                <a:cs typeface="Arial"/>
                <a:sym typeface="Arial"/>
              </a:rPr>
              <a:t>21-day orbit cycle yielding observations of any given location every 10 days on average</a:t>
            </a:r>
            <a:endParaRPr b="1" i="0" sz="20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Arial"/>
                <a:ea typeface="Arial"/>
                <a:cs typeface="Arial"/>
                <a:sym typeface="Arial"/>
              </a:rPr>
              <a:t>Applications Areas</a:t>
            </a:r>
            <a:endParaRPr b="1" i="0" sz="2000" u="none" cap="none" strike="noStrike">
              <a:solidFill>
                <a:srgbClr val="FFFFFF"/>
              </a:solidFill>
              <a:latin typeface="Arial"/>
              <a:ea typeface="Arial"/>
              <a:cs typeface="Arial"/>
              <a:sym typeface="Arial"/>
            </a:endParaRPr>
          </a:p>
          <a:p>
            <a:pPr indent="-342900" lvl="0" marL="457200" marR="0" rtl="0" algn="l">
              <a:lnSpc>
                <a:spcPct val="100000"/>
              </a:lnSpc>
              <a:spcBef>
                <a:spcPts val="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Water resource management and reservoir monitoring</a:t>
            </a:r>
            <a:endParaRPr b="0" i="0" sz="2000" u="none" cap="none" strike="noStrike">
              <a:solidFill>
                <a:srgbClr val="FFFFFF"/>
              </a:solidFill>
              <a:latin typeface="Arial"/>
              <a:ea typeface="Arial"/>
              <a:cs typeface="Arial"/>
              <a:sym typeface="Arial"/>
            </a:endParaRPr>
          </a:p>
          <a:p>
            <a:pPr indent="-342900" lvl="0" marL="457200" marR="0" rtl="0" algn="l">
              <a:lnSpc>
                <a:spcPct val="100000"/>
              </a:lnSpc>
              <a:spcBef>
                <a:spcPts val="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Coastal and inland flooding</a:t>
            </a:r>
            <a:endParaRPr b="0" i="0" sz="2000" u="none" cap="none" strike="noStrike">
              <a:solidFill>
                <a:srgbClr val="FFFFFF"/>
              </a:solidFill>
              <a:latin typeface="Arial"/>
              <a:ea typeface="Arial"/>
              <a:cs typeface="Arial"/>
              <a:sym typeface="Arial"/>
            </a:endParaRPr>
          </a:p>
          <a:p>
            <a:pPr indent="-342900" lvl="0" marL="457200" marR="0" rtl="0" algn="l">
              <a:lnSpc>
                <a:spcPct val="100000"/>
              </a:lnSpc>
              <a:spcBef>
                <a:spcPts val="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Maritime and river operations and commerce</a:t>
            </a:r>
            <a:endParaRPr b="0" i="0" sz="2000" u="none" cap="none" strike="noStrike">
              <a:solidFill>
                <a:srgbClr val="FFFFFF"/>
              </a:solidFill>
              <a:latin typeface="Arial"/>
              <a:ea typeface="Arial"/>
              <a:cs typeface="Arial"/>
              <a:sym typeface="Arial"/>
            </a:endParaRPr>
          </a:p>
          <a:p>
            <a:pPr indent="-342900" lvl="0" marL="457200" marR="0" rtl="0" algn="l">
              <a:lnSpc>
                <a:spcPct val="100000"/>
              </a:lnSpc>
              <a:spcBef>
                <a:spcPts val="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Coastal zone management</a:t>
            </a:r>
            <a:endParaRPr b="0" i="0" sz="2000" u="none" cap="none" strike="noStrike">
              <a:solidFill>
                <a:srgbClr val="FFFFFF"/>
              </a:solidFill>
              <a:latin typeface="Arial"/>
              <a:ea typeface="Arial"/>
              <a:cs typeface="Arial"/>
              <a:sym typeface="Arial"/>
            </a:endParaRPr>
          </a:p>
        </p:txBody>
      </p:sp>
      <p:pic>
        <p:nvPicPr>
          <p:cNvPr id="857" name="Google Shape;857;g3de1b9edae1_2_468"/>
          <p:cNvPicPr preferRelativeResize="0"/>
          <p:nvPr/>
        </p:nvPicPr>
        <p:blipFill rotWithShape="1">
          <a:blip r:embed="rId4">
            <a:alphaModFix/>
          </a:blip>
          <a:srcRect b="49526" l="12022" r="11892" t="22586"/>
          <a:stretch/>
        </p:blipFill>
        <p:spPr>
          <a:xfrm>
            <a:off x="6857605" y="5751360"/>
            <a:ext cx="5321809" cy="1096725"/>
          </a:xfrm>
          <a:prstGeom prst="rect">
            <a:avLst/>
          </a:prstGeom>
          <a:noFill/>
          <a:ln>
            <a:noFill/>
          </a:ln>
        </p:spPr>
      </p:pic>
      <p:pic>
        <p:nvPicPr>
          <p:cNvPr id="858" name="Google Shape;858;g3de1b9edae1_2_468" title="swot_mainlogo_portrait.jpg"/>
          <p:cNvPicPr preferRelativeResize="0"/>
          <p:nvPr/>
        </p:nvPicPr>
        <p:blipFill rotWithShape="1">
          <a:blip r:embed="rId5">
            <a:alphaModFix/>
          </a:blip>
          <a:srcRect b="0" l="0" r="0" t="0"/>
          <a:stretch/>
        </p:blipFill>
        <p:spPr>
          <a:xfrm>
            <a:off x="-10949" y="-21900"/>
            <a:ext cx="1456621" cy="1851901"/>
          </a:xfrm>
          <a:prstGeom prst="rect">
            <a:avLst/>
          </a:prstGeom>
          <a:noFill/>
          <a:ln>
            <a:noFill/>
          </a:ln>
        </p:spPr>
      </p:pic>
      <p:sp>
        <p:nvSpPr>
          <p:cNvPr id="859" name="Google Shape;859;g3de1b9edae1_2_468"/>
          <p:cNvSpPr txBox="1"/>
          <p:nvPr>
            <p:ph type="title"/>
          </p:nvPr>
        </p:nvSpPr>
        <p:spPr>
          <a:xfrm>
            <a:off x="1394451" y="0"/>
            <a:ext cx="5496000" cy="1939600"/>
          </a:xfrm>
          <a:prstGeom prst="rect">
            <a:avLst/>
          </a:prstGeom>
          <a:noFill/>
          <a:ln>
            <a:noFill/>
          </a:ln>
        </p:spPr>
        <p:txBody>
          <a:bodyPr anchorCtr="1" anchor="ctr" bIns="45700" lIns="91425" spcFirstLastPara="1" rIns="91425" wrap="square" tIns="45700">
            <a:spAutoFit/>
          </a:bodyPr>
          <a:lstStyle/>
          <a:p>
            <a:pPr indent="0" lvl="0" marL="0" rtl="0" algn="ctr">
              <a:lnSpc>
                <a:spcPct val="100000"/>
              </a:lnSpc>
              <a:spcBef>
                <a:spcPts val="0"/>
              </a:spcBef>
              <a:spcAft>
                <a:spcPts val="0"/>
              </a:spcAft>
              <a:buClr>
                <a:srgbClr val="FFFFFF"/>
              </a:buClr>
              <a:buSzPts val="3600"/>
              <a:buFont typeface="Arial"/>
              <a:buNone/>
            </a:pPr>
            <a:r>
              <a:rPr lang="en-US" sz="3200"/>
              <a:t>Surface Water and Ocean Topography Mission</a:t>
            </a:r>
            <a:br>
              <a:rPr lang="en-US" sz="3200"/>
            </a:br>
            <a:r>
              <a:rPr b="0" lang="en-US" sz="2800">
                <a:solidFill>
                  <a:schemeClr val="lt1"/>
                </a:solidFill>
              </a:rPr>
              <a:t>Provides heights of the world’s oceans and inland waters</a:t>
            </a:r>
            <a:endParaRPr sz="32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g3de1b9edae1_2_478"/>
          <p:cNvSpPr txBox="1"/>
          <p:nvPr>
            <p:ph type="title"/>
          </p:nvPr>
        </p:nvSpPr>
        <p:spPr>
          <a:xfrm>
            <a:off x="379239" y="365760"/>
            <a:ext cx="9601200" cy="640400"/>
          </a:xfrm>
          <a:prstGeom prst="rect">
            <a:avLst/>
          </a:prstGeom>
          <a:noFill/>
          <a:ln>
            <a:noFill/>
          </a:ln>
        </p:spPr>
        <p:txBody>
          <a:bodyPr anchorCtr="0" anchor="b" bIns="45700" lIns="0" spcFirstLastPara="1" rIns="91425" wrap="square" tIns="0">
            <a:normAutofit/>
          </a:bodyPr>
          <a:lstStyle/>
          <a:p>
            <a:pPr indent="0" lvl="0" marL="0" rtl="0" algn="l">
              <a:lnSpc>
                <a:spcPct val="80000"/>
              </a:lnSpc>
              <a:spcBef>
                <a:spcPts val="0"/>
              </a:spcBef>
              <a:spcAft>
                <a:spcPts val="0"/>
              </a:spcAft>
              <a:buClr>
                <a:schemeClr val="accent4"/>
              </a:buClr>
              <a:buSzPts val="2400"/>
              <a:buFont typeface="Arial"/>
              <a:buNone/>
            </a:pPr>
            <a:r>
              <a:rPr lang="en-US"/>
              <a:t>SWOT - Data Products</a:t>
            </a:r>
            <a:endParaRPr/>
          </a:p>
        </p:txBody>
      </p:sp>
      <p:graphicFrame>
        <p:nvGraphicFramePr>
          <p:cNvPr id="866" name="Google Shape;866;g3de1b9edae1_2_478"/>
          <p:cNvGraphicFramePr/>
          <p:nvPr/>
        </p:nvGraphicFramePr>
        <p:xfrm>
          <a:off x="4280184" y="1357351"/>
          <a:ext cx="3000000" cy="3000000"/>
        </p:xfrm>
        <a:graphic>
          <a:graphicData uri="http://schemas.openxmlformats.org/drawingml/2006/table">
            <a:tbl>
              <a:tblPr>
                <a:noFill/>
                <a:tableStyleId>{C8E60DA1-907A-48DE-BB6F-5A45A2868409}</a:tableStyleId>
              </a:tblPr>
              <a:tblGrid>
                <a:gridCol w="2111450"/>
                <a:gridCol w="5607800"/>
              </a:tblGrid>
              <a:tr h="714300">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FFFFFF"/>
                          </a:solidFill>
                          <a:latin typeface="Arial Narrow"/>
                          <a:ea typeface="Arial Narrow"/>
                          <a:cs typeface="Arial Narrow"/>
                          <a:sym typeface="Arial Narrow"/>
                        </a:rPr>
                        <a:t>Data Product Short Name</a:t>
                      </a:r>
                      <a:endParaRPr b="1" sz="1900" u="none" cap="none" strike="noStrike">
                        <a:solidFill>
                          <a:srgbClr val="FFFFFF"/>
                        </a:solidFill>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2B3A8C"/>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FFFFFF"/>
                          </a:solidFill>
                          <a:latin typeface="Arial Narrow"/>
                          <a:ea typeface="Arial Narrow"/>
                          <a:cs typeface="Arial Narrow"/>
                          <a:sym typeface="Arial Narrow"/>
                        </a:rPr>
                        <a:t>Data Product Description</a:t>
                      </a:r>
                      <a:endParaRPr b="1" sz="1900" u="none" cap="none" strike="noStrike">
                        <a:solidFill>
                          <a:srgbClr val="FFFFFF"/>
                        </a:solidFill>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2B3A8C"/>
                    </a:solidFill>
                  </a:tcPr>
                </a:tc>
              </a:tr>
              <a:tr h="37945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L1B_LR_INTF</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Low rate interferogram</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r>
              <a:tr h="37945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L1B_HR_SLC</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High rate single-look complex (SLC) </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r>
              <a:tr h="3994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L2_LR_SSH</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Low rate sea surface height (SSH), significant wave height, and wind speed</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r>
              <a:tr h="39650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L2_HR_PIXC</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High rate pixel cloud (PIXC) geolocated heights and backscatter</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r>
              <a:tr h="37945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L2_HR_RiverSP</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High rate river single pass product providing water surface elevation, slope, width, and derived discharge</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r>
              <a:tr h="37945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L2_HR_LakeSP</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High rate lake single pass product providing water surface elevation, area, and derived storage change</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r>
              <a:tr h="4672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L2_HR_Raster</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High rate raster product providing rasterized water surface elevation and inundation extent</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r>
            </a:tbl>
          </a:graphicData>
        </a:graphic>
      </p:graphicFrame>
      <p:sp>
        <p:nvSpPr>
          <p:cNvPr id="867" name="Google Shape;867;g3de1b9edae1_2_478"/>
          <p:cNvSpPr/>
          <p:nvPr/>
        </p:nvSpPr>
        <p:spPr>
          <a:xfrm>
            <a:off x="3620833" y="3623100"/>
            <a:ext cx="659200" cy="2722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8" name="Google Shape;868;g3de1b9edae1_2_478"/>
          <p:cNvSpPr/>
          <p:nvPr/>
        </p:nvSpPr>
        <p:spPr>
          <a:xfrm>
            <a:off x="3620833" y="2942500"/>
            <a:ext cx="659200" cy="6404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9" name="Google Shape;869;g3de1b9edae1_2_478"/>
          <p:cNvSpPr/>
          <p:nvPr/>
        </p:nvSpPr>
        <p:spPr>
          <a:xfrm>
            <a:off x="3620833" y="2139700"/>
            <a:ext cx="659200" cy="802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0" name="Google Shape;870;g3de1b9edae1_2_478"/>
          <p:cNvSpPr txBox="1"/>
          <p:nvPr/>
        </p:nvSpPr>
        <p:spPr>
          <a:xfrm>
            <a:off x="594033" y="2220900"/>
            <a:ext cx="3154000" cy="640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2"/>
                </a:solidFill>
                <a:latin typeface="Arial"/>
                <a:ea typeface="Arial"/>
                <a:cs typeface="Arial"/>
                <a:sym typeface="Arial"/>
              </a:rPr>
              <a:t>Level 1 Radar Products</a:t>
            </a:r>
            <a:endParaRPr b="0" i="0" sz="2100" u="none" cap="none" strike="noStrike">
              <a:solidFill>
                <a:schemeClr val="dk2"/>
              </a:solidFill>
              <a:latin typeface="Arial"/>
              <a:ea typeface="Arial"/>
              <a:cs typeface="Arial"/>
              <a:sym typeface="Arial"/>
            </a:endParaRPr>
          </a:p>
        </p:txBody>
      </p:sp>
      <p:sp>
        <p:nvSpPr>
          <p:cNvPr id="871" name="Google Shape;871;g3de1b9edae1_2_478"/>
          <p:cNvSpPr txBox="1"/>
          <p:nvPr/>
        </p:nvSpPr>
        <p:spPr>
          <a:xfrm>
            <a:off x="594033" y="2962584"/>
            <a:ext cx="3154000" cy="640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2"/>
                </a:solidFill>
                <a:latin typeface="Arial"/>
                <a:ea typeface="Arial"/>
                <a:cs typeface="Arial"/>
                <a:sym typeface="Arial"/>
              </a:rPr>
              <a:t>Level 2 Ocean Product</a:t>
            </a:r>
            <a:endParaRPr b="0" i="0" sz="2100" u="none" cap="none" strike="noStrike">
              <a:solidFill>
                <a:schemeClr val="dk2"/>
              </a:solidFill>
              <a:latin typeface="Arial"/>
              <a:ea typeface="Arial"/>
              <a:cs typeface="Arial"/>
              <a:sym typeface="Arial"/>
            </a:endParaRPr>
          </a:p>
        </p:txBody>
      </p:sp>
      <p:sp>
        <p:nvSpPr>
          <p:cNvPr id="872" name="Google Shape;872;g3de1b9edae1_2_478"/>
          <p:cNvSpPr txBox="1"/>
          <p:nvPr/>
        </p:nvSpPr>
        <p:spPr>
          <a:xfrm>
            <a:off x="594033" y="4684467"/>
            <a:ext cx="3154000" cy="640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2"/>
                </a:solidFill>
                <a:latin typeface="Arial"/>
                <a:ea typeface="Arial"/>
                <a:cs typeface="Arial"/>
                <a:sym typeface="Arial"/>
              </a:rPr>
              <a:t>Level 2 Surface Water Products</a:t>
            </a:r>
            <a:endParaRPr b="0" i="0" sz="2100" u="none" cap="none" strike="noStrike">
              <a:solidFill>
                <a:schemeClr val="dk2"/>
              </a:solidFill>
              <a:latin typeface="Arial"/>
              <a:ea typeface="Arial"/>
              <a:cs typeface="Arial"/>
              <a:sym typeface="Arial"/>
            </a:endParaRPr>
          </a:p>
        </p:txBody>
      </p:sp>
      <p:sp>
        <p:nvSpPr>
          <p:cNvPr id="873" name="Google Shape;873;g3de1b9edae1_2_478"/>
          <p:cNvSpPr/>
          <p:nvPr/>
        </p:nvSpPr>
        <p:spPr>
          <a:xfrm>
            <a:off x="7835700" y="6376300"/>
            <a:ext cx="109600" cy="1132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4" name="Google Shape;874;g3de1b9edae1_2_478"/>
          <p:cNvSpPr/>
          <p:nvPr/>
        </p:nvSpPr>
        <p:spPr>
          <a:xfrm>
            <a:off x="7835700" y="6519767"/>
            <a:ext cx="109600" cy="1132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5" name="Google Shape;875;g3de1b9edae1_2_478"/>
          <p:cNvSpPr/>
          <p:nvPr/>
        </p:nvSpPr>
        <p:spPr>
          <a:xfrm>
            <a:off x="7835700" y="6663233"/>
            <a:ext cx="109600" cy="1132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g3de1b9edae1_2_493"/>
          <p:cNvSpPr txBox="1"/>
          <p:nvPr>
            <p:ph type="title"/>
          </p:nvPr>
        </p:nvSpPr>
        <p:spPr>
          <a:xfrm>
            <a:off x="379239" y="365760"/>
            <a:ext cx="9601200" cy="640400"/>
          </a:xfrm>
          <a:prstGeom prst="rect">
            <a:avLst/>
          </a:prstGeom>
          <a:noFill/>
          <a:ln>
            <a:noFill/>
          </a:ln>
        </p:spPr>
        <p:txBody>
          <a:bodyPr anchorCtr="0" anchor="b" bIns="45700" lIns="0" spcFirstLastPara="1" rIns="91425" wrap="square" tIns="0">
            <a:normAutofit/>
          </a:bodyPr>
          <a:lstStyle/>
          <a:p>
            <a:pPr indent="0" lvl="0" marL="0" rtl="0" algn="l">
              <a:lnSpc>
                <a:spcPct val="80000"/>
              </a:lnSpc>
              <a:spcBef>
                <a:spcPts val="0"/>
              </a:spcBef>
              <a:spcAft>
                <a:spcPts val="0"/>
              </a:spcAft>
              <a:buClr>
                <a:schemeClr val="accent4"/>
              </a:buClr>
              <a:buSzPts val="2400"/>
              <a:buFont typeface="Arial"/>
              <a:buNone/>
            </a:pPr>
            <a:r>
              <a:rPr lang="en-US"/>
              <a:t>SWOT - Data Products - ARD</a:t>
            </a:r>
            <a:endParaRPr/>
          </a:p>
        </p:txBody>
      </p:sp>
      <p:graphicFrame>
        <p:nvGraphicFramePr>
          <p:cNvPr id="882" name="Google Shape;882;g3de1b9edae1_2_493"/>
          <p:cNvGraphicFramePr/>
          <p:nvPr/>
        </p:nvGraphicFramePr>
        <p:xfrm>
          <a:off x="4280184" y="1357351"/>
          <a:ext cx="3000000" cy="3000000"/>
        </p:xfrm>
        <a:graphic>
          <a:graphicData uri="http://schemas.openxmlformats.org/drawingml/2006/table">
            <a:tbl>
              <a:tblPr>
                <a:noFill/>
                <a:tableStyleId>{C8E60DA1-907A-48DE-BB6F-5A45A2868409}</a:tableStyleId>
              </a:tblPr>
              <a:tblGrid>
                <a:gridCol w="2111450"/>
                <a:gridCol w="5607800"/>
              </a:tblGrid>
              <a:tr h="714300">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FFFFFF"/>
                          </a:solidFill>
                          <a:latin typeface="Arial Narrow"/>
                          <a:ea typeface="Arial Narrow"/>
                          <a:cs typeface="Arial Narrow"/>
                          <a:sym typeface="Arial Narrow"/>
                        </a:rPr>
                        <a:t>Data Product Short Name</a:t>
                      </a:r>
                      <a:endParaRPr b="1" sz="1900" u="none" cap="none" strike="noStrike">
                        <a:solidFill>
                          <a:srgbClr val="FFFFFF"/>
                        </a:solidFill>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2B3A8C"/>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FFFFFF"/>
                          </a:solidFill>
                          <a:latin typeface="Arial Narrow"/>
                          <a:ea typeface="Arial Narrow"/>
                          <a:cs typeface="Arial Narrow"/>
                          <a:sym typeface="Arial Narrow"/>
                        </a:rPr>
                        <a:t>Data Product Description</a:t>
                      </a:r>
                      <a:endParaRPr b="1" sz="1900" u="none" cap="none" strike="noStrike">
                        <a:solidFill>
                          <a:srgbClr val="FFFFFF"/>
                        </a:solidFill>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2B3A8C"/>
                    </a:solidFill>
                  </a:tcPr>
                </a:tc>
              </a:tr>
              <a:tr h="37945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L1B_LR_INTF</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Low rate interferogram</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r>
              <a:tr h="37945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L1B_HR_SLC</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High rate single-look complex (SLC) </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r>
              <a:tr h="3994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L2_LR_SSH</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Low rate sea surface height (SSH), significant wave height, and wind speed</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r>
              <a:tr h="39650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L2_HR_PIXC</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High rate pixel cloud (PIXC) geolocated heights and backscatter</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r>
              <a:tr h="37945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L2_HR_RiverSP</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High rate river single pass product providing water surface elevation, slope, width, and derived discharge</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r>
              <a:tr h="37945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L2_HR_LakeSP</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High rate lake single pass product providing water surface elevation, area, and derived storage change</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r>
              <a:tr h="4672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L2_HR_Raster</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High rate raster product providing rasterized water surface elevation and inundation extent</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r>
            </a:tbl>
          </a:graphicData>
        </a:graphic>
      </p:graphicFrame>
      <p:sp>
        <p:nvSpPr>
          <p:cNvPr id="883" name="Google Shape;883;g3de1b9edae1_2_493"/>
          <p:cNvSpPr/>
          <p:nvPr/>
        </p:nvSpPr>
        <p:spPr>
          <a:xfrm>
            <a:off x="3620833" y="3623100"/>
            <a:ext cx="659200" cy="2722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4" name="Google Shape;884;g3de1b9edae1_2_493"/>
          <p:cNvSpPr/>
          <p:nvPr/>
        </p:nvSpPr>
        <p:spPr>
          <a:xfrm>
            <a:off x="3620833" y="2942500"/>
            <a:ext cx="659200" cy="6404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5" name="Google Shape;885;g3de1b9edae1_2_493"/>
          <p:cNvSpPr/>
          <p:nvPr/>
        </p:nvSpPr>
        <p:spPr>
          <a:xfrm>
            <a:off x="3620833" y="2139700"/>
            <a:ext cx="659200" cy="802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6" name="Google Shape;886;g3de1b9edae1_2_493"/>
          <p:cNvSpPr txBox="1"/>
          <p:nvPr/>
        </p:nvSpPr>
        <p:spPr>
          <a:xfrm>
            <a:off x="594033" y="2220900"/>
            <a:ext cx="3154000" cy="640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2"/>
                </a:solidFill>
                <a:latin typeface="Arial"/>
                <a:ea typeface="Arial"/>
                <a:cs typeface="Arial"/>
                <a:sym typeface="Arial"/>
              </a:rPr>
              <a:t>Level 1 Radar Products</a:t>
            </a:r>
            <a:endParaRPr b="0" i="0" sz="2100" u="none" cap="none" strike="noStrike">
              <a:solidFill>
                <a:schemeClr val="dk2"/>
              </a:solidFill>
              <a:latin typeface="Arial"/>
              <a:ea typeface="Arial"/>
              <a:cs typeface="Arial"/>
              <a:sym typeface="Arial"/>
            </a:endParaRPr>
          </a:p>
        </p:txBody>
      </p:sp>
      <p:sp>
        <p:nvSpPr>
          <p:cNvPr id="887" name="Google Shape;887;g3de1b9edae1_2_493"/>
          <p:cNvSpPr txBox="1"/>
          <p:nvPr/>
        </p:nvSpPr>
        <p:spPr>
          <a:xfrm>
            <a:off x="594033" y="2962584"/>
            <a:ext cx="3154000" cy="640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2"/>
                </a:solidFill>
                <a:latin typeface="Arial"/>
                <a:ea typeface="Arial"/>
                <a:cs typeface="Arial"/>
                <a:sym typeface="Arial"/>
              </a:rPr>
              <a:t>Level 2 Ocean Product</a:t>
            </a:r>
            <a:endParaRPr b="0" i="0" sz="2100" u="none" cap="none" strike="noStrike">
              <a:solidFill>
                <a:schemeClr val="dk2"/>
              </a:solidFill>
              <a:latin typeface="Arial"/>
              <a:ea typeface="Arial"/>
              <a:cs typeface="Arial"/>
              <a:sym typeface="Arial"/>
            </a:endParaRPr>
          </a:p>
        </p:txBody>
      </p:sp>
      <p:sp>
        <p:nvSpPr>
          <p:cNvPr id="888" name="Google Shape;888;g3de1b9edae1_2_493"/>
          <p:cNvSpPr txBox="1"/>
          <p:nvPr/>
        </p:nvSpPr>
        <p:spPr>
          <a:xfrm>
            <a:off x="594033" y="4684467"/>
            <a:ext cx="3154000" cy="640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2"/>
                </a:solidFill>
                <a:latin typeface="Arial"/>
                <a:ea typeface="Arial"/>
                <a:cs typeface="Arial"/>
                <a:sym typeface="Arial"/>
              </a:rPr>
              <a:t>Level 2 Surface Water Products</a:t>
            </a:r>
            <a:endParaRPr b="0" i="0" sz="2100" u="none" cap="none" strike="noStrike">
              <a:solidFill>
                <a:schemeClr val="dk2"/>
              </a:solidFill>
              <a:latin typeface="Arial"/>
              <a:ea typeface="Arial"/>
              <a:cs typeface="Arial"/>
              <a:sym typeface="Arial"/>
            </a:endParaRPr>
          </a:p>
        </p:txBody>
      </p:sp>
      <p:sp>
        <p:nvSpPr>
          <p:cNvPr id="889" name="Google Shape;889;g3de1b9edae1_2_493"/>
          <p:cNvSpPr/>
          <p:nvPr/>
        </p:nvSpPr>
        <p:spPr>
          <a:xfrm>
            <a:off x="7835700" y="6376300"/>
            <a:ext cx="109600" cy="1132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0" name="Google Shape;890;g3de1b9edae1_2_493"/>
          <p:cNvSpPr/>
          <p:nvPr/>
        </p:nvSpPr>
        <p:spPr>
          <a:xfrm>
            <a:off x="7835700" y="6519767"/>
            <a:ext cx="109600" cy="1132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1" name="Google Shape;891;g3de1b9edae1_2_493"/>
          <p:cNvSpPr/>
          <p:nvPr/>
        </p:nvSpPr>
        <p:spPr>
          <a:xfrm>
            <a:off x="7835700" y="6663233"/>
            <a:ext cx="109600" cy="1132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892" name="Google Shape;892;g3de1b9edae1_2_493"/>
          <p:cNvPicPr preferRelativeResize="0"/>
          <p:nvPr/>
        </p:nvPicPr>
        <p:blipFill rotWithShape="1">
          <a:blip r:embed="rId3">
            <a:alphaModFix/>
          </a:blip>
          <a:srcRect b="0" l="0" r="0" t="0"/>
          <a:stretch/>
        </p:blipFill>
        <p:spPr>
          <a:xfrm>
            <a:off x="195400" y="1220333"/>
            <a:ext cx="4010931" cy="5155964"/>
          </a:xfrm>
          <a:prstGeom prst="rect">
            <a:avLst/>
          </a:prstGeom>
          <a:noFill/>
          <a:ln>
            <a:noFill/>
          </a:ln>
        </p:spPr>
      </p:pic>
      <p:sp>
        <p:nvSpPr>
          <p:cNvPr id="893" name="Google Shape;893;g3de1b9edae1_2_493"/>
          <p:cNvSpPr/>
          <p:nvPr/>
        </p:nvSpPr>
        <p:spPr>
          <a:xfrm>
            <a:off x="4299733" y="2135733"/>
            <a:ext cx="7719200" cy="802800"/>
          </a:xfrm>
          <a:prstGeom prst="rect">
            <a:avLst/>
          </a:prstGeom>
          <a:noFill/>
          <a:ln cap="flat" cmpd="sng" w="3810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g3de1b9edae1_2_510"/>
          <p:cNvSpPr txBox="1"/>
          <p:nvPr>
            <p:ph type="title"/>
          </p:nvPr>
        </p:nvSpPr>
        <p:spPr>
          <a:xfrm>
            <a:off x="379239" y="365760"/>
            <a:ext cx="9601200" cy="640400"/>
          </a:xfrm>
          <a:prstGeom prst="rect">
            <a:avLst/>
          </a:prstGeom>
          <a:noFill/>
          <a:ln>
            <a:noFill/>
          </a:ln>
        </p:spPr>
        <p:txBody>
          <a:bodyPr anchorCtr="0" anchor="b" bIns="45700" lIns="0" spcFirstLastPara="1" rIns="91425" wrap="square" tIns="0">
            <a:normAutofit/>
          </a:bodyPr>
          <a:lstStyle/>
          <a:p>
            <a:pPr indent="0" lvl="0" marL="0" rtl="0" algn="l">
              <a:lnSpc>
                <a:spcPct val="80000"/>
              </a:lnSpc>
              <a:spcBef>
                <a:spcPts val="0"/>
              </a:spcBef>
              <a:spcAft>
                <a:spcPts val="0"/>
              </a:spcAft>
              <a:buClr>
                <a:schemeClr val="accent4"/>
              </a:buClr>
              <a:buSzPts val="2400"/>
              <a:buFont typeface="Arial"/>
              <a:buNone/>
            </a:pPr>
            <a:r>
              <a:rPr lang="en-US"/>
              <a:t>SWOT - Data Products - ARD</a:t>
            </a:r>
            <a:endParaRPr/>
          </a:p>
        </p:txBody>
      </p:sp>
      <p:graphicFrame>
        <p:nvGraphicFramePr>
          <p:cNvPr id="900" name="Google Shape;900;g3de1b9edae1_2_510"/>
          <p:cNvGraphicFramePr/>
          <p:nvPr/>
        </p:nvGraphicFramePr>
        <p:xfrm>
          <a:off x="4280184" y="1357351"/>
          <a:ext cx="3000000" cy="3000000"/>
        </p:xfrm>
        <a:graphic>
          <a:graphicData uri="http://schemas.openxmlformats.org/drawingml/2006/table">
            <a:tbl>
              <a:tblPr>
                <a:noFill/>
                <a:tableStyleId>{C8E60DA1-907A-48DE-BB6F-5A45A2868409}</a:tableStyleId>
              </a:tblPr>
              <a:tblGrid>
                <a:gridCol w="2111450"/>
                <a:gridCol w="5607800"/>
              </a:tblGrid>
              <a:tr h="714300">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FFFFFF"/>
                          </a:solidFill>
                          <a:latin typeface="Arial Narrow"/>
                          <a:ea typeface="Arial Narrow"/>
                          <a:cs typeface="Arial Narrow"/>
                          <a:sym typeface="Arial Narrow"/>
                        </a:rPr>
                        <a:t>Data Product Short Name</a:t>
                      </a:r>
                      <a:endParaRPr b="1" sz="1900" u="none" cap="none" strike="noStrike">
                        <a:solidFill>
                          <a:srgbClr val="FFFFFF"/>
                        </a:solidFill>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2B3A8C"/>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FFFFFF"/>
                          </a:solidFill>
                          <a:latin typeface="Arial Narrow"/>
                          <a:ea typeface="Arial Narrow"/>
                          <a:cs typeface="Arial Narrow"/>
                          <a:sym typeface="Arial Narrow"/>
                        </a:rPr>
                        <a:t>Data Product Description</a:t>
                      </a:r>
                      <a:endParaRPr b="1" sz="1900" u="none" cap="none" strike="noStrike">
                        <a:solidFill>
                          <a:srgbClr val="FFFFFF"/>
                        </a:solidFill>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2B3A8C"/>
                    </a:solidFill>
                  </a:tcPr>
                </a:tc>
              </a:tr>
              <a:tr h="37945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L1B_LR_INTF</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Low rate interferogram</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DCEDB"/>
                    </a:solidFill>
                  </a:tcPr>
                </a:tc>
              </a:tr>
              <a:tr h="37945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L1B_HR_SLC</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Arial Narrow"/>
                          <a:ea typeface="Arial Narrow"/>
                          <a:cs typeface="Arial Narrow"/>
                          <a:sym typeface="Arial Narrow"/>
                        </a:rPr>
                        <a:t>High rate single-look complex (SLC) </a:t>
                      </a:r>
                      <a:endParaRPr sz="1900" u="none" cap="none" strike="noStrike">
                        <a:latin typeface="Arial Narrow"/>
                        <a:ea typeface="Arial Narrow"/>
                        <a:cs typeface="Arial Narrow"/>
                        <a:sym typeface="Arial Narrow"/>
                      </a:endParaRPr>
                    </a:p>
                  </a:txBody>
                  <a:tcPr marT="60975" marB="60975" marR="60975" marL="609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8E8EE"/>
                    </a:solidFill>
                  </a:tcPr>
                </a:tc>
              </a:tr>
            </a:tbl>
          </a:graphicData>
        </a:graphic>
      </p:graphicFrame>
      <p:pic>
        <p:nvPicPr>
          <p:cNvPr id="901" name="Google Shape;901;g3de1b9edae1_2_510"/>
          <p:cNvPicPr preferRelativeResize="0"/>
          <p:nvPr/>
        </p:nvPicPr>
        <p:blipFill rotWithShape="1">
          <a:blip r:embed="rId3">
            <a:alphaModFix/>
          </a:blip>
          <a:srcRect b="0" l="0" r="0" t="0"/>
          <a:stretch/>
        </p:blipFill>
        <p:spPr>
          <a:xfrm>
            <a:off x="181267" y="1220333"/>
            <a:ext cx="4010931" cy="5155964"/>
          </a:xfrm>
          <a:prstGeom prst="rect">
            <a:avLst/>
          </a:prstGeom>
          <a:noFill/>
          <a:ln>
            <a:noFill/>
          </a:ln>
        </p:spPr>
      </p:pic>
      <p:sp>
        <p:nvSpPr>
          <p:cNvPr id="902" name="Google Shape;902;g3de1b9edae1_2_510"/>
          <p:cNvSpPr/>
          <p:nvPr/>
        </p:nvSpPr>
        <p:spPr>
          <a:xfrm>
            <a:off x="4299733" y="2135733"/>
            <a:ext cx="7719200" cy="405200"/>
          </a:xfrm>
          <a:prstGeom prst="rect">
            <a:avLst/>
          </a:prstGeom>
          <a:noFill/>
          <a:ln cap="flat" cmpd="sng" w="3810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3" name="Google Shape;903;g3de1b9edae1_2_510"/>
          <p:cNvSpPr txBox="1"/>
          <p:nvPr/>
        </p:nvSpPr>
        <p:spPr>
          <a:xfrm>
            <a:off x="4384567" y="3182333"/>
            <a:ext cx="7100400" cy="947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SWOT ARD Self Assessmnet (Preliminary):</a:t>
            </a:r>
            <a:endParaRPr b="0" i="0" sz="2400" u="none" cap="none" strike="noStrike">
              <a:solidFill>
                <a:schemeClr val="dk1"/>
              </a:solidFill>
              <a:latin typeface="Arial"/>
              <a:ea typeface="Arial"/>
              <a:cs typeface="Arial"/>
              <a:sym typeface="Arial"/>
            </a:endParaRPr>
          </a:p>
          <a:p>
            <a:pPr indent="-457200" lvl="0" marL="6096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Focused on Interferometric Radar [InSAR]</a:t>
            </a:r>
            <a:endParaRPr b="0" i="0" sz="2400" u="none" cap="none" strike="noStrike">
              <a:solidFill>
                <a:schemeClr val="dk1"/>
              </a:solidFill>
              <a:latin typeface="Arial"/>
              <a:ea typeface="Arial"/>
              <a:cs typeface="Arial"/>
              <a:sym typeface="Arial"/>
            </a:endParaRPr>
          </a:p>
          <a:p>
            <a:pPr indent="-457200" lvl="0" marL="6096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Potential for Ocean Radar Backscatter [ORB]</a:t>
            </a:r>
            <a:endParaRPr b="0" i="0" sz="2400" u="none" cap="none" strike="noStrike">
              <a:solidFill>
                <a:schemeClr val="dk1"/>
              </a:solidFill>
              <a:latin typeface="Arial"/>
              <a:ea typeface="Arial"/>
              <a:cs typeface="Arial"/>
              <a:sym typeface="Arial"/>
            </a:endParaRPr>
          </a:p>
          <a:p>
            <a:pPr indent="-457200" lvl="0" marL="6096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Not meeting requirements, but working to determine delta </a:t>
            </a:r>
            <a:endParaRPr b="0" i="0" sz="2400" u="none" cap="none" strike="noStrike">
              <a:solidFill>
                <a:schemeClr val="dk1"/>
              </a:solidFill>
              <a:latin typeface="Arial"/>
              <a:ea typeface="Arial"/>
              <a:cs typeface="Arial"/>
              <a:sym typeface="Arial"/>
            </a:endParaRPr>
          </a:p>
          <a:p>
            <a:pPr indent="-457200" lvl="0" marL="609600" marR="0" rtl="0" algn="l">
              <a:lnSpc>
                <a:spcPct val="100000"/>
              </a:lnSpc>
              <a:spcBef>
                <a:spcPts val="0"/>
              </a:spcBef>
              <a:spcAft>
                <a:spcPts val="0"/>
              </a:spcAft>
              <a:buClr>
                <a:schemeClr val="dk1"/>
              </a:buClr>
              <a:buSzPts val="2400"/>
              <a:buFont typeface="Arial"/>
              <a:buChar char="●"/>
            </a:pPr>
            <a:r>
              <a:rPr b="1" lang="en-US" sz="2400">
                <a:solidFill>
                  <a:schemeClr val="dk1"/>
                </a:solidFill>
              </a:rPr>
              <a:t>Keen</a:t>
            </a:r>
            <a:r>
              <a:rPr b="1" i="0" lang="en-US" sz="2400" u="none" cap="none" strike="noStrike">
                <a:solidFill>
                  <a:schemeClr val="dk1"/>
                </a:solidFill>
                <a:latin typeface="Arial"/>
                <a:ea typeface="Arial"/>
                <a:cs typeface="Arial"/>
                <a:sym typeface="Arial"/>
              </a:rPr>
              <a:t> </a:t>
            </a:r>
            <a:r>
              <a:rPr b="1" lang="en-US" sz="2400">
                <a:solidFill>
                  <a:schemeClr val="dk1"/>
                </a:solidFill>
              </a:rPr>
              <a:t>to</a:t>
            </a:r>
            <a:r>
              <a:rPr b="1" i="0" lang="en-US" sz="2400" u="none" cap="none" strike="noStrike">
                <a:solidFill>
                  <a:schemeClr val="dk1"/>
                </a:solidFill>
                <a:latin typeface="Arial"/>
                <a:ea typeface="Arial"/>
                <a:cs typeface="Arial"/>
                <a:sym typeface="Arial"/>
              </a:rPr>
              <a:t> </a:t>
            </a:r>
            <a:r>
              <a:rPr b="1" lang="en-US" sz="2400">
                <a:solidFill>
                  <a:schemeClr val="dk1"/>
                </a:solidFill>
              </a:rPr>
              <a:t>discuss</a:t>
            </a:r>
            <a:r>
              <a:rPr b="1" i="0" lang="en-US" sz="2400" u="none" cap="none" strike="noStrike">
                <a:solidFill>
                  <a:schemeClr val="dk1"/>
                </a:solidFill>
                <a:latin typeface="Arial"/>
                <a:ea typeface="Arial"/>
                <a:cs typeface="Arial"/>
                <a:sym typeface="Arial"/>
              </a:rPr>
              <a:t> ARD for higher level</a:t>
            </a:r>
            <a:r>
              <a:rPr b="1" lang="en-US" sz="2400">
                <a:solidFill>
                  <a:schemeClr val="dk1"/>
                </a:solidFill>
              </a:rPr>
              <a:t> </a:t>
            </a:r>
            <a:r>
              <a:rPr b="1" i="0" lang="en-US" sz="2400" u="none" cap="none" strike="noStrike">
                <a:solidFill>
                  <a:schemeClr val="dk1"/>
                </a:solidFill>
                <a:latin typeface="Arial"/>
                <a:ea typeface="Arial"/>
                <a:cs typeface="Arial"/>
                <a:sym typeface="Arial"/>
              </a:rPr>
              <a:t>water products </a:t>
            </a:r>
            <a:r>
              <a:rPr b="1" i="0" lang="en-US" sz="2400" u="none" cap="none" strike="noStrike">
                <a:solidFill>
                  <a:schemeClr val="dk1"/>
                </a:solidFill>
              </a:rPr>
              <a:t>(</a:t>
            </a:r>
            <a:r>
              <a:rPr i="0" lang="en-US" sz="2400" u="none" cap="none" strike="noStrike">
                <a:solidFill>
                  <a:schemeClr val="dk1"/>
                </a:solidFill>
              </a:rPr>
              <a:t>i</a:t>
            </a:r>
            <a:r>
              <a:rPr lang="en-US" sz="2400">
                <a:solidFill>
                  <a:schemeClr val="dk1"/>
                </a:solidFill>
              </a:rPr>
              <a:t>.e., </a:t>
            </a:r>
            <a:r>
              <a:rPr lang="en-US" sz="2400">
                <a:solidFill>
                  <a:schemeClr val="dk1"/>
                </a:solidFill>
              </a:rPr>
              <a:t>water surface elevation, slope, width, and derived discharge)</a:t>
            </a:r>
            <a:endParaRPr b="1" i="0" sz="2400" u="none" cap="none" strike="noStrike">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
          <p:cNvSpPr txBox="1"/>
          <p:nvPr>
            <p:ph idx="1" type="body"/>
          </p:nvPr>
        </p:nvSpPr>
        <p:spPr>
          <a:xfrm>
            <a:off x="324224" y="1558525"/>
            <a:ext cx="5179200"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Char char="❖"/>
            </a:pPr>
            <a:r>
              <a:rPr b="1" lang="en-US" sz="2400"/>
              <a:t>Coordinated Water Observations</a:t>
            </a:r>
            <a:endParaRPr b="1"/>
          </a:p>
          <a:p>
            <a:pPr indent="-406400" lvl="0" marL="457200" rtl="0" algn="l">
              <a:lnSpc>
                <a:spcPct val="114999"/>
              </a:lnSpc>
              <a:spcBef>
                <a:spcPts val="1000"/>
              </a:spcBef>
              <a:spcAft>
                <a:spcPts val="0"/>
              </a:spcAft>
              <a:buSzPts val="2800"/>
              <a:buChar char="❖"/>
            </a:pPr>
            <a:r>
              <a:rPr b="1" lang="en-US" sz="2400"/>
              <a:t>Accessible and Interoperable Water Data Products</a:t>
            </a:r>
            <a:endParaRPr b="1"/>
          </a:p>
          <a:p>
            <a:pPr indent="-406400" lvl="0" marL="457200" rtl="0" algn="l">
              <a:lnSpc>
                <a:spcPct val="114999"/>
              </a:lnSpc>
              <a:spcBef>
                <a:spcPts val="1000"/>
              </a:spcBef>
              <a:spcAft>
                <a:spcPts val="0"/>
              </a:spcAft>
              <a:buSzPts val="2800"/>
              <a:buChar char="❖"/>
            </a:pPr>
            <a:r>
              <a:rPr lang="en-US" sz="2400"/>
              <a:t>User-Center Solutions for Water Challenges</a:t>
            </a:r>
            <a:endParaRPr/>
          </a:p>
          <a:p>
            <a:pPr indent="-406400" lvl="0" marL="457200" rtl="0" algn="l">
              <a:lnSpc>
                <a:spcPct val="114999"/>
              </a:lnSpc>
              <a:spcBef>
                <a:spcPts val="1000"/>
              </a:spcBef>
              <a:spcAft>
                <a:spcPts val="0"/>
              </a:spcAft>
              <a:buSzPts val="2800"/>
              <a:buChar char="❖"/>
            </a:pPr>
            <a:r>
              <a:rPr lang="en-US" sz="2400"/>
              <a:t>Assessment of Benefits &amp; Impact</a:t>
            </a:r>
            <a:endParaRPr/>
          </a:p>
          <a:p>
            <a:pPr indent="-228600" lvl="0" marL="457200" rtl="0" algn="l">
              <a:lnSpc>
                <a:spcPct val="114999"/>
              </a:lnSpc>
              <a:spcBef>
                <a:spcPts val="1000"/>
              </a:spcBef>
              <a:spcAft>
                <a:spcPts val="0"/>
              </a:spcAft>
              <a:buSzPts val="2800"/>
              <a:buNone/>
            </a:pPr>
            <a:r>
              <a:t/>
            </a:r>
            <a:endParaRPr/>
          </a:p>
        </p:txBody>
      </p:sp>
      <p:sp>
        <p:nvSpPr>
          <p:cNvPr id="523" name="Google Shape;523;p3"/>
          <p:cNvSpPr txBox="1"/>
          <p:nvPr>
            <p:ph type="title"/>
          </p:nvPr>
        </p:nvSpPr>
        <p:spPr>
          <a:xfrm>
            <a:off x="176048" y="224320"/>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Priority 1: Key Objectives</a:t>
            </a:r>
            <a:endParaRPr/>
          </a:p>
        </p:txBody>
      </p:sp>
      <p:pic>
        <p:nvPicPr>
          <p:cNvPr id="524" name="Google Shape;524;p3"/>
          <p:cNvPicPr preferRelativeResize="0"/>
          <p:nvPr/>
        </p:nvPicPr>
        <p:blipFill rotWithShape="1">
          <a:blip r:embed="rId3">
            <a:alphaModFix/>
          </a:blip>
          <a:srcRect b="0" l="0" r="0" t="0"/>
          <a:stretch/>
        </p:blipFill>
        <p:spPr>
          <a:xfrm>
            <a:off x="5748489" y="2424264"/>
            <a:ext cx="5895975" cy="2638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g3deba0da68b_0_5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Discussion</a:t>
            </a:r>
            <a:endParaRPr/>
          </a:p>
        </p:txBody>
      </p:sp>
      <p:sp>
        <p:nvSpPr>
          <p:cNvPr id="909" name="Google Shape;909;g3deba0da68b_0_57"/>
          <p:cNvSpPr txBox="1"/>
          <p:nvPr/>
        </p:nvSpPr>
        <p:spPr>
          <a:xfrm>
            <a:off x="176050" y="1299500"/>
            <a:ext cx="11581500" cy="4614600"/>
          </a:xfrm>
          <a:prstGeom prst="rect">
            <a:avLst/>
          </a:prstGeom>
          <a:noFill/>
          <a:ln>
            <a:noFill/>
          </a:ln>
        </p:spPr>
        <p:txBody>
          <a:bodyPr anchorCtr="0" anchor="t" bIns="45700" lIns="91425" spcFirstLastPara="1" rIns="91425" wrap="square" tIns="45700">
            <a:spAutoFit/>
          </a:bodyPr>
          <a:lstStyle/>
          <a:p>
            <a:pPr indent="-393700" lvl="0" marL="457200" marR="0" rtl="0" algn="l">
              <a:lnSpc>
                <a:spcPct val="130000"/>
              </a:lnSpc>
              <a:spcBef>
                <a:spcPts val="0"/>
              </a:spcBef>
              <a:spcAft>
                <a:spcPts val="0"/>
              </a:spcAft>
              <a:buSzPts val="2600"/>
              <a:buChar char="•"/>
            </a:pPr>
            <a:r>
              <a:rPr lang="en-US" sz="2600"/>
              <a:t>Where do you want CEOS to be in 5 years time to ensure CEOS-ARD is serving the needs of the water community?</a:t>
            </a:r>
            <a:endParaRPr sz="2600"/>
          </a:p>
          <a:p>
            <a:pPr indent="-393700" lvl="0" marL="457200" marR="0" rtl="0" algn="l">
              <a:lnSpc>
                <a:spcPct val="130000"/>
              </a:lnSpc>
              <a:spcBef>
                <a:spcPts val="0"/>
              </a:spcBef>
              <a:spcAft>
                <a:spcPts val="0"/>
              </a:spcAft>
              <a:buSzPts val="2600"/>
              <a:buChar char="•"/>
            </a:pPr>
            <a:r>
              <a:rPr lang="en-US" sz="2600"/>
              <a:t>What are the analysis-ready data, and products needed by the water community? </a:t>
            </a:r>
            <a:endParaRPr sz="2600"/>
          </a:p>
          <a:p>
            <a:pPr indent="-387350" lvl="1" marL="914400" marR="0" rtl="0" algn="l">
              <a:lnSpc>
                <a:spcPct val="130000"/>
              </a:lnSpc>
              <a:spcBef>
                <a:spcPts val="0"/>
              </a:spcBef>
              <a:spcAft>
                <a:spcPts val="0"/>
              </a:spcAft>
              <a:buSzPts val="2500"/>
              <a:buChar char="○"/>
            </a:pPr>
            <a:r>
              <a:rPr b="1" lang="en-US" sz="2500"/>
              <a:t>Essential Water Variables</a:t>
            </a:r>
            <a:r>
              <a:rPr lang="en-US" sz="2500"/>
              <a:t>, or an expanded list of products?</a:t>
            </a:r>
            <a:endParaRPr sz="2500"/>
          </a:p>
          <a:p>
            <a:pPr indent="0" lvl="0" marL="0" marR="0" rtl="0" algn="l">
              <a:lnSpc>
                <a:spcPct val="130000"/>
              </a:lnSpc>
              <a:spcBef>
                <a:spcPts val="0"/>
              </a:spcBef>
              <a:spcAft>
                <a:spcPts val="0"/>
              </a:spcAft>
              <a:buNone/>
            </a:pPr>
            <a:r>
              <a:t/>
            </a:r>
            <a:endParaRPr sz="2500"/>
          </a:p>
          <a:p>
            <a:pPr indent="-393700" lvl="0" marL="457200" marR="0" rtl="0" algn="l">
              <a:lnSpc>
                <a:spcPct val="130000"/>
              </a:lnSpc>
              <a:spcBef>
                <a:spcPts val="0"/>
              </a:spcBef>
              <a:spcAft>
                <a:spcPts val="0"/>
              </a:spcAft>
              <a:buSzPts val="2600"/>
              <a:buChar char="•"/>
            </a:pPr>
            <a:r>
              <a:rPr lang="en-US" sz="2600"/>
              <a:t>What Product Family Specs do we need to meet those requirements?</a:t>
            </a:r>
            <a:endParaRPr sz="2600"/>
          </a:p>
          <a:p>
            <a:pPr indent="-393700" lvl="1" marL="914400" marR="0" rtl="0" algn="l">
              <a:lnSpc>
                <a:spcPct val="130000"/>
              </a:lnSpc>
              <a:spcBef>
                <a:spcPts val="0"/>
              </a:spcBef>
              <a:spcAft>
                <a:spcPts val="0"/>
              </a:spcAft>
              <a:buSzPts val="2600"/>
              <a:buChar char="○"/>
            </a:pPr>
            <a:r>
              <a:rPr lang="en-US" sz="2600"/>
              <a:t>Are they derivatives of Aquatic Reflectance and/or SAR PFS?</a:t>
            </a:r>
            <a:endParaRPr sz="2600"/>
          </a:p>
          <a:p>
            <a:pPr indent="-393700" lvl="0" marL="457200" marR="0" rtl="0" algn="l">
              <a:lnSpc>
                <a:spcPct val="130000"/>
              </a:lnSpc>
              <a:spcBef>
                <a:spcPts val="0"/>
              </a:spcBef>
              <a:spcAft>
                <a:spcPts val="0"/>
              </a:spcAft>
              <a:buSzPts val="2600"/>
              <a:buChar char="•"/>
            </a:pPr>
            <a:r>
              <a:rPr lang="en-US" sz="2600"/>
              <a:t>What is the appropriate ‘Level’ of CEOS-ARD product?</a:t>
            </a:r>
            <a:endParaRPr sz="2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3deba0da68b_0_14"/>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US" sz="4300"/>
              <a:t>Priority 1: Deliverables Timeline</a:t>
            </a:r>
            <a:endParaRPr/>
          </a:p>
          <a:p>
            <a:pPr indent="0" lvl="0" marL="0" rtl="0" algn="l">
              <a:spcBef>
                <a:spcPts val="0"/>
              </a:spcBef>
              <a:spcAft>
                <a:spcPts val="0"/>
              </a:spcAft>
              <a:buNone/>
            </a:pPr>
            <a:r>
              <a:t/>
            </a:r>
            <a:endParaRPr/>
          </a:p>
        </p:txBody>
      </p:sp>
      <p:sp>
        <p:nvSpPr>
          <p:cNvPr id="530" name="Google Shape;530;g3deba0da68b_0_14"/>
          <p:cNvSpPr/>
          <p:nvPr/>
        </p:nvSpPr>
        <p:spPr>
          <a:xfrm>
            <a:off x="1273025" y="2794100"/>
            <a:ext cx="9999900" cy="937500"/>
          </a:xfrm>
          <a:prstGeom prst="rect">
            <a:avLst/>
          </a:prstGeom>
          <a:solidFill>
            <a:srgbClr val="C1E6F5"/>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31" name="Google Shape;531;g3deba0da68b_0_14"/>
          <p:cNvSpPr/>
          <p:nvPr/>
        </p:nvSpPr>
        <p:spPr>
          <a:xfrm>
            <a:off x="1321778" y="4593950"/>
            <a:ext cx="9951000" cy="1021200"/>
          </a:xfrm>
          <a:prstGeom prst="rect">
            <a:avLst/>
          </a:prstGeom>
          <a:solidFill>
            <a:srgbClr val="C1E6F5"/>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32" name="Google Shape;532;g3deba0da68b_0_14"/>
          <p:cNvSpPr/>
          <p:nvPr/>
        </p:nvSpPr>
        <p:spPr>
          <a:xfrm>
            <a:off x="1288367" y="1726125"/>
            <a:ext cx="9999900" cy="4620000"/>
          </a:xfrm>
          <a:prstGeom prst="roundRect">
            <a:avLst>
              <a:gd fmla="val 7500" name="adj"/>
            </a:avLst>
          </a:prstGeom>
          <a:noFill/>
          <a:ln cap="flat" cmpd="sng" w="50800">
            <a:solidFill>
              <a:srgbClr val="45B2E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33" name="Google Shape;533;g3deba0da68b_0_14"/>
          <p:cNvSpPr/>
          <p:nvPr/>
        </p:nvSpPr>
        <p:spPr>
          <a:xfrm>
            <a:off x="615250" y="1293400"/>
            <a:ext cx="3877800" cy="494100"/>
          </a:xfrm>
          <a:prstGeom prst="roundRect">
            <a:avLst>
              <a:gd fmla="val 16667" name="adj"/>
            </a:avLst>
          </a:prstGeom>
          <a:solidFill>
            <a:srgbClr val="FFFFFF"/>
          </a:solidFill>
          <a:ln cap="flat" cmpd="sng" w="50800">
            <a:solidFill>
              <a:srgbClr val="45B2E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US" sz="1600" u="none" cap="none" strike="noStrike">
                <a:solidFill>
                  <a:srgbClr val="0070C0"/>
                </a:solidFill>
                <a:latin typeface="Montserrat"/>
                <a:ea typeface="Montserrat"/>
                <a:cs typeface="Montserrat"/>
                <a:sym typeface="Montserrat"/>
              </a:rPr>
              <a:t>Seeing Earth’s Water from Space</a:t>
            </a:r>
            <a:endParaRPr sz="1900"/>
          </a:p>
        </p:txBody>
      </p:sp>
      <p:sp>
        <p:nvSpPr>
          <p:cNvPr id="534" name="Google Shape;534;g3deba0da68b_0_14"/>
          <p:cNvSpPr txBox="1"/>
          <p:nvPr/>
        </p:nvSpPr>
        <p:spPr>
          <a:xfrm>
            <a:off x="1386039" y="2454441"/>
            <a:ext cx="2300400" cy="323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1" i="0" lang="en-US" sz="1300" u="sng" cap="none" strike="noStrike">
                <a:solidFill>
                  <a:srgbClr val="000000"/>
                </a:solidFill>
                <a:latin typeface="Montserrat"/>
                <a:ea typeface="Montserrat"/>
                <a:cs typeface="Montserrat"/>
                <a:sym typeface="Montserrat"/>
              </a:rPr>
              <a:t>Objectives</a:t>
            </a:r>
            <a:endParaRPr sz="1900"/>
          </a:p>
        </p:txBody>
      </p:sp>
      <p:sp>
        <p:nvSpPr>
          <p:cNvPr id="535" name="Google Shape;535;g3deba0da68b_0_14"/>
          <p:cNvSpPr txBox="1"/>
          <p:nvPr/>
        </p:nvSpPr>
        <p:spPr>
          <a:xfrm>
            <a:off x="1372309" y="3019555"/>
            <a:ext cx="2170500" cy="5232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Montserrat"/>
                <a:ea typeface="Montserrat"/>
                <a:cs typeface="Montserrat"/>
                <a:sym typeface="Montserrat"/>
              </a:rPr>
              <a:t>Coordinated Water Observations</a:t>
            </a:r>
            <a:endParaRPr b="0" i="0" sz="1400" u="none" cap="none" strike="noStrike">
              <a:solidFill>
                <a:srgbClr val="000000"/>
              </a:solidFill>
              <a:latin typeface="Arial"/>
              <a:ea typeface="Arial"/>
              <a:cs typeface="Arial"/>
              <a:sym typeface="Arial"/>
            </a:endParaRPr>
          </a:p>
        </p:txBody>
      </p:sp>
      <p:sp>
        <p:nvSpPr>
          <p:cNvPr id="536" name="Google Shape;536;g3deba0da68b_0_14"/>
          <p:cNvSpPr txBox="1"/>
          <p:nvPr/>
        </p:nvSpPr>
        <p:spPr>
          <a:xfrm>
            <a:off x="1383633" y="3821188"/>
            <a:ext cx="2447700" cy="7233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Montserrat"/>
                <a:ea typeface="Montserrat"/>
                <a:cs typeface="Montserrat"/>
                <a:sym typeface="Montserrat"/>
              </a:rPr>
              <a:t>Accessible &amp; Interoperable Water Data Products</a:t>
            </a:r>
            <a:endParaRPr b="0" i="0" sz="1400" u="none" cap="none" strike="noStrike">
              <a:solidFill>
                <a:srgbClr val="000000"/>
              </a:solidFill>
              <a:latin typeface="Arial"/>
              <a:ea typeface="Arial"/>
              <a:cs typeface="Arial"/>
              <a:sym typeface="Arial"/>
            </a:endParaRPr>
          </a:p>
        </p:txBody>
      </p:sp>
      <p:sp>
        <p:nvSpPr>
          <p:cNvPr id="537" name="Google Shape;537;g3deba0da68b_0_14"/>
          <p:cNvSpPr txBox="1"/>
          <p:nvPr/>
        </p:nvSpPr>
        <p:spPr>
          <a:xfrm>
            <a:off x="1383633" y="4802641"/>
            <a:ext cx="2302800" cy="7233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Montserrat"/>
                <a:ea typeface="Montserrat"/>
                <a:cs typeface="Montserrat"/>
                <a:sym typeface="Montserrat"/>
              </a:rPr>
              <a:t>User-centered Solutions for Water Challenges</a:t>
            </a:r>
            <a:endParaRPr b="0" i="0" sz="1400" u="none" cap="none" strike="noStrike">
              <a:solidFill>
                <a:srgbClr val="000000"/>
              </a:solidFill>
              <a:latin typeface="Arial"/>
              <a:ea typeface="Arial"/>
              <a:cs typeface="Arial"/>
              <a:sym typeface="Arial"/>
            </a:endParaRPr>
          </a:p>
        </p:txBody>
      </p:sp>
      <p:sp>
        <p:nvSpPr>
          <p:cNvPr id="538" name="Google Shape;538;g3deba0da68b_0_14"/>
          <p:cNvSpPr txBox="1"/>
          <p:nvPr/>
        </p:nvSpPr>
        <p:spPr>
          <a:xfrm>
            <a:off x="1383633" y="5689963"/>
            <a:ext cx="2302800" cy="5232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1" i="0" lang="en-US" sz="1300" u="none" cap="none" strike="noStrike">
                <a:solidFill>
                  <a:srgbClr val="000000"/>
                </a:solidFill>
                <a:latin typeface="Montserrat"/>
                <a:ea typeface="Montserrat"/>
                <a:cs typeface="Montserrat"/>
                <a:sym typeface="Montserrat"/>
              </a:rPr>
              <a:t>Assess </a:t>
            </a:r>
            <a:r>
              <a:rPr b="1" lang="en-US" sz="1300">
                <a:latin typeface="Montserrat"/>
                <a:ea typeface="Montserrat"/>
                <a:cs typeface="Montserrat"/>
                <a:sym typeface="Montserrat"/>
              </a:rPr>
              <a:t>Impact &amp; B</a:t>
            </a:r>
            <a:r>
              <a:rPr b="1" i="0" lang="en-US" sz="1300" u="none" cap="none" strike="noStrike">
                <a:solidFill>
                  <a:srgbClr val="000000"/>
                </a:solidFill>
                <a:latin typeface="Montserrat"/>
                <a:ea typeface="Montserrat"/>
                <a:cs typeface="Montserrat"/>
                <a:sym typeface="Montserrat"/>
              </a:rPr>
              <a:t>enefits</a:t>
            </a:r>
            <a:endParaRPr sz="1900"/>
          </a:p>
        </p:txBody>
      </p:sp>
      <p:sp>
        <p:nvSpPr>
          <p:cNvPr id="539" name="Google Shape;539;g3deba0da68b_0_14"/>
          <p:cNvSpPr/>
          <p:nvPr/>
        </p:nvSpPr>
        <p:spPr>
          <a:xfrm>
            <a:off x="3321975" y="1939975"/>
            <a:ext cx="7706400" cy="351300"/>
          </a:xfrm>
          <a:prstGeom prst="roundRect">
            <a:avLst>
              <a:gd fmla="val 16667" name="adj"/>
            </a:avLst>
          </a:prstGeom>
          <a:gradFill>
            <a:gsLst>
              <a:gs pos="0">
                <a:srgbClr val="3AA0C2"/>
              </a:gs>
              <a:gs pos="48000">
                <a:srgbClr val="45B2E1"/>
              </a:gs>
              <a:gs pos="100000">
                <a:srgbClr val="276B81"/>
              </a:gs>
            </a:gsLst>
            <a:lin ang="5400012" scaled="0"/>
          </a:gradFill>
          <a:ln cap="flat" cmpd="sng" w="33875">
            <a:solidFill>
              <a:srgbClr val="151C28"/>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40" name="Google Shape;540;g3deba0da68b_0_14"/>
          <p:cNvSpPr txBox="1"/>
          <p:nvPr/>
        </p:nvSpPr>
        <p:spPr>
          <a:xfrm>
            <a:off x="2792030" y="2345145"/>
            <a:ext cx="705300" cy="4155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t/>
            </a:r>
            <a:endParaRPr sz="1900"/>
          </a:p>
        </p:txBody>
      </p:sp>
      <p:sp>
        <p:nvSpPr>
          <p:cNvPr id="541" name="Google Shape;541;g3deba0da68b_0_14"/>
          <p:cNvSpPr txBox="1"/>
          <p:nvPr/>
        </p:nvSpPr>
        <p:spPr>
          <a:xfrm>
            <a:off x="3185806" y="2345145"/>
            <a:ext cx="7932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Plenary</a:t>
            </a:r>
            <a:endParaRPr sz="1900"/>
          </a:p>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2025</a:t>
            </a:r>
            <a:endParaRPr sz="1900"/>
          </a:p>
        </p:txBody>
      </p:sp>
      <p:sp>
        <p:nvSpPr>
          <p:cNvPr id="542" name="Google Shape;542;g3deba0da68b_0_14"/>
          <p:cNvSpPr txBox="1"/>
          <p:nvPr/>
        </p:nvSpPr>
        <p:spPr>
          <a:xfrm>
            <a:off x="4420258" y="2345145"/>
            <a:ext cx="705300" cy="2769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SIT-41</a:t>
            </a:r>
            <a:endParaRPr sz="1900"/>
          </a:p>
        </p:txBody>
      </p:sp>
      <p:sp>
        <p:nvSpPr>
          <p:cNvPr id="543" name="Google Shape;543;g3deba0da68b_0_14"/>
          <p:cNvSpPr txBox="1"/>
          <p:nvPr/>
        </p:nvSpPr>
        <p:spPr>
          <a:xfrm>
            <a:off x="5933273" y="2345145"/>
            <a:ext cx="7053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SIT TW</a:t>
            </a:r>
            <a:endParaRPr sz="1900"/>
          </a:p>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2026</a:t>
            </a:r>
            <a:endParaRPr sz="1900"/>
          </a:p>
        </p:txBody>
      </p:sp>
      <p:sp>
        <p:nvSpPr>
          <p:cNvPr id="544" name="Google Shape;544;g3deba0da68b_0_14"/>
          <p:cNvSpPr txBox="1"/>
          <p:nvPr/>
        </p:nvSpPr>
        <p:spPr>
          <a:xfrm>
            <a:off x="6879060" y="2345145"/>
            <a:ext cx="7713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Plenary</a:t>
            </a:r>
            <a:endParaRPr sz="1900"/>
          </a:p>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2026</a:t>
            </a:r>
            <a:endParaRPr sz="1900"/>
          </a:p>
        </p:txBody>
      </p:sp>
      <p:sp>
        <p:nvSpPr>
          <p:cNvPr id="545" name="Google Shape;545;g3deba0da68b_0_14"/>
          <p:cNvSpPr txBox="1"/>
          <p:nvPr/>
        </p:nvSpPr>
        <p:spPr>
          <a:xfrm>
            <a:off x="8198223" y="2345145"/>
            <a:ext cx="705300" cy="2769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SIT-42</a:t>
            </a:r>
            <a:endParaRPr sz="1900"/>
          </a:p>
        </p:txBody>
      </p:sp>
      <p:sp>
        <p:nvSpPr>
          <p:cNvPr id="546" name="Google Shape;546;g3deba0da68b_0_14"/>
          <p:cNvSpPr txBox="1"/>
          <p:nvPr/>
        </p:nvSpPr>
        <p:spPr>
          <a:xfrm>
            <a:off x="9459028" y="2345145"/>
            <a:ext cx="7053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SIT TW</a:t>
            </a:r>
            <a:endParaRPr sz="1900"/>
          </a:p>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2027</a:t>
            </a:r>
            <a:endParaRPr sz="1900"/>
          </a:p>
        </p:txBody>
      </p:sp>
      <p:sp>
        <p:nvSpPr>
          <p:cNvPr id="547" name="Google Shape;547;g3deba0da68b_0_14"/>
          <p:cNvSpPr txBox="1"/>
          <p:nvPr/>
        </p:nvSpPr>
        <p:spPr>
          <a:xfrm>
            <a:off x="10410498" y="2329803"/>
            <a:ext cx="7713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Plenary</a:t>
            </a:r>
            <a:endParaRPr sz="1900"/>
          </a:p>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2027</a:t>
            </a:r>
            <a:endParaRPr sz="1900"/>
          </a:p>
        </p:txBody>
      </p:sp>
      <p:sp>
        <p:nvSpPr>
          <p:cNvPr id="548" name="Google Shape;548;g3deba0da68b_0_14"/>
          <p:cNvSpPr/>
          <p:nvPr/>
        </p:nvSpPr>
        <p:spPr>
          <a:xfrm>
            <a:off x="3521777" y="2077521"/>
            <a:ext cx="91500" cy="91500"/>
          </a:xfrm>
          <a:prstGeom prst="ellipse">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49" name="Google Shape;549;g3deba0da68b_0_14"/>
          <p:cNvSpPr/>
          <p:nvPr/>
        </p:nvSpPr>
        <p:spPr>
          <a:xfrm>
            <a:off x="4681336" y="2077521"/>
            <a:ext cx="91500" cy="91500"/>
          </a:xfrm>
          <a:prstGeom prst="ellipse">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50" name="Google Shape;550;g3deba0da68b_0_14"/>
          <p:cNvSpPr/>
          <p:nvPr/>
        </p:nvSpPr>
        <p:spPr>
          <a:xfrm>
            <a:off x="6221626" y="2077521"/>
            <a:ext cx="91500" cy="91500"/>
          </a:xfrm>
          <a:prstGeom prst="ellipse">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51" name="Google Shape;551;g3deba0da68b_0_14"/>
          <p:cNvSpPr/>
          <p:nvPr/>
        </p:nvSpPr>
        <p:spPr>
          <a:xfrm>
            <a:off x="7235487" y="2077521"/>
            <a:ext cx="91500" cy="91500"/>
          </a:xfrm>
          <a:prstGeom prst="ellipse">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52" name="Google Shape;552;g3deba0da68b_0_14"/>
          <p:cNvSpPr/>
          <p:nvPr/>
        </p:nvSpPr>
        <p:spPr>
          <a:xfrm>
            <a:off x="10754378" y="2062179"/>
            <a:ext cx="91500" cy="91500"/>
          </a:xfrm>
          <a:prstGeom prst="ellipse">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53" name="Google Shape;553;g3deba0da68b_0_14"/>
          <p:cNvSpPr/>
          <p:nvPr/>
        </p:nvSpPr>
        <p:spPr>
          <a:xfrm>
            <a:off x="9765825" y="2077521"/>
            <a:ext cx="91500" cy="91500"/>
          </a:xfrm>
          <a:prstGeom prst="ellipse">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54" name="Google Shape;554;g3deba0da68b_0_14"/>
          <p:cNvSpPr/>
          <p:nvPr/>
        </p:nvSpPr>
        <p:spPr>
          <a:xfrm>
            <a:off x="8459303" y="2077521"/>
            <a:ext cx="91500" cy="91500"/>
          </a:xfrm>
          <a:prstGeom prst="ellipse">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555" name="Google Shape;555;g3deba0da68b_0_14"/>
          <p:cNvSpPr txBox="1"/>
          <p:nvPr/>
        </p:nvSpPr>
        <p:spPr>
          <a:xfrm>
            <a:off x="3477303" y="3025361"/>
            <a:ext cx="1654200" cy="6309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US" sz="1100" u="none" cap="none" strike="noStrike">
                <a:solidFill>
                  <a:srgbClr val="000000"/>
                </a:solidFill>
                <a:latin typeface="Montserrat"/>
                <a:ea typeface="Montserrat"/>
                <a:cs typeface="Montserrat"/>
                <a:sym typeface="Montserrat"/>
              </a:rPr>
              <a:t>Gap analysis of water variables </a:t>
            </a:r>
            <a:endParaRPr sz="1100">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100">
              <a:solidFill>
                <a:srgbClr val="0070C0"/>
              </a:solidFill>
              <a:latin typeface="Montserrat"/>
              <a:ea typeface="Montserrat"/>
              <a:cs typeface="Montserrat"/>
              <a:sym typeface="Montserrat"/>
            </a:endParaRPr>
          </a:p>
        </p:txBody>
      </p:sp>
      <p:sp>
        <p:nvSpPr>
          <p:cNvPr id="556" name="Google Shape;556;g3deba0da68b_0_14"/>
          <p:cNvSpPr txBox="1"/>
          <p:nvPr/>
        </p:nvSpPr>
        <p:spPr>
          <a:xfrm>
            <a:off x="3792608" y="3864200"/>
            <a:ext cx="2237100" cy="8772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300"/>
              </a:spcBef>
              <a:spcAft>
                <a:spcPts val="0"/>
              </a:spcAft>
              <a:buNone/>
            </a:pPr>
            <a:r>
              <a:t/>
            </a:r>
            <a:endParaRPr sz="1100">
              <a:solidFill>
                <a:srgbClr val="FF0000"/>
              </a:solidFill>
              <a:latin typeface="Montserrat"/>
              <a:ea typeface="Montserrat"/>
              <a:cs typeface="Montserrat"/>
              <a:sym typeface="Montserrat"/>
            </a:endParaRPr>
          </a:p>
          <a:p>
            <a:pPr indent="0" lvl="0" marL="0" marR="0" rtl="0" algn="l">
              <a:lnSpc>
                <a:spcPct val="100000"/>
              </a:lnSpc>
              <a:spcBef>
                <a:spcPts val="300"/>
              </a:spcBef>
              <a:spcAft>
                <a:spcPts val="0"/>
              </a:spcAft>
              <a:buNone/>
            </a:pPr>
            <a:r>
              <a:rPr lang="en-US" sz="1100">
                <a:solidFill>
                  <a:srgbClr val="000000"/>
                </a:solidFill>
                <a:latin typeface="Montserrat"/>
                <a:ea typeface="Montserrat"/>
                <a:cs typeface="Montserrat"/>
                <a:sym typeface="Montserrat"/>
              </a:rPr>
              <a:t>CEOS-ARD Self Assessments </a:t>
            </a:r>
            <a:endParaRPr sz="1100">
              <a:solidFill>
                <a:srgbClr val="0070C0"/>
              </a:solidFill>
              <a:latin typeface="Montserrat"/>
              <a:ea typeface="Montserrat"/>
              <a:cs typeface="Montserrat"/>
              <a:sym typeface="Montserrat"/>
            </a:endParaRPr>
          </a:p>
          <a:p>
            <a:pPr indent="-50800" lvl="0" marL="114300" marR="0" rtl="0" algn="l">
              <a:lnSpc>
                <a:spcPct val="100000"/>
              </a:lnSpc>
              <a:spcBef>
                <a:spcPts val="300"/>
              </a:spcBef>
              <a:spcAft>
                <a:spcPts val="0"/>
              </a:spcAft>
              <a:buClr>
                <a:srgbClr val="000000"/>
              </a:buClr>
              <a:buSzPts val="1100"/>
              <a:buFont typeface="Arial"/>
              <a:buNone/>
            </a:pPr>
            <a:r>
              <a:t/>
            </a:r>
            <a:endParaRPr b="0" i="0" sz="1100" u="none" cap="none" strike="noStrike">
              <a:solidFill>
                <a:srgbClr val="000000"/>
              </a:solidFill>
              <a:latin typeface="Montserrat"/>
              <a:ea typeface="Montserrat"/>
              <a:cs typeface="Montserrat"/>
              <a:sym typeface="Montserrat"/>
            </a:endParaRPr>
          </a:p>
        </p:txBody>
      </p:sp>
      <p:sp>
        <p:nvSpPr>
          <p:cNvPr id="557" name="Google Shape;557;g3deba0da68b_0_14"/>
          <p:cNvSpPr txBox="1"/>
          <p:nvPr/>
        </p:nvSpPr>
        <p:spPr>
          <a:xfrm>
            <a:off x="7428099" y="4028275"/>
            <a:ext cx="3877800" cy="4617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100">
                <a:solidFill>
                  <a:srgbClr val="000000"/>
                </a:solidFill>
                <a:latin typeface="Montserrat"/>
                <a:ea typeface="Montserrat"/>
                <a:cs typeface="Montserrat"/>
                <a:sym typeface="Montserrat"/>
              </a:rPr>
              <a:t>Encourage and contribute CEOS ARD Water </a:t>
            </a:r>
            <a:r>
              <a:rPr lang="en-US" sz="1100">
                <a:latin typeface="Montserrat"/>
                <a:ea typeface="Montserrat"/>
                <a:cs typeface="Montserrat"/>
                <a:sym typeface="Montserrat"/>
              </a:rPr>
              <a:t>p</a:t>
            </a:r>
            <a:r>
              <a:rPr lang="en-US" sz="1100">
                <a:solidFill>
                  <a:srgbClr val="000000"/>
                </a:solidFill>
                <a:latin typeface="Montserrat"/>
                <a:ea typeface="Montserrat"/>
                <a:cs typeface="Montserrat"/>
                <a:sym typeface="Montserrat"/>
              </a:rPr>
              <a:t>roducts related to water </a:t>
            </a:r>
            <a:r>
              <a:rPr lang="en-US" sz="1100">
                <a:latin typeface="Montserrat"/>
                <a:ea typeface="Montserrat"/>
                <a:cs typeface="Montserrat"/>
                <a:sym typeface="Montserrat"/>
              </a:rPr>
              <a:t>resources &amp; quality</a:t>
            </a:r>
            <a:endParaRPr b="0" i="0" sz="1400" u="none" cap="none" strike="noStrike">
              <a:solidFill>
                <a:srgbClr val="000000"/>
              </a:solidFill>
              <a:latin typeface="Arial"/>
              <a:ea typeface="Arial"/>
              <a:cs typeface="Arial"/>
              <a:sym typeface="Arial"/>
            </a:endParaRPr>
          </a:p>
        </p:txBody>
      </p:sp>
      <p:sp>
        <p:nvSpPr>
          <p:cNvPr id="558" name="Google Shape;558;g3deba0da68b_0_14"/>
          <p:cNvSpPr txBox="1"/>
          <p:nvPr/>
        </p:nvSpPr>
        <p:spPr>
          <a:xfrm>
            <a:off x="4369575" y="4592300"/>
            <a:ext cx="7212300" cy="2925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lang="en-US" sz="1100">
                <a:solidFill>
                  <a:srgbClr val="000000"/>
                </a:solidFill>
                <a:latin typeface="Montserrat"/>
                <a:ea typeface="Montserrat"/>
                <a:cs typeface="Montserrat"/>
                <a:sym typeface="Montserrat"/>
              </a:rPr>
              <a:t>Align and promote user-driven tools for water management and resilience</a:t>
            </a:r>
            <a:endParaRPr b="0" i="0" sz="1100" u="none" cap="none" strike="noStrike">
              <a:solidFill>
                <a:srgbClr val="000000"/>
              </a:solidFill>
              <a:latin typeface="Montserrat"/>
              <a:ea typeface="Montserrat"/>
              <a:cs typeface="Montserrat"/>
              <a:sym typeface="Montserrat"/>
            </a:endParaRPr>
          </a:p>
        </p:txBody>
      </p:sp>
      <p:sp>
        <p:nvSpPr>
          <p:cNvPr id="559" name="Google Shape;559;g3deba0da68b_0_14"/>
          <p:cNvSpPr txBox="1"/>
          <p:nvPr/>
        </p:nvSpPr>
        <p:spPr>
          <a:xfrm>
            <a:off x="4696667" y="3261565"/>
            <a:ext cx="7212300" cy="630900"/>
          </a:xfrm>
          <a:prstGeom prst="rect">
            <a:avLst/>
          </a:prstGeom>
          <a:noFill/>
          <a:ln>
            <a:noFill/>
          </a:ln>
        </p:spPr>
        <p:txBody>
          <a:bodyPr anchorCtr="0" anchor="t" bIns="60925" lIns="121900" spcFirstLastPara="1" rIns="121900" wrap="square" tIns="60925">
            <a:spAutoFit/>
          </a:bodyPr>
          <a:lstStyle/>
          <a:p>
            <a:pPr indent="0" lvl="0" marL="609600" marR="0" rtl="0" algn="l">
              <a:lnSpc>
                <a:spcPct val="100000"/>
              </a:lnSpc>
              <a:spcBef>
                <a:spcPts val="0"/>
              </a:spcBef>
              <a:spcAft>
                <a:spcPts val="0"/>
              </a:spcAft>
              <a:buNone/>
            </a:pPr>
            <a:r>
              <a:t/>
            </a:r>
            <a:endParaRPr sz="1100">
              <a:solidFill>
                <a:srgbClr val="0070C0"/>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US" sz="1100">
                <a:solidFill>
                  <a:srgbClr val="000000"/>
                </a:solidFill>
                <a:latin typeface="Montserrat"/>
                <a:ea typeface="Montserrat"/>
                <a:cs typeface="Montserrat"/>
                <a:sym typeface="Montserrat"/>
              </a:rPr>
              <a:t>Coordinate and promote multisource integrated water products </a:t>
            </a:r>
            <a:endParaRPr sz="1100">
              <a:solidFill>
                <a:srgbClr val="0070C0"/>
              </a:solidFill>
              <a:latin typeface="Montserrat"/>
              <a:ea typeface="Montserrat"/>
              <a:cs typeface="Montserrat"/>
              <a:sym typeface="Montserrat"/>
            </a:endParaRPr>
          </a:p>
          <a:p>
            <a:pPr indent="0" lvl="0" marL="609600" marR="0" rtl="0" algn="l">
              <a:lnSpc>
                <a:spcPct val="100000"/>
              </a:lnSpc>
              <a:spcBef>
                <a:spcPts val="0"/>
              </a:spcBef>
              <a:spcAft>
                <a:spcPts val="0"/>
              </a:spcAft>
              <a:buNone/>
            </a:pPr>
            <a:r>
              <a:t/>
            </a:r>
            <a:endParaRPr sz="1100">
              <a:solidFill>
                <a:srgbClr val="000000"/>
              </a:solidFill>
              <a:latin typeface="Montserrat"/>
              <a:ea typeface="Montserrat"/>
              <a:cs typeface="Montserrat"/>
              <a:sym typeface="Montserrat"/>
            </a:endParaRPr>
          </a:p>
        </p:txBody>
      </p:sp>
      <p:sp>
        <p:nvSpPr>
          <p:cNvPr id="560" name="Google Shape;560;g3deba0da68b_0_14"/>
          <p:cNvSpPr/>
          <p:nvPr/>
        </p:nvSpPr>
        <p:spPr>
          <a:xfrm>
            <a:off x="4794862" y="2907950"/>
            <a:ext cx="3477600" cy="461700"/>
          </a:xfrm>
          <a:prstGeom prst="roundRect">
            <a:avLst>
              <a:gd fmla="val 16667" name="adj"/>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rgbClr val="0070C0"/>
                </a:solidFill>
                <a:latin typeface="Montserrat"/>
                <a:ea typeface="Montserrat"/>
                <a:cs typeface="Montserrat"/>
                <a:sym typeface="Montserrat"/>
              </a:rPr>
              <a:t>Best practice guidance for integrating multispectral (optical + SAR) data for water</a:t>
            </a:r>
            <a:endParaRPr b="1"/>
          </a:p>
        </p:txBody>
      </p:sp>
      <p:sp>
        <p:nvSpPr>
          <p:cNvPr id="561" name="Google Shape;561;g3deba0da68b_0_14"/>
          <p:cNvSpPr/>
          <p:nvPr/>
        </p:nvSpPr>
        <p:spPr>
          <a:xfrm>
            <a:off x="4074050" y="4878738"/>
            <a:ext cx="2709600" cy="276900"/>
          </a:xfrm>
          <a:prstGeom prst="roundRect">
            <a:avLst>
              <a:gd fmla="val 16667" name="adj"/>
            </a:avLst>
          </a:prstGeom>
          <a:solidFill>
            <a:srgbClr val="FFFFFF"/>
          </a:solidFill>
          <a:ln cap="flat"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300"/>
              </a:spcBef>
              <a:spcAft>
                <a:spcPts val="0"/>
              </a:spcAft>
              <a:buNone/>
            </a:pPr>
            <a:r>
              <a:rPr b="1" lang="en-US" sz="1100">
                <a:solidFill>
                  <a:srgbClr val="0070C0"/>
                </a:solidFill>
                <a:latin typeface="Montserrat"/>
                <a:ea typeface="Montserrat"/>
                <a:cs typeface="Montserrat"/>
                <a:sym typeface="Montserrat"/>
              </a:rPr>
              <a:t>Water Quality Workshop Series </a:t>
            </a:r>
            <a:endParaRPr b="1" sz="1100">
              <a:solidFill>
                <a:srgbClr val="0070C0"/>
              </a:solidFill>
            </a:endParaRPr>
          </a:p>
        </p:txBody>
      </p:sp>
      <p:sp>
        <p:nvSpPr>
          <p:cNvPr id="562" name="Google Shape;562;g3deba0da68b_0_14"/>
          <p:cNvSpPr/>
          <p:nvPr/>
        </p:nvSpPr>
        <p:spPr>
          <a:xfrm>
            <a:off x="5079316" y="4118539"/>
            <a:ext cx="1320600" cy="400200"/>
          </a:xfrm>
          <a:prstGeom prst="roundRect">
            <a:avLst>
              <a:gd fmla="val 16667" name="adj"/>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300"/>
              </a:spcBef>
              <a:spcAft>
                <a:spcPts val="0"/>
              </a:spcAft>
              <a:buNone/>
            </a:pPr>
            <a:r>
              <a:rPr b="1" lang="en-US" sz="1100">
                <a:solidFill>
                  <a:srgbClr val="0070C0"/>
                </a:solidFill>
                <a:latin typeface="Montserrat"/>
                <a:ea typeface="Montserrat"/>
                <a:cs typeface="Montserrat"/>
                <a:sym typeface="Montserrat"/>
              </a:rPr>
              <a:t>CEOS-ARD for Water</a:t>
            </a:r>
            <a:endParaRPr b="1">
              <a:solidFill>
                <a:srgbClr val="0070C0"/>
              </a:solidFill>
            </a:endParaRPr>
          </a:p>
        </p:txBody>
      </p:sp>
      <p:sp>
        <p:nvSpPr>
          <p:cNvPr id="563" name="Google Shape;563;g3deba0da68b_0_14"/>
          <p:cNvSpPr/>
          <p:nvPr/>
        </p:nvSpPr>
        <p:spPr>
          <a:xfrm>
            <a:off x="7326975" y="6068900"/>
            <a:ext cx="3526800" cy="189600"/>
          </a:xfrm>
          <a:prstGeom prst="roundRect">
            <a:avLst>
              <a:gd fmla="val 16667" name="adj"/>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US" sz="1100">
                <a:solidFill>
                  <a:srgbClr val="444444"/>
                </a:solidFill>
                <a:latin typeface="Montserrat"/>
                <a:ea typeface="Montserrat"/>
                <a:cs typeface="Montserrat"/>
                <a:sym typeface="Montserrat"/>
              </a:rPr>
              <a:t>Use cases on the benefits of EO for water </a:t>
            </a:r>
            <a:endParaRPr b="1" sz="1100">
              <a:solidFill>
                <a:srgbClr val="444444"/>
              </a:solidFill>
              <a:latin typeface="Montserrat"/>
              <a:ea typeface="Montserrat"/>
              <a:cs typeface="Montserrat"/>
              <a:sym typeface="Montserrat"/>
            </a:endParaRPr>
          </a:p>
        </p:txBody>
      </p:sp>
      <p:sp>
        <p:nvSpPr>
          <p:cNvPr id="564" name="Google Shape;564;g3deba0da68b_0_14"/>
          <p:cNvSpPr/>
          <p:nvPr/>
        </p:nvSpPr>
        <p:spPr>
          <a:xfrm>
            <a:off x="7898954" y="4956854"/>
            <a:ext cx="2888100" cy="461700"/>
          </a:xfrm>
          <a:prstGeom prst="roundRect">
            <a:avLst>
              <a:gd fmla="val 16667" name="adj"/>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rgbClr val="444444"/>
                </a:solidFill>
                <a:latin typeface="Montserrat"/>
                <a:ea typeface="Montserrat"/>
                <a:cs typeface="Montserrat"/>
                <a:sym typeface="Montserrat"/>
              </a:rPr>
              <a:t>Advancing EO data for water resources solutions (TBD)</a:t>
            </a:r>
            <a:endParaRPr b="1" sz="1100">
              <a:solidFill>
                <a:srgbClr val="444444"/>
              </a:solidFill>
              <a:latin typeface="Montserrat"/>
              <a:ea typeface="Montserrat"/>
              <a:cs typeface="Montserrat"/>
              <a:sym typeface="Montserrat"/>
            </a:endParaRPr>
          </a:p>
        </p:txBody>
      </p:sp>
      <p:sp>
        <p:nvSpPr>
          <p:cNvPr id="565" name="Google Shape;565;g3deba0da68b_0_14"/>
          <p:cNvSpPr/>
          <p:nvPr/>
        </p:nvSpPr>
        <p:spPr>
          <a:xfrm>
            <a:off x="4088175" y="5761124"/>
            <a:ext cx="6863400" cy="189600"/>
          </a:xfrm>
          <a:prstGeom prst="roundRect">
            <a:avLst>
              <a:gd fmla="val 16667" name="adj"/>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rgbClr val="0070C0"/>
                </a:solidFill>
                <a:latin typeface="Montserrat"/>
                <a:ea typeface="Montserrat"/>
                <a:cs typeface="Montserrat"/>
                <a:sym typeface="Montserrat"/>
              </a:rPr>
              <a:t>Impact assessment of existing CEOS activities related to water/resilience (w/ Priority 2)</a:t>
            </a:r>
            <a:endParaRPr b="1">
              <a:solidFill>
                <a:srgbClr val="0070C0"/>
              </a:solidFill>
            </a:endParaRPr>
          </a:p>
        </p:txBody>
      </p:sp>
      <p:sp>
        <p:nvSpPr>
          <p:cNvPr id="566" name="Google Shape;566;g3deba0da68b_0_14"/>
          <p:cNvSpPr txBox="1"/>
          <p:nvPr/>
        </p:nvSpPr>
        <p:spPr>
          <a:xfrm>
            <a:off x="3613287" y="3741234"/>
            <a:ext cx="45501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Montserrat"/>
                <a:ea typeface="Montserrat"/>
                <a:cs typeface="Montserrat"/>
                <a:sym typeface="Montserrat"/>
              </a:rPr>
              <a:t>Define application specific requirements for water variables </a:t>
            </a:r>
            <a:endParaRPr sz="1100">
              <a:latin typeface="Montserrat"/>
              <a:ea typeface="Montserrat"/>
              <a:cs typeface="Montserrat"/>
              <a:sym typeface="Montserrat"/>
            </a:endParaRPr>
          </a:p>
        </p:txBody>
      </p:sp>
      <p:sp>
        <p:nvSpPr>
          <p:cNvPr id="567" name="Google Shape;567;g3deba0da68b_0_14"/>
          <p:cNvSpPr txBox="1"/>
          <p:nvPr/>
        </p:nvSpPr>
        <p:spPr>
          <a:xfrm>
            <a:off x="4221100" y="5140700"/>
            <a:ext cx="3429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latin typeface="Montserrat"/>
                <a:ea typeface="Montserrat"/>
                <a:cs typeface="Montserrat"/>
                <a:sym typeface="Montserrat"/>
              </a:rPr>
              <a:t>Assess data needs for water resources / water quality management</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5"/>
          <p:cNvSpPr txBox="1"/>
          <p:nvPr>
            <p:ph type="title"/>
          </p:nvPr>
        </p:nvSpPr>
        <p:spPr>
          <a:xfrm>
            <a:off x="188145" y="188045"/>
            <a:ext cx="7793400" cy="4773600"/>
          </a:xfrm>
          <a:prstGeom prst="rect">
            <a:avLst/>
          </a:prstGeom>
          <a:noFill/>
          <a:ln>
            <a:noFill/>
          </a:ln>
        </p:spPr>
        <p:txBody>
          <a:bodyPr anchorCtr="0" anchor="t" bIns="45700" lIns="91425" spcFirstLastPara="1" rIns="91425" wrap="square" tIns="45700">
            <a:noAutofit/>
          </a:bodyPr>
          <a:lstStyle/>
          <a:p>
            <a:pPr indent="0" lvl="0" marL="0" rtl="0" algn="l">
              <a:lnSpc>
                <a:spcPct val="114999"/>
              </a:lnSpc>
              <a:spcBef>
                <a:spcPts val="0"/>
              </a:spcBef>
              <a:spcAft>
                <a:spcPts val="0"/>
              </a:spcAft>
              <a:buSzPts val="8000"/>
              <a:buNone/>
            </a:pPr>
            <a:r>
              <a:rPr lang="en-US" sz="7500">
                <a:solidFill>
                  <a:schemeClr val="lt1"/>
                </a:solidFill>
              </a:rPr>
              <a:t>CEOS SIT-41</a:t>
            </a:r>
            <a:br>
              <a:rPr b="1" lang="en-US" sz="4400"/>
            </a:br>
            <a:r>
              <a:rPr b="1" lang="en-US" sz="4000">
                <a:solidFill>
                  <a:schemeClr val="lt1"/>
                </a:solidFill>
              </a:rPr>
              <a:t>Best Practice Guidance for Integrating Multiplatform </a:t>
            </a:r>
            <a:r>
              <a:rPr b="1" lang="en-US" sz="4000"/>
              <a:t>&amp;</a:t>
            </a:r>
            <a:r>
              <a:rPr b="1" lang="en-US" sz="4000">
                <a:solidFill>
                  <a:schemeClr val="lt1"/>
                </a:solidFill>
              </a:rPr>
              <a:t> Multispectral Data for Water Science and Applications</a:t>
            </a:r>
            <a:endParaRPr sz="4000">
              <a:solidFill>
                <a:schemeClr val="lt1"/>
              </a:solidFill>
            </a:endParaRPr>
          </a:p>
          <a:p>
            <a:pPr indent="0" lvl="0" marL="0" rtl="0" algn="l">
              <a:lnSpc>
                <a:spcPct val="114999"/>
              </a:lnSpc>
              <a:spcBef>
                <a:spcPts val="0"/>
              </a:spcBef>
              <a:spcAft>
                <a:spcPts val="0"/>
              </a:spcAft>
              <a:buSzPts val="8000"/>
              <a:buFont typeface="Arial"/>
              <a:buNone/>
            </a:pPr>
            <a:r>
              <a:t/>
            </a:r>
            <a:endParaRPr sz="4000"/>
          </a:p>
        </p:txBody>
      </p:sp>
      <p:sp>
        <p:nvSpPr>
          <p:cNvPr id="573" name="Google Shape;573;p5"/>
          <p:cNvSpPr/>
          <p:nvPr/>
        </p:nvSpPr>
        <p:spPr>
          <a:xfrm>
            <a:off x="7233175" y="4672201"/>
            <a:ext cx="4833000" cy="21858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None/>
            </a:pPr>
            <a:r>
              <a:rPr b="1" i="0" lang="en-US" sz="2200" u="none" cap="none" strike="noStrike">
                <a:solidFill>
                  <a:schemeClr val="accent1"/>
                </a:solidFill>
                <a:latin typeface="Montserrat"/>
                <a:ea typeface="Montserrat"/>
                <a:cs typeface="Montserrat"/>
                <a:sym typeface="Montserrat"/>
              </a:rPr>
              <a:t>Erin Urquhart, NASA</a:t>
            </a:r>
            <a:endParaRPr b="0" i="0" sz="14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US" sz="2200" u="none" cap="none" strike="noStrike">
                <a:solidFill>
                  <a:schemeClr val="accent1"/>
                </a:solidFill>
                <a:latin typeface="Montserrat"/>
                <a:ea typeface="Montserrat"/>
                <a:cs typeface="Montserrat"/>
                <a:sym typeface="Montserrat"/>
              </a:rPr>
              <a:t>Agenda Item 5.2</a:t>
            </a:r>
            <a:endParaRPr b="0" i="0" sz="14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chemeClr val="dk1"/>
              </a:buClr>
              <a:buSzPts val="2200"/>
              <a:buFont typeface="Arial"/>
              <a:buNone/>
            </a:pPr>
            <a:r>
              <a:rPr b="1" i="0" lang="en-US" sz="2200" u="none" cap="none" strike="noStrike">
                <a:solidFill>
                  <a:schemeClr val="accent1"/>
                </a:solidFill>
                <a:latin typeface="Montserrat"/>
                <a:ea typeface="Montserrat"/>
                <a:cs typeface="Montserrat"/>
                <a:sym typeface="Montserrat"/>
              </a:rPr>
              <a:t>CEOS SIT-41 2026</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chemeClr val="dk1"/>
              </a:buClr>
              <a:buSzPts val="2200"/>
              <a:buFont typeface="Arial"/>
              <a:buNone/>
            </a:pPr>
            <a:r>
              <a:rPr b="1" i="0" lang="en-US" sz="2200" u="none" cap="none" strike="noStrike">
                <a:solidFill>
                  <a:schemeClr val="accent1"/>
                </a:solidFill>
                <a:latin typeface="Montserrat"/>
                <a:ea typeface="Montserrat"/>
                <a:cs typeface="Montserrat"/>
                <a:sym typeface="Montserrat"/>
              </a:rPr>
              <a:t>Irvine, California, USA</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chemeClr val="dk1"/>
              </a:buClr>
              <a:buSzPts val="2200"/>
              <a:buFont typeface="Arial"/>
              <a:buNone/>
            </a:pPr>
            <a:r>
              <a:rPr b="1" i="0" lang="en-US" sz="2200" u="none" cap="none" strike="noStrike">
                <a:solidFill>
                  <a:schemeClr val="accent1"/>
                </a:solidFill>
                <a:latin typeface="Montserrat"/>
                <a:ea typeface="Montserrat"/>
                <a:cs typeface="Montserrat"/>
                <a:sym typeface="Montserrat"/>
              </a:rPr>
              <a:t>14-16 April 2026</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Background &amp; Context </a:t>
            </a:r>
            <a:endParaRPr/>
          </a:p>
        </p:txBody>
      </p:sp>
      <p:pic>
        <p:nvPicPr>
          <p:cNvPr id="579" name="Google Shape;579;p6"/>
          <p:cNvPicPr preferRelativeResize="0"/>
          <p:nvPr/>
        </p:nvPicPr>
        <p:blipFill rotWithShape="1">
          <a:blip r:embed="rId3">
            <a:alphaModFix/>
          </a:blip>
          <a:srcRect b="0" l="0" r="0" t="0"/>
          <a:stretch/>
        </p:blipFill>
        <p:spPr>
          <a:xfrm>
            <a:off x="427265" y="1248416"/>
            <a:ext cx="5236936" cy="3719932"/>
          </a:xfrm>
          <a:prstGeom prst="rect">
            <a:avLst/>
          </a:prstGeom>
          <a:noFill/>
          <a:ln>
            <a:noFill/>
          </a:ln>
        </p:spPr>
      </p:pic>
      <p:pic>
        <p:nvPicPr>
          <p:cNvPr id="580" name="Google Shape;580;p6"/>
          <p:cNvPicPr preferRelativeResize="0"/>
          <p:nvPr/>
        </p:nvPicPr>
        <p:blipFill rotWithShape="1">
          <a:blip r:embed="rId4">
            <a:alphaModFix/>
          </a:blip>
          <a:srcRect b="0" l="0" r="0" t="0"/>
          <a:stretch/>
        </p:blipFill>
        <p:spPr>
          <a:xfrm>
            <a:off x="6109015" y="1240707"/>
            <a:ext cx="5535524" cy="3729002"/>
          </a:xfrm>
          <a:prstGeom prst="rect">
            <a:avLst/>
          </a:prstGeom>
          <a:noFill/>
          <a:ln>
            <a:noFill/>
          </a:ln>
        </p:spPr>
      </p:pic>
      <p:sp>
        <p:nvSpPr>
          <p:cNvPr id="581" name="Google Shape;581;p6"/>
          <p:cNvSpPr txBox="1"/>
          <p:nvPr/>
        </p:nvSpPr>
        <p:spPr>
          <a:xfrm>
            <a:off x="435446" y="1286599"/>
            <a:ext cx="52287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1500" u="none" cap="none" strike="noStrike">
                <a:solidFill>
                  <a:srgbClr val="FFFFFF"/>
                </a:solidFill>
                <a:latin typeface="Montserrat"/>
                <a:ea typeface="Montserrat"/>
                <a:cs typeface="Montserrat"/>
                <a:sym typeface="Montserrat"/>
              </a:rPr>
              <a:t>2015 Strategy for Water Observations from Space</a:t>
            </a:r>
            <a:endParaRPr sz="1300"/>
          </a:p>
        </p:txBody>
      </p:sp>
      <p:sp>
        <p:nvSpPr>
          <p:cNvPr id="582" name="Google Shape;582;p6"/>
          <p:cNvSpPr txBox="1"/>
          <p:nvPr/>
        </p:nvSpPr>
        <p:spPr>
          <a:xfrm>
            <a:off x="515850" y="1817604"/>
            <a:ext cx="51483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1A2A3A"/>
                </a:solidFill>
                <a:latin typeface="Montserrat"/>
                <a:ea typeface="Montserrat"/>
                <a:cs typeface="Montserrat"/>
                <a:sym typeface="Montserrat"/>
              </a:rPr>
              <a:t>Strategy Recommendations:</a:t>
            </a:r>
            <a:br>
              <a:rPr b="1" i="0" lang="en-US" sz="1400" u="none" cap="none" strike="noStrike">
                <a:solidFill>
                  <a:srgbClr val="000000"/>
                </a:solidFill>
                <a:latin typeface="Montserrat"/>
                <a:ea typeface="Montserrat"/>
                <a:cs typeface="Montserrat"/>
                <a:sym typeface="Montserrat"/>
              </a:rPr>
            </a:br>
            <a:r>
              <a:rPr b="0" i="0" lang="en-US" sz="1400" u="none" cap="none" strike="noStrike">
                <a:solidFill>
                  <a:srgbClr val="1A2A3A"/>
                </a:solidFill>
                <a:latin typeface="Montserrat"/>
                <a:ea typeface="Montserrat"/>
                <a:cs typeface="Montserrat"/>
                <a:sym typeface="Montserrat"/>
              </a:rPr>
              <a:t>Provided 22 recommendations covering satellite acquisition, in-situ networks, research, data sharing, and capacity development</a:t>
            </a:r>
            <a:br>
              <a:rPr b="0" i="0" lang="en-US" sz="1400" u="none" cap="none" strike="noStrike">
                <a:solidFill>
                  <a:srgbClr val="000000"/>
                </a:solidFill>
                <a:latin typeface="Montserrat"/>
                <a:ea typeface="Montserrat"/>
                <a:cs typeface="Montserrat"/>
                <a:sym typeface="Montserrat"/>
              </a:rPr>
            </a:br>
            <a:br>
              <a:rPr b="0" i="0" lang="en-US" sz="1400" u="none" cap="none" strike="noStrike">
                <a:solidFill>
                  <a:srgbClr val="000000"/>
                </a:solidFill>
                <a:latin typeface="Montserrat"/>
                <a:ea typeface="Montserrat"/>
                <a:cs typeface="Montserrat"/>
                <a:sym typeface="Montserrat"/>
              </a:rPr>
            </a:br>
            <a:r>
              <a:rPr b="1" i="0" lang="en-US" sz="1400" u="none" cap="none" strike="noStrike">
                <a:solidFill>
                  <a:srgbClr val="1A2A3A"/>
                </a:solidFill>
                <a:latin typeface="Montserrat"/>
                <a:ea typeface="Montserrat"/>
                <a:cs typeface="Montserrat"/>
                <a:sym typeface="Montserrat"/>
              </a:rPr>
              <a:t>Focus:</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400" u="none" cap="none" strike="noStrike">
                <a:solidFill>
                  <a:srgbClr val="1A2A3A"/>
                </a:solidFill>
                <a:latin typeface="Montserrat"/>
                <a:ea typeface="Montserrat"/>
                <a:cs typeface="Montserrat"/>
                <a:sym typeface="Montserrat"/>
              </a:rPr>
              <a:t>Strong on data acquisition, sharing, and standards with a primary audience of CEOS member organizations</a:t>
            </a:r>
            <a:endParaRPr/>
          </a:p>
          <a:p>
            <a:pPr indent="0" lvl="0" marL="0" marR="0" rtl="0" algn="l">
              <a:lnSpc>
                <a:spcPct val="100000"/>
              </a:lnSpc>
              <a:spcBef>
                <a:spcPts val="0"/>
              </a:spcBef>
              <a:spcAft>
                <a:spcPts val="0"/>
              </a:spcAft>
              <a:buNone/>
            </a:pPr>
            <a:r>
              <a:t/>
            </a:r>
            <a:endParaRPr b="0" i="0" sz="1400" u="none" cap="none" strike="noStrike">
              <a:solidFill>
                <a:srgbClr val="1A2A3A"/>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lang="en-US">
                <a:solidFill>
                  <a:srgbClr val="1A2A3A"/>
                </a:solidFill>
                <a:latin typeface="Montserrat"/>
                <a:ea typeface="Montserrat"/>
                <a:cs typeface="Montserrat"/>
                <a:sym typeface="Montserrat"/>
              </a:rPr>
              <a:t>G</a:t>
            </a:r>
            <a:r>
              <a:rPr b="1" i="0" lang="en-US" sz="1400" u="none" cap="none" strike="noStrike">
                <a:solidFill>
                  <a:srgbClr val="1A2A3A"/>
                </a:solidFill>
                <a:latin typeface="Montserrat"/>
                <a:ea typeface="Montserrat"/>
                <a:cs typeface="Montserrat"/>
                <a:sym typeface="Montserrat"/>
              </a:rPr>
              <a:t>ap:</a:t>
            </a:r>
            <a:br>
              <a:rPr b="1" i="0" lang="en-US" sz="1400" u="none" cap="none" strike="noStrike">
                <a:solidFill>
                  <a:srgbClr val="000000"/>
                </a:solidFill>
                <a:latin typeface="Montserrat"/>
                <a:ea typeface="Montserrat"/>
                <a:cs typeface="Montserrat"/>
                <a:sym typeface="Montserrat"/>
              </a:rPr>
            </a:br>
            <a:r>
              <a:rPr b="0" i="0" lang="en-US" sz="1400" u="none" cap="none" strike="noStrike">
                <a:solidFill>
                  <a:srgbClr val="1A2A3A"/>
                </a:solidFill>
                <a:latin typeface="Montserrat"/>
                <a:ea typeface="Montserrat"/>
                <a:cs typeface="Montserrat"/>
                <a:sym typeface="Montserrat"/>
              </a:rPr>
              <a:t>No unified, user</a:t>
            </a:r>
            <a:r>
              <a:rPr lang="en-US">
                <a:solidFill>
                  <a:srgbClr val="1A2A3A"/>
                </a:solidFill>
                <a:latin typeface="Montserrat"/>
                <a:ea typeface="Montserrat"/>
                <a:cs typeface="Montserrat"/>
                <a:sym typeface="Montserrat"/>
              </a:rPr>
              <a:t>/</a:t>
            </a:r>
            <a:r>
              <a:rPr b="0" i="0" lang="en-US" sz="1400" u="none" cap="none" strike="noStrike">
                <a:solidFill>
                  <a:srgbClr val="1A2A3A"/>
                </a:solidFill>
                <a:latin typeface="Montserrat"/>
                <a:ea typeface="Montserrat"/>
                <a:cs typeface="Montserrat"/>
                <a:sym typeface="Montserrat"/>
              </a:rPr>
              <a:t>practitioner-facing guidance on how to combine optical and SAR data for water applications</a:t>
            </a:r>
            <a:r>
              <a:rPr lang="en-US">
                <a:solidFill>
                  <a:srgbClr val="1A2A3A"/>
                </a:solidFill>
                <a:latin typeface="Montserrat"/>
                <a:ea typeface="Montserrat"/>
                <a:cs typeface="Montserrat"/>
                <a:sym typeface="Montserrat"/>
              </a:rPr>
              <a:t> nor the increased </a:t>
            </a:r>
            <a:r>
              <a:rPr lang="en-US">
                <a:solidFill>
                  <a:srgbClr val="1A2A3A"/>
                </a:solidFill>
                <a:latin typeface="Montserrat"/>
                <a:ea typeface="Montserrat"/>
                <a:cs typeface="Montserrat"/>
                <a:sym typeface="Montserrat"/>
              </a:rPr>
              <a:t>operational</a:t>
            </a:r>
            <a:r>
              <a:rPr lang="en-US">
                <a:solidFill>
                  <a:srgbClr val="1A2A3A"/>
                </a:solidFill>
                <a:latin typeface="Montserrat"/>
                <a:ea typeface="Montserrat"/>
                <a:cs typeface="Montserrat"/>
                <a:sym typeface="Montserrat"/>
              </a:rPr>
              <a:t> value of integration for decision-making</a:t>
            </a:r>
            <a:r>
              <a:rPr b="0" i="0" lang="en-US" sz="1400" u="none" cap="none" strike="noStrike">
                <a:solidFill>
                  <a:srgbClr val="1A2A3A"/>
                </a:solidFill>
                <a:latin typeface="Montserrat"/>
                <a:ea typeface="Montserrat"/>
                <a:cs typeface="Montserrat"/>
                <a:sym typeface="Montserrat"/>
              </a:rPr>
              <a:t> purposes</a:t>
            </a:r>
            <a:r>
              <a:rPr lang="en-US">
                <a:solidFill>
                  <a:srgbClr val="1A2A3A"/>
                </a:solidFill>
                <a:latin typeface="Montserrat"/>
                <a:ea typeface="Montserrat"/>
                <a:cs typeface="Montserrat"/>
                <a:sym typeface="Montserrat"/>
              </a:rPr>
              <a:t> and impact.</a:t>
            </a:r>
            <a:endParaRPr/>
          </a:p>
        </p:txBody>
      </p:sp>
      <p:sp>
        <p:nvSpPr>
          <p:cNvPr id="583" name="Google Shape;583;p6"/>
          <p:cNvSpPr txBox="1"/>
          <p:nvPr/>
        </p:nvSpPr>
        <p:spPr>
          <a:xfrm>
            <a:off x="6105769" y="1301170"/>
            <a:ext cx="55425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The Observation Landscape Changed </a:t>
            </a:r>
            <a:endParaRPr b="0" i="0" sz="1500" u="none" cap="none" strike="noStrike">
              <a:solidFill>
                <a:srgbClr val="000000"/>
              </a:solidFill>
              <a:latin typeface="Montserrat"/>
              <a:ea typeface="Montserrat"/>
              <a:cs typeface="Montserrat"/>
              <a:sym typeface="Montserrat"/>
            </a:endParaRPr>
          </a:p>
        </p:txBody>
      </p:sp>
      <p:sp>
        <p:nvSpPr>
          <p:cNvPr id="584" name="Google Shape;584;p6"/>
          <p:cNvSpPr txBox="1"/>
          <p:nvPr/>
        </p:nvSpPr>
        <p:spPr>
          <a:xfrm>
            <a:off x="6202993" y="1731600"/>
            <a:ext cx="5410800" cy="3324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65A82"/>
                </a:solidFill>
                <a:latin typeface="Montserrat"/>
                <a:ea typeface="Montserrat"/>
                <a:cs typeface="Montserrat"/>
                <a:sym typeface="Montserrat"/>
              </a:rPr>
              <a:t>Sentinel-1/2  </a:t>
            </a:r>
            <a:r>
              <a:rPr b="0" i="0" lang="en-US" sz="1400" u="none" cap="none" strike="noStrike">
                <a:solidFill>
                  <a:srgbClr val="1A2A3A"/>
                </a:solidFill>
                <a:latin typeface="Montserrat"/>
                <a:ea typeface="Montserrat"/>
                <a:cs typeface="Montserrat"/>
                <a:sym typeface="Montserrat"/>
              </a:rPr>
              <a:t>Global SAR + optical baseline (2014–)</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1400" u="none" cap="none" strike="noStrike">
                <a:solidFill>
                  <a:srgbClr val="065A82"/>
                </a:solidFill>
                <a:latin typeface="Montserrat"/>
                <a:ea typeface="Montserrat"/>
                <a:cs typeface="Montserrat"/>
                <a:sym typeface="Montserrat"/>
              </a:rPr>
              <a:t>SMAP  </a:t>
            </a:r>
            <a:r>
              <a:rPr b="0" i="0" lang="en-US" sz="1400" u="none" cap="none" strike="noStrike">
                <a:solidFill>
                  <a:srgbClr val="1A2A3A"/>
                </a:solidFill>
                <a:latin typeface="Montserrat"/>
                <a:ea typeface="Montserrat"/>
                <a:cs typeface="Montserrat"/>
                <a:sym typeface="Montserrat"/>
              </a:rPr>
              <a:t>Global soil moisture, operational (2015)</a:t>
            </a:r>
            <a:br>
              <a:rPr b="0" i="0" lang="en-US" sz="1400" u="none" cap="none" strike="noStrike">
                <a:solidFill>
                  <a:srgbClr val="000000"/>
                </a:solidFill>
                <a:latin typeface="Montserrat"/>
                <a:ea typeface="Montserrat"/>
                <a:cs typeface="Montserrat"/>
                <a:sym typeface="Montserrat"/>
              </a:rPr>
            </a:br>
            <a:r>
              <a:rPr b="1" i="0" lang="en-US" sz="1400" u="none" cap="none" strike="noStrike">
                <a:solidFill>
                  <a:srgbClr val="065A82"/>
                </a:solidFill>
                <a:latin typeface="Montserrat"/>
                <a:ea typeface="Montserrat"/>
                <a:cs typeface="Montserrat"/>
                <a:sym typeface="Montserrat"/>
              </a:rPr>
              <a:t>GRACE-FO  </a:t>
            </a:r>
            <a:r>
              <a:rPr b="0" i="0" lang="en-US" sz="1400" u="none" cap="none" strike="noStrike">
                <a:solidFill>
                  <a:srgbClr val="1A2A3A"/>
                </a:solidFill>
                <a:latin typeface="Montserrat"/>
                <a:ea typeface="Montserrat"/>
                <a:cs typeface="Montserrat"/>
                <a:sym typeface="Montserrat"/>
              </a:rPr>
              <a:t>Groundwater/storage monitoring (2018)</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1400" u="none" cap="none" strike="noStrike">
                <a:solidFill>
                  <a:srgbClr val="065A82"/>
                </a:solidFill>
                <a:latin typeface="Montserrat"/>
                <a:ea typeface="Montserrat"/>
                <a:cs typeface="Montserrat"/>
                <a:sym typeface="Montserrat"/>
              </a:rPr>
              <a:t>IceSat-2  </a:t>
            </a:r>
            <a:r>
              <a:rPr b="0" i="0" lang="en-US" sz="1400" u="none" cap="none" strike="noStrike">
                <a:solidFill>
                  <a:srgbClr val="1A2A3A"/>
                </a:solidFill>
                <a:latin typeface="Montserrat"/>
                <a:ea typeface="Montserrat"/>
                <a:cs typeface="Montserrat"/>
                <a:sym typeface="Montserrat"/>
              </a:rPr>
              <a:t>Ice sheet height changes (2018)</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1400" u="none" cap="none" strike="noStrike">
                <a:solidFill>
                  <a:srgbClr val="065A82"/>
                </a:solidFill>
                <a:latin typeface="Montserrat"/>
                <a:ea typeface="Montserrat"/>
                <a:cs typeface="Montserrat"/>
                <a:sym typeface="Montserrat"/>
              </a:rPr>
              <a:t>SWOT  </a:t>
            </a:r>
            <a:r>
              <a:rPr b="0" i="0" lang="en-US" sz="1400" u="none" cap="none" strike="noStrike">
                <a:solidFill>
                  <a:srgbClr val="1A2A3A"/>
                </a:solidFill>
                <a:latin typeface="Montserrat"/>
                <a:ea typeface="Montserrat"/>
                <a:cs typeface="Montserrat"/>
                <a:sym typeface="Montserrat"/>
              </a:rPr>
              <a:t>Global surface water elevation (2022)</a:t>
            </a:r>
            <a:br>
              <a:rPr b="0" i="0" lang="en-US" sz="1400" u="none" cap="none" strike="noStrike">
                <a:solidFill>
                  <a:srgbClr val="000000"/>
                </a:solidFill>
                <a:latin typeface="Montserrat"/>
                <a:ea typeface="Montserrat"/>
                <a:cs typeface="Montserrat"/>
                <a:sym typeface="Montserrat"/>
              </a:rPr>
            </a:br>
            <a:r>
              <a:rPr b="1" i="0" lang="en-US" sz="1400" u="none" cap="none" strike="noStrike">
                <a:solidFill>
                  <a:srgbClr val="065A82"/>
                </a:solidFill>
                <a:latin typeface="Montserrat"/>
                <a:ea typeface="Montserrat"/>
                <a:cs typeface="Montserrat"/>
                <a:sym typeface="Montserrat"/>
              </a:rPr>
              <a:t>PACE  </a:t>
            </a:r>
            <a:r>
              <a:rPr b="0" i="0" lang="en-US" sz="1400" u="none" cap="none" strike="noStrike">
                <a:solidFill>
                  <a:srgbClr val="1A2A3A"/>
                </a:solidFill>
                <a:latin typeface="Montserrat"/>
                <a:ea typeface="Montserrat"/>
                <a:cs typeface="Montserrat"/>
                <a:sym typeface="Montserrat"/>
              </a:rPr>
              <a:t>Hyperspectral ocean color &amp; water quality (2024)</a:t>
            </a:r>
            <a:br>
              <a:rPr b="0" i="0" lang="en-US" sz="1400" u="none" cap="none" strike="noStrike">
                <a:solidFill>
                  <a:srgbClr val="000000"/>
                </a:solidFill>
                <a:latin typeface="Montserrat"/>
                <a:ea typeface="Montserrat"/>
                <a:cs typeface="Montserrat"/>
                <a:sym typeface="Montserrat"/>
              </a:rPr>
            </a:br>
            <a:r>
              <a:rPr b="1" i="0" lang="en-US" sz="1400" u="none" cap="none" strike="noStrike">
                <a:solidFill>
                  <a:srgbClr val="065A82"/>
                </a:solidFill>
                <a:latin typeface="Montserrat"/>
                <a:ea typeface="Montserrat"/>
                <a:cs typeface="Montserrat"/>
                <a:sym typeface="Montserrat"/>
              </a:rPr>
              <a:t>OPERA DSWx  </a:t>
            </a:r>
            <a:r>
              <a:rPr b="0" i="0" lang="en-US" sz="1400" u="none" cap="none" strike="noStrike">
                <a:solidFill>
                  <a:srgbClr val="1A2A3A"/>
                </a:solidFill>
                <a:latin typeface="Montserrat"/>
                <a:ea typeface="Montserrat"/>
                <a:cs typeface="Montserrat"/>
                <a:sym typeface="Montserrat"/>
              </a:rPr>
              <a:t>Operational SAR water product (2024)</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1400" u="none" cap="none" strike="noStrike">
                <a:solidFill>
                  <a:srgbClr val="065A82"/>
                </a:solidFill>
                <a:latin typeface="Montserrat"/>
                <a:ea typeface="Montserrat"/>
                <a:cs typeface="Montserrat"/>
                <a:sym typeface="Montserrat"/>
              </a:rPr>
              <a:t>ALOS-4  </a:t>
            </a:r>
            <a:r>
              <a:rPr b="0" i="0" lang="en-US" sz="1400" u="none" cap="none" strike="noStrike">
                <a:solidFill>
                  <a:srgbClr val="1A2A3A"/>
                </a:solidFill>
                <a:latin typeface="Montserrat"/>
                <a:ea typeface="Montserrat"/>
                <a:cs typeface="Montserrat"/>
                <a:sym typeface="Montserrat"/>
              </a:rPr>
              <a:t>L-band SAR; land deformation/subsidence  (2024)</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1400" u="none" cap="none" strike="noStrike">
                <a:solidFill>
                  <a:srgbClr val="065A82"/>
                </a:solidFill>
                <a:latin typeface="Montserrat"/>
                <a:ea typeface="Montserrat"/>
                <a:cs typeface="Montserrat"/>
                <a:sym typeface="Montserrat"/>
              </a:rPr>
              <a:t>NISAR  </a:t>
            </a:r>
            <a:r>
              <a:rPr b="0" i="0" lang="en-US" sz="1400" u="none" cap="none" strike="noStrike">
                <a:solidFill>
                  <a:srgbClr val="1A2A3A"/>
                </a:solidFill>
                <a:latin typeface="Montserrat"/>
                <a:ea typeface="Montserrat"/>
                <a:cs typeface="Montserrat"/>
                <a:sym typeface="Montserrat"/>
              </a:rPr>
              <a:t>L-band SAR; soil moisture, SWE (2025)</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1400" u="none" cap="none" strike="noStrike">
                <a:solidFill>
                  <a:srgbClr val="065A82"/>
                </a:solidFill>
                <a:latin typeface="Montserrat"/>
                <a:ea typeface="Montserrat"/>
                <a:cs typeface="Montserrat"/>
                <a:sym typeface="Montserrat"/>
              </a:rPr>
              <a:t>Commercial/Smallsat </a:t>
            </a:r>
            <a:r>
              <a:rPr b="0" i="0" lang="en-US" sz="1400" u="none" cap="none" strike="noStrike">
                <a:solidFill>
                  <a:srgbClr val="1A2A3A"/>
                </a:solidFill>
                <a:latin typeface="Montserrat"/>
                <a:ea typeface="Montserrat"/>
                <a:cs typeface="Montserrat"/>
                <a:sym typeface="Montserrat"/>
              </a:rPr>
              <a:t>Various</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i="0" sz="1400" u="none" cap="none" strike="noStrike">
              <a:solidFill>
                <a:srgbClr val="065A82"/>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1" lang="en-US" sz="1400" u="none" cap="none" strike="noStrike">
                <a:solidFill>
                  <a:srgbClr val="1A3A5C"/>
                </a:solidFill>
                <a:latin typeface="Montserrat"/>
                <a:ea typeface="Montserrat"/>
                <a:cs typeface="Montserrat"/>
                <a:sym typeface="Montserrat"/>
              </a:rPr>
              <a:t>Examples of new water-relevant missions since 2015 from across the Earth observing system (list not exhaustive)</a:t>
            </a:r>
            <a:endParaRPr i="1"/>
          </a:p>
          <a:p>
            <a:pPr indent="0" lvl="0" marL="0" marR="0" rtl="0" algn="ctr">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p:txBody>
      </p:sp>
      <p:pic>
        <p:nvPicPr>
          <p:cNvPr id="585" name="Google Shape;585;p6"/>
          <p:cNvPicPr preferRelativeResize="0"/>
          <p:nvPr/>
        </p:nvPicPr>
        <p:blipFill rotWithShape="1">
          <a:blip r:embed="rId3">
            <a:alphaModFix/>
          </a:blip>
          <a:srcRect b="0" l="0" r="47" t="81331"/>
          <a:stretch/>
        </p:blipFill>
        <p:spPr>
          <a:xfrm>
            <a:off x="427264" y="5134352"/>
            <a:ext cx="11224812" cy="1315951"/>
          </a:xfrm>
          <a:prstGeom prst="rect">
            <a:avLst/>
          </a:prstGeom>
          <a:noFill/>
          <a:ln>
            <a:noFill/>
          </a:ln>
        </p:spPr>
      </p:pic>
      <p:sp>
        <p:nvSpPr>
          <p:cNvPr id="586" name="Google Shape;586;p6"/>
          <p:cNvSpPr txBox="1"/>
          <p:nvPr/>
        </p:nvSpPr>
        <p:spPr>
          <a:xfrm>
            <a:off x="584446" y="5183265"/>
            <a:ext cx="110262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Montserrat"/>
                <a:ea typeface="Montserrat"/>
                <a:cs typeface="Montserrat"/>
                <a:sym typeface="Montserrat"/>
              </a:rPr>
              <a:t>Opportunity: </a:t>
            </a:r>
            <a:r>
              <a:rPr b="0" i="0" lang="en-US" sz="1400" u="none" cap="none" strike="noStrike">
                <a:solidFill>
                  <a:srgbClr val="000000"/>
                </a:solidFill>
                <a:latin typeface="Montserrat"/>
                <a:ea typeface="Montserrat"/>
                <a:cs typeface="Montserrat"/>
                <a:sym typeface="Montserrat"/>
              </a:rPr>
              <a:t>There has been an explosion in water-relevant Earth observations across the intergovernmental and private space since 2015. The resulting data is larger than ever and spans multiple formats and specifications. </a:t>
            </a:r>
            <a:r>
              <a:rPr b="1" i="0" lang="en-US" sz="1400" u="none" cap="none" strike="noStrike">
                <a:solidFill>
                  <a:srgbClr val="000000"/>
                </a:solidFill>
                <a:latin typeface="Montserrat"/>
                <a:ea typeface="Montserrat"/>
                <a:cs typeface="Montserrat"/>
                <a:sym typeface="Montserrat"/>
              </a:rPr>
              <a:t>Therefore, there's a critical need for updated guidance on combining, processing, and applying these data to water management needs</a:t>
            </a:r>
            <a:r>
              <a:rPr b="0" i="0" lang="en-US" sz="1400" u="none" cap="none" strike="noStrike">
                <a:solidFill>
                  <a:srgbClr val="000000"/>
                </a:solidFill>
                <a:latin typeface="Montserrat"/>
                <a:ea typeface="Montserrat"/>
                <a:cs typeface="Montserrat"/>
                <a:sym typeface="Montserrat"/>
              </a:rPr>
              <a:t>. This document aims to fill that gap—providing practitioners with use cases and best practices for optimally combining these sensors to significantly advance water science and </a:t>
            </a:r>
            <a:r>
              <a:rPr lang="en-US">
                <a:latin typeface="Montserrat"/>
                <a:ea typeface="Montserrat"/>
                <a:cs typeface="Montserrat"/>
                <a:sym typeface="Montserrat"/>
              </a:rPr>
              <a:t>decision-making</a:t>
            </a:r>
            <a:r>
              <a:rPr b="0" i="0" lang="en-US" sz="1400" u="none" cap="none" strike="noStrike">
                <a:solidFill>
                  <a:srgbClr val="000000"/>
                </a:solidFill>
                <a:latin typeface="Montserrat"/>
                <a:ea typeface="Montserrat"/>
                <a:cs typeface="Montserrat"/>
                <a:sym typeface="Montserrat"/>
              </a:rPr>
              <a:t> impact. </a:t>
            </a:r>
            <a:endParaRPr b="1"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Purpose &amp; Scope</a:t>
            </a:r>
            <a:endParaRPr/>
          </a:p>
        </p:txBody>
      </p:sp>
      <p:pic>
        <p:nvPicPr>
          <p:cNvPr id="592" name="Google Shape;592;p7"/>
          <p:cNvPicPr preferRelativeResize="0"/>
          <p:nvPr/>
        </p:nvPicPr>
        <p:blipFill rotWithShape="1">
          <a:blip r:embed="rId3">
            <a:alphaModFix/>
          </a:blip>
          <a:srcRect b="0" l="0" r="0" t="0"/>
          <a:stretch/>
        </p:blipFill>
        <p:spPr>
          <a:xfrm>
            <a:off x="571499" y="1380010"/>
            <a:ext cx="11169163" cy="4939947"/>
          </a:xfrm>
          <a:prstGeom prst="rect">
            <a:avLst/>
          </a:prstGeom>
          <a:noFill/>
          <a:ln>
            <a:noFill/>
          </a:ln>
        </p:spPr>
      </p:pic>
      <p:sp>
        <p:nvSpPr>
          <p:cNvPr id="593" name="Google Shape;593;p7"/>
          <p:cNvSpPr txBox="1"/>
          <p:nvPr/>
        </p:nvSpPr>
        <p:spPr>
          <a:xfrm>
            <a:off x="953198" y="1457557"/>
            <a:ext cx="304241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FFFFFF"/>
                </a:solidFill>
                <a:latin typeface="Montserrat"/>
                <a:ea typeface="Montserrat"/>
                <a:cs typeface="Montserrat"/>
                <a:sym typeface="Montserrat"/>
              </a:rPr>
              <a:t>What This Document Is</a:t>
            </a:r>
            <a:endParaRPr/>
          </a:p>
        </p:txBody>
      </p:sp>
      <p:sp>
        <p:nvSpPr>
          <p:cNvPr id="594" name="Google Shape;594;p7"/>
          <p:cNvSpPr txBox="1"/>
          <p:nvPr/>
        </p:nvSpPr>
        <p:spPr>
          <a:xfrm>
            <a:off x="9086151" y="1469280"/>
            <a:ext cx="21045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FFFFFF"/>
                </a:solidFill>
                <a:latin typeface="Montserrat"/>
                <a:ea typeface="Montserrat"/>
                <a:cs typeface="Montserrat"/>
                <a:sym typeface="Montserrat"/>
              </a:rPr>
              <a:t>Who It Serves</a:t>
            </a:r>
            <a:endParaRPr b="0" i="0" sz="1800" u="none" cap="none" strike="noStrike">
              <a:solidFill>
                <a:srgbClr val="000000"/>
              </a:solidFill>
              <a:latin typeface="Montserrat"/>
              <a:ea typeface="Montserrat"/>
              <a:cs typeface="Montserrat"/>
              <a:sym typeface="Montserrat"/>
            </a:endParaRPr>
          </a:p>
        </p:txBody>
      </p:sp>
      <p:sp>
        <p:nvSpPr>
          <p:cNvPr id="595" name="Google Shape;595;p7"/>
          <p:cNvSpPr txBox="1"/>
          <p:nvPr/>
        </p:nvSpPr>
        <p:spPr>
          <a:xfrm>
            <a:off x="5280688" y="1469279"/>
            <a:ext cx="245835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FFFFFF"/>
                </a:solidFill>
                <a:latin typeface="Montserrat"/>
                <a:ea typeface="Montserrat"/>
                <a:cs typeface="Montserrat"/>
                <a:sym typeface="Montserrat"/>
              </a:rPr>
              <a:t>What It Is Not</a:t>
            </a:r>
            <a:endParaRPr/>
          </a:p>
        </p:txBody>
      </p:sp>
      <p:sp>
        <p:nvSpPr>
          <p:cNvPr id="596" name="Google Shape;596;p7"/>
          <p:cNvSpPr txBox="1"/>
          <p:nvPr/>
        </p:nvSpPr>
        <p:spPr>
          <a:xfrm>
            <a:off x="571500" y="2056741"/>
            <a:ext cx="3555900" cy="3786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1A2A3A"/>
                </a:solidFill>
                <a:latin typeface="Montserrat"/>
                <a:ea typeface="Montserrat"/>
                <a:cs typeface="Montserrat"/>
                <a:sym typeface="Montserrat"/>
              </a:rPr>
              <a:t>A community-driven best practice guide for combining optical, SAR, passive microwave, and gravity satellite data to derive water variables,  with a strong emphasis on </a:t>
            </a:r>
            <a:r>
              <a:rPr lang="en-US" sz="1600">
                <a:solidFill>
                  <a:srgbClr val="1A2A3A"/>
                </a:solidFill>
                <a:latin typeface="Montserrat"/>
                <a:ea typeface="Montserrat"/>
                <a:cs typeface="Montserrat"/>
                <a:sym typeface="Montserrat"/>
              </a:rPr>
              <a:t>decision-making</a:t>
            </a:r>
            <a:r>
              <a:rPr b="0" i="0" lang="en-US" sz="1600" u="none" cap="none" strike="noStrike">
                <a:solidFill>
                  <a:srgbClr val="1A2A3A"/>
                </a:solidFill>
                <a:latin typeface="Montserrat"/>
                <a:ea typeface="Montserrat"/>
                <a:cs typeface="Montserrat"/>
                <a:sym typeface="Montserrat"/>
              </a:rPr>
              <a:t> impact, not just methods.</a:t>
            </a:r>
            <a:endParaRPr b="0" i="0" sz="1600" u="none" cap="none" strike="noStrike">
              <a:solidFill>
                <a:srgbClr val="000000"/>
              </a:solidFill>
              <a:latin typeface="Montserrat"/>
              <a:ea typeface="Montserrat"/>
              <a:cs typeface="Montserrat"/>
              <a:sym typeface="Montserrat"/>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1A2A3A"/>
                </a:solidFill>
                <a:latin typeface="Montserrat"/>
                <a:ea typeface="Montserrat"/>
                <a:cs typeface="Montserrat"/>
                <a:sym typeface="Montserrat"/>
              </a:rPr>
              <a:t>A living document hosted on </a:t>
            </a:r>
            <a:r>
              <a:rPr b="1" i="0" lang="en-US" sz="1600" u="none" cap="none" strike="noStrike">
                <a:solidFill>
                  <a:srgbClr val="1A2A3A"/>
                </a:solidFill>
                <a:latin typeface="Montserrat"/>
                <a:ea typeface="Montserrat"/>
                <a:cs typeface="Montserrat"/>
                <a:sym typeface="Montserrat"/>
              </a:rPr>
              <a:t>GitHub</a:t>
            </a:r>
            <a:r>
              <a:rPr b="0" i="0" lang="en-US" sz="1600" u="none" cap="none" strike="noStrike">
                <a:solidFill>
                  <a:srgbClr val="1A2A3A"/>
                </a:solidFill>
                <a:latin typeface="Montserrat"/>
                <a:ea typeface="Montserrat"/>
                <a:cs typeface="Montserrat"/>
                <a:sym typeface="Montserrat"/>
              </a:rPr>
              <a:t> which can be updated as missions evolve, contributable by all CEOS agencies.</a:t>
            </a:r>
            <a:endParaRPr/>
          </a:p>
          <a:p>
            <a:pPr indent="0" lvl="0" marL="0" marR="0" rtl="0" algn="ctr">
              <a:lnSpc>
                <a:spcPct val="100000"/>
              </a:lnSpc>
              <a:spcBef>
                <a:spcPts val="0"/>
              </a:spcBef>
              <a:spcAft>
                <a:spcPts val="0"/>
              </a:spcAft>
              <a:buNone/>
            </a:pPr>
            <a:r>
              <a:t/>
            </a:r>
            <a:endParaRPr b="0" i="0" sz="1600" u="none" cap="none" strike="noStrike">
              <a:solidFill>
                <a:srgbClr val="000000"/>
              </a:solidFill>
              <a:latin typeface="Montserrat"/>
              <a:ea typeface="Montserrat"/>
              <a:cs typeface="Montserrat"/>
              <a:sym typeface="Montserrat"/>
            </a:endParaRPr>
          </a:p>
        </p:txBody>
      </p:sp>
      <p:sp>
        <p:nvSpPr>
          <p:cNvPr id="597" name="Google Shape;597;p7"/>
          <p:cNvSpPr txBox="1"/>
          <p:nvPr/>
        </p:nvSpPr>
        <p:spPr>
          <a:xfrm>
            <a:off x="4391809" y="2056741"/>
            <a:ext cx="3541200" cy="4032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1A2A3A"/>
                </a:solidFill>
                <a:latin typeface="Montserrat"/>
                <a:ea typeface="Montserrat"/>
                <a:cs typeface="Montserrat"/>
                <a:sym typeface="Montserrat"/>
              </a:rPr>
              <a:t>This document reflects established data frameworks but is not prescriptive of any specific methodology.</a:t>
            </a:r>
            <a:endParaRPr b="0" i="0" sz="1600" u="none" cap="none" strike="noStrike">
              <a:solidFill>
                <a:srgbClr val="000000"/>
              </a:solidFill>
              <a:latin typeface="Montserrat"/>
              <a:ea typeface="Montserrat"/>
              <a:cs typeface="Montserrat"/>
              <a:sym typeface="Montserrat"/>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1A2A3A"/>
                </a:solidFill>
                <a:latin typeface="Montserrat"/>
                <a:ea typeface="Montserrat"/>
                <a:cs typeface="Montserrat"/>
                <a:sym typeface="Montserrat"/>
              </a:rPr>
              <a:t>Not a comprehensive review of every possible sensor or application.</a:t>
            </a:r>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1A2A3A"/>
                </a:solidFill>
                <a:latin typeface="Montserrat"/>
                <a:ea typeface="Montserrat"/>
                <a:cs typeface="Montserrat"/>
                <a:sym typeface="Montserrat"/>
              </a:rPr>
              <a:t>Not intended to be a rewrite of the </a:t>
            </a:r>
            <a:r>
              <a:rPr b="0" i="1" lang="en-US" sz="1600" u="none" cap="none" strike="noStrike">
                <a:solidFill>
                  <a:srgbClr val="1A2A3A"/>
                </a:solidFill>
                <a:latin typeface="Montserrat"/>
                <a:ea typeface="Montserrat"/>
                <a:cs typeface="Montserrat"/>
                <a:sym typeface="Montserrat"/>
              </a:rPr>
              <a:t>2015 CEOS Strategy for Water Observations from Space</a:t>
            </a:r>
            <a:r>
              <a:rPr b="0" i="0" lang="en-US" sz="1600" u="none" cap="none" strike="noStrike">
                <a:solidFill>
                  <a:srgbClr val="1A2A3A"/>
                </a:solidFill>
                <a:latin typeface="Montserrat"/>
                <a:ea typeface="Montserrat"/>
                <a:cs typeface="Montserrat"/>
                <a:sym typeface="Montserrat"/>
              </a:rPr>
              <a:t>. Instead, it builds on it with an integration and </a:t>
            </a:r>
            <a:r>
              <a:rPr lang="en-US" sz="1600">
                <a:solidFill>
                  <a:srgbClr val="1A2A3A"/>
                </a:solidFill>
                <a:latin typeface="Montserrat"/>
                <a:ea typeface="Montserrat"/>
                <a:cs typeface="Montserrat"/>
                <a:sym typeface="Montserrat"/>
              </a:rPr>
              <a:t>decision-making </a:t>
            </a:r>
            <a:r>
              <a:rPr b="0" i="0" lang="en-US" sz="1600" u="none" cap="none" strike="noStrike">
                <a:solidFill>
                  <a:srgbClr val="1A2A3A"/>
                </a:solidFill>
                <a:latin typeface="Montserrat"/>
                <a:ea typeface="Montserrat"/>
                <a:cs typeface="Montserrat"/>
                <a:sym typeface="Montserrat"/>
              </a:rPr>
              <a:t>first lens.</a:t>
            </a:r>
            <a:endParaRPr/>
          </a:p>
          <a:p>
            <a:pPr indent="0" lvl="0" marL="0" marR="0" rtl="0" algn="ctr">
              <a:lnSpc>
                <a:spcPct val="100000"/>
              </a:lnSpc>
              <a:spcBef>
                <a:spcPts val="0"/>
              </a:spcBef>
              <a:spcAft>
                <a:spcPts val="0"/>
              </a:spcAft>
              <a:buNone/>
            </a:pPr>
            <a:r>
              <a:t/>
            </a:r>
            <a:endParaRPr b="0" i="0" sz="1600" u="none" cap="none" strike="noStrike">
              <a:solidFill>
                <a:srgbClr val="000000"/>
              </a:solidFill>
              <a:latin typeface="Montserrat"/>
              <a:ea typeface="Montserrat"/>
              <a:cs typeface="Montserrat"/>
              <a:sym typeface="Montserrat"/>
            </a:endParaRPr>
          </a:p>
        </p:txBody>
      </p:sp>
      <p:sp>
        <p:nvSpPr>
          <p:cNvPr id="598" name="Google Shape;598;p7"/>
          <p:cNvSpPr txBox="1"/>
          <p:nvPr/>
        </p:nvSpPr>
        <p:spPr>
          <a:xfrm>
            <a:off x="8174182" y="2056741"/>
            <a:ext cx="3569100" cy="3540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1A2A3A"/>
                </a:solidFill>
                <a:latin typeface="Montserrat"/>
                <a:ea typeface="Montserrat"/>
                <a:cs typeface="Montserrat"/>
                <a:sym typeface="Montserrat"/>
              </a:rPr>
              <a:t>Scientists and practitioners already working with satellite data who need step-by-step guidance on multi-sensor/ spectral integration.</a:t>
            </a:r>
            <a:endParaRPr b="0" i="0" sz="1600" u="none" cap="none" strike="noStrike">
              <a:solidFill>
                <a:srgbClr val="000000"/>
              </a:solidFill>
              <a:latin typeface="Montserrat"/>
              <a:ea typeface="Montserrat"/>
              <a:cs typeface="Montserrat"/>
              <a:sym typeface="Montserrat"/>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1A2A3A"/>
                </a:solidFill>
                <a:latin typeface="Montserrat"/>
                <a:ea typeface="Montserrat"/>
                <a:cs typeface="Montserrat"/>
                <a:sym typeface="Montserrat"/>
              </a:rPr>
              <a:t>CEOS </a:t>
            </a:r>
            <a:r>
              <a:rPr lang="en-US" sz="1600">
                <a:solidFill>
                  <a:srgbClr val="1A2A3A"/>
                </a:solidFill>
                <a:latin typeface="Montserrat"/>
                <a:ea typeface="Montserrat"/>
                <a:cs typeface="Montserrat"/>
                <a:sym typeface="Montserrat"/>
              </a:rPr>
              <a:t>entities</a:t>
            </a:r>
            <a:r>
              <a:rPr b="0" i="0" lang="en-US" sz="1600" u="none" cap="none" strike="noStrike">
                <a:solidFill>
                  <a:srgbClr val="1A2A3A"/>
                </a:solidFill>
                <a:latin typeface="Montserrat"/>
                <a:ea typeface="Montserrat"/>
                <a:cs typeface="Montserrat"/>
                <a:sym typeface="Montserrat"/>
              </a:rPr>
              <a:t> seeking a shared integration </a:t>
            </a:r>
            <a:r>
              <a:rPr lang="en-US" sz="1600">
                <a:solidFill>
                  <a:srgbClr val="1A2A3A"/>
                </a:solidFill>
                <a:latin typeface="Montserrat"/>
                <a:ea typeface="Montserrat"/>
                <a:cs typeface="Montserrat"/>
                <a:sym typeface="Montserrat"/>
              </a:rPr>
              <a:t>guidance</a:t>
            </a:r>
            <a:r>
              <a:rPr b="0" i="0" lang="en-US" sz="1600" u="none" cap="none" strike="noStrike">
                <a:solidFill>
                  <a:srgbClr val="1A2A3A"/>
                </a:solidFill>
                <a:latin typeface="Montserrat"/>
                <a:ea typeface="Montserrat"/>
                <a:cs typeface="Montserrat"/>
                <a:sym typeface="Montserrat"/>
              </a:rPr>
              <a:t> for science innovation and applications impact.</a:t>
            </a:r>
            <a:endParaRPr b="0" i="0" sz="1600" u="none" cap="none" strike="noStrike">
              <a:solidFill>
                <a:srgbClr val="000000"/>
              </a:solidFill>
              <a:latin typeface="Montserrat"/>
              <a:ea typeface="Montserrat"/>
              <a:cs typeface="Montserrat"/>
              <a:sym typeface="Montserrat"/>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A2A3A"/>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1A2A3A"/>
                </a:solidFill>
                <a:latin typeface="Montserrat"/>
                <a:ea typeface="Montserrat"/>
                <a:cs typeface="Montserrat"/>
                <a:sym typeface="Montserrat"/>
              </a:rPr>
              <a:t>Researchers writing proposals who need to know what best practice looks like.</a:t>
            </a:r>
            <a:endParaRPr b="0" i="0" sz="16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Audience</a:t>
            </a:r>
            <a:endParaRPr/>
          </a:p>
        </p:txBody>
      </p:sp>
      <p:pic>
        <p:nvPicPr>
          <p:cNvPr id="604" name="Google Shape;604;p8"/>
          <p:cNvPicPr preferRelativeResize="0"/>
          <p:nvPr/>
        </p:nvPicPr>
        <p:blipFill rotWithShape="1">
          <a:blip r:embed="rId3">
            <a:alphaModFix/>
          </a:blip>
          <a:srcRect b="0" l="0" r="0" t="0"/>
          <a:stretch/>
        </p:blipFill>
        <p:spPr>
          <a:xfrm>
            <a:off x="421368" y="1304925"/>
            <a:ext cx="11349263" cy="4715329"/>
          </a:xfrm>
          <a:prstGeom prst="rect">
            <a:avLst/>
          </a:prstGeom>
          <a:noFill/>
          <a:ln>
            <a:noFill/>
          </a:ln>
        </p:spPr>
      </p:pic>
      <p:sp>
        <p:nvSpPr>
          <p:cNvPr id="605" name="Google Shape;605;p8"/>
          <p:cNvSpPr txBox="1"/>
          <p:nvPr/>
        </p:nvSpPr>
        <p:spPr>
          <a:xfrm>
            <a:off x="485321" y="1306285"/>
            <a:ext cx="60960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1A3A5C"/>
                </a:solidFill>
                <a:latin typeface="Montserrat"/>
                <a:ea typeface="Montserrat"/>
                <a:cs typeface="Montserrat"/>
                <a:sym typeface="Montserrat"/>
              </a:rPr>
              <a:t>Scientists and practitioners</a:t>
            </a:r>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p:txBody>
      </p:sp>
      <p:sp>
        <p:nvSpPr>
          <p:cNvPr id="606" name="Google Shape;606;p8"/>
          <p:cNvSpPr txBox="1"/>
          <p:nvPr/>
        </p:nvSpPr>
        <p:spPr>
          <a:xfrm>
            <a:off x="485321" y="1691372"/>
            <a:ext cx="112803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1A2A3A"/>
                </a:solidFill>
                <a:latin typeface="Montserrat"/>
                <a:ea typeface="Montserrat"/>
                <a:cs typeface="Montserrat"/>
                <a:sym typeface="Montserrat"/>
              </a:rPr>
              <a:t>Researchers who are experienced in working with satellite data for water but need guidance on best practices for combining optical and SAR datasets for applications</a:t>
            </a:r>
            <a:r>
              <a:rPr lang="en-US" sz="1600">
                <a:solidFill>
                  <a:srgbClr val="1A2A3A"/>
                </a:solidFill>
                <a:latin typeface="Montserrat"/>
                <a:ea typeface="Montserrat"/>
                <a:cs typeface="Montserrat"/>
                <a:sym typeface="Montserrat"/>
              </a:rPr>
              <a:t>.</a:t>
            </a:r>
            <a:endParaRPr/>
          </a:p>
        </p:txBody>
      </p:sp>
      <p:sp>
        <p:nvSpPr>
          <p:cNvPr id="607" name="Google Shape;607;p8"/>
          <p:cNvSpPr txBox="1"/>
          <p:nvPr/>
        </p:nvSpPr>
        <p:spPr>
          <a:xfrm>
            <a:off x="485321" y="5056480"/>
            <a:ext cx="6096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1A3A5C"/>
                </a:solidFill>
                <a:latin typeface="Montserrat"/>
                <a:ea typeface="Montserrat"/>
                <a:cs typeface="Montserrat"/>
                <a:sym typeface="Montserrat"/>
              </a:rPr>
              <a:t>Proposal writers and early-career researchers</a:t>
            </a:r>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p:txBody>
      </p:sp>
      <p:sp>
        <p:nvSpPr>
          <p:cNvPr id="608" name="Google Shape;608;p8"/>
          <p:cNvSpPr txBox="1"/>
          <p:nvPr/>
        </p:nvSpPr>
        <p:spPr>
          <a:xfrm>
            <a:off x="469757" y="5397033"/>
            <a:ext cx="11108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1A2A3A"/>
                </a:solidFill>
                <a:latin typeface="Montserrat"/>
                <a:ea typeface="Montserrat"/>
                <a:cs typeface="Montserrat"/>
                <a:sym typeface="Montserrat"/>
              </a:rPr>
              <a:t>Writing proposals for multi-mission water work — need to cite community-endorsed best practices and understand what the right approach looks like before designing a study.</a:t>
            </a:r>
            <a:endParaRPr b="0" i="0" sz="1400" u="none" cap="none" strike="noStrike">
              <a:solidFill>
                <a:srgbClr val="000000"/>
              </a:solidFill>
              <a:latin typeface="Montserrat"/>
              <a:ea typeface="Montserrat"/>
              <a:cs typeface="Montserrat"/>
              <a:sym typeface="Montserrat"/>
            </a:endParaRPr>
          </a:p>
        </p:txBody>
      </p:sp>
      <p:sp>
        <p:nvSpPr>
          <p:cNvPr id="609" name="Google Shape;609;p8"/>
          <p:cNvSpPr txBox="1"/>
          <p:nvPr/>
        </p:nvSpPr>
        <p:spPr>
          <a:xfrm>
            <a:off x="495630" y="2563091"/>
            <a:ext cx="790863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1A3A5C"/>
                </a:solidFill>
                <a:latin typeface="Montserrat"/>
                <a:ea typeface="Montserrat"/>
                <a:cs typeface="Montserrat"/>
                <a:sym typeface="Montserrat"/>
              </a:rPr>
              <a:t>CEOS member agency scientists and programme managers</a:t>
            </a:r>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p:txBody>
      </p:sp>
      <p:sp>
        <p:nvSpPr>
          <p:cNvPr id="610" name="Google Shape;610;p8"/>
          <p:cNvSpPr txBox="1"/>
          <p:nvPr/>
        </p:nvSpPr>
        <p:spPr>
          <a:xfrm>
            <a:off x="506331" y="2918426"/>
            <a:ext cx="109320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1A2A3A"/>
                </a:solidFill>
                <a:latin typeface="Montserrat"/>
                <a:ea typeface="Montserrat"/>
                <a:cs typeface="Montserrat"/>
                <a:sym typeface="Montserrat"/>
              </a:rPr>
              <a:t>Seeking a shared </a:t>
            </a:r>
            <a:r>
              <a:rPr lang="en-US" sz="1600">
                <a:solidFill>
                  <a:srgbClr val="1A2A3A"/>
                </a:solidFill>
                <a:latin typeface="Montserrat"/>
                <a:ea typeface="Montserrat"/>
                <a:cs typeface="Montserrat"/>
                <a:sym typeface="Montserrat"/>
              </a:rPr>
              <a:t>guidance</a:t>
            </a:r>
            <a:r>
              <a:rPr b="0" i="0" lang="en-US" sz="1600" u="none" cap="none" strike="noStrike">
                <a:solidFill>
                  <a:srgbClr val="1A2A3A"/>
                </a:solidFill>
                <a:latin typeface="Montserrat"/>
                <a:ea typeface="Montserrat"/>
                <a:cs typeface="Montserrat"/>
                <a:sym typeface="Montserrat"/>
              </a:rPr>
              <a:t> for how the community integrates water data across missions — especially relevant for agencies assessing CEOS-ARD compliance and planning future mission contributions.</a:t>
            </a:r>
            <a:endParaRPr/>
          </a:p>
        </p:txBody>
      </p:sp>
      <p:sp>
        <p:nvSpPr>
          <p:cNvPr id="611" name="Google Shape;611;p8"/>
          <p:cNvSpPr txBox="1"/>
          <p:nvPr/>
        </p:nvSpPr>
        <p:spPr>
          <a:xfrm>
            <a:off x="495624" y="3792850"/>
            <a:ext cx="7135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1A3A5C"/>
                </a:solidFill>
                <a:latin typeface="Montserrat"/>
                <a:ea typeface="Montserrat"/>
                <a:cs typeface="Montserrat"/>
                <a:sym typeface="Montserrat"/>
              </a:rPr>
              <a:t>Operational water managers and decision makers</a:t>
            </a:r>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p:txBody>
      </p:sp>
      <p:sp>
        <p:nvSpPr>
          <p:cNvPr id="612" name="Google Shape;612;p8"/>
          <p:cNvSpPr txBox="1"/>
          <p:nvPr/>
        </p:nvSpPr>
        <p:spPr>
          <a:xfrm>
            <a:off x="499291" y="4160590"/>
            <a:ext cx="11095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1A2A3A"/>
                </a:solidFill>
                <a:latin typeface="Montserrat"/>
                <a:ea typeface="Montserrat"/>
                <a:cs typeface="Montserrat"/>
                <a:sym typeface="Montserrat"/>
              </a:rPr>
              <a:t>The document is technical but use cases are framed to demonstrate actionable societal value: flood response, drought early warning, drinking water safety, food security.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9"/>
          <p:cNvSpPr txBox="1"/>
          <p:nvPr>
            <p:ph idx="1" type="body"/>
          </p:nvPr>
        </p:nvSpPr>
        <p:spPr>
          <a:xfrm>
            <a:off x="347679" y="1242009"/>
            <a:ext cx="11495400" cy="4662900"/>
          </a:xfrm>
          <a:prstGeom prst="rect">
            <a:avLst/>
          </a:prstGeom>
          <a:noFill/>
          <a:ln>
            <a:noFill/>
          </a:ln>
        </p:spPr>
        <p:txBody>
          <a:bodyPr anchorCtr="0" anchor="t" bIns="45700" lIns="91425" spcFirstLastPara="1" rIns="91425" wrap="square" tIns="45700">
            <a:noAutofit/>
          </a:bodyPr>
          <a:lstStyle/>
          <a:p>
            <a:pPr indent="0" lvl="0" marL="50800" rtl="0" algn="l">
              <a:lnSpc>
                <a:spcPct val="114999"/>
              </a:lnSpc>
              <a:spcBef>
                <a:spcPts val="1000"/>
              </a:spcBef>
              <a:spcAft>
                <a:spcPts val="0"/>
              </a:spcAft>
              <a:buSzPts val="2800"/>
              <a:buNone/>
            </a:pPr>
            <a:r>
              <a:rPr b="1" i="1" lang="en-US" sz="2600">
                <a:solidFill>
                  <a:srgbClr val="0070C0"/>
                </a:solidFill>
              </a:rPr>
              <a:t>Best Practice Guidance for Integrating Multiplatform and Multispectral Data for Water Science &amp; Applications</a:t>
            </a:r>
            <a:endParaRPr i="1">
              <a:solidFill>
                <a:srgbClr val="0070C0"/>
              </a:solidFill>
            </a:endParaRPr>
          </a:p>
          <a:p>
            <a:pPr indent="0" lvl="0" marL="50800" rtl="0" algn="l">
              <a:lnSpc>
                <a:spcPct val="114999"/>
              </a:lnSpc>
              <a:spcBef>
                <a:spcPts val="1000"/>
              </a:spcBef>
              <a:spcAft>
                <a:spcPts val="0"/>
              </a:spcAft>
              <a:buSzPts val="2800"/>
              <a:buNone/>
            </a:pPr>
            <a:r>
              <a:rPr lang="en-US" sz="2000"/>
              <a:t>Executive Summary</a:t>
            </a:r>
            <a:endParaRPr/>
          </a:p>
          <a:p>
            <a:pPr indent="-469900" lvl="0" marL="565150" rtl="0" algn="l">
              <a:lnSpc>
                <a:spcPct val="114999"/>
              </a:lnSpc>
              <a:spcBef>
                <a:spcPts val="1000"/>
              </a:spcBef>
              <a:spcAft>
                <a:spcPts val="0"/>
              </a:spcAft>
              <a:buSzPts val="2100"/>
              <a:buAutoNum type="arabicPeriod"/>
            </a:pPr>
            <a:r>
              <a:rPr lang="en-US" sz="2000"/>
              <a:t>Introduction</a:t>
            </a:r>
            <a:endParaRPr/>
          </a:p>
          <a:p>
            <a:pPr indent="-469900" lvl="0" marL="565150" rtl="0" algn="l">
              <a:lnSpc>
                <a:spcPct val="114999"/>
              </a:lnSpc>
              <a:spcBef>
                <a:spcPts val="1000"/>
              </a:spcBef>
              <a:spcAft>
                <a:spcPts val="0"/>
              </a:spcAft>
              <a:buSzPts val="2100"/>
              <a:buAutoNum type="arabicPeriod"/>
            </a:pPr>
            <a:r>
              <a:rPr lang="en-US" sz="2000"/>
              <a:t>Overview of Satellite Data for Water </a:t>
            </a:r>
            <a:endParaRPr/>
          </a:p>
          <a:p>
            <a:pPr indent="-469900" lvl="0" marL="565150" rtl="0" algn="l">
              <a:lnSpc>
                <a:spcPct val="114999"/>
              </a:lnSpc>
              <a:spcBef>
                <a:spcPts val="1000"/>
              </a:spcBef>
              <a:spcAft>
                <a:spcPts val="0"/>
              </a:spcAft>
              <a:buSzPts val="2100"/>
              <a:buAutoNum type="arabicPeriod"/>
            </a:pPr>
            <a:r>
              <a:rPr lang="en-US" sz="2000"/>
              <a:t>Societal Challenges and Multi-Sensor Integration Opportunities</a:t>
            </a:r>
            <a:endParaRPr/>
          </a:p>
          <a:p>
            <a:pPr indent="-469900" lvl="0" marL="565150" rtl="0" algn="l">
              <a:lnSpc>
                <a:spcPct val="114999"/>
              </a:lnSpc>
              <a:spcBef>
                <a:spcPts val="1000"/>
              </a:spcBef>
              <a:spcAft>
                <a:spcPts val="0"/>
              </a:spcAft>
              <a:buSzPts val="2100"/>
              <a:buAutoNum type="arabicPeriod"/>
            </a:pPr>
            <a:r>
              <a:rPr lang="en-US" sz="2000"/>
              <a:t>Integration &amp; Best Practices</a:t>
            </a:r>
            <a:endParaRPr/>
          </a:p>
          <a:p>
            <a:pPr indent="-469900" lvl="0" marL="565150" rtl="0" algn="l">
              <a:lnSpc>
                <a:spcPct val="114999"/>
              </a:lnSpc>
              <a:spcBef>
                <a:spcPts val="1000"/>
              </a:spcBef>
              <a:spcAft>
                <a:spcPts val="0"/>
              </a:spcAft>
              <a:buSzPts val="2100"/>
              <a:buAutoNum type="arabicPeriod"/>
            </a:pPr>
            <a:r>
              <a:rPr lang="en-US" sz="2000"/>
              <a:t>In-situ Network and Cal/Val Adequacy</a:t>
            </a:r>
            <a:endParaRPr/>
          </a:p>
          <a:p>
            <a:pPr indent="-469900" lvl="0" marL="565150" rtl="0" algn="l">
              <a:lnSpc>
                <a:spcPct val="114999"/>
              </a:lnSpc>
              <a:spcBef>
                <a:spcPts val="1000"/>
              </a:spcBef>
              <a:spcAft>
                <a:spcPts val="0"/>
              </a:spcAft>
              <a:buSzPts val="2100"/>
              <a:buAutoNum type="arabicPeriod"/>
            </a:pPr>
            <a:r>
              <a:rPr lang="en-US" sz="2000"/>
              <a:t>Summary Gap Table</a:t>
            </a:r>
            <a:endParaRPr/>
          </a:p>
          <a:p>
            <a:pPr indent="-469900" lvl="0" marL="565150" rtl="0" algn="l">
              <a:lnSpc>
                <a:spcPct val="114999"/>
              </a:lnSpc>
              <a:spcBef>
                <a:spcPts val="1000"/>
              </a:spcBef>
              <a:spcAft>
                <a:spcPts val="0"/>
              </a:spcAft>
              <a:buSzPts val="2100"/>
              <a:buAutoNum type="arabicPeriod"/>
            </a:pPr>
            <a:r>
              <a:rPr lang="en-US" sz="2000"/>
              <a:t>Way Forward &amp; References </a:t>
            </a:r>
            <a:endParaRPr/>
          </a:p>
          <a:p>
            <a:pPr indent="-336550" lvl="0" marL="565150" rtl="0" algn="l">
              <a:lnSpc>
                <a:spcPct val="114999"/>
              </a:lnSpc>
              <a:spcBef>
                <a:spcPts val="1000"/>
              </a:spcBef>
              <a:spcAft>
                <a:spcPts val="0"/>
              </a:spcAft>
              <a:buSzPts val="2800"/>
              <a:buNone/>
            </a:pPr>
            <a:r>
              <a:t/>
            </a:r>
            <a:endParaRPr sz="2400"/>
          </a:p>
          <a:p>
            <a:pPr indent="-336550" lvl="0" marL="565150" rtl="0" algn="l">
              <a:lnSpc>
                <a:spcPct val="114999"/>
              </a:lnSpc>
              <a:spcBef>
                <a:spcPts val="1000"/>
              </a:spcBef>
              <a:spcAft>
                <a:spcPts val="0"/>
              </a:spcAft>
              <a:buSzPts val="2800"/>
              <a:buNone/>
            </a:pPr>
            <a:r>
              <a:t/>
            </a:r>
            <a:endParaRPr/>
          </a:p>
        </p:txBody>
      </p:sp>
      <p:sp>
        <p:nvSpPr>
          <p:cNvPr id="618" name="Google Shape;618;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Table of Contents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