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p:bold r:id="rId15"/>
      <p:boldItalic r:id="rId16"/>
    </p:embeddedFont>
    <p:embeddedFont>
      <p:font typeface="Poppins"/>
      <p:bold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9" roundtripDataSignature="AMtx7mj4ceDzVxTtsVLZdIrY7R0B+0Fe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slide" Target="slides/slide9.xml"/><Relationship Id="rId17" Type="http://schemas.openxmlformats.org/officeDocument/2006/relationships/font" Target="fonts/Poppins-bold.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t>An improved understanding and monitoring of the aquatic carbon components will </a:t>
            </a:r>
            <a:r>
              <a:rPr b="1" lang="en-US" sz="1200"/>
              <a:t>enhance the accuracy and reliability </a:t>
            </a:r>
            <a:r>
              <a:rPr lang="en-US" sz="1200"/>
              <a:t>of </a:t>
            </a:r>
            <a:r>
              <a:rPr b="1" lang="en-US" sz="1200"/>
              <a:t>global carbon stocktake assessments</a:t>
            </a:r>
            <a:r>
              <a:rPr lang="en-US" sz="1200"/>
              <a:t> by providing insights into the role of the aquatic/oceans as a </a:t>
            </a:r>
            <a:r>
              <a:rPr b="1" lang="en-US" sz="1200"/>
              <a:t>carbon sink </a:t>
            </a:r>
            <a:r>
              <a:rPr lang="en-US" sz="1200"/>
              <a:t>and the factors influencing </a:t>
            </a:r>
            <a:r>
              <a:rPr b="1" lang="en-US" sz="1200"/>
              <a:t>carbon storage dynamics</a:t>
            </a:r>
            <a:r>
              <a:rPr lang="en-US" sz="1200"/>
              <a:t>.</a:t>
            </a:r>
            <a:endParaRPr/>
          </a:p>
          <a:p>
            <a:pPr indent="0" lvl="0" marL="0" rtl="0" algn="l">
              <a:spcBef>
                <a:spcPts val="0"/>
              </a:spcBef>
              <a:spcAft>
                <a:spcPts val="0"/>
              </a:spcAft>
              <a:buNone/>
            </a:pPr>
            <a:r>
              <a:t/>
            </a:r>
            <a:endParaRPr/>
          </a:p>
        </p:txBody>
      </p:sp>
      <p:sp>
        <p:nvSpPr>
          <p:cNvPr id="165" name="Google Shape;1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n-US" sz="1200">
                <a:solidFill>
                  <a:srgbClr val="072A44"/>
                </a:solidFill>
                <a:latin typeface="Arial"/>
                <a:ea typeface="Arial"/>
                <a:cs typeface="Arial"/>
                <a:sym typeface="Arial"/>
              </a:rPr>
              <a:t> The ocean acts as a significant carbon sink, by absorbing large amounts of carbon dioxide from the atmosphere through the ocean biological, solubility and injection pumps.</a:t>
            </a:r>
            <a:endParaRPr/>
          </a:p>
          <a:p>
            <a:pPr indent="0" lvl="0" marL="0" rtl="0" algn="just">
              <a:spcBef>
                <a:spcPts val="0"/>
              </a:spcBef>
              <a:spcAft>
                <a:spcPts val="0"/>
              </a:spcAft>
              <a:buNone/>
            </a:pPr>
            <a:r>
              <a:rPr lang="en-US" sz="1200">
                <a:solidFill>
                  <a:srgbClr val="072A44"/>
                </a:solidFill>
                <a:latin typeface="Arial"/>
                <a:ea typeface="Arial"/>
                <a:cs typeface="Arial"/>
                <a:sym typeface="Arial"/>
              </a:rPr>
              <a:t>The coastal ocean also host crucial blue carbon ecosystems (mangroves, seagrass, salt marshes) </a:t>
            </a:r>
            <a:endParaRPr/>
          </a:p>
          <a:p>
            <a:pPr indent="0" lvl="0" marL="0" rtl="0" algn="just">
              <a:spcBef>
                <a:spcPts val="0"/>
              </a:spcBef>
              <a:spcAft>
                <a:spcPts val="0"/>
              </a:spcAft>
              <a:buNone/>
            </a:pPr>
            <a:r>
              <a:rPr lang="en-US" sz="1200">
                <a:solidFill>
                  <a:srgbClr val="072A44"/>
                </a:solidFill>
                <a:latin typeface="Arial"/>
                <a:ea typeface="Arial"/>
                <a:cs typeface="Arial"/>
                <a:sym typeface="Arial"/>
              </a:rPr>
              <a:t>The inland waters also play crucial roles in the global carbon cycle by storing, sequestering, and transporting carbon, as well as influencing regional and global climate dynamics. </a:t>
            </a:r>
            <a:endParaRPr sz="1200">
              <a:solidFill>
                <a:srgbClr val="072A44"/>
              </a:solidFill>
              <a:latin typeface="Arial"/>
              <a:ea typeface="Arial"/>
              <a:cs typeface="Arial"/>
              <a:sym typeface="Arial"/>
            </a:endParaRPr>
          </a:p>
          <a:p>
            <a:pPr indent="0" lvl="0" marL="0" rtl="0" algn="l">
              <a:spcBef>
                <a:spcPts val="0"/>
              </a:spcBef>
              <a:spcAft>
                <a:spcPts val="0"/>
              </a:spcAft>
              <a:buNone/>
            </a:pPr>
            <a:r>
              <a:t/>
            </a:r>
            <a:endParaRPr/>
          </a:p>
        </p:txBody>
      </p:sp>
      <p:sp>
        <p:nvSpPr>
          <p:cNvPr id="179" name="Google Shape;17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7000"/>
              </a:lnSpc>
              <a:spcBef>
                <a:spcPts val="0"/>
              </a:spcBef>
              <a:spcAft>
                <a:spcPts val="0"/>
              </a:spcAft>
              <a:buClr>
                <a:srgbClr val="000000"/>
              </a:buClr>
              <a:buSzPts val="1600"/>
              <a:buFont typeface="Arial"/>
              <a:buChar char="•"/>
            </a:pPr>
            <a:r>
              <a:rPr lang="en-US" sz="1200">
                <a:solidFill>
                  <a:srgbClr val="072A44"/>
                </a:solidFill>
                <a:latin typeface="Arial"/>
                <a:ea typeface="Arial"/>
                <a:cs typeface="Arial"/>
                <a:sym typeface="Arial"/>
              </a:rPr>
              <a:t>A - Continue to encourage and support </a:t>
            </a:r>
            <a:r>
              <a:rPr b="1" lang="en-US" sz="1200">
                <a:solidFill>
                  <a:srgbClr val="072A44"/>
                </a:solidFill>
                <a:latin typeface="Arial"/>
                <a:ea typeface="Arial"/>
                <a:cs typeface="Arial"/>
                <a:sym typeface="Arial"/>
              </a:rPr>
              <a:t>inter-disciplinary science that promotes integration of remote sensing into broader biological and chemical models </a:t>
            </a:r>
            <a:r>
              <a:rPr lang="en-US" sz="1200">
                <a:solidFill>
                  <a:srgbClr val="072A44"/>
                </a:solidFill>
                <a:latin typeface="Arial"/>
                <a:ea typeface="Arial"/>
                <a:cs typeface="Arial"/>
                <a:sym typeface="Arial"/>
              </a:rPr>
              <a:t>(Sec. 4). Consider science that integrates EO, field data, and models to support carbon estimates, Monitoring, Reporting, and Verification (MRV) for markets, and forecasting risks to guide restoration (Sec. 4.2)</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Invest in science that will develop and validate tools to </a:t>
            </a:r>
            <a:r>
              <a:rPr b="1" lang="en-US" sz="1200">
                <a:solidFill>
                  <a:srgbClr val="072A44"/>
                </a:solidFill>
                <a:latin typeface="Arial"/>
                <a:ea typeface="Arial"/>
                <a:cs typeface="Arial"/>
                <a:sym typeface="Arial"/>
              </a:rPr>
              <a:t>detect change and the rate of change in the ocean carbon cycle</a:t>
            </a:r>
            <a:r>
              <a:rPr lang="en-US" sz="1200">
                <a:solidFill>
                  <a:srgbClr val="072A44"/>
                </a:solidFill>
                <a:latin typeface="Arial"/>
                <a:ea typeface="Arial"/>
                <a:cs typeface="Arial"/>
                <a:sym typeface="Arial"/>
              </a:rPr>
              <a:t>, Leverage </a:t>
            </a:r>
            <a:r>
              <a:rPr b="1" lang="en-US" sz="1200">
                <a:solidFill>
                  <a:srgbClr val="072A44"/>
                </a:solidFill>
                <a:latin typeface="Arial"/>
                <a:ea typeface="Arial"/>
                <a:cs typeface="Arial"/>
                <a:sym typeface="Arial"/>
              </a:rPr>
              <a:t>activity-based (“bottom up” in situ efforts, </a:t>
            </a:r>
            <a:r>
              <a:rPr lang="en-US" sz="1200">
                <a:solidFill>
                  <a:srgbClr val="072A44"/>
                </a:solidFill>
                <a:latin typeface="Arial"/>
                <a:ea typeface="Arial"/>
                <a:cs typeface="Arial"/>
                <a:sym typeface="Arial"/>
              </a:rPr>
              <a:t>e.g. Pangea, Arctic COLORS/FORTE) carbon quantification approaches that use atmospheric-based and oceanic-based approaches to enable carbon estimates to converge, invest in science focused on </a:t>
            </a:r>
            <a:r>
              <a:rPr b="1" lang="en-US" sz="1200">
                <a:solidFill>
                  <a:srgbClr val="072A44"/>
                </a:solidFill>
                <a:latin typeface="Arial"/>
                <a:ea typeface="Arial"/>
                <a:cs typeface="Arial"/>
                <a:sym typeface="Arial"/>
              </a:rPr>
              <a:t>indicators of bio- and functional diversity and the flow of carbon through the marine ecosystem into ocean carbon research to improve understanding of carbon flows and feedbacks</a:t>
            </a:r>
            <a:r>
              <a:rPr lang="en-US" sz="1200">
                <a:solidFill>
                  <a:srgbClr val="072A44"/>
                </a:solidFill>
                <a:latin typeface="Arial"/>
                <a:ea typeface="Arial"/>
                <a:cs typeface="Arial"/>
                <a:sym typeface="Arial"/>
              </a:rPr>
              <a:t>. Link this science to activities such as mCDR. </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Maintain and improve the </a:t>
            </a:r>
            <a:r>
              <a:rPr b="1" lang="en-US" sz="1200">
                <a:solidFill>
                  <a:srgbClr val="072A44"/>
                </a:solidFill>
                <a:latin typeface="Arial"/>
                <a:ea typeface="Arial"/>
                <a:cs typeface="Arial"/>
                <a:sym typeface="Arial"/>
              </a:rPr>
              <a:t>accuracy and stability of primary observables </a:t>
            </a:r>
            <a:r>
              <a:rPr lang="en-US" sz="1200">
                <a:solidFill>
                  <a:srgbClr val="072A44"/>
                </a:solidFill>
                <a:latin typeface="Arial"/>
                <a:ea typeface="Arial"/>
                <a:cs typeface="Arial"/>
                <a:sym typeface="Arial"/>
              </a:rPr>
              <a:t>needed for ocean carbon research by sustaining robust calibration and validation (cal/val) activities. Continue improvements and advances </a:t>
            </a:r>
            <a:r>
              <a:rPr b="1" lang="en-US" sz="1200">
                <a:solidFill>
                  <a:srgbClr val="072A44"/>
                </a:solidFill>
                <a:latin typeface="Arial"/>
                <a:ea typeface="Arial"/>
                <a:cs typeface="Arial"/>
                <a:sym typeface="Arial"/>
              </a:rPr>
              <a:t>in atmospheric correction, especially in complex coastal waters, </a:t>
            </a:r>
            <a:r>
              <a:rPr lang="en-US" sz="1200">
                <a:solidFill>
                  <a:srgbClr val="072A44"/>
                </a:solidFill>
                <a:latin typeface="Arial"/>
                <a:ea typeface="Arial"/>
                <a:cs typeface="Arial"/>
                <a:sym typeface="Arial"/>
              </a:rPr>
              <a:t>and develop a more robust science-based approach to reduce uncertainty and error in carbon estimates for coastal waters</a:t>
            </a:r>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B - Exploit multi-sensors (active/passive) and multi-platforms (satellite, in-situ) synergy to access the </a:t>
            </a:r>
            <a:r>
              <a:rPr b="1" lang="en-US" sz="1200">
                <a:solidFill>
                  <a:srgbClr val="072A44"/>
                </a:solidFill>
                <a:latin typeface="Arial"/>
                <a:ea typeface="Arial"/>
                <a:cs typeface="Arial"/>
                <a:sym typeface="Arial"/>
              </a:rPr>
              <a:t>three dimensionality of the ocean and refine/develop improved carbon cycling estimates. </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Advance the estimation of </a:t>
            </a:r>
            <a:r>
              <a:rPr b="1" lang="en-US" sz="1200">
                <a:solidFill>
                  <a:srgbClr val="072A44"/>
                </a:solidFill>
                <a:latin typeface="Arial"/>
                <a:ea typeface="Arial"/>
                <a:cs typeface="Arial"/>
                <a:sym typeface="Arial"/>
              </a:rPr>
              <a:t>ocean circulation to better constrain aquatic carbon pathways</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Further develop and support </a:t>
            </a:r>
            <a:r>
              <a:rPr b="1" lang="en-US" sz="1200">
                <a:solidFill>
                  <a:srgbClr val="072A44"/>
                </a:solidFill>
                <a:latin typeface="Arial"/>
                <a:ea typeface="Arial"/>
                <a:cs typeface="Arial"/>
                <a:sym typeface="Arial"/>
              </a:rPr>
              <a:t>dedicated in situ networks, drones, and CubeSats to provide high-resolution validation measurements. Expand hyperspectral in situ measurements of inland water bodies </a:t>
            </a:r>
            <a:r>
              <a:rPr lang="en-US" sz="1200">
                <a:solidFill>
                  <a:srgbClr val="072A44"/>
                </a:solidFill>
                <a:latin typeface="Arial"/>
                <a:ea typeface="Arial"/>
                <a:cs typeface="Arial"/>
                <a:sym typeface="Arial"/>
              </a:rPr>
              <a:t>to improve validation of EO</a:t>
            </a:r>
            <a:endParaRPr b="1" sz="1200">
              <a:solidFill>
                <a:srgbClr val="072A44"/>
              </a:solidFill>
              <a:latin typeface="Arial"/>
              <a:ea typeface="Arial"/>
              <a:cs typeface="Arial"/>
              <a:sym typeface="Arial"/>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Build </a:t>
            </a:r>
            <a:r>
              <a:rPr b="1" lang="en-US" sz="1200">
                <a:solidFill>
                  <a:srgbClr val="072A44"/>
                </a:solidFill>
                <a:latin typeface="Arial"/>
                <a:ea typeface="Arial"/>
                <a:cs typeface="Arial"/>
                <a:sym typeface="Arial"/>
              </a:rPr>
              <a:t>integrated modeling frameworks linking inland waters, coasts, and ocean</a:t>
            </a:r>
            <a:r>
              <a:rPr lang="en-US" sz="1200">
                <a:solidFill>
                  <a:srgbClr val="072A44"/>
                </a:solidFill>
                <a:latin typeface="Arial"/>
                <a:ea typeface="Arial"/>
                <a:cs typeface="Arial"/>
                <a:sym typeface="Arial"/>
              </a:rPr>
              <a:t>. Research should focus on developing approaches that consider this land to ocean continuum, its heterogeneity and cascade of scales and the carbon flow within this, so linking inland waters, estuarine and coastal seas.</a:t>
            </a:r>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C- </a:t>
            </a:r>
            <a:r>
              <a:rPr b="1" lang="en-US" sz="1200">
                <a:solidFill>
                  <a:srgbClr val="072A44"/>
                </a:solidFill>
                <a:latin typeface="Arial"/>
                <a:ea typeface="Arial"/>
                <a:cs typeface="Arial"/>
                <a:sym typeface="Arial"/>
              </a:rPr>
              <a:t>Strengthen cross-roadmap (Aquatic–GHG–AFOLU) coordination, synergies, and co-benefits through shared use cases</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Further the </a:t>
            </a:r>
            <a:r>
              <a:rPr b="1" lang="en-US" sz="1200">
                <a:solidFill>
                  <a:srgbClr val="072A44"/>
                </a:solidFill>
                <a:latin typeface="Arial"/>
                <a:ea typeface="Arial"/>
                <a:cs typeface="Arial"/>
                <a:sym typeface="Arial"/>
              </a:rPr>
              <a:t>development of blue carbon ecosystem accounting from EO</a:t>
            </a:r>
            <a:r>
              <a:rPr lang="en-US" sz="1200">
                <a:solidFill>
                  <a:srgbClr val="072A44"/>
                </a:solidFill>
                <a:latin typeface="Arial"/>
                <a:ea typeface="Arial"/>
                <a:cs typeface="Arial"/>
                <a:sym typeface="Arial"/>
              </a:rPr>
              <a:t>, especially seagrasses. </a:t>
            </a:r>
            <a:r>
              <a:rPr b="1" lang="en-US" sz="1200">
                <a:solidFill>
                  <a:srgbClr val="072A44"/>
                </a:solidFill>
                <a:latin typeface="Arial"/>
                <a:ea typeface="Arial"/>
                <a:cs typeface="Arial"/>
                <a:sym typeface="Arial"/>
              </a:rPr>
              <a:t>Further the development of EO data products that align with IPCC inventory and stocktake requirements</a:t>
            </a:r>
            <a:r>
              <a:rPr lang="en-US" sz="1200">
                <a:solidFill>
                  <a:srgbClr val="072A44"/>
                </a:solidFill>
                <a:latin typeface="Arial"/>
                <a:ea typeface="Arial"/>
                <a:cs typeface="Arial"/>
                <a:sym typeface="Arial"/>
              </a:rPr>
              <a:t>, which includes consistent definitions, comprehensive uncertainty characterization, and scalability from global to national levels. This strengthens global ass. </a:t>
            </a:r>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MEDIUM TERM - </a:t>
            </a:r>
            <a:r>
              <a:rPr b="1" lang="en-US" sz="1200">
                <a:solidFill>
                  <a:srgbClr val="072A44"/>
                </a:solidFill>
                <a:latin typeface="Arial"/>
                <a:ea typeface="Arial"/>
                <a:cs typeface="Arial"/>
                <a:sym typeface="Arial"/>
              </a:rPr>
              <a:t>develop active space-based (lidar) systems</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Develop geostationary missions for </a:t>
            </a:r>
            <a:r>
              <a:rPr b="1" lang="en-US" sz="1200">
                <a:solidFill>
                  <a:srgbClr val="072A44"/>
                </a:solidFill>
                <a:latin typeface="Arial"/>
                <a:ea typeface="Arial"/>
                <a:cs typeface="Arial"/>
                <a:sym typeface="Arial"/>
              </a:rPr>
              <a:t>high frequency measurements of open and coastal zones. Assess current novel sensing techs for carbon apps and inform new missions. </a:t>
            </a:r>
            <a:endParaRPr/>
          </a:p>
          <a:p>
            <a:pPr indent="-171450" lvl="0" marL="171450" marR="0" rtl="0" algn="l">
              <a:lnSpc>
                <a:spcPct val="107000"/>
              </a:lnSpc>
              <a:spcBef>
                <a:spcPts val="800"/>
              </a:spcBef>
              <a:spcAft>
                <a:spcPts val="0"/>
              </a:spcAft>
              <a:buClr>
                <a:srgbClr val="000000"/>
              </a:buClr>
              <a:buSzPts val="1600"/>
              <a:buFont typeface="Arial"/>
              <a:buChar char="•"/>
            </a:pPr>
            <a:r>
              <a:rPr b="1" lang="en-US" sz="1200">
                <a:solidFill>
                  <a:srgbClr val="072A44"/>
                </a:solidFill>
                <a:latin typeface="Arial"/>
                <a:ea typeface="Arial"/>
                <a:cs typeface="Arial"/>
                <a:sym typeface="Arial"/>
              </a:rPr>
              <a:t>Improve the accuracy and spatial and temporal coverage of key physical observations </a:t>
            </a:r>
            <a:r>
              <a:rPr lang="en-US" sz="1200">
                <a:solidFill>
                  <a:srgbClr val="072A44"/>
                </a:solidFill>
                <a:latin typeface="Arial"/>
                <a:ea typeface="Arial"/>
                <a:cs typeface="Arial"/>
                <a:sym typeface="Arial"/>
              </a:rPr>
              <a:t>(e.g., winds, surface turbulence, surface ocean circulation) needed for ocean carbon research through new and improved retrieval algorithms, better integration of satellite and in situ observations (Roadmap-broad).</a:t>
            </a:r>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Evaluate and address the </a:t>
            </a:r>
            <a:r>
              <a:rPr b="1" lang="en-US" sz="1200">
                <a:solidFill>
                  <a:srgbClr val="072A44"/>
                </a:solidFill>
                <a:latin typeface="Arial"/>
                <a:ea typeface="Arial"/>
                <a:cs typeface="Arial"/>
                <a:sym typeface="Arial"/>
              </a:rPr>
              <a:t>latency between science advances and policy uptake</a:t>
            </a:r>
            <a:r>
              <a:rPr lang="en-US" sz="1200">
                <a:solidFill>
                  <a:srgbClr val="072A44"/>
                </a:solidFill>
                <a:latin typeface="Arial"/>
                <a:ea typeface="Arial"/>
                <a:cs typeface="Arial"/>
                <a:sym typeface="Arial"/>
              </a:rPr>
              <a:t>, including evaluating the uptake of key ocean carbon research information into decision-making, in addition to the products to advance IPCC</a:t>
            </a:r>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Further the development of Tier 2 and 3 reporting from EO (Sec. 5.2)</a:t>
            </a:r>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171450" lvl="0" marL="171450" marR="0" rtl="0" algn="l">
              <a:lnSpc>
                <a:spcPct val="107000"/>
              </a:lnSpc>
              <a:spcBef>
                <a:spcPts val="800"/>
              </a:spcBef>
              <a:spcAft>
                <a:spcPts val="0"/>
              </a:spcAft>
              <a:buClr>
                <a:srgbClr val="000000"/>
              </a:buClr>
              <a:buSzPts val="1600"/>
              <a:buFont typeface="Arial"/>
              <a:buChar char="•"/>
            </a:pPr>
            <a:r>
              <a:rPr lang="en-US" sz="1200">
                <a:solidFill>
                  <a:srgbClr val="072A44"/>
                </a:solidFill>
                <a:latin typeface="Arial"/>
                <a:ea typeface="Arial"/>
                <a:cs typeface="Arial"/>
                <a:sym typeface="Arial"/>
              </a:rPr>
              <a:t>Encourage </a:t>
            </a:r>
            <a:r>
              <a:rPr b="1" lang="en-US" sz="1200">
                <a:solidFill>
                  <a:srgbClr val="072A44"/>
                </a:solidFill>
                <a:latin typeface="Arial"/>
                <a:ea typeface="Arial"/>
                <a:cs typeface="Arial"/>
                <a:sym typeface="Arial"/>
              </a:rPr>
              <a:t>fiducial reference measurement networks </a:t>
            </a:r>
            <a:r>
              <a:rPr lang="en-US" sz="1200">
                <a:solidFill>
                  <a:srgbClr val="072A44"/>
                </a:solidFill>
                <a:latin typeface="Arial"/>
                <a:ea typeface="Arial"/>
                <a:cs typeface="Arial"/>
                <a:sym typeface="Arial"/>
              </a:rPr>
              <a:t>that collect measurements relevant to multiple communities on the </a:t>
            </a:r>
            <a:r>
              <a:rPr b="1" lang="en-US" sz="1200">
                <a:solidFill>
                  <a:srgbClr val="072A44"/>
                </a:solidFill>
                <a:latin typeface="Arial"/>
                <a:ea typeface="Arial"/>
                <a:cs typeface="Arial"/>
                <a:sym typeface="Arial"/>
              </a:rPr>
              <a:t>same platform or frameworks </a:t>
            </a:r>
            <a:r>
              <a:rPr lang="en-US" sz="1200">
                <a:solidFill>
                  <a:srgbClr val="072A44"/>
                </a:solidFill>
                <a:latin typeface="Arial"/>
                <a:ea typeface="Arial"/>
                <a:cs typeface="Arial"/>
                <a:sym typeface="Arial"/>
              </a:rPr>
              <a:t>and support the development of science based standards for these measurements e.g., atmospheric (e.g. XCO2) and oceanic (e.g. pCO2) data (Sec. 6)</a:t>
            </a:r>
            <a:endParaRPr/>
          </a:p>
          <a:p>
            <a:pPr indent="-171450" lvl="0" marL="171450" marR="0" rtl="0" algn="l">
              <a:lnSpc>
                <a:spcPct val="107000"/>
              </a:lnSpc>
              <a:spcBef>
                <a:spcPts val="800"/>
              </a:spcBef>
              <a:spcAft>
                <a:spcPts val="0"/>
              </a:spcAft>
              <a:buClr>
                <a:srgbClr val="000000"/>
              </a:buClr>
              <a:buSzPts val="1600"/>
              <a:buFont typeface="Arial"/>
              <a:buChar char="•"/>
            </a:pPr>
            <a:r>
              <a:rPr b="1" lang="en-US" sz="1200">
                <a:solidFill>
                  <a:srgbClr val="072A44"/>
                </a:solidFill>
                <a:latin typeface="Arial"/>
                <a:ea typeface="Arial"/>
                <a:cs typeface="Arial"/>
                <a:sym typeface="Arial"/>
              </a:rPr>
              <a:t>Increase global capacity, especially in the Global South</a:t>
            </a:r>
            <a:r>
              <a:rPr lang="en-US" sz="1200">
                <a:solidFill>
                  <a:srgbClr val="072A44"/>
                </a:solidFill>
                <a:latin typeface="Arial"/>
                <a:ea typeface="Arial"/>
                <a:cs typeface="Arial"/>
                <a:sym typeface="Arial"/>
              </a:rPr>
              <a:t>, for EO data use and inventory support (Sec. 7). </a:t>
            </a:r>
            <a:endParaRPr/>
          </a:p>
          <a:p>
            <a:pPr indent="0" lvl="0" marL="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sz="1200">
              <a:solidFill>
                <a:srgbClr val="072A44"/>
              </a:solidFill>
              <a:latin typeface="Arial"/>
              <a:ea typeface="Arial"/>
              <a:cs typeface="Arial"/>
              <a:sym typeface="Arial"/>
            </a:endParaRPr>
          </a:p>
          <a:p>
            <a:pPr indent="-69850" lvl="0" marL="171450" marR="0" rtl="0" algn="l">
              <a:lnSpc>
                <a:spcPct val="107000"/>
              </a:lnSpc>
              <a:spcBef>
                <a:spcPts val="800"/>
              </a:spcBef>
              <a:spcAft>
                <a:spcPts val="0"/>
              </a:spcAft>
              <a:buClr>
                <a:srgbClr val="000000"/>
              </a:buClr>
              <a:buSzPts val="1600"/>
              <a:buFont typeface="Arial"/>
              <a:buNone/>
            </a:pPr>
            <a:r>
              <a:t/>
            </a:r>
            <a:endParaRPr/>
          </a:p>
        </p:txBody>
      </p:sp>
      <p:sp>
        <p:nvSpPr>
          <p:cNvPr id="204" name="Google Shape;20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1792288" y="612775"/>
            <a:ext cx="5486400" cy="4114800"/>
          </a:xfrm>
          <a:prstGeom prst="rect">
            <a:avLst/>
          </a:prstGeom>
          <a:noFill/>
          <a:ln>
            <a:noFill/>
          </a:ln>
        </p:spPr>
      </p:sp>
      <p:sp>
        <p:nvSpPr>
          <p:cNvPr id="68" name="Google Shape;68;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8.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mailto:Marie-Helene.RIO@esa.int" TargetMode="External"/><Relationship Id="rId5" Type="http://schemas.openxmlformats.org/officeDocument/2006/relationships/hyperlink" Target="mailto:murakami.hiroshi.eo@jaxa.jp" TargetMode="External"/><Relationship Id="rId6" Type="http://schemas.openxmlformats.org/officeDocument/2006/relationships/hyperlink" Target="mailto:laura.Lorenzoni@nasa.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
          <p:cNvGrpSpPr/>
          <p:nvPr/>
        </p:nvGrpSpPr>
        <p:grpSpPr>
          <a:xfrm>
            <a:off x="3489562" y="3410054"/>
            <a:ext cx="11308875" cy="5848246"/>
            <a:chOff x="0" y="0"/>
            <a:chExt cx="15078501" cy="7797662"/>
          </a:xfrm>
        </p:grpSpPr>
        <p:sp>
          <p:nvSpPr>
            <p:cNvPr descr="image" id="89" name="Google Shape;89;p1"/>
            <p:cNvSpPr/>
            <p:nvPr/>
          </p:nvSpPr>
          <p:spPr>
            <a:xfrm>
              <a:off x="1405594" y="202"/>
              <a:ext cx="8203912" cy="7797460"/>
            </a:xfrm>
            <a:custGeom>
              <a:rect b="b" l="l" r="r" t="t"/>
              <a:pathLst>
                <a:path extrusionOk="0" h="7797460" w="8203912">
                  <a:moveTo>
                    <a:pt x="0" y="0"/>
                  </a:moveTo>
                  <a:lnTo>
                    <a:pt x="8203912" y="0"/>
                  </a:lnTo>
                  <a:lnTo>
                    <a:pt x="8203912" y="7797460"/>
                  </a:lnTo>
                  <a:lnTo>
                    <a:pt x="0" y="779746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id="90" name="Google Shape;90;p1"/>
            <p:cNvSpPr/>
            <p:nvPr/>
          </p:nvSpPr>
          <p:spPr>
            <a:xfrm>
              <a:off x="6972146" y="46564"/>
              <a:ext cx="8106355" cy="7704737"/>
            </a:xfrm>
            <a:custGeom>
              <a:rect b="b" l="l" r="r" t="t"/>
              <a:pathLst>
                <a:path extrusionOk="0" h="7704737" w="8106355">
                  <a:moveTo>
                    <a:pt x="0" y="0"/>
                  </a:moveTo>
                  <a:lnTo>
                    <a:pt x="8106356" y="0"/>
                  </a:lnTo>
                  <a:lnTo>
                    <a:pt x="8106356" y="7704736"/>
                  </a:lnTo>
                  <a:lnTo>
                    <a:pt x="0" y="770473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id="91" name="Google Shape;91;p1"/>
            <p:cNvSpPr/>
            <p:nvPr/>
          </p:nvSpPr>
          <p:spPr>
            <a:xfrm>
              <a:off x="7066182" y="110161"/>
              <a:ext cx="7918285" cy="7577542"/>
            </a:xfrm>
            <a:custGeom>
              <a:rect b="b" l="l" r="r" t="t"/>
              <a:pathLst>
                <a:path extrusionOk="0" h="7577542" w="7918285">
                  <a:moveTo>
                    <a:pt x="0" y="0"/>
                  </a:moveTo>
                  <a:lnTo>
                    <a:pt x="7918285" y="0"/>
                  </a:lnTo>
                  <a:lnTo>
                    <a:pt x="7918285" y="7577542"/>
                  </a:lnTo>
                  <a:lnTo>
                    <a:pt x="0" y="7577542"/>
                  </a:lnTo>
                  <a:lnTo>
                    <a:pt x="0" y="0"/>
                  </a:lnTo>
                  <a:close/>
                </a:path>
              </a:pathLst>
            </a:custGeom>
            <a:blipFill rotWithShape="1">
              <a:blip r:embed="rId5">
                <a:alphaModFix/>
              </a:blip>
              <a:stretch>
                <a:fillRect b="-775" l="-513" r="0" t="-77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id="92" name="Google Shape;92;p1"/>
            <p:cNvSpPr/>
            <p:nvPr/>
          </p:nvSpPr>
          <p:spPr>
            <a:xfrm>
              <a:off x="0" y="0"/>
              <a:ext cx="2811189" cy="3213705"/>
            </a:xfrm>
            <a:custGeom>
              <a:rect b="b" l="l" r="r" t="t"/>
              <a:pathLst>
                <a:path extrusionOk="0" h="3213705" w="2811189">
                  <a:moveTo>
                    <a:pt x="0" y="0"/>
                  </a:moveTo>
                  <a:lnTo>
                    <a:pt x="2811189" y="0"/>
                  </a:lnTo>
                  <a:lnTo>
                    <a:pt x="2811189" y="3213705"/>
                  </a:lnTo>
                  <a:lnTo>
                    <a:pt x="0" y="3213705"/>
                  </a:lnTo>
                  <a:lnTo>
                    <a:pt x="0" y="0"/>
                  </a:lnTo>
                  <a:close/>
                </a:path>
              </a:pathLst>
            </a:custGeom>
            <a:blipFill rotWithShape="1">
              <a:blip r:embed="rId6">
                <a:alphaModFix/>
              </a:blip>
              <a:stretch>
                <a:fillRect b="-153389" l="0" r="-30691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3" name="Google Shape;93;p1"/>
          <p:cNvSpPr/>
          <p:nvPr/>
        </p:nvSpPr>
        <p:spPr>
          <a:xfrm>
            <a:off x="13000940" y="531529"/>
            <a:ext cx="4128752" cy="994341"/>
          </a:xfrm>
          <a:custGeom>
            <a:rect b="b" l="l" r="r" t="t"/>
            <a:pathLst>
              <a:path extrusionOk="0" h="994341" w="4128752">
                <a:moveTo>
                  <a:pt x="0" y="0"/>
                </a:moveTo>
                <a:lnTo>
                  <a:pt x="4128752" y="0"/>
                </a:lnTo>
                <a:lnTo>
                  <a:pt x="4128752" y="994342"/>
                </a:lnTo>
                <a:lnTo>
                  <a:pt x="0" y="99434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
          <p:cNvSpPr txBox="1"/>
          <p:nvPr/>
        </p:nvSpPr>
        <p:spPr>
          <a:xfrm>
            <a:off x="1952853" y="1814657"/>
            <a:ext cx="5003283" cy="1357564"/>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1" lang="en-US" sz="7990">
                <a:solidFill>
                  <a:srgbClr val="7F8F61"/>
                </a:solidFill>
                <a:latin typeface="Montserrat"/>
                <a:ea typeface="Montserrat"/>
                <a:cs typeface="Montserrat"/>
                <a:sym typeface="Montserrat"/>
              </a:rPr>
              <a:t>AQUATIC </a:t>
            </a:r>
            <a:endParaRPr/>
          </a:p>
        </p:txBody>
      </p:sp>
      <p:sp>
        <p:nvSpPr>
          <p:cNvPr id="95" name="Google Shape;95;p1"/>
          <p:cNvSpPr txBox="1"/>
          <p:nvPr/>
        </p:nvSpPr>
        <p:spPr>
          <a:xfrm>
            <a:off x="12207306" y="1814657"/>
            <a:ext cx="5435100" cy="1230000"/>
          </a:xfrm>
          <a:prstGeom prst="rect">
            <a:avLst/>
          </a:prstGeom>
          <a:noFill/>
          <a:ln>
            <a:noFill/>
          </a:ln>
        </p:spPr>
        <p:txBody>
          <a:bodyPr anchorCtr="0" anchor="t" bIns="0" lIns="0" spcFirstLastPara="1" rIns="0" wrap="square" tIns="0">
            <a:spAutoFit/>
          </a:bodyPr>
          <a:lstStyle/>
          <a:p>
            <a:pPr indent="0" lvl="0" marL="0" marR="0" rtl="0" algn="l">
              <a:lnSpc>
                <a:spcPct val="139995"/>
              </a:lnSpc>
              <a:spcBef>
                <a:spcPts val="0"/>
              </a:spcBef>
              <a:spcAft>
                <a:spcPts val="0"/>
              </a:spcAft>
              <a:buNone/>
            </a:pPr>
            <a:r>
              <a:rPr b="1" lang="en-US" sz="7991">
                <a:solidFill>
                  <a:srgbClr val="59AA97"/>
                </a:solidFill>
                <a:latin typeface="Poppins"/>
                <a:ea typeface="Poppins"/>
                <a:cs typeface="Poppins"/>
                <a:sym typeface="Poppins"/>
              </a:rPr>
              <a:t>ROADMAP</a:t>
            </a:r>
            <a:endParaRPr/>
          </a:p>
        </p:txBody>
      </p:sp>
      <p:sp>
        <p:nvSpPr>
          <p:cNvPr id="96" name="Google Shape;96;p1"/>
          <p:cNvSpPr txBox="1"/>
          <p:nvPr/>
        </p:nvSpPr>
        <p:spPr>
          <a:xfrm>
            <a:off x="7204025" y="1814657"/>
            <a:ext cx="5003283" cy="1357564"/>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1" lang="en-US" sz="7990">
                <a:solidFill>
                  <a:srgbClr val="7F8F61"/>
                </a:solidFill>
                <a:latin typeface="Montserrat"/>
                <a:ea typeface="Montserrat"/>
                <a:cs typeface="Montserrat"/>
                <a:sym typeface="Montserrat"/>
              </a:rPr>
              <a:t>CARBON</a:t>
            </a:r>
            <a:endParaRPr/>
          </a:p>
        </p:txBody>
      </p:sp>
      <p:sp>
        <p:nvSpPr>
          <p:cNvPr id="97" name="Google Shape;97;p1"/>
          <p:cNvSpPr/>
          <p:nvPr/>
        </p:nvSpPr>
        <p:spPr>
          <a:xfrm flipH="1">
            <a:off x="13558118" y="5395743"/>
            <a:ext cx="4729882" cy="4891257"/>
          </a:xfrm>
          <a:custGeom>
            <a:rect b="b" l="l" r="r" t="t"/>
            <a:pathLst>
              <a:path extrusionOk="0" h="4891257" w="4729882">
                <a:moveTo>
                  <a:pt x="4729882" y="0"/>
                </a:moveTo>
                <a:lnTo>
                  <a:pt x="0" y="0"/>
                </a:lnTo>
                <a:lnTo>
                  <a:pt x="0" y="4891257"/>
                </a:lnTo>
                <a:lnTo>
                  <a:pt x="4729882" y="4891257"/>
                </a:lnTo>
                <a:lnTo>
                  <a:pt x="4729882" y="0"/>
                </a:lnTo>
                <a:close/>
              </a:path>
            </a:pathLst>
          </a:custGeom>
          <a:blipFill rotWithShape="1">
            <a:blip r:embed="rId8">
              <a:alphaModFix/>
            </a:blip>
            <a:stretch>
              <a:fillRect b="-5977" l="0" r="0" t="-597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
          <p:cNvSpPr/>
          <p:nvPr/>
        </p:nvSpPr>
        <p:spPr>
          <a:xfrm flipH="1" rot="10800000">
            <a:off x="0" y="0"/>
            <a:ext cx="6088189" cy="5636648"/>
          </a:xfrm>
          <a:custGeom>
            <a:rect b="b" l="l" r="r" t="t"/>
            <a:pathLst>
              <a:path extrusionOk="0" h="5636648" w="6088189">
                <a:moveTo>
                  <a:pt x="0" y="5636648"/>
                </a:moveTo>
                <a:lnTo>
                  <a:pt x="6088189" y="5636648"/>
                </a:lnTo>
                <a:lnTo>
                  <a:pt x="6088189" y="0"/>
                </a:lnTo>
                <a:lnTo>
                  <a:pt x="0" y="0"/>
                </a:lnTo>
                <a:lnTo>
                  <a:pt x="0" y="5636648"/>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
          <p:cNvSpPr txBox="1"/>
          <p:nvPr/>
        </p:nvSpPr>
        <p:spPr>
          <a:xfrm>
            <a:off x="4368950" y="891240"/>
            <a:ext cx="7134600" cy="923400"/>
          </a:xfrm>
          <a:prstGeom prst="rect">
            <a:avLst/>
          </a:prstGeom>
          <a:noFill/>
          <a:ln>
            <a:noFill/>
          </a:ln>
        </p:spPr>
        <p:txBody>
          <a:bodyPr anchorCtr="0" anchor="t" bIns="0" lIns="0" spcFirstLastPara="1" rIns="0" wrap="square" tIns="0">
            <a:spAutoFit/>
          </a:bodyPr>
          <a:lstStyle/>
          <a:p>
            <a:pPr indent="0" lvl="0" marL="0" marR="0" rtl="0" algn="l">
              <a:lnSpc>
                <a:spcPct val="186450"/>
              </a:lnSpc>
              <a:spcBef>
                <a:spcPts val="0"/>
              </a:spcBef>
              <a:spcAft>
                <a:spcPts val="0"/>
              </a:spcAft>
              <a:buNone/>
            </a:pPr>
            <a:r>
              <a:rPr b="1" lang="en-US" sz="6000">
                <a:solidFill>
                  <a:srgbClr val="31859B"/>
                </a:solidFill>
                <a:latin typeface="Montserrat"/>
                <a:ea typeface="Montserrat"/>
                <a:cs typeface="Montserrat"/>
                <a:sym typeface="Montserrat"/>
              </a:rPr>
              <a:t>Get to know the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4026388" y="876477"/>
            <a:ext cx="14751300" cy="815700"/>
          </a:xfrm>
          <a:prstGeom prst="rect">
            <a:avLst/>
          </a:prstGeom>
          <a:noFill/>
          <a:ln>
            <a:noFill/>
          </a:ln>
        </p:spPr>
        <p:txBody>
          <a:bodyPr anchorCtr="0" anchor="t" bIns="0" lIns="0" spcFirstLastPara="1" rIns="0" wrap="square" tIns="0">
            <a:spAutoFit/>
          </a:bodyPr>
          <a:lstStyle/>
          <a:p>
            <a:pPr indent="0" lvl="0" marL="0" marR="0" rtl="0" algn="l">
              <a:lnSpc>
                <a:spcPct val="207166"/>
              </a:lnSpc>
              <a:spcBef>
                <a:spcPts val="0"/>
              </a:spcBef>
              <a:spcAft>
                <a:spcPts val="0"/>
              </a:spcAft>
              <a:buNone/>
            </a:pPr>
            <a:r>
              <a:rPr b="1" lang="en-US" sz="5300" cap="none">
                <a:solidFill>
                  <a:srgbClr val="3B6559"/>
                </a:solidFill>
                <a:latin typeface="Montserrat"/>
                <a:ea typeface="Montserrat"/>
                <a:cs typeface="Montserrat"/>
                <a:sym typeface="Montserrat"/>
              </a:rPr>
              <a:t>AQUATIC CARBON ROADMAP TIMELINE </a:t>
            </a:r>
            <a:endParaRPr sz="1300"/>
          </a:p>
        </p:txBody>
      </p:sp>
      <p:sp>
        <p:nvSpPr>
          <p:cNvPr id="105" name="Google Shape;105;p2"/>
          <p:cNvSpPr/>
          <p:nvPr/>
        </p:nvSpPr>
        <p:spPr>
          <a:xfrm flipH="1" rot="10800000">
            <a:off x="0" y="0"/>
            <a:ext cx="6088189" cy="5636648"/>
          </a:xfrm>
          <a:custGeom>
            <a:rect b="b" l="l" r="r" t="t"/>
            <a:pathLst>
              <a:path extrusionOk="0" h="5636648" w="6088189">
                <a:moveTo>
                  <a:pt x="0" y="5636648"/>
                </a:moveTo>
                <a:lnTo>
                  <a:pt x="6088189" y="5636648"/>
                </a:lnTo>
                <a:lnTo>
                  <a:pt x="6088189" y="0"/>
                </a:lnTo>
                <a:lnTo>
                  <a:pt x="0" y="0"/>
                </a:lnTo>
                <a:lnTo>
                  <a:pt x="0" y="5636648"/>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2"/>
          <p:cNvSpPr/>
          <p:nvPr/>
        </p:nvSpPr>
        <p:spPr>
          <a:xfrm>
            <a:off x="2553518" y="3064330"/>
            <a:ext cx="11404669" cy="687555"/>
          </a:xfrm>
          <a:prstGeom prst="stripedRightArrow">
            <a:avLst>
              <a:gd fmla="val 50000" name="adj1"/>
              <a:gd fmla="val 50000" name="adj2"/>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2"/>
          <p:cNvSpPr txBox="1"/>
          <p:nvPr/>
        </p:nvSpPr>
        <p:spPr>
          <a:xfrm>
            <a:off x="9220200" y="2596584"/>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Dec</a:t>
            </a:r>
            <a:endParaRPr sz="1800">
              <a:solidFill>
                <a:schemeClr val="dk1"/>
              </a:solidFill>
              <a:latin typeface="Calibri"/>
              <a:ea typeface="Calibri"/>
              <a:cs typeface="Calibri"/>
              <a:sym typeface="Calibri"/>
            </a:endParaRPr>
          </a:p>
        </p:txBody>
      </p:sp>
      <p:sp>
        <p:nvSpPr>
          <p:cNvPr id="108" name="Google Shape;108;p2"/>
          <p:cNvSpPr txBox="1"/>
          <p:nvPr/>
        </p:nvSpPr>
        <p:spPr>
          <a:xfrm>
            <a:off x="2960609" y="2591908"/>
            <a:ext cx="66470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Apr</a:t>
            </a:r>
            <a:endParaRPr sz="1800">
              <a:solidFill>
                <a:schemeClr val="dk1"/>
              </a:solidFill>
              <a:latin typeface="Calibri"/>
              <a:ea typeface="Calibri"/>
              <a:cs typeface="Calibri"/>
              <a:sym typeface="Calibri"/>
            </a:endParaRPr>
          </a:p>
        </p:txBody>
      </p:sp>
      <p:sp>
        <p:nvSpPr>
          <p:cNvPr id="109" name="Google Shape;109;p2"/>
          <p:cNvSpPr txBox="1"/>
          <p:nvPr/>
        </p:nvSpPr>
        <p:spPr>
          <a:xfrm>
            <a:off x="3816788" y="2628900"/>
            <a:ext cx="749749"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May</a:t>
            </a:r>
            <a:endParaRPr sz="1800">
              <a:solidFill>
                <a:schemeClr val="dk1"/>
              </a:solidFill>
              <a:latin typeface="Calibri"/>
              <a:ea typeface="Calibri"/>
              <a:cs typeface="Calibri"/>
              <a:sym typeface="Calibri"/>
            </a:endParaRPr>
          </a:p>
        </p:txBody>
      </p:sp>
      <p:sp>
        <p:nvSpPr>
          <p:cNvPr id="110" name="Google Shape;110;p2"/>
          <p:cNvSpPr txBox="1"/>
          <p:nvPr/>
        </p:nvSpPr>
        <p:spPr>
          <a:xfrm>
            <a:off x="4648200" y="2611725"/>
            <a:ext cx="67849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Jun</a:t>
            </a:r>
            <a:endParaRPr sz="1800">
              <a:solidFill>
                <a:schemeClr val="dk1"/>
              </a:solidFill>
              <a:latin typeface="Calibri"/>
              <a:ea typeface="Calibri"/>
              <a:cs typeface="Calibri"/>
              <a:sym typeface="Calibri"/>
            </a:endParaRPr>
          </a:p>
        </p:txBody>
      </p:sp>
      <p:sp>
        <p:nvSpPr>
          <p:cNvPr id="111" name="Google Shape;111;p2"/>
          <p:cNvSpPr txBox="1"/>
          <p:nvPr/>
        </p:nvSpPr>
        <p:spPr>
          <a:xfrm>
            <a:off x="5410200" y="2626570"/>
            <a:ext cx="59345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Jul</a:t>
            </a:r>
            <a:endParaRPr sz="1800">
              <a:solidFill>
                <a:schemeClr val="dk1"/>
              </a:solidFill>
              <a:latin typeface="Calibri"/>
              <a:ea typeface="Calibri"/>
              <a:cs typeface="Calibri"/>
              <a:sym typeface="Calibri"/>
            </a:endParaRPr>
          </a:p>
        </p:txBody>
      </p:sp>
      <p:sp>
        <p:nvSpPr>
          <p:cNvPr id="112" name="Google Shape;112;p2"/>
          <p:cNvSpPr txBox="1"/>
          <p:nvPr/>
        </p:nvSpPr>
        <p:spPr>
          <a:xfrm>
            <a:off x="6019800" y="2591908"/>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Aug</a:t>
            </a:r>
            <a:endParaRPr sz="1800">
              <a:solidFill>
                <a:schemeClr val="dk1"/>
              </a:solidFill>
              <a:latin typeface="Calibri"/>
              <a:ea typeface="Calibri"/>
              <a:cs typeface="Calibri"/>
              <a:sym typeface="Calibri"/>
            </a:endParaRPr>
          </a:p>
        </p:txBody>
      </p:sp>
      <p:sp>
        <p:nvSpPr>
          <p:cNvPr id="113" name="Google Shape;113;p2"/>
          <p:cNvSpPr txBox="1"/>
          <p:nvPr/>
        </p:nvSpPr>
        <p:spPr>
          <a:xfrm>
            <a:off x="6781800" y="2602502"/>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a:t>
            </a:r>
            <a:endParaRPr sz="1800">
              <a:solidFill>
                <a:schemeClr val="dk1"/>
              </a:solidFill>
              <a:latin typeface="Calibri"/>
              <a:ea typeface="Calibri"/>
              <a:cs typeface="Calibri"/>
              <a:sym typeface="Calibri"/>
            </a:endParaRPr>
          </a:p>
        </p:txBody>
      </p:sp>
      <p:sp>
        <p:nvSpPr>
          <p:cNvPr id="114" name="Google Shape;114;p2"/>
          <p:cNvSpPr txBox="1"/>
          <p:nvPr/>
        </p:nvSpPr>
        <p:spPr>
          <a:xfrm>
            <a:off x="7543800" y="2580482"/>
            <a:ext cx="66470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Oct</a:t>
            </a:r>
            <a:endParaRPr sz="1800">
              <a:solidFill>
                <a:schemeClr val="dk1"/>
              </a:solidFill>
              <a:latin typeface="Calibri"/>
              <a:ea typeface="Calibri"/>
              <a:cs typeface="Calibri"/>
              <a:sym typeface="Calibri"/>
            </a:endParaRPr>
          </a:p>
        </p:txBody>
      </p:sp>
      <p:sp>
        <p:nvSpPr>
          <p:cNvPr id="115" name="Google Shape;115;p2"/>
          <p:cNvSpPr txBox="1"/>
          <p:nvPr/>
        </p:nvSpPr>
        <p:spPr>
          <a:xfrm>
            <a:off x="8305800" y="2573004"/>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Nov</a:t>
            </a:r>
            <a:endParaRPr sz="1800">
              <a:solidFill>
                <a:schemeClr val="dk1"/>
              </a:solidFill>
              <a:latin typeface="Calibri"/>
              <a:ea typeface="Calibri"/>
              <a:cs typeface="Calibri"/>
              <a:sym typeface="Calibri"/>
            </a:endParaRPr>
          </a:p>
        </p:txBody>
      </p:sp>
      <p:sp>
        <p:nvSpPr>
          <p:cNvPr id="116" name="Google Shape;116;p2"/>
          <p:cNvSpPr txBox="1"/>
          <p:nvPr/>
        </p:nvSpPr>
        <p:spPr>
          <a:xfrm>
            <a:off x="8915400" y="5335369"/>
            <a:ext cx="4365281" cy="646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05867"/>
              </a:buClr>
              <a:buSzPts val="1800"/>
              <a:buFont typeface="Noto Sans Symbols"/>
              <a:buChar char="✔"/>
            </a:pPr>
            <a:r>
              <a:rPr lang="en-US" sz="1800">
                <a:solidFill>
                  <a:srgbClr val="205867"/>
                </a:solidFill>
                <a:latin typeface="Arial"/>
                <a:ea typeface="Arial"/>
                <a:cs typeface="Arial"/>
                <a:sym typeface="Arial"/>
              </a:rPr>
              <a:t>Ocean Carbon From Space Workshop (23-26 November 2025, virtual)</a:t>
            </a:r>
            <a:endParaRPr sz="1800">
              <a:solidFill>
                <a:srgbClr val="205867"/>
              </a:solidFill>
              <a:latin typeface="Arial"/>
              <a:ea typeface="Arial"/>
              <a:cs typeface="Arial"/>
              <a:sym typeface="Arial"/>
            </a:endParaRPr>
          </a:p>
        </p:txBody>
      </p:sp>
      <p:sp>
        <p:nvSpPr>
          <p:cNvPr id="117" name="Google Shape;117;p2"/>
          <p:cNvSpPr txBox="1"/>
          <p:nvPr/>
        </p:nvSpPr>
        <p:spPr>
          <a:xfrm>
            <a:off x="3962400" y="5347721"/>
            <a:ext cx="2213970" cy="923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05867"/>
                </a:solidFill>
                <a:latin typeface="Arial"/>
                <a:ea typeface="Arial"/>
                <a:cs typeface="Arial"/>
                <a:sym typeface="Arial"/>
              </a:rPr>
              <a:t>Living Planet Symposium</a:t>
            </a:r>
            <a:endParaRPr/>
          </a:p>
          <a:p>
            <a:pPr indent="0" lvl="0" marL="0" marR="0" rtl="0" algn="l">
              <a:spcBef>
                <a:spcPts val="0"/>
              </a:spcBef>
              <a:spcAft>
                <a:spcPts val="0"/>
              </a:spcAft>
              <a:buNone/>
            </a:pPr>
            <a:r>
              <a:rPr lang="en-US" sz="1800">
                <a:solidFill>
                  <a:srgbClr val="205867"/>
                </a:solidFill>
                <a:latin typeface="Arial"/>
                <a:ea typeface="Arial"/>
                <a:cs typeface="Arial"/>
                <a:sym typeface="Arial"/>
              </a:rPr>
              <a:t>23</a:t>
            </a:r>
            <a:r>
              <a:rPr baseline="30000" lang="en-US" sz="1800">
                <a:solidFill>
                  <a:srgbClr val="205867"/>
                </a:solidFill>
                <a:latin typeface="Arial"/>
                <a:ea typeface="Arial"/>
                <a:cs typeface="Arial"/>
                <a:sym typeface="Arial"/>
              </a:rPr>
              <a:t>rd</a:t>
            </a:r>
            <a:r>
              <a:rPr lang="en-US" sz="1800">
                <a:solidFill>
                  <a:srgbClr val="205867"/>
                </a:solidFill>
                <a:latin typeface="Arial"/>
                <a:ea typeface="Arial"/>
                <a:cs typeface="Arial"/>
                <a:sym typeface="Arial"/>
              </a:rPr>
              <a:t> -27</a:t>
            </a:r>
            <a:r>
              <a:rPr baseline="30000" lang="en-US" sz="1800">
                <a:solidFill>
                  <a:srgbClr val="205867"/>
                </a:solidFill>
                <a:latin typeface="Arial"/>
                <a:ea typeface="Arial"/>
                <a:cs typeface="Arial"/>
                <a:sym typeface="Arial"/>
              </a:rPr>
              <a:t>th</a:t>
            </a:r>
            <a:r>
              <a:rPr lang="en-US" sz="1800">
                <a:solidFill>
                  <a:srgbClr val="205867"/>
                </a:solidFill>
                <a:latin typeface="Arial"/>
                <a:ea typeface="Arial"/>
                <a:cs typeface="Arial"/>
                <a:sym typeface="Arial"/>
              </a:rPr>
              <a:t>  June 2025</a:t>
            </a:r>
            <a:endParaRPr sz="1800">
              <a:solidFill>
                <a:srgbClr val="205867"/>
              </a:solidFill>
              <a:latin typeface="Arial"/>
              <a:ea typeface="Arial"/>
              <a:cs typeface="Arial"/>
              <a:sym typeface="Arial"/>
            </a:endParaRPr>
          </a:p>
        </p:txBody>
      </p:sp>
      <p:sp>
        <p:nvSpPr>
          <p:cNvPr id="118" name="Google Shape;118;p2"/>
          <p:cNvSpPr txBox="1"/>
          <p:nvPr/>
        </p:nvSpPr>
        <p:spPr>
          <a:xfrm>
            <a:off x="8185934" y="3678396"/>
            <a:ext cx="217726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559"/>
                </a:solidFill>
                <a:latin typeface="Arial"/>
                <a:ea typeface="Arial"/>
                <a:cs typeface="Arial"/>
                <a:sym typeface="Arial"/>
              </a:rPr>
              <a:t>39th CEOS plenary: Nov. 4th -6th , 2025</a:t>
            </a:r>
            <a:endParaRPr sz="1800">
              <a:solidFill>
                <a:srgbClr val="3B6559"/>
              </a:solidFill>
              <a:latin typeface="Arial"/>
              <a:ea typeface="Arial"/>
              <a:cs typeface="Arial"/>
              <a:sym typeface="Arial"/>
            </a:endParaRPr>
          </a:p>
        </p:txBody>
      </p:sp>
      <p:sp>
        <p:nvSpPr>
          <p:cNvPr id="119" name="Google Shape;119;p2"/>
          <p:cNvSpPr txBox="1"/>
          <p:nvPr/>
        </p:nvSpPr>
        <p:spPr>
          <a:xfrm>
            <a:off x="9318403" y="6286500"/>
            <a:ext cx="4571878" cy="36933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205867"/>
              </a:buClr>
              <a:buSzPts val="1800"/>
              <a:buFont typeface="Noto Sans Symbols"/>
              <a:buChar char="✔"/>
            </a:pPr>
            <a:r>
              <a:rPr lang="en-US" sz="1800">
                <a:solidFill>
                  <a:srgbClr val="205867"/>
                </a:solidFill>
                <a:latin typeface="Arial"/>
                <a:ea typeface="Arial"/>
                <a:cs typeface="Arial"/>
                <a:sym typeface="Arial"/>
              </a:rPr>
              <a:t>6th IOCS Dec 1</a:t>
            </a:r>
            <a:r>
              <a:rPr baseline="30000" lang="en-US" sz="1800">
                <a:solidFill>
                  <a:srgbClr val="205867"/>
                </a:solidFill>
                <a:latin typeface="Arial"/>
                <a:ea typeface="Arial"/>
                <a:cs typeface="Arial"/>
                <a:sym typeface="Arial"/>
              </a:rPr>
              <a:t>st</a:t>
            </a:r>
            <a:r>
              <a:rPr lang="en-US" sz="1800">
                <a:solidFill>
                  <a:srgbClr val="205867"/>
                </a:solidFill>
                <a:latin typeface="Arial"/>
                <a:ea typeface="Arial"/>
                <a:cs typeface="Arial"/>
                <a:sym typeface="Arial"/>
              </a:rPr>
              <a:t>  - 4</a:t>
            </a:r>
            <a:r>
              <a:rPr baseline="30000" lang="en-US" sz="1800">
                <a:solidFill>
                  <a:srgbClr val="205867"/>
                </a:solidFill>
                <a:latin typeface="Arial"/>
                <a:ea typeface="Arial"/>
                <a:cs typeface="Arial"/>
                <a:sym typeface="Arial"/>
              </a:rPr>
              <a:t>th</a:t>
            </a:r>
            <a:r>
              <a:rPr lang="en-US" sz="1800">
                <a:solidFill>
                  <a:srgbClr val="205867"/>
                </a:solidFill>
                <a:latin typeface="Arial"/>
                <a:ea typeface="Arial"/>
                <a:cs typeface="Arial"/>
                <a:sym typeface="Arial"/>
              </a:rPr>
              <a:t>  Darmstadt</a:t>
            </a:r>
            <a:endParaRPr sz="1800">
              <a:solidFill>
                <a:srgbClr val="205867"/>
              </a:solidFill>
              <a:latin typeface="Calibri"/>
              <a:ea typeface="Calibri"/>
              <a:cs typeface="Calibri"/>
              <a:sym typeface="Calibri"/>
            </a:endParaRPr>
          </a:p>
        </p:txBody>
      </p:sp>
      <p:sp>
        <p:nvSpPr>
          <p:cNvPr id="120" name="Google Shape;120;p2"/>
          <p:cNvSpPr txBox="1"/>
          <p:nvPr/>
        </p:nvSpPr>
        <p:spPr>
          <a:xfrm>
            <a:off x="2473226" y="3678396"/>
            <a:ext cx="19417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cap="none">
                <a:solidFill>
                  <a:srgbClr val="3B6559"/>
                </a:solidFill>
                <a:latin typeface="Arial"/>
                <a:ea typeface="Arial"/>
                <a:cs typeface="Arial"/>
                <a:sym typeface="Arial"/>
              </a:rPr>
              <a:t>SIT-40: </a:t>
            </a:r>
            <a:r>
              <a:rPr lang="en-US" sz="1800">
                <a:solidFill>
                  <a:srgbClr val="3B6559"/>
                </a:solidFill>
                <a:latin typeface="Arial"/>
                <a:ea typeface="Arial"/>
                <a:cs typeface="Arial"/>
                <a:sym typeface="Arial"/>
              </a:rPr>
              <a:t>Apr.</a:t>
            </a:r>
            <a:r>
              <a:rPr lang="en-US" sz="1800" cap="none">
                <a:solidFill>
                  <a:srgbClr val="3B6559"/>
                </a:solidFill>
                <a:latin typeface="Arial"/>
                <a:ea typeface="Arial"/>
                <a:cs typeface="Arial"/>
                <a:sym typeface="Arial"/>
              </a:rPr>
              <a:t> </a:t>
            </a:r>
            <a:r>
              <a:rPr lang="en-US" sz="1800">
                <a:solidFill>
                  <a:srgbClr val="3B6559"/>
                </a:solidFill>
                <a:latin typeface="Arial"/>
                <a:ea typeface="Arial"/>
                <a:cs typeface="Arial"/>
                <a:sym typeface="Arial"/>
              </a:rPr>
              <a:t>8th-10th</a:t>
            </a:r>
            <a:r>
              <a:rPr lang="en-US" sz="1800" cap="none">
                <a:solidFill>
                  <a:srgbClr val="3B6559"/>
                </a:solidFill>
                <a:latin typeface="Arial"/>
                <a:ea typeface="Arial"/>
                <a:cs typeface="Arial"/>
                <a:sym typeface="Arial"/>
              </a:rPr>
              <a:t> </a:t>
            </a:r>
            <a:r>
              <a:rPr lang="en-US" sz="1800">
                <a:solidFill>
                  <a:srgbClr val="3B6559"/>
                </a:solidFill>
                <a:latin typeface="Arial"/>
                <a:ea typeface="Arial"/>
                <a:cs typeface="Arial"/>
                <a:sym typeface="Arial"/>
              </a:rPr>
              <a:t>2025</a:t>
            </a:r>
            <a:r>
              <a:rPr lang="en-US" sz="1800" cap="none">
                <a:solidFill>
                  <a:srgbClr val="3B6559"/>
                </a:solidFill>
                <a:latin typeface="Arial"/>
                <a:ea typeface="Arial"/>
                <a:cs typeface="Arial"/>
                <a:sym typeface="Arial"/>
              </a:rPr>
              <a:t>  </a:t>
            </a:r>
            <a:endParaRPr sz="1800" cap="none">
              <a:solidFill>
                <a:srgbClr val="3B6559"/>
              </a:solidFill>
              <a:latin typeface="Arial"/>
              <a:ea typeface="Arial"/>
              <a:cs typeface="Arial"/>
              <a:sym typeface="Arial"/>
            </a:endParaRPr>
          </a:p>
        </p:txBody>
      </p:sp>
      <p:sp>
        <p:nvSpPr>
          <p:cNvPr id="121" name="Google Shape;121;p2"/>
          <p:cNvSpPr txBox="1"/>
          <p:nvPr/>
        </p:nvSpPr>
        <p:spPr>
          <a:xfrm>
            <a:off x="5943600" y="3678396"/>
            <a:ext cx="21772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B6559"/>
                </a:solidFill>
                <a:latin typeface="Arial"/>
                <a:ea typeface="Arial"/>
                <a:cs typeface="Arial"/>
                <a:sym typeface="Arial"/>
              </a:rPr>
              <a:t>SIT Tech. Workshop: Sept. 9th-11th 2025 </a:t>
            </a:r>
            <a:endParaRPr sz="1800">
              <a:solidFill>
                <a:srgbClr val="3B6559"/>
              </a:solidFill>
              <a:latin typeface="Arial"/>
              <a:ea typeface="Arial"/>
              <a:cs typeface="Arial"/>
              <a:sym typeface="Arial"/>
            </a:endParaRPr>
          </a:p>
        </p:txBody>
      </p:sp>
      <p:sp>
        <p:nvSpPr>
          <p:cNvPr id="122" name="Google Shape;122;p2"/>
          <p:cNvSpPr txBox="1"/>
          <p:nvPr/>
        </p:nvSpPr>
        <p:spPr>
          <a:xfrm>
            <a:off x="11963400" y="8416769"/>
            <a:ext cx="232830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6923C"/>
                </a:solidFill>
                <a:latin typeface="Arial"/>
                <a:ea typeface="Arial"/>
                <a:cs typeface="Arial"/>
                <a:sym typeface="Arial"/>
              </a:rPr>
              <a:t>Aquatic Carbon Roadmap Final Draft Delivery</a:t>
            </a:r>
            <a:endParaRPr/>
          </a:p>
          <a:p>
            <a:pPr indent="0" lvl="0" marL="0" marR="0" rtl="0" algn="ctr">
              <a:spcBef>
                <a:spcPts val="0"/>
              </a:spcBef>
              <a:spcAft>
                <a:spcPts val="0"/>
              </a:spcAft>
              <a:buNone/>
            </a:pPr>
            <a:r>
              <a:rPr lang="en-US" sz="1800">
                <a:solidFill>
                  <a:srgbClr val="76923C"/>
                </a:solidFill>
                <a:latin typeface="Arial"/>
                <a:ea typeface="Arial"/>
                <a:cs typeface="Arial"/>
                <a:sym typeface="Arial"/>
              </a:rPr>
              <a:t>On April 1</a:t>
            </a:r>
            <a:r>
              <a:rPr baseline="30000" lang="en-US" sz="1800">
                <a:solidFill>
                  <a:srgbClr val="76923C"/>
                </a:solidFill>
                <a:latin typeface="Arial"/>
                <a:ea typeface="Arial"/>
                <a:cs typeface="Arial"/>
                <a:sym typeface="Arial"/>
              </a:rPr>
              <a:t>st</a:t>
            </a:r>
            <a:r>
              <a:rPr lang="en-US" sz="1800">
                <a:solidFill>
                  <a:srgbClr val="76923C"/>
                </a:solidFill>
                <a:latin typeface="Arial"/>
                <a:ea typeface="Arial"/>
                <a:cs typeface="Arial"/>
                <a:sym typeface="Arial"/>
              </a:rPr>
              <a:t> 2026</a:t>
            </a:r>
            <a:endParaRPr sz="1800">
              <a:solidFill>
                <a:srgbClr val="76923C"/>
              </a:solidFill>
              <a:latin typeface="Arial"/>
              <a:ea typeface="Arial"/>
              <a:cs typeface="Arial"/>
              <a:sym typeface="Arial"/>
            </a:endParaRPr>
          </a:p>
        </p:txBody>
      </p:sp>
      <p:sp>
        <p:nvSpPr>
          <p:cNvPr id="123" name="Google Shape;123;p2"/>
          <p:cNvSpPr txBox="1"/>
          <p:nvPr/>
        </p:nvSpPr>
        <p:spPr>
          <a:xfrm>
            <a:off x="762000" y="3677347"/>
            <a:ext cx="19417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3B6559"/>
                </a:solidFill>
                <a:latin typeface="Montserrat"/>
                <a:ea typeface="Montserrat"/>
                <a:cs typeface="Montserrat"/>
                <a:sym typeface="Montserrat"/>
              </a:rPr>
              <a:t>CEOS MEETINGS</a:t>
            </a:r>
            <a:endParaRPr b="1" sz="1800" cap="none">
              <a:solidFill>
                <a:srgbClr val="3B6559"/>
              </a:solidFill>
              <a:latin typeface="Montserrat"/>
              <a:ea typeface="Montserrat"/>
              <a:cs typeface="Montserrat"/>
              <a:sym typeface="Montserrat"/>
            </a:endParaRPr>
          </a:p>
        </p:txBody>
      </p:sp>
      <p:sp>
        <p:nvSpPr>
          <p:cNvPr id="124" name="Google Shape;124;p2"/>
          <p:cNvSpPr txBox="1"/>
          <p:nvPr/>
        </p:nvSpPr>
        <p:spPr>
          <a:xfrm>
            <a:off x="762000" y="5404531"/>
            <a:ext cx="1941763" cy="923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31859B"/>
                </a:solidFill>
                <a:latin typeface="Montserrat"/>
                <a:ea typeface="Montserrat"/>
                <a:cs typeface="Montserrat"/>
                <a:sym typeface="Montserrat"/>
              </a:rPr>
              <a:t>OTHER RELEVANT EVENTS</a:t>
            </a:r>
            <a:endParaRPr b="1" sz="1800" cap="none">
              <a:solidFill>
                <a:srgbClr val="31859B"/>
              </a:solidFill>
              <a:latin typeface="Montserrat"/>
              <a:ea typeface="Montserrat"/>
              <a:cs typeface="Montserrat"/>
              <a:sym typeface="Montserrat"/>
            </a:endParaRPr>
          </a:p>
        </p:txBody>
      </p:sp>
      <p:sp>
        <p:nvSpPr>
          <p:cNvPr id="125" name="Google Shape;125;p2"/>
          <p:cNvSpPr txBox="1"/>
          <p:nvPr/>
        </p:nvSpPr>
        <p:spPr>
          <a:xfrm>
            <a:off x="762000" y="7329912"/>
            <a:ext cx="19417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76923C"/>
                </a:solidFill>
                <a:latin typeface="Montserrat"/>
                <a:ea typeface="Montserrat"/>
                <a:cs typeface="Montserrat"/>
                <a:sym typeface="Montserrat"/>
              </a:rPr>
              <a:t>AQUATIC CARBON ROADMAP DEADLINES</a:t>
            </a:r>
            <a:endParaRPr b="1" sz="1800" cap="none">
              <a:solidFill>
                <a:srgbClr val="76923C"/>
              </a:solidFill>
              <a:latin typeface="Montserrat"/>
              <a:ea typeface="Montserrat"/>
              <a:cs typeface="Montserrat"/>
              <a:sym typeface="Montserrat"/>
            </a:endParaRPr>
          </a:p>
        </p:txBody>
      </p:sp>
      <p:sp>
        <p:nvSpPr>
          <p:cNvPr id="126" name="Google Shape;126;p2"/>
          <p:cNvSpPr txBox="1"/>
          <p:nvPr/>
        </p:nvSpPr>
        <p:spPr>
          <a:xfrm>
            <a:off x="2438400" y="8422365"/>
            <a:ext cx="2373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6923C"/>
                </a:solidFill>
                <a:latin typeface="Arial"/>
                <a:ea typeface="Arial"/>
                <a:cs typeface="Arial"/>
                <a:sym typeface="Arial"/>
              </a:rPr>
              <a:t>1</a:t>
            </a:r>
            <a:r>
              <a:rPr baseline="30000" lang="en-US" sz="1800">
                <a:solidFill>
                  <a:srgbClr val="76923C"/>
                </a:solidFill>
                <a:latin typeface="Arial"/>
                <a:ea typeface="Arial"/>
                <a:cs typeface="Arial"/>
                <a:sym typeface="Arial"/>
              </a:rPr>
              <a:t>st</a:t>
            </a:r>
            <a:r>
              <a:rPr lang="en-US" sz="1800">
                <a:solidFill>
                  <a:srgbClr val="76923C"/>
                </a:solidFill>
                <a:latin typeface="Arial"/>
                <a:ea typeface="Arial"/>
                <a:cs typeface="Arial"/>
                <a:sym typeface="Arial"/>
              </a:rPr>
              <a:t> Draft, bullet points per section</a:t>
            </a:r>
            <a:endParaRPr sz="1800">
              <a:solidFill>
                <a:srgbClr val="76923C"/>
              </a:solidFill>
              <a:latin typeface="Arial"/>
              <a:ea typeface="Arial"/>
              <a:cs typeface="Arial"/>
              <a:sym typeface="Arial"/>
            </a:endParaRPr>
          </a:p>
        </p:txBody>
      </p:sp>
      <p:sp>
        <p:nvSpPr>
          <p:cNvPr id="127" name="Google Shape;127;p2"/>
          <p:cNvSpPr txBox="1"/>
          <p:nvPr/>
        </p:nvSpPr>
        <p:spPr>
          <a:xfrm>
            <a:off x="6432749" y="8354761"/>
            <a:ext cx="1070421" cy="3693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6923C"/>
                </a:solidFill>
                <a:latin typeface="Arial"/>
                <a:ea typeface="Arial"/>
                <a:cs typeface="Arial"/>
                <a:sym typeface="Arial"/>
              </a:rPr>
              <a:t>2</a:t>
            </a:r>
            <a:r>
              <a:rPr baseline="30000" lang="en-US" sz="1800">
                <a:solidFill>
                  <a:srgbClr val="76923C"/>
                </a:solidFill>
                <a:latin typeface="Arial"/>
                <a:ea typeface="Arial"/>
                <a:cs typeface="Arial"/>
                <a:sym typeface="Arial"/>
              </a:rPr>
              <a:t>nd</a:t>
            </a:r>
            <a:r>
              <a:rPr lang="en-US" sz="1800">
                <a:solidFill>
                  <a:srgbClr val="76923C"/>
                </a:solidFill>
                <a:latin typeface="Arial"/>
                <a:ea typeface="Arial"/>
                <a:cs typeface="Arial"/>
                <a:sym typeface="Arial"/>
              </a:rPr>
              <a:t>  Draft</a:t>
            </a:r>
            <a:endParaRPr sz="1800">
              <a:solidFill>
                <a:srgbClr val="76923C"/>
              </a:solidFill>
              <a:latin typeface="Arial"/>
              <a:ea typeface="Arial"/>
              <a:cs typeface="Arial"/>
              <a:sym typeface="Arial"/>
            </a:endParaRPr>
          </a:p>
        </p:txBody>
      </p:sp>
      <p:sp>
        <p:nvSpPr>
          <p:cNvPr id="128" name="Google Shape;128;p2"/>
          <p:cNvSpPr txBox="1"/>
          <p:nvPr/>
        </p:nvSpPr>
        <p:spPr>
          <a:xfrm>
            <a:off x="8304595" y="8354763"/>
            <a:ext cx="9593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6923C"/>
                </a:solidFill>
                <a:latin typeface="Arial"/>
                <a:ea typeface="Arial"/>
                <a:cs typeface="Arial"/>
                <a:sym typeface="Arial"/>
              </a:rPr>
              <a:t>3</a:t>
            </a:r>
            <a:r>
              <a:rPr baseline="30000" lang="en-US" sz="1800">
                <a:solidFill>
                  <a:srgbClr val="76923C"/>
                </a:solidFill>
                <a:latin typeface="Arial"/>
                <a:ea typeface="Arial"/>
                <a:cs typeface="Arial"/>
                <a:sym typeface="Arial"/>
              </a:rPr>
              <a:t>rd</a:t>
            </a:r>
            <a:r>
              <a:rPr lang="en-US" sz="1800">
                <a:solidFill>
                  <a:srgbClr val="76923C"/>
                </a:solidFill>
                <a:latin typeface="Arial"/>
                <a:ea typeface="Arial"/>
                <a:cs typeface="Arial"/>
                <a:sym typeface="Arial"/>
              </a:rPr>
              <a:t> draft</a:t>
            </a:r>
            <a:endParaRPr sz="1800">
              <a:solidFill>
                <a:srgbClr val="76923C"/>
              </a:solidFill>
              <a:latin typeface="Arial"/>
              <a:ea typeface="Arial"/>
              <a:cs typeface="Arial"/>
              <a:sym typeface="Arial"/>
            </a:endParaRPr>
          </a:p>
        </p:txBody>
      </p:sp>
      <p:cxnSp>
        <p:nvCxnSpPr>
          <p:cNvPr id="129" name="Google Shape;129;p2"/>
          <p:cNvCxnSpPr>
            <a:stCxn id="121" idx="2"/>
            <a:endCxn id="127" idx="0"/>
          </p:cNvCxnSpPr>
          <p:nvPr/>
        </p:nvCxnSpPr>
        <p:spPr>
          <a:xfrm flipH="1">
            <a:off x="6968036" y="4324727"/>
            <a:ext cx="64200" cy="4029900"/>
          </a:xfrm>
          <a:prstGeom prst="straightConnector1">
            <a:avLst/>
          </a:prstGeom>
          <a:noFill/>
          <a:ln cap="flat" cmpd="sng" w="9525">
            <a:solidFill>
              <a:srgbClr val="4A7DBA"/>
            </a:solidFill>
            <a:prstDash val="solid"/>
            <a:round/>
            <a:headEnd len="sm" w="sm" type="none"/>
            <a:tailEnd len="med" w="med" type="triangle"/>
          </a:ln>
        </p:spPr>
      </p:cxnSp>
      <p:cxnSp>
        <p:nvCxnSpPr>
          <p:cNvPr id="130" name="Google Shape;130;p2"/>
          <p:cNvCxnSpPr/>
          <p:nvPr/>
        </p:nvCxnSpPr>
        <p:spPr>
          <a:xfrm>
            <a:off x="8937041" y="4323678"/>
            <a:ext cx="0" cy="4098687"/>
          </a:xfrm>
          <a:prstGeom prst="straightConnector1">
            <a:avLst/>
          </a:prstGeom>
          <a:noFill/>
          <a:ln cap="flat" cmpd="sng" w="9525">
            <a:solidFill>
              <a:srgbClr val="4A7DBA"/>
            </a:solidFill>
            <a:prstDash val="solid"/>
            <a:round/>
            <a:headEnd len="sm" w="sm" type="none"/>
            <a:tailEnd len="med" w="med" type="triangle"/>
          </a:ln>
        </p:spPr>
      </p:cxnSp>
      <p:sp>
        <p:nvSpPr>
          <p:cNvPr id="131" name="Google Shape;131;p2"/>
          <p:cNvSpPr/>
          <p:nvPr/>
        </p:nvSpPr>
        <p:spPr>
          <a:xfrm>
            <a:off x="2558982" y="7626406"/>
            <a:ext cx="11399208" cy="687555"/>
          </a:xfrm>
          <a:prstGeom prst="stripedRightArrow">
            <a:avLst>
              <a:gd fmla="val 50000" name="adj1"/>
              <a:gd fmla="val 50000" name="adj2"/>
            </a:avLst>
          </a:prstGeom>
          <a:solidFill>
            <a:schemeClr val="dk2"/>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2"/>
          <p:cNvSpPr txBox="1"/>
          <p:nvPr/>
        </p:nvSpPr>
        <p:spPr>
          <a:xfrm>
            <a:off x="9225663" y="7158660"/>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Dec</a:t>
            </a:r>
            <a:endParaRPr sz="1800">
              <a:solidFill>
                <a:schemeClr val="dk1"/>
              </a:solidFill>
              <a:latin typeface="Calibri"/>
              <a:ea typeface="Calibri"/>
              <a:cs typeface="Calibri"/>
              <a:sym typeface="Calibri"/>
            </a:endParaRPr>
          </a:p>
        </p:txBody>
      </p:sp>
      <p:sp>
        <p:nvSpPr>
          <p:cNvPr id="133" name="Google Shape;133;p2"/>
          <p:cNvSpPr txBox="1"/>
          <p:nvPr/>
        </p:nvSpPr>
        <p:spPr>
          <a:xfrm>
            <a:off x="2966072" y="7153984"/>
            <a:ext cx="66470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Apr</a:t>
            </a:r>
            <a:endParaRPr sz="1800">
              <a:solidFill>
                <a:schemeClr val="dk1"/>
              </a:solidFill>
              <a:latin typeface="Calibri"/>
              <a:ea typeface="Calibri"/>
              <a:cs typeface="Calibri"/>
              <a:sym typeface="Calibri"/>
            </a:endParaRPr>
          </a:p>
        </p:txBody>
      </p:sp>
      <p:sp>
        <p:nvSpPr>
          <p:cNvPr id="134" name="Google Shape;134;p2"/>
          <p:cNvSpPr txBox="1"/>
          <p:nvPr/>
        </p:nvSpPr>
        <p:spPr>
          <a:xfrm>
            <a:off x="3822251" y="7190976"/>
            <a:ext cx="749749"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May</a:t>
            </a:r>
            <a:endParaRPr sz="1800">
              <a:solidFill>
                <a:schemeClr val="dk1"/>
              </a:solidFill>
              <a:latin typeface="Calibri"/>
              <a:ea typeface="Calibri"/>
              <a:cs typeface="Calibri"/>
              <a:sym typeface="Calibri"/>
            </a:endParaRPr>
          </a:p>
        </p:txBody>
      </p:sp>
      <p:sp>
        <p:nvSpPr>
          <p:cNvPr id="135" name="Google Shape;135;p2"/>
          <p:cNvSpPr txBox="1"/>
          <p:nvPr/>
        </p:nvSpPr>
        <p:spPr>
          <a:xfrm>
            <a:off x="4653663" y="7173801"/>
            <a:ext cx="67849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Jun</a:t>
            </a:r>
            <a:endParaRPr sz="1800">
              <a:solidFill>
                <a:schemeClr val="dk1"/>
              </a:solidFill>
              <a:latin typeface="Calibri"/>
              <a:ea typeface="Calibri"/>
              <a:cs typeface="Calibri"/>
              <a:sym typeface="Calibri"/>
            </a:endParaRPr>
          </a:p>
        </p:txBody>
      </p:sp>
      <p:sp>
        <p:nvSpPr>
          <p:cNvPr id="136" name="Google Shape;136;p2"/>
          <p:cNvSpPr txBox="1"/>
          <p:nvPr/>
        </p:nvSpPr>
        <p:spPr>
          <a:xfrm>
            <a:off x="5415663" y="7188646"/>
            <a:ext cx="59345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Jul</a:t>
            </a:r>
            <a:endParaRPr sz="1800">
              <a:solidFill>
                <a:schemeClr val="dk1"/>
              </a:solidFill>
              <a:latin typeface="Calibri"/>
              <a:ea typeface="Calibri"/>
              <a:cs typeface="Calibri"/>
              <a:sym typeface="Calibri"/>
            </a:endParaRPr>
          </a:p>
        </p:txBody>
      </p:sp>
      <p:sp>
        <p:nvSpPr>
          <p:cNvPr id="137" name="Google Shape;137;p2"/>
          <p:cNvSpPr txBox="1"/>
          <p:nvPr/>
        </p:nvSpPr>
        <p:spPr>
          <a:xfrm>
            <a:off x="6025263" y="7153984"/>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Aug</a:t>
            </a:r>
            <a:endParaRPr sz="1800">
              <a:solidFill>
                <a:schemeClr val="dk1"/>
              </a:solidFill>
              <a:latin typeface="Calibri"/>
              <a:ea typeface="Calibri"/>
              <a:cs typeface="Calibri"/>
              <a:sym typeface="Calibri"/>
            </a:endParaRPr>
          </a:p>
        </p:txBody>
      </p:sp>
      <p:sp>
        <p:nvSpPr>
          <p:cNvPr id="138" name="Google Shape;138;p2"/>
          <p:cNvSpPr txBox="1"/>
          <p:nvPr/>
        </p:nvSpPr>
        <p:spPr>
          <a:xfrm>
            <a:off x="6787263" y="7164578"/>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a:t>
            </a:r>
            <a:endParaRPr sz="1800">
              <a:solidFill>
                <a:schemeClr val="dk1"/>
              </a:solidFill>
              <a:latin typeface="Calibri"/>
              <a:ea typeface="Calibri"/>
              <a:cs typeface="Calibri"/>
              <a:sym typeface="Calibri"/>
            </a:endParaRPr>
          </a:p>
        </p:txBody>
      </p:sp>
      <p:sp>
        <p:nvSpPr>
          <p:cNvPr id="139" name="Google Shape;139;p2"/>
          <p:cNvSpPr txBox="1"/>
          <p:nvPr/>
        </p:nvSpPr>
        <p:spPr>
          <a:xfrm>
            <a:off x="7549263" y="7142558"/>
            <a:ext cx="66470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Oct</a:t>
            </a:r>
            <a:endParaRPr sz="1800">
              <a:solidFill>
                <a:schemeClr val="dk1"/>
              </a:solidFill>
              <a:latin typeface="Calibri"/>
              <a:ea typeface="Calibri"/>
              <a:cs typeface="Calibri"/>
              <a:sym typeface="Calibri"/>
            </a:endParaRPr>
          </a:p>
        </p:txBody>
      </p:sp>
      <p:sp>
        <p:nvSpPr>
          <p:cNvPr id="140" name="Google Shape;140;p2"/>
          <p:cNvSpPr txBox="1"/>
          <p:nvPr/>
        </p:nvSpPr>
        <p:spPr>
          <a:xfrm>
            <a:off x="8341154" y="7172887"/>
            <a:ext cx="722168"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Nov</a:t>
            </a:r>
            <a:endParaRPr sz="1800">
              <a:solidFill>
                <a:schemeClr val="dk1"/>
              </a:solidFill>
              <a:latin typeface="Calibri"/>
              <a:ea typeface="Calibri"/>
              <a:cs typeface="Calibri"/>
              <a:sym typeface="Calibri"/>
            </a:endParaRPr>
          </a:p>
        </p:txBody>
      </p:sp>
      <p:cxnSp>
        <p:nvCxnSpPr>
          <p:cNvPr id="141" name="Google Shape;141;p2"/>
          <p:cNvCxnSpPr/>
          <p:nvPr/>
        </p:nvCxnSpPr>
        <p:spPr>
          <a:xfrm flipH="1">
            <a:off x="3244814" y="4338008"/>
            <a:ext cx="75186" cy="4030035"/>
          </a:xfrm>
          <a:prstGeom prst="straightConnector1">
            <a:avLst/>
          </a:prstGeom>
          <a:noFill/>
          <a:ln cap="flat" cmpd="sng" w="9525">
            <a:solidFill>
              <a:srgbClr val="4A7DBA"/>
            </a:solidFill>
            <a:prstDash val="solid"/>
            <a:round/>
            <a:headEnd len="sm" w="sm" type="none"/>
            <a:tailEnd len="med" w="med" type="triangle"/>
          </a:ln>
        </p:spPr>
      </p:cxnSp>
      <p:sp>
        <p:nvSpPr>
          <p:cNvPr id="142" name="Google Shape;142;p2"/>
          <p:cNvSpPr txBox="1"/>
          <p:nvPr/>
        </p:nvSpPr>
        <p:spPr>
          <a:xfrm>
            <a:off x="10141904" y="2628432"/>
            <a:ext cx="67849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Jan</a:t>
            </a:r>
            <a:endParaRPr sz="1800">
              <a:solidFill>
                <a:schemeClr val="dk1"/>
              </a:solidFill>
              <a:latin typeface="Calibri"/>
              <a:ea typeface="Calibri"/>
              <a:cs typeface="Calibri"/>
              <a:sym typeface="Calibri"/>
            </a:endParaRPr>
          </a:p>
        </p:txBody>
      </p:sp>
      <p:sp>
        <p:nvSpPr>
          <p:cNvPr id="143" name="Google Shape;143;p2"/>
          <p:cNvSpPr txBox="1"/>
          <p:nvPr/>
        </p:nvSpPr>
        <p:spPr>
          <a:xfrm>
            <a:off x="11056304" y="2644891"/>
            <a:ext cx="706079"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Feb</a:t>
            </a:r>
            <a:endParaRPr sz="1800">
              <a:solidFill>
                <a:schemeClr val="dk1"/>
              </a:solidFill>
              <a:latin typeface="Calibri"/>
              <a:ea typeface="Calibri"/>
              <a:cs typeface="Calibri"/>
              <a:sym typeface="Calibri"/>
            </a:endParaRPr>
          </a:p>
        </p:txBody>
      </p:sp>
      <p:sp>
        <p:nvSpPr>
          <p:cNvPr id="144" name="Google Shape;144;p2"/>
          <p:cNvSpPr txBox="1"/>
          <p:nvPr/>
        </p:nvSpPr>
        <p:spPr>
          <a:xfrm>
            <a:off x="13060383" y="2649452"/>
            <a:ext cx="66470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Apr</a:t>
            </a:r>
            <a:endParaRPr sz="1800">
              <a:solidFill>
                <a:schemeClr val="dk1"/>
              </a:solidFill>
              <a:latin typeface="Calibri"/>
              <a:ea typeface="Calibri"/>
              <a:cs typeface="Calibri"/>
              <a:sym typeface="Calibri"/>
            </a:endParaRPr>
          </a:p>
        </p:txBody>
      </p:sp>
      <p:sp>
        <p:nvSpPr>
          <p:cNvPr id="145" name="Google Shape;145;p2"/>
          <p:cNvSpPr txBox="1"/>
          <p:nvPr/>
        </p:nvSpPr>
        <p:spPr>
          <a:xfrm>
            <a:off x="11970704" y="2644891"/>
            <a:ext cx="706079"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Mar</a:t>
            </a:r>
            <a:endParaRPr sz="1800">
              <a:solidFill>
                <a:schemeClr val="dk1"/>
              </a:solidFill>
              <a:latin typeface="Calibri"/>
              <a:ea typeface="Calibri"/>
              <a:cs typeface="Calibri"/>
              <a:sym typeface="Calibri"/>
            </a:endParaRPr>
          </a:p>
        </p:txBody>
      </p:sp>
      <p:sp>
        <p:nvSpPr>
          <p:cNvPr id="146" name="Google Shape;146;p2"/>
          <p:cNvSpPr txBox="1"/>
          <p:nvPr/>
        </p:nvSpPr>
        <p:spPr>
          <a:xfrm>
            <a:off x="10134600" y="7200432"/>
            <a:ext cx="67849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Jan</a:t>
            </a:r>
            <a:endParaRPr sz="1800">
              <a:solidFill>
                <a:schemeClr val="dk1"/>
              </a:solidFill>
              <a:latin typeface="Calibri"/>
              <a:ea typeface="Calibri"/>
              <a:cs typeface="Calibri"/>
              <a:sym typeface="Calibri"/>
            </a:endParaRPr>
          </a:p>
        </p:txBody>
      </p:sp>
      <p:sp>
        <p:nvSpPr>
          <p:cNvPr id="147" name="Google Shape;147;p2"/>
          <p:cNvSpPr txBox="1"/>
          <p:nvPr/>
        </p:nvSpPr>
        <p:spPr>
          <a:xfrm>
            <a:off x="11049000" y="7216891"/>
            <a:ext cx="706079"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Feb</a:t>
            </a:r>
            <a:endParaRPr sz="1800">
              <a:solidFill>
                <a:schemeClr val="dk1"/>
              </a:solidFill>
              <a:latin typeface="Calibri"/>
              <a:ea typeface="Calibri"/>
              <a:cs typeface="Calibri"/>
              <a:sym typeface="Calibri"/>
            </a:endParaRPr>
          </a:p>
        </p:txBody>
      </p:sp>
      <p:sp>
        <p:nvSpPr>
          <p:cNvPr id="148" name="Google Shape;148;p2"/>
          <p:cNvSpPr txBox="1"/>
          <p:nvPr/>
        </p:nvSpPr>
        <p:spPr>
          <a:xfrm>
            <a:off x="13053079" y="7221452"/>
            <a:ext cx="664706"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Apr</a:t>
            </a:r>
            <a:endParaRPr sz="1800">
              <a:solidFill>
                <a:schemeClr val="dk1"/>
              </a:solidFill>
              <a:latin typeface="Calibri"/>
              <a:ea typeface="Calibri"/>
              <a:cs typeface="Calibri"/>
              <a:sym typeface="Calibri"/>
            </a:endParaRPr>
          </a:p>
        </p:txBody>
      </p:sp>
      <p:sp>
        <p:nvSpPr>
          <p:cNvPr id="149" name="Google Shape;149;p2"/>
          <p:cNvSpPr txBox="1"/>
          <p:nvPr/>
        </p:nvSpPr>
        <p:spPr>
          <a:xfrm>
            <a:off x="11963400" y="7216891"/>
            <a:ext cx="706079" cy="4366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Mar</a:t>
            </a:r>
            <a:endParaRPr sz="1800">
              <a:solidFill>
                <a:schemeClr val="dk1"/>
              </a:solidFill>
              <a:latin typeface="Calibri"/>
              <a:ea typeface="Calibri"/>
              <a:cs typeface="Calibri"/>
              <a:sym typeface="Calibri"/>
            </a:endParaRPr>
          </a:p>
        </p:txBody>
      </p:sp>
      <p:sp>
        <p:nvSpPr>
          <p:cNvPr id="150" name="Google Shape;150;p2"/>
          <p:cNvSpPr txBox="1"/>
          <p:nvPr/>
        </p:nvSpPr>
        <p:spPr>
          <a:xfrm>
            <a:off x="2406612" y="2247900"/>
            <a:ext cx="8066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05867"/>
                </a:solidFill>
                <a:latin typeface="Calibri"/>
                <a:ea typeface="Calibri"/>
                <a:cs typeface="Calibri"/>
                <a:sym typeface="Calibri"/>
              </a:rPr>
              <a:t>2025</a:t>
            </a:r>
            <a:endParaRPr sz="2400">
              <a:solidFill>
                <a:srgbClr val="205867"/>
              </a:solidFill>
              <a:latin typeface="Calibri"/>
              <a:ea typeface="Calibri"/>
              <a:cs typeface="Calibri"/>
              <a:sym typeface="Calibri"/>
            </a:endParaRPr>
          </a:p>
        </p:txBody>
      </p:sp>
      <p:sp>
        <p:nvSpPr>
          <p:cNvPr id="151" name="Google Shape;151;p2"/>
          <p:cNvSpPr txBox="1"/>
          <p:nvPr/>
        </p:nvSpPr>
        <p:spPr>
          <a:xfrm>
            <a:off x="10134600" y="2247900"/>
            <a:ext cx="80663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05867"/>
                </a:solidFill>
                <a:latin typeface="Calibri"/>
                <a:ea typeface="Calibri"/>
                <a:cs typeface="Calibri"/>
                <a:sym typeface="Calibri"/>
              </a:rPr>
              <a:t>2026</a:t>
            </a:r>
            <a:endParaRPr sz="2400">
              <a:solidFill>
                <a:srgbClr val="205867"/>
              </a:solidFill>
              <a:latin typeface="Calibri"/>
              <a:ea typeface="Calibri"/>
              <a:cs typeface="Calibri"/>
              <a:sym typeface="Calibri"/>
            </a:endParaRPr>
          </a:p>
        </p:txBody>
      </p:sp>
      <p:sp>
        <p:nvSpPr>
          <p:cNvPr id="152" name="Google Shape;152;p2"/>
          <p:cNvSpPr txBox="1"/>
          <p:nvPr/>
        </p:nvSpPr>
        <p:spPr>
          <a:xfrm>
            <a:off x="12810752" y="3666164"/>
            <a:ext cx="1828674" cy="646331"/>
          </a:xfrm>
          <a:prstGeom prst="rect">
            <a:avLst/>
          </a:prstGeom>
          <a:noFill/>
          <a:ln>
            <a:noFill/>
          </a:ln>
        </p:spPr>
        <p:txBody>
          <a:bodyPr anchorCtr="0" anchor="t" bIns="45700" lIns="91425" spcFirstLastPara="1" rIns="91425" wrap="square" tIns="45700">
            <a:spAutoFit/>
          </a:bodyPr>
          <a:lstStyle/>
          <a:p>
            <a:pPr indent="0" lvl="6" marL="0" marR="0" rtl="0" algn="l">
              <a:spcBef>
                <a:spcPts val="0"/>
              </a:spcBef>
              <a:spcAft>
                <a:spcPts val="0"/>
              </a:spcAft>
              <a:buNone/>
            </a:pPr>
            <a:r>
              <a:rPr b="0" i="0" lang="en-US" sz="1800" u="none" cap="none" strike="noStrike">
                <a:solidFill>
                  <a:srgbClr val="3B6559"/>
                </a:solidFill>
                <a:latin typeface="Arial"/>
                <a:ea typeface="Arial"/>
                <a:cs typeface="Arial"/>
                <a:sym typeface="Arial"/>
              </a:rPr>
              <a:t>CEOS SIT-41:</a:t>
            </a:r>
            <a:endParaRPr/>
          </a:p>
          <a:p>
            <a:pPr indent="0" lvl="6" marL="0" marR="0" rtl="0" algn="l">
              <a:spcBef>
                <a:spcPts val="0"/>
              </a:spcBef>
              <a:spcAft>
                <a:spcPts val="0"/>
              </a:spcAft>
              <a:buNone/>
            </a:pPr>
            <a:r>
              <a:rPr b="0" i="0" lang="en-US" sz="1800" u="none" cap="none" strike="noStrike">
                <a:solidFill>
                  <a:srgbClr val="3B6559"/>
                </a:solidFill>
                <a:latin typeface="Arial"/>
                <a:ea typeface="Arial"/>
                <a:cs typeface="Arial"/>
                <a:sym typeface="Arial"/>
              </a:rPr>
              <a:t> April 15th-16th</a:t>
            </a:r>
            <a:endParaRPr b="0" i="0" sz="1800" u="none" cap="none" strike="noStrike">
              <a:solidFill>
                <a:srgbClr val="3B6559"/>
              </a:solidFill>
              <a:latin typeface="Arial"/>
              <a:ea typeface="Arial"/>
              <a:cs typeface="Arial"/>
              <a:sym typeface="Arial"/>
            </a:endParaRPr>
          </a:p>
        </p:txBody>
      </p:sp>
      <p:grpSp>
        <p:nvGrpSpPr>
          <p:cNvPr id="153" name="Google Shape;153;p2"/>
          <p:cNvGrpSpPr/>
          <p:nvPr/>
        </p:nvGrpSpPr>
        <p:grpSpPr>
          <a:xfrm>
            <a:off x="14264223" y="2640568"/>
            <a:ext cx="3871377" cy="6645533"/>
            <a:chOff x="14264223" y="2640568"/>
            <a:chExt cx="3871377" cy="6645533"/>
          </a:xfrm>
        </p:grpSpPr>
        <p:sp>
          <p:nvSpPr>
            <p:cNvPr id="154" name="Google Shape;154;p2"/>
            <p:cNvSpPr/>
            <p:nvPr/>
          </p:nvSpPr>
          <p:spPr>
            <a:xfrm>
              <a:off x="14264223" y="3086916"/>
              <a:ext cx="2258171" cy="687555"/>
            </a:xfrm>
            <a:prstGeom prst="stripedRightArrow">
              <a:avLst>
                <a:gd fmla="val 58721" name="adj1"/>
                <a:gd fmla="val 50000" name="adj2"/>
              </a:avLst>
            </a:prstGeom>
            <a:solidFill>
              <a:schemeClr val="dk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
            <p:cNvSpPr/>
            <p:nvPr/>
          </p:nvSpPr>
          <p:spPr>
            <a:xfrm>
              <a:off x="14264223" y="7581900"/>
              <a:ext cx="2258171" cy="687555"/>
            </a:xfrm>
            <a:prstGeom prst="stripedRightArrow">
              <a:avLst>
                <a:gd fmla="val 58721" name="adj1"/>
                <a:gd fmla="val 50000" name="adj2"/>
              </a:avLst>
            </a:prstGeom>
            <a:solidFill>
              <a:schemeClr val="dk2"/>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2"/>
            <p:cNvSpPr txBox="1"/>
            <p:nvPr/>
          </p:nvSpPr>
          <p:spPr>
            <a:xfrm>
              <a:off x="16632694" y="2649452"/>
              <a:ext cx="5587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Nov</a:t>
              </a:r>
              <a:endParaRPr/>
            </a:p>
          </p:txBody>
        </p:sp>
        <p:sp>
          <p:nvSpPr>
            <p:cNvPr id="157" name="Google Shape;157;p2"/>
            <p:cNvSpPr txBox="1"/>
            <p:nvPr/>
          </p:nvSpPr>
          <p:spPr>
            <a:xfrm>
              <a:off x="16625390" y="7221452"/>
              <a:ext cx="5587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Nov</a:t>
              </a:r>
              <a:endParaRPr sz="1800">
                <a:solidFill>
                  <a:schemeClr val="dk1"/>
                </a:solidFill>
                <a:latin typeface="Calibri"/>
                <a:ea typeface="Calibri"/>
                <a:cs typeface="Calibri"/>
                <a:sym typeface="Calibri"/>
              </a:endParaRPr>
            </a:p>
          </p:txBody>
        </p:sp>
        <p:sp>
          <p:nvSpPr>
            <p:cNvPr id="158" name="Google Shape;158;p2"/>
            <p:cNvSpPr txBox="1"/>
            <p:nvPr/>
          </p:nvSpPr>
          <p:spPr>
            <a:xfrm>
              <a:off x="16306926" y="3658969"/>
              <a:ext cx="1828674" cy="646331"/>
            </a:xfrm>
            <a:prstGeom prst="rect">
              <a:avLst/>
            </a:prstGeom>
            <a:noFill/>
            <a:ln>
              <a:noFill/>
            </a:ln>
          </p:spPr>
          <p:txBody>
            <a:bodyPr anchorCtr="0" anchor="t" bIns="45700" lIns="91425" spcFirstLastPara="1" rIns="91425" wrap="square" tIns="45700">
              <a:spAutoFit/>
            </a:bodyPr>
            <a:lstStyle/>
            <a:p>
              <a:pPr indent="0" lvl="6" marL="0" marR="0" rtl="0" algn="l">
                <a:spcBef>
                  <a:spcPts val="0"/>
                </a:spcBef>
                <a:spcAft>
                  <a:spcPts val="0"/>
                </a:spcAft>
                <a:buNone/>
              </a:pPr>
              <a:r>
                <a:rPr b="0" i="0" lang="en-US" sz="1800" u="none" cap="none" strike="noStrike">
                  <a:solidFill>
                    <a:srgbClr val="3B6559"/>
                  </a:solidFill>
                  <a:latin typeface="Arial"/>
                  <a:ea typeface="Arial"/>
                  <a:cs typeface="Arial"/>
                  <a:sym typeface="Arial"/>
                </a:rPr>
                <a:t>CEOS Plenary:</a:t>
              </a:r>
              <a:endParaRPr/>
            </a:p>
            <a:p>
              <a:pPr indent="0" lvl="6" marL="0" marR="0" rtl="0" algn="l">
                <a:spcBef>
                  <a:spcPts val="0"/>
                </a:spcBef>
                <a:spcAft>
                  <a:spcPts val="0"/>
                </a:spcAft>
                <a:buNone/>
              </a:pPr>
              <a:r>
                <a:rPr b="0" i="0" lang="en-US" sz="1800" u="none" cap="none" strike="noStrike">
                  <a:solidFill>
                    <a:srgbClr val="3B6559"/>
                  </a:solidFill>
                  <a:latin typeface="Arial"/>
                  <a:ea typeface="Arial"/>
                  <a:cs typeface="Arial"/>
                  <a:sym typeface="Arial"/>
                </a:rPr>
                <a:t> Nov 3rd-6th</a:t>
              </a:r>
              <a:endParaRPr b="0" i="0" sz="1800" u="none" cap="none" strike="noStrike">
                <a:solidFill>
                  <a:srgbClr val="3B6559"/>
                </a:solidFill>
                <a:latin typeface="Arial"/>
                <a:ea typeface="Arial"/>
                <a:cs typeface="Arial"/>
                <a:sym typeface="Arial"/>
              </a:endParaRPr>
            </a:p>
          </p:txBody>
        </p:sp>
        <p:sp>
          <p:nvSpPr>
            <p:cNvPr id="159" name="Google Shape;159;p2"/>
            <p:cNvSpPr txBox="1"/>
            <p:nvPr/>
          </p:nvSpPr>
          <p:spPr>
            <a:xfrm>
              <a:off x="15367057" y="2640568"/>
              <a:ext cx="603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Sept</a:t>
              </a:r>
              <a:endParaRPr/>
            </a:p>
          </p:txBody>
        </p:sp>
        <p:sp>
          <p:nvSpPr>
            <p:cNvPr id="160" name="Google Shape;160;p2"/>
            <p:cNvSpPr txBox="1"/>
            <p:nvPr/>
          </p:nvSpPr>
          <p:spPr>
            <a:xfrm>
              <a:off x="15359753" y="7212568"/>
              <a:ext cx="6036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Sept</a:t>
              </a:r>
              <a:endParaRPr sz="1800">
                <a:solidFill>
                  <a:schemeClr val="dk1"/>
                </a:solidFill>
                <a:latin typeface="Calibri"/>
                <a:ea typeface="Calibri"/>
                <a:cs typeface="Calibri"/>
                <a:sym typeface="Calibri"/>
              </a:endParaRPr>
            </a:p>
          </p:txBody>
        </p:sp>
        <p:sp>
          <p:nvSpPr>
            <p:cNvPr id="161" name="Google Shape;161;p2"/>
            <p:cNvSpPr txBox="1"/>
            <p:nvPr/>
          </p:nvSpPr>
          <p:spPr>
            <a:xfrm>
              <a:off x="14554200" y="8362771"/>
              <a:ext cx="232830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6923C"/>
                  </a:solidFill>
                  <a:latin typeface="Arial"/>
                  <a:ea typeface="Arial"/>
                  <a:cs typeface="Arial"/>
                  <a:sym typeface="Arial"/>
                </a:rPr>
                <a:t>Aquatic Carbon Roadmap Final  Delivery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
          <p:cNvSpPr/>
          <p:nvPr/>
        </p:nvSpPr>
        <p:spPr>
          <a:xfrm rot="10800000">
            <a:off x="-10968" y="0"/>
            <a:ext cx="6217920" cy="5223053"/>
          </a:xfrm>
          <a:custGeom>
            <a:rect b="b" l="l" r="r" t="t"/>
            <a:pathLst>
              <a:path extrusionOk="0" h="5223053" w="6217920">
                <a:moveTo>
                  <a:pt x="0" y="0"/>
                </a:moveTo>
                <a:lnTo>
                  <a:pt x="6217920" y="0"/>
                </a:lnTo>
                <a:lnTo>
                  <a:pt x="6217920" y="5223053"/>
                </a:lnTo>
                <a:lnTo>
                  <a:pt x="0" y="522305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3"/>
          <p:cNvSpPr txBox="1"/>
          <p:nvPr/>
        </p:nvSpPr>
        <p:spPr>
          <a:xfrm>
            <a:off x="1593621" y="7757864"/>
            <a:ext cx="8749146"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rgbClr val="072A44"/>
                </a:solidFill>
                <a:latin typeface="Arial"/>
                <a:ea typeface="Arial"/>
                <a:cs typeface="Arial"/>
                <a:sym typeface="Arial"/>
              </a:rPr>
              <a:t>Roadmap concept </a:t>
            </a:r>
            <a:r>
              <a:rPr b="1" lang="en-US" sz="2400">
                <a:solidFill>
                  <a:srgbClr val="072A44"/>
                </a:solidFill>
                <a:latin typeface="Arial"/>
                <a:ea typeface="Arial"/>
                <a:cs typeface="Arial"/>
                <a:sym typeface="Arial"/>
              </a:rPr>
              <a:t>presented and endorsed at CEOS plenary in November 2023 as the “Aquatic leg” of the CEOS Carbon strategy</a:t>
            </a:r>
            <a:r>
              <a:rPr lang="en-US" sz="2400">
                <a:solidFill>
                  <a:srgbClr val="072A44"/>
                </a:solidFill>
                <a:latin typeface="Arial"/>
                <a:ea typeface="Arial"/>
                <a:cs typeface="Arial"/>
                <a:sym typeface="Arial"/>
              </a:rPr>
              <a:t>, in complement to the GHG and AFOLU roadmaps. Deadline for completion was Q1 2026; </a:t>
            </a:r>
            <a:r>
              <a:rPr b="1" lang="en-US" sz="2400">
                <a:solidFill>
                  <a:srgbClr val="072A44"/>
                </a:solidFill>
                <a:latin typeface="Arial"/>
                <a:ea typeface="Arial"/>
                <a:cs typeface="Arial"/>
                <a:sym typeface="Arial"/>
              </a:rPr>
              <a:t>ACR draft was delivered to CEOS April 1, 2026.</a:t>
            </a:r>
            <a:endParaRPr/>
          </a:p>
        </p:txBody>
      </p:sp>
      <p:pic>
        <p:nvPicPr>
          <p:cNvPr id="169" name="Google Shape;169;p3"/>
          <p:cNvPicPr preferRelativeResize="0"/>
          <p:nvPr/>
        </p:nvPicPr>
        <p:blipFill rotWithShape="1">
          <a:blip r:embed="rId4">
            <a:alphaModFix/>
          </a:blip>
          <a:srcRect b="10560" l="36826" r="38146" t="28913"/>
          <a:stretch/>
        </p:blipFill>
        <p:spPr>
          <a:xfrm>
            <a:off x="10586877" y="2392372"/>
            <a:ext cx="3542119" cy="4547974"/>
          </a:xfrm>
          <a:prstGeom prst="rect">
            <a:avLst/>
          </a:prstGeom>
          <a:noFill/>
          <a:ln>
            <a:noFill/>
          </a:ln>
        </p:spPr>
      </p:pic>
      <p:pic>
        <p:nvPicPr>
          <p:cNvPr descr="A white cover with black text&#10;&#10;Description automatically generated" id="170" name="Google Shape;170;p3"/>
          <p:cNvPicPr preferRelativeResize="0"/>
          <p:nvPr/>
        </p:nvPicPr>
        <p:blipFill rotWithShape="1">
          <a:blip r:embed="rId5">
            <a:alphaModFix/>
          </a:blip>
          <a:srcRect b="0" l="0" r="0" t="0"/>
          <a:stretch/>
        </p:blipFill>
        <p:spPr>
          <a:xfrm>
            <a:off x="11688300" y="3569992"/>
            <a:ext cx="3304034" cy="4447074"/>
          </a:xfrm>
          <a:prstGeom prst="rect">
            <a:avLst/>
          </a:prstGeom>
          <a:noFill/>
          <a:ln cap="flat" cmpd="sng" w="9525">
            <a:solidFill>
              <a:schemeClr val="lt2"/>
            </a:solidFill>
            <a:prstDash val="solid"/>
            <a:round/>
            <a:headEnd len="sm" w="sm" type="none"/>
            <a:tailEnd len="sm" w="sm" type="none"/>
          </a:ln>
        </p:spPr>
      </p:pic>
      <p:sp>
        <p:nvSpPr>
          <p:cNvPr id="171" name="Google Shape;171;p3"/>
          <p:cNvSpPr txBox="1"/>
          <p:nvPr/>
        </p:nvSpPr>
        <p:spPr>
          <a:xfrm>
            <a:off x="1593621" y="2302130"/>
            <a:ext cx="8749147" cy="52629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rgbClr val="072A44"/>
                </a:solidFill>
                <a:latin typeface="Arial"/>
                <a:ea typeface="Arial"/>
                <a:cs typeface="Arial"/>
                <a:sym typeface="Arial"/>
              </a:rPr>
              <a:t>CEOS commitment to demonstrate the value of Earth Observation satellite datasets to support the Global Stocktake process.</a:t>
            </a:r>
            <a:endParaRPr/>
          </a:p>
          <a:p>
            <a:pPr indent="0" lvl="0" marL="0" marR="0" rtl="0" algn="just">
              <a:spcBef>
                <a:spcPts val="0"/>
              </a:spcBef>
              <a:spcAft>
                <a:spcPts val="0"/>
              </a:spcAft>
              <a:buNone/>
            </a:pPr>
            <a:r>
              <a:t/>
            </a:r>
            <a:endParaRPr sz="2400">
              <a:solidFill>
                <a:srgbClr val="072A44"/>
              </a:solidFill>
              <a:latin typeface="Arial"/>
              <a:ea typeface="Arial"/>
              <a:cs typeface="Arial"/>
              <a:sym typeface="Arial"/>
            </a:endParaRPr>
          </a:p>
          <a:p>
            <a:pPr indent="0" lvl="0" marL="0" marR="0" rtl="0" algn="just">
              <a:lnSpc>
                <a:spcPct val="100000"/>
              </a:lnSpc>
              <a:spcBef>
                <a:spcPts val="0"/>
              </a:spcBef>
              <a:spcAft>
                <a:spcPts val="0"/>
              </a:spcAft>
              <a:buNone/>
            </a:pPr>
            <a:r>
              <a:rPr lang="en-US" sz="2400">
                <a:solidFill>
                  <a:srgbClr val="072A44"/>
                </a:solidFill>
                <a:latin typeface="Arial"/>
                <a:ea typeface="Arial"/>
                <a:cs typeface="Arial"/>
                <a:sym typeface="Arial"/>
              </a:rPr>
              <a:t>GHG and AFOLU roadmap have a strong focus on major milestones of GST1 (2023) and subsequently for GST2 (2028) and how remote sensing data can effectively support these by providing means to monitor carbon emissions and removals, based either on a top-down approach (GHG roadmap) or a bottom-up approach (AFOLU roadmap). </a:t>
            </a:r>
            <a:endParaRPr/>
          </a:p>
          <a:p>
            <a:pPr indent="0" lvl="0" marL="0" marR="0" rtl="0" algn="just">
              <a:lnSpc>
                <a:spcPct val="100000"/>
              </a:lnSpc>
              <a:spcBef>
                <a:spcPts val="0"/>
              </a:spcBef>
              <a:spcAft>
                <a:spcPts val="0"/>
              </a:spcAft>
              <a:buNone/>
            </a:pPr>
            <a:r>
              <a:rPr lang="en-US" sz="2400">
                <a:solidFill>
                  <a:srgbClr val="072A44"/>
                </a:solidFill>
                <a:latin typeface="Arial"/>
                <a:ea typeface="Arial"/>
                <a:cs typeface="Arial"/>
                <a:sym typeface="Arial"/>
              </a:rPr>
              <a:t> </a:t>
            </a:r>
            <a:endParaRPr/>
          </a:p>
          <a:p>
            <a:pPr indent="0" lvl="0" marL="0" marR="0" rtl="0" algn="just">
              <a:lnSpc>
                <a:spcPct val="100000"/>
              </a:lnSpc>
              <a:spcBef>
                <a:spcPts val="0"/>
              </a:spcBef>
              <a:spcAft>
                <a:spcPts val="0"/>
              </a:spcAft>
              <a:buNone/>
            </a:pPr>
            <a:r>
              <a:rPr b="1" lang="en-US" sz="2400">
                <a:solidFill>
                  <a:srgbClr val="072A44"/>
                </a:solidFill>
                <a:latin typeface="Arial"/>
                <a:ea typeface="Arial"/>
                <a:cs typeface="Arial"/>
                <a:sym typeface="Arial"/>
              </a:rPr>
              <a:t>The Aquatic Carbon Roadmap (ACR) completes coverage of the Earth System </a:t>
            </a:r>
            <a:r>
              <a:rPr lang="en-US" sz="2400">
                <a:solidFill>
                  <a:srgbClr val="072A44"/>
                </a:solidFill>
                <a:latin typeface="Arial"/>
                <a:ea typeface="Arial"/>
                <a:cs typeface="Arial"/>
                <a:sym typeface="Arial"/>
              </a:rPr>
              <a:t>by addressing fluxes of carbon across systems and accounting for the second largest, long-term store of carbon on Earth, second only to the Earth’s core.</a:t>
            </a:r>
            <a:endParaRPr sz="2400">
              <a:solidFill>
                <a:srgbClr val="072A44"/>
              </a:solidFill>
              <a:latin typeface="Arial"/>
              <a:ea typeface="Arial"/>
              <a:cs typeface="Arial"/>
              <a:sym typeface="Arial"/>
            </a:endParaRPr>
          </a:p>
        </p:txBody>
      </p:sp>
      <p:sp>
        <p:nvSpPr>
          <p:cNvPr id="172" name="Google Shape;172;p3"/>
          <p:cNvSpPr txBox="1"/>
          <p:nvPr/>
        </p:nvSpPr>
        <p:spPr>
          <a:xfrm>
            <a:off x="4361250" y="181589"/>
            <a:ext cx="12725400" cy="193895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1859B"/>
              </a:buClr>
              <a:buSzPts val="6000"/>
              <a:buFont typeface="Montserrat"/>
              <a:buNone/>
            </a:pPr>
            <a:r>
              <a:rPr b="1" lang="en-US" sz="6000">
                <a:solidFill>
                  <a:srgbClr val="31859B"/>
                </a:solidFill>
                <a:latin typeface="Montserrat"/>
                <a:ea typeface="Montserrat"/>
                <a:cs typeface="Montserrat"/>
                <a:sym typeface="Montserrat"/>
              </a:rPr>
              <a:t>Aquatic Carbon Roadmap Focus</a:t>
            </a:r>
            <a:r>
              <a:rPr b="1" lang="en-US" sz="1100">
                <a:solidFill>
                  <a:srgbClr val="31859B"/>
                </a:solidFill>
                <a:latin typeface="Montserrat"/>
                <a:ea typeface="Montserrat"/>
                <a:cs typeface="Montserrat"/>
                <a:sym typeface="Montserrat"/>
              </a:rPr>
              <a:t> </a:t>
            </a:r>
            <a:endParaRPr/>
          </a:p>
        </p:txBody>
      </p:sp>
      <p:sp>
        <p:nvSpPr>
          <p:cNvPr id="173" name="Google Shape;173;p3"/>
          <p:cNvSpPr txBox="1"/>
          <p:nvPr/>
        </p:nvSpPr>
        <p:spPr>
          <a:xfrm>
            <a:off x="4361250" y="1574241"/>
            <a:ext cx="12725400" cy="101562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1859B"/>
              </a:buClr>
              <a:buSzPts val="2000"/>
              <a:buFont typeface="Montserrat"/>
              <a:buNone/>
            </a:pPr>
            <a:r>
              <a:rPr b="1" lang="en-US" sz="2000">
                <a:solidFill>
                  <a:srgbClr val="31859B"/>
                </a:solidFill>
                <a:latin typeface="Montserrat"/>
                <a:ea typeface="Montserrat"/>
                <a:cs typeface="Montserrat"/>
                <a:sym typeface="Montserrat"/>
              </a:rPr>
              <a:t>Deliverable</a:t>
            </a:r>
            <a:r>
              <a:rPr b="1" lang="en-US" sz="6000">
                <a:solidFill>
                  <a:srgbClr val="31859B"/>
                </a:solidFill>
                <a:latin typeface="Montserrat"/>
                <a:ea typeface="Montserrat"/>
                <a:cs typeface="Montserrat"/>
                <a:sym typeface="Montserrat"/>
              </a:rPr>
              <a:t> </a:t>
            </a:r>
            <a:r>
              <a:rPr b="1" lang="en-US" sz="2000">
                <a:solidFill>
                  <a:srgbClr val="31859B"/>
                </a:solidFill>
                <a:latin typeface="Montserrat"/>
                <a:ea typeface="Montserrat"/>
                <a:cs typeface="Montserrat"/>
                <a:sym typeface="Montserrat"/>
              </a:rPr>
              <a:t>VC-23-01</a:t>
            </a:r>
            <a:endParaRPr/>
          </a:p>
        </p:txBody>
      </p:sp>
      <p:pic>
        <p:nvPicPr>
          <p:cNvPr descr="A green leaf with images of trees&#10;&#10;Description automatically generated with medium confidence" id="174" name="Google Shape;174;p3"/>
          <p:cNvPicPr preferRelativeResize="0"/>
          <p:nvPr/>
        </p:nvPicPr>
        <p:blipFill rotWithShape="1">
          <a:blip r:embed="rId6">
            <a:alphaModFix/>
          </a:blip>
          <a:srcRect b="0" l="0" r="0" t="0"/>
          <a:stretch/>
        </p:blipFill>
        <p:spPr>
          <a:xfrm>
            <a:off x="13030598" y="4959681"/>
            <a:ext cx="3214044" cy="4504991"/>
          </a:xfrm>
          <a:prstGeom prst="rect">
            <a:avLst/>
          </a:prstGeom>
          <a:noFill/>
          <a:ln>
            <a:noFill/>
          </a:ln>
        </p:spPr>
      </p:pic>
      <p:pic>
        <p:nvPicPr>
          <p:cNvPr id="175" name="Google Shape;175;p3"/>
          <p:cNvPicPr preferRelativeResize="0"/>
          <p:nvPr/>
        </p:nvPicPr>
        <p:blipFill rotWithShape="1">
          <a:blip r:embed="rId7">
            <a:alphaModFix/>
          </a:blip>
          <a:srcRect b="0" l="0" r="0" t="0"/>
          <a:stretch/>
        </p:blipFill>
        <p:spPr>
          <a:xfrm>
            <a:off x="14733052" y="5753100"/>
            <a:ext cx="3478748" cy="4547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p:nvPr/>
        </p:nvSpPr>
        <p:spPr>
          <a:xfrm>
            <a:off x="14261902" y="6722274"/>
            <a:ext cx="4026103" cy="3564734"/>
          </a:xfrm>
          <a:custGeom>
            <a:rect b="b" l="l" r="r" t="t"/>
            <a:pathLst>
              <a:path extrusionOk="0" h="5223053" w="6217920">
                <a:moveTo>
                  <a:pt x="0" y="0"/>
                </a:moveTo>
                <a:lnTo>
                  <a:pt x="6217920" y="0"/>
                </a:lnTo>
                <a:lnTo>
                  <a:pt x="6217920" y="5223053"/>
                </a:lnTo>
                <a:lnTo>
                  <a:pt x="0" y="522305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4"/>
          <p:cNvSpPr txBox="1"/>
          <p:nvPr/>
        </p:nvSpPr>
        <p:spPr>
          <a:xfrm>
            <a:off x="1066800" y="229010"/>
            <a:ext cx="1563885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6000"/>
              <a:buFont typeface="Montserrat"/>
              <a:buNone/>
            </a:pPr>
            <a:r>
              <a:rPr b="1" lang="en-US" sz="6000">
                <a:solidFill>
                  <a:srgbClr val="0070C0"/>
                </a:solidFill>
                <a:latin typeface="Montserrat"/>
                <a:ea typeface="Montserrat"/>
                <a:cs typeface="Montserrat"/>
                <a:sym typeface="Montserrat"/>
              </a:rPr>
              <a:t>Aquatic Carbon Roadmap Scope</a:t>
            </a:r>
            <a:r>
              <a:rPr b="1" lang="en-US" sz="1100">
                <a:solidFill>
                  <a:srgbClr val="0070C0"/>
                </a:solidFill>
                <a:latin typeface="Montserrat"/>
                <a:ea typeface="Montserrat"/>
                <a:cs typeface="Montserrat"/>
                <a:sym typeface="Montserrat"/>
              </a:rPr>
              <a:t> </a:t>
            </a:r>
            <a:endParaRPr/>
          </a:p>
        </p:txBody>
      </p:sp>
      <p:sp>
        <p:nvSpPr>
          <p:cNvPr id="183" name="Google Shape;183;p4"/>
          <p:cNvSpPr txBox="1"/>
          <p:nvPr/>
        </p:nvSpPr>
        <p:spPr>
          <a:xfrm>
            <a:off x="270168" y="1244625"/>
            <a:ext cx="16887300" cy="881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72A44"/>
              </a:buClr>
              <a:buSzPts val="2800"/>
              <a:buFont typeface="Arial"/>
              <a:buNone/>
            </a:pPr>
            <a:r>
              <a:rPr b="1" lang="en-US" sz="2700">
                <a:solidFill>
                  <a:srgbClr val="072A44"/>
                </a:solidFill>
                <a:latin typeface="Arial"/>
                <a:ea typeface="Arial"/>
                <a:cs typeface="Arial"/>
                <a:sym typeface="Arial"/>
              </a:rPr>
              <a:t>Aquatic Systems: </a:t>
            </a:r>
            <a:r>
              <a:rPr lang="en-US" sz="2700">
                <a:solidFill>
                  <a:srgbClr val="072A44"/>
                </a:solidFill>
                <a:latin typeface="Arial"/>
                <a:ea typeface="Arial"/>
                <a:cs typeface="Arial"/>
                <a:sym typeface="Arial"/>
              </a:rPr>
              <a:t>The roadmap addresses carbon dynamics across a "land-to-ocean-aquatic-continuum" (LOAC), specifically focusing on:</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Open Oceans and Shelf Seas</a:t>
            </a:r>
            <a:r>
              <a:rPr lang="en-US" sz="2700">
                <a:solidFill>
                  <a:srgbClr val="072A44"/>
                </a:solidFill>
                <a:latin typeface="Arial"/>
                <a:ea typeface="Arial"/>
                <a:cs typeface="Arial"/>
                <a:sym typeface="Arial"/>
              </a:rPr>
              <a:t>: The largest aquatic environments, covering roughly 94% of the global aquatic area.</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Coastal and Blue Carbon Ecosystems</a:t>
            </a:r>
            <a:r>
              <a:rPr lang="en-US" sz="2700">
                <a:solidFill>
                  <a:srgbClr val="072A44"/>
                </a:solidFill>
                <a:latin typeface="Arial"/>
                <a:ea typeface="Arial"/>
                <a:cs typeface="Arial"/>
                <a:sym typeface="Arial"/>
              </a:rPr>
              <a:t>: Specifically coastal areas and ecosystems such as seagrasses, tidal marshes, and mangroves.</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Inland Waters</a:t>
            </a:r>
            <a:r>
              <a:rPr lang="en-US" sz="2700">
                <a:solidFill>
                  <a:srgbClr val="072A44"/>
                </a:solidFill>
                <a:latin typeface="Arial"/>
                <a:ea typeface="Arial"/>
                <a:cs typeface="Arial"/>
                <a:sym typeface="Arial"/>
              </a:rPr>
              <a:t>: Including lakes, reservoirs, and rivers.</a:t>
            </a:r>
            <a:endParaRPr sz="1300"/>
          </a:p>
          <a:p>
            <a:pPr indent="0" lvl="0" marL="0" marR="0" rtl="0" algn="l">
              <a:spcBef>
                <a:spcPts val="0"/>
              </a:spcBef>
              <a:spcAft>
                <a:spcPts val="0"/>
              </a:spcAft>
              <a:buClr>
                <a:schemeClr val="dk1"/>
              </a:buClr>
              <a:buSzPts val="2800"/>
              <a:buFont typeface="Calibri"/>
              <a:buNone/>
            </a:pPr>
            <a:r>
              <a:t/>
            </a:r>
            <a:endParaRPr sz="2700">
              <a:solidFill>
                <a:srgbClr val="072A44"/>
              </a:solidFill>
              <a:latin typeface="Arial"/>
              <a:ea typeface="Arial"/>
              <a:cs typeface="Arial"/>
              <a:sym typeface="Arial"/>
            </a:endParaRPr>
          </a:p>
          <a:p>
            <a:pPr indent="0" lvl="0" marL="0" marR="0" rtl="0" algn="l">
              <a:spcBef>
                <a:spcPts val="0"/>
              </a:spcBef>
              <a:spcAft>
                <a:spcPts val="0"/>
              </a:spcAft>
              <a:buClr>
                <a:srgbClr val="072A44"/>
              </a:buClr>
              <a:buSzPts val="2800"/>
              <a:buFont typeface="Arial"/>
              <a:buNone/>
            </a:pPr>
            <a:r>
              <a:rPr b="1" lang="en-US" sz="2700">
                <a:solidFill>
                  <a:srgbClr val="072A44"/>
                </a:solidFill>
                <a:latin typeface="Arial"/>
                <a:ea typeface="Arial"/>
                <a:cs typeface="Arial"/>
                <a:sym typeface="Arial"/>
              </a:rPr>
              <a:t>Technical and Scientific Focus</a:t>
            </a:r>
            <a:r>
              <a:rPr lang="en-US" sz="2700">
                <a:solidFill>
                  <a:srgbClr val="072A44"/>
                </a:solidFill>
                <a:latin typeface="Arial"/>
                <a:ea typeface="Arial"/>
                <a:cs typeface="Arial"/>
                <a:sym typeface="Arial"/>
              </a:rPr>
              <a:t>: The roadmap takes into consideration the following:</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Earth Observation (EO) Capabilities</a:t>
            </a:r>
            <a:r>
              <a:rPr lang="en-US" sz="2700">
                <a:solidFill>
                  <a:srgbClr val="072A44"/>
                </a:solidFill>
                <a:latin typeface="Arial"/>
                <a:ea typeface="Arial"/>
                <a:cs typeface="Arial"/>
                <a:sym typeface="Arial"/>
              </a:rPr>
              <a:t>: It examines the current state of remote sensing to monitor different, relevant carbon pools (dissolved, particulate, organic, and inorganic) and fluxes (such as air-sea gas exchange and exchange across systems) and the current gaps and opportunities.</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Prioritization of Needs</a:t>
            </a:r>
            <a:r>
              <a:rPr lang="en-US" sz="2700">
                <a:solidFill>
                  <a:srgbClr val="072A44"/>
                </a:solidFill>
                <a:latin typeface="Arial"/>
                <a:ea typeface="Arial"/>
                <a:cs typeface="Arial"/>
                <a:sym typeface="Arial"/>
              </a:rPr>
              <a:t>: The roadmap identifies specific priority areas and opportunities that could be executed across different timelines, leveraging existing and planned activities by the EO community.</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Foundational Science</a:t>
            </a:r>
            <a:r>
              <a:rPr lang="en-US" sz="2700">
                <a:solidFill>
                  <a:srgbClr val="072A44"/>
                </a:solidFill>
                <a:latin typeface="Arial"/>
                <a:ea typeface="Arial"/>
                <a:cs typeface="Arial"/>
                <a:sym typeface="Arial"/>
              </a:rPr>
              <a:t>: While the roadmap focuses on carbon accounting, it notes that this hinges on foundational science to advance critical applications, though it does not go into exhaustive scientific depth itself.</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Global Assessments</a:t>
            </a:r>
            <a:r>
              <a:rPr lang="en-US" sz="2700">
                <a:solidFill>
                  <a:srgbClr val="072A44"/>
                </a:solidFill>
                <a:latin typeface="Arial"/>
                <a:ea typeface="Arial"/>
                <a:cs typeface="Arial"/>
                <a:sym typeface="Arial"/>
              </a:rPr>
              <a:t>: The document aims to support the Global Stocktake, National Greenhouse Gas (GHG) Inventories, and IPCC assessments, amongst other activities.</a:t>
            </a:r>
            <a:endParaRPr sz="1300"/>
          </a:p>
          <a:p>
            <a:pPr indent="-450850" lvl="0" marL="457200" marR="0" rtl="0" algn="l">
              <a:spcBef>
                <a:spcPts val="0"/>
              </a:spcBef>
              <a:spcAft>
                <a:spcPts val="0"/>
              </a:spcAft>
              <a:buClr>
                <a:srgbClr val="072A44"/>
              </a:buClr>
              <a:buSzPts val="2700"/>
              <a:buFont typeface="Arial"/>
              <a:buChar char="•"/>
            </a:pPr>
            <a:r>
              <a:rPr b="1" lang="en-US" sz="2700">
                <a:solidFill>
                  <a:srgbClr val="072A44"/>
                </a:solidFill>
                <a:latin typeface="Arial"/>
                <a:ea typeface="Arial"/>
                <a:cs typeface="Arial"/>
                <a:sym typeface="Arial"/>
              </a:rPr>
              <a:t>Dissemination and Capacity Building</a:t>
            </a:r>
            <a:r>
              <a:rPr lang="en-US" sz="2700">
                <a:solidFill>
                  <a:srgbClr val="072A44"/>
                </a:solidFill>
                <a:latin typeface="Arial"/>
                <a:ea typeface="Arial"/>
                <a:cs typeface="Arial"/>
                <a:sym typeface="Arial"/>
              </a:rPr>
              <a:t>: The roadmap includes considerations to increasing global capacity for EO data use and improving communication across communities.</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p:nvPr/>
        </p:nvSpPr>
        <p:spPr>
          <a:xfrm>
            <a:off x="13107579" y="0"/>
            <a:ext cx="5593556" cy="10287000"/>
          </a:xfrm>
          <a:custGeom>
            <a:rect b="b" l="l" r="r" t="t"/>
            <a:pathLst>
              <a:path extrusionOk="0" h="10287000" w="5593556">
                <a:moveTo>
                  <a:pt x="0" y="0"/>
                </a:moveTo>
                <a:lnTo>
                  <a:pt x="5593556" y="0"/>
                </a:lnTo>
                <a:lnTo>
                  <a:pt x="5593556" y="10287000"/>
                </a:lnTo>
                <a:lnTo>
                  <a:pt x="0" y="10287000"/>
                </a:lnTo>
                <a:lnTo>
                  <a:pt x="0" y="0"/>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5"/>
          <p:cNvSpPr txBox="1"/>
          <p:nvPr/>
        </p:nvSpPr>
        <p:spPr>
          <a:xfrm>
            <a:off x="1812129" y="495300"/>
            <a:ext cx="1129545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7BB3"/>
              </a:buClr>
              <a:buSzPts val="6000"/>
              <a:buFont typeface="Montserrat"/>
              <a:buNone/>
            </a:pPr>
            <a:r>
              <a:rPr b="1" lang="en-US" sz="6000">
                <a:solidFill>
                  <a:srgbClr val="017BB3"/>
                </a:solidFill>
                <a:latin typeface="Montserrat"/>
                <a:ea typeface="Montserrat"/>
                <a:cs typeface="Montserrat"/>
                <a:sym typeface="Montserrat"/>
              </a:rPr>
              <a:t>Contributing Authors</a:t>
            </a:r>
            <a:endParaRPr b="1" sz="1100">
              <a:solidFill>
                <a:srgbClr val="017BB3"/>
              </a:solidFill>
              <a:latin typeface="Montserrat"/>
              <a:ea typeface="Montserrat"/>
              <a:cs typeface="Montserrat"/>
              <a:sym typeface="Montserrat"/>
            </a:endParaRPr>
          </a:p>
        </p:txBody>
      </p:sp>
      <p:sp>
        <p:nvSpPr>
          <p:cNvPr id="190" name="Google Shape;190;p5"/>
          <p:cNvSpPr txBox="1"/>
          <p:nvPr/>
        </p:nvSpPr>
        <p:spPr>
          <a:xfrm>
            <a:off x="586540" y="2542194"/>
            <a:ext cx="10456741" cy="59005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Marie-Helene Rio (ESA), Laura Lorenzoni (NASA), Hiroshi Murakami (JAXA)</a:t>
            </a:r>
            <a:endParaRPr sz="2000">
              <a:solidFill>
                <a:schemeClr val="dk1"/>
              </a:solidFill>
              <a:latin typeface="Calibri"/>
              <a:ea typeface="Calibri"/>
              <a:cs typeface="Calibri"/>
              <a:sym typeface="Calibri"/>
            </a:endParaRPr>
          </a:p>
        </p:txBody>
      </p:sp>
      <p:sp>
        <p:nvSpPr>
          <p:cNvPr id="191" name="Google Shape;191;p5"/>
          <p:cNvSpPr txBox="1"/>
          <p:nvPr/>
        </p:nvSpPr>
        <p:spPr>
          <a:xfrm>
            <a:off x="586540" y="4675158"/>
            <a:ext cx="1560576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1859B"/>
              </a:buClr>
              <a:buSzPts val="2400"/>
              <a:buFont typeface="Arial"/>
              <a:buNone/>
            </a:pPr>
            <a:r>
              <a:rPr b="1" lang="en-US" sz="2400">
                <a:solidFill>
                  <a:srgbClr val="31859B"/>
                </a:solidFill>
                <a:latin typeface="Arial"/>
                <a:ea typeface="Arial"/>
                <a:cs typeface="Arial"/>
                <a:sym typeface="Arial"/>
              </a:rPr>
              <a:t>More than 25 contributors from the CEOS OCR-VC / IOCCG space agencies and the scientific community</a:t>
            </a:r>
            <a:endParaRPr b="1" sz="2400">
              <a:solidFill>
                <a:srgbClr val="31859B"/>
              </a:solidFill>
              <a:latin typeface="Arial"/>
              <a:ea typeface="Arial"/>
              <a:cs typeface="Arial"/>
              <a:sym typeface="Arial"/>
            </a:endParaRPr>
          </a:p>
        </p:txBody>
      </p:sp>
      <p:sp>
        <p:nvSpPr>
          <p:cNvPr id="192" name="Google Shape;192;p5"/>
          <p:cNvSpPr txBox="1"/>
          <p:nvPr/>
        </p:nvSpPr>
        <p:spPr>
          <a:xfrm>
            <a:off x="586540" y="3310820"/>
            <a:ext cx="6217920"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lang="en-US" sz="2400">
                <a:solidFill>
                  <a:srgbClr val="31859B"/>
                </a:solidFill>
                <a:latin typeface="Arial"/>
                <a:ea typeface="Arial"/>
                <a:cs typeface="Arial"/>
                <a:sym typeface="Arial"/>
              </a:rPr>
              <a:t>Scientific leaders</a:t>
            </a:r>
            <a:endParaRPr b="1" sz="2400">
              <a:solidFill>
                <a:srgbClr val="31859B"/>
              </a:solidFill>
              <a:latin typeface="Arial"/>
              <a:ea typeface="Arial"/>
              <a:cs typeface="Arial"/>
              <a:sym typeface="Arial"/>
            </a:endParaRPr>
          </a:p>
        </p:txBody>
      </p:sp>
      <p:sp>
        <p:nvSpPr>
          <p:cNvPr id="193" name="Google Shape;193;p5"/>
          <p:cNvSpPr txBox="1"/>
          <p:nvPr/>
        </p:nvSpPr>
        <p:spPr>
          <a:xfrm>
            <a:off x="586540" y="5203408"/>
            <a:ext cx="15299258" cy="30469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rgbClr val="072A44"/>
                </a:solidFill>
                <a:latin typeface="Arial"/>
                <a:ea typeface="Arial"/>
                <a:cs typeface="Arial"/>
                <a:sym typeface="Arial"/>
              </a:rPr>
              <a:t>Lionel Arteaga (NASA GSFC, US), Benoit Beguet (I-Sea, France), Dustin Carroll (SJSU, US), Aurelien Carbonniere (CNES, France), Abhishek Chatterjee (NASA/Schmidt, US), David Crisp (US), Christine Dupuy (La Rochelle Univ. France), Helen Findlay (PML, UK), Joaquim Goes (Columbia Univ., US), Luke Gregor (Swiss Data Science Center, Switzerland), Meghan Halabisky (Univ. of Washington, US), Kevin Kroeger (US Geological Survey, US), Tiit Kutser (Estoninan Marine Institute, Estonia), Peter Landschutzer (Flanders Marine Institute, Switzerland), Antonio Mannino (NASA, US), Merrie Beth Neely (NOAA, US), Ben Poulter (NASA GSFC, US), Dimitris Poursanidis (FORTH, Grece), Rosa Roman (JRC, EC), Raphael Savëlli (SJSU, US), Amelie Sechaud (I-Sea, France), Oscar Serrano (CSIC, Spain), Stefan Simis (PML, UK), Kesav Unnithan (CSIRO, Australia), Vincent Vantrepotte (CNRS – IRD, France), Tom Worthington (Univ. of Cambridge, UK)</a:t>
            </a:r>
            <a:endParaRPr/>
          </a:p>
        </p:txBody>
      </p:sp>
      <p:sp>
        <p:nvSpPr>
          <p:cNvPr id="194" name="Google Shape;194;p5"/>
          <p:cNvSpPr txBox="1"/>
          <p:nvPr/>
        </p:nvSpPr>
        <p:spPr>
          <a:xfrm>
            <a:off x="586540" y="3685255"/>
            <a:ext cx="15508442" cy="59005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Jamie Shutler (University of Exeter), Bob Brewin (University of Exeter), Cecile Rousseaux (GSFC-NASA), Kelsey Bisson (NASA)</a:t>
            </a:r>
            <a:endParaRPr sz="2400">
              <a:solidFill>
                <a:srgbClr val="072A44"/>
              </a:solidFill>
              <a:latin typeface="Arial"/>
              <a:ea typeface="Arial"/>
              <a:cs typeface="Arial"/>
              <a:sym typeface="Arial"/>
            </a:endParaRPr>
          </a:p>
        </p:txBody>
      </p:sp>
      <p:sp>
        <p:nvSpPr>
          <p:cNvPr id="195" name="Google Shape;195;p5"/>
          <p:cNvSpPr txBox="1"/>
          <p:nvPr/>
        </p:nvSpPr>
        <p:spPr>
          <a:xfrm>
            <a:off x="586540" y="2106062"/>
            <a:ext cx="5960941" cy="48746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lang="en-US" sz="2400">
                <a:solidFill>
                  <a:srgbClr val="31859B"/>
                </a:solidFill>
                <a:latin typeface="Arial"/>
                <a:ea typeface="Arial"/>
                <a:cs typeface="Arial"/>
                <a:sym typeface="Arial"/>
              </a:rPr>
              <a:t>Coordinating Agencies and Editors</a:t>
            </a:r>
            <a:endParaRPr sz="2000">
              <a:solidFill>
                <a:srgbClr val="31859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C6F"/>
        </a:solidFill>
      </p:bgPr>
    </p:bg>
    <p:spTree>
      <p:nvGrpSpPr>
        <p:cNvPr id="199" name="Shape 199"/>
        <p:cNvGrpSpPr/>
        <p:nvPr/>
      </p:nvGrpSpPr>
      <p:grpSpPr>
        <a:xfrm>
          <a:off x="0" y="0"/>
          <a:ext cx="0" cy="0"/>
          <a:chOff x="0" y="0"/>
          <a:chExt cx="0" cy="0"/>
        </a:xfrm>
      </p:grpSpPr>
      <p:pic>
        <p:nvPicPr>
          <p:cNvPr id="200" name="Google Shape;200;p6"/>
          <p:cNvPicPr preferRelativeResize="0"/>
          <p:nvPr/>
        </p:nvPicPr>
        <p:blipFill rotWithShape="1">
          <a:blip r:embed="rId3">
            <a:alphaModFix/>
          </a:blip>
          <a:srcRect b="0" l="0" r="0" t="0"/>
          <a:stretch/>
        </p:blipFill>
        <p:spPr>
          <a:xfrm rot="-5400000">
            <a:off x="3316014" y="-1676402"/>
            <a:ext cx="10817776" cy="136398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nvSpPr>
        <p:spPr>
          <a:xfrm>
            <a:off x="594825" y="6605390"/>
            <a:ext cx="14885400" cy="857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a. Support and sustain the provision of satellite datasets for ocean carbon and further develop satellite-based climate data records so that they may continue to be used in global carbon assessments</a:t>
            </a:r>
            <a:endParaRPr/>
          </a:p>
        </p:txBody>
      </p:sp>
      <p:sp>
        <p:nvSpPr>
          <p:cNvPr id="207" name="Google Shape;207;p7"/>
          <p:cNvSpPr/>
          <p:nvPr/>
        </p:nvSpPr>
        <p:spPr>
          <a:xfrm>
            <a:off x="-9525" y="7205249"/>
            <a:ext cx="3537587" cy="3087909"/>
          </a:xfrm>
          <a:custGeom>
            <a:rect b="b" l="l" r="r" t="t"/>
            <a:pathLst>
              <a:path extrusionOk="0" h="5393728" w="5823189">
                <a:moveTo>
                  <a:pt x="0" y="0"/>
                </a:moveTo>
                <a:lnTo>
                  <a:pt x="5823189" y="0"/>
                </a:lnTo>
                <a:lnTo>
                  <a:pt x="5823189" y="5393728"/>
                </a:lnTo>
                <a:lnTo>
                  <a:pt x="0" y="539372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7"/>
          <p:cNvSpPr/>
          <p:nvPr/>
        </p:nvSpPr>
        <p:spPr>
          <a:xfrm rot="10800000">
            <a:off x="12464811" y="0"/>
            <a:ext cx="5823189" cy="5393728"/>
          </a:xfrm>
          <a:custGeom>
            <a:rect b="b" l="l" r="r" t="t"/>
            <a:pathLst>
              <a:path extrusionOk="0" h="5393728" w="5823189">
                <a:moveTo>
                  <a:pt x="0" y="0"/>
                </a:moveTo>
                <a:lnTo>
                  <a:pt x="5823189" y="0"/>
                </a:lnTo>
                <a:lnTo>
                  <a:pt x="5823189" y="5393728"/>
                </a:lnTo>
                <a:lnTo>
                  <a:pt x="0" y="539372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7"/>
          <p:cNvSpPr txBox="1"/>
          <p:nvPr/>
        </p:nvSpPr>
        <p:spPr>
          <a:xfrm>
            <a:off x="1371600" y="443616"/>
            <a:ext cx="11295450"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83310"/>
              </a:buClr>
              <a:buSzPts val="6000"/>
              <a:buFont typeface="Montserrat"/>
              <a:buNone/>
            </a:pPr>
            <a:r>
              <a:rPr b="1" lang="en-US" sz="6000">
                <a:solidFill>
                  <a:srgbClr val="283310"/>
                </a:solidFill>
                <a:latin typeface="Montserrat"/>
                <a:ea typeface="Montserrat"/>
                <a:cs typeface="Montserrat"/>
                <a:sym typeface="Montserrat"/>
              </a:rPr>
              <a:t>Recommendations</a:t>
            </a:r>
            <a:endParaRPr b="1" sz="1100">
              <a:solidFill>
                <a:srgbClr val="283310"/>
              </a:solidFill>
              <a:latin typeface="Montserrat"/>
              <a:ea typeface="Montserrat"/>
              <a:cs typeface="Montserrat"/>
              <a:sym typeface="Montserrat"/>
            </a:endParaRPr>
          </a:p>
        </p:txBody>
      </p:sp>
      <p:sp>
        <p:nvSpPr>
          <p:cNvPr id="210" name="Google Shape;210;p7"/>
          <p:cNvSpPr txBox="1"/>
          <p:nvPr/>
        </p:nvSpPr>
        <p:spPr>
          <a:xfrm>
            <a:off x="594815" y="1895382"/>
            <a:ext cx="15491700" cy="1852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None/>
            </a:pPr>
            <a:r>
              <a:rPr lang="en-US" sz="2400">
                <a:solidFill>
                  <a:srgbClr val="072A44"/>
                </a:solidFill>
                <a:latin typeface="Arial"/>
                <a:ea typeface="Arial"/>
                <a:cs typeface="Arial"/>
                <a:sym typeface="Arial"/>
              </a:rPr>
              <a:t>a. Continue support of and expand aquatic carbon basic research and advanced products (7 recommendations)</a:t>
            </a:r>
            <a:endParaRPr/>
          </a:p>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b. Leverage existing observational platforms and models to gap fill aquatic carbon flux priority areas (5 recommendations)</a:t>
            </a:r>
            <a:endParaRPr/>
          </a:p>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c. Support science that will advance aquatic carbon markets (3 recommendations)</a:t>
            </a:r>
            <a:endParaRPr/>
          </a:p>
        </p:txBody>
      </p:sp>
      <p:sp>
        <p:nvSpPr>
          <p:cNvPr id="211" name="Google Shape;211;p7"/>
          <p:cNvSpPr txBox="1"/>
          <p:nvPr/>
        </p:nvSpPr>
        <p:spPr>
          <a:xfrm>
            <a:off x="594815" y="1459250"/>
            <a:ext cx="5961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lang="en-US" sz="2400">
                <a:solidFill>
                  <a:srgbClr val="546531"/>
                </a:solidFill>
                <a:latin typeface="Arial"/>
                <a:ea typeface="Arial"/>
                <a:cs typeface="Arial"/>
                <a:sym typeface="Arial"/>
              </a:rPr>
              <a:t>Key priority areas – short term</a:t>
            </a:r>
            <a:endParaRPr sz="2000">
              <a:solidFill>
                <a:srgbClr val="546531"/>
              </a:solidFill>
              <a:latin typeface="Calibri"/>
              <a:ea typeface="Calibri"/>
              <a:cs typeface="Calibri"/>
              <a:sym typeface="Calibri"/>
            </a:endParaRPr>
          </a:p>
        </p:txBody>
      </p:sp>
      <p:sp>
        <p:nvSpPr>
          <p:cNvPr id="212" name="Google Shape;212;p7"/>
          <p:cNvSpPr txBox="1"/>
          <p:nvPr/>
        </p:nvSpPr>
        <p:spPr>
          <a:xfrm>
            <a:off x="628494" y="4288672"/>
            <a:ext cx="16312200" cy="1852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a. Coordinate and plan future observational needs that will address gaps in aquatic carbon flux estimates (4 recommendations)</a:t>
            </a:r>
            <a:endParaRPr/>
          </a:p>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b. Support science that will advance aquatic carbon markets (3 recommendations)</a:t>
            </a:r>
            <a:endParaRPr/>
          </a:p>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c. Support community standards and capacity building (2 recommendations)</a:t>
            </a:r>
            <a:endParaRPr sz="2400">
              <a:solidFill>
                <a:schemeClr val="dk1"/>
              </a:solidFill>
              <a:latin typeface="Calibri"/>
              <a:ea typeface="Calibri"/>
              <a:cs typeface="Calibri"/>
              <a:sym typeface="Calibri"/>
            </a:endParaRPr>
          </a:p>
        </p:txBody>
      </p:sp>
      <p:sp>
        <p:nvSpPr>
          <p:cNvPr id="213" name="Google Shape;213;p7"/>
          <p:cNvSpPr txBox="1"/>
          <p:nvPr/>
        </p:nvSpPr>
        <p:spPr>
          <a:xfrm>
            <a:off x="594815" y="3801207"/>
            <a:ext cx="5961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lang="en-US" sz="2400">
                <a:solidFill>
                  <a:srgbClr val="005C93"/>
                </a:solidFill>
                <a:latin typeface="Arial"/>
                <a:ea typeface="Arial"/>
                <a:cs typeface="Arial"/>
                <a:sym typeface="Arial"/>
              </a:rPr>
              <a:t>Key priority areas – medium term</a:t>
            </a:r>
            <a:endParaRPr sz="2000">
              <a:solidFill>
                <a:srgbClr val="005C93"/>
              </a:solidFill>
              <a:latin typeface="Calibri"/>
              <a:ea typeface="Calibri"/>
              <a:cs typeface="Calibri"/>
              <a:sym typeface="Calibri"/>
            </a:endParaRPr>
          </a:p>
        </p:txBody>
      </p:sp>
      <p:sp>
        <p:nvSpPr>
          <p:cNvPr id="214" name="Google Shape;214;p7"/>
          <p:cNvSpPr txBox="1"/>
          <p:nvPr/>
        </p:nvSpPr>
        <p:spPr>
          <a:xfrm>
            <a:off x="701125" y="6167238"/>
            <a:ext cx="5961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600"/>
              <a:buFont typeface="Arial"/>
              <a:buNone/>
            </a:pPr>
            <a:r>
              <a:rPr b="1" lang="en-US" sz="2400">
                <a:solidFill>
                  <a:schemeClr val="dk2"/>
                </a:solidFill>
                <a:latin typeface="Arial"/>
                <a:ea typeface="Arial"/>
                <a:cs typeface="Arial"/>
                <a:sym typeface="Arial"/>
              </a:rPr>
              <a:t>Key priority areas – long term</a:t>
            </a:r>
            <a:endParaRPr sz="2000">
              <a:solidFill>
                <a:schemeClr val="dk2"/>
              </a:solidFill>
              <a:latin typeface="Calibri"/>
              <a:ea typeface="Calibri"/>
              <a:cs typeface="Calibri"/>
              <a:sym typeface="Calibri"/>
            </a:endParaRPr>
          </a:p>
        </p:txBody>
      </p:sp>
      <p:sp>
        <p:nvSpPr>
          <p:cNvPr id="215" name="Google Shape;215;p7"/>
          <p:cNvSpPr txBox="1"/>
          <p:nvPr/>
        </p:nvSpPr>
        <p:spPr>
          <a:xfrm>
            <a:off x="1789875" y="8483425"/>
            <a:ext cx="15946200" cy="1190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600"/>
              <a:buFont typeface="Arial"/>
              <a:buNone/>
            </a:pPr>
            <a:r>
              <a:t/>
            </a:r>
            <a:endParaRPr/>
          </a:p>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c. Invest in technology maturation and frontier research that furthers the information extracted from EO signals and the different carbon pools in aquatic systems, as well as process-based understanding of aquatic carbon cycling.</a:t>
            </a:r>
            <a:endParaRPr/>
          </a:p>
        </p:txBody>
      </p:sp>
      <p:sp>
        <p:nvSpPr>
          <p:cNvPr id="216" name="Google Shape;216;p7"/>
          <p:cNvSpPr txBox="1"/>
          <p:nvPr/>
        </p:nvSpPr>
        <p:spPr>
          <a:xfrm>
            <a:off x="594825" y="7205240"/>
            <a:ext cx="14885400" cy="1585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800"/>
              </a:spcBef>
              <a:spcAft>
                <a:spcPts val="0"/>
              </a:spcAft>
              <a:buClr>
                <a:srgbClr val="000000"/>
              </a:buClr>
              <a:buSzPts val="1600"/>
              <a:buFont typeface="Arial"/>
              <a:buNone/>
            </a:pPr>
            <a:r>
              <a:t/>
            </a:r>
            <a:endParaRPr/>
          </a:p>
          <a:p>
            <a:pPr indent="0" lvl="0" marL="0" marR="0" rtl="0" algn="l">
              <a:lnSpc>
                <a:spcPct val="107000"/>
              </a:lnSpc>
              <a:spcBef>
                <a:spcPts val="800"/>
              </a:spcBef>
              <a:spcAft>
                <a:spcPts val="0"/>
              </a:spcAft>
              <a:buClr>
                <a:srgbClr val="000000"/>
              </a:buClr>
              <a:buSzPts val="1600"/>
              <a:buFont typeface="Arial"/>
              <a:buNone/>
            </a:pPr>
            <a:r>
              <a:rPr lang="en-US" sz="2400">
                <a:solidFill>
                  <a:srgbClr val="072A44"/>
                </a:solidFill>
                <a:latin typeface="Arial"/>
                <a:ea typeface="Arial"/>
                <a:cs typeface="Arial"/>
                <a:sym typeface="Arial"/>
              </a:rPr>
              <a:t>b. Equitably coordinate and support the fiducial in situ infrastructures and best practices that climate measurements require, so the tracking of changes in Earth’s environmental health continues and further evaluation of the impact on the Environment of policy decisions.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p:nvPr/>
        </p:nvSpPr>
        <p:spPr>
          <a:xfrm>
            <a:off x="-9525" y="4902797"/>
            <a:ext cx="5823189" cy="5393728"/>
          </a:xfrm>
          <a:custGeom>
            <a:rect b="b" l="l" r="r" t="t"/>
            <a:pathLst>
              <a:path extrusionOk="0" h="5393728" w="5823189">
                <a:moveTo>
                  <a:pt x="0" y="0"/>
                </a:moveTo>
                <a:lnTo>
                  <a:pt x="5823189" y="0"/>
                </a:lnTo>
                <a:lnTo>
                  <a:pt x="5823189" y="5393728"/>
                </a:lnTo>
                <a:lnTo>
                  <a:pt x="0" y="539372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8"/>
          <p:cNvSpPr/>
          <p:nvPr/>
        </p:nvSpPr>
        <p:spPr>
          <a:xfrm rot="10800000">
            <a:off x="12464811" y="0"/>
            <a:ext cx="5823189" cy="5393728"/>
          </a:xfrm>
          <a:custGeom>
            <a:rect b="b" l="l" r="r" t="t"/>
            <a:pathLst>
              <a:path extrusionOk="0" h="5393728" w="5823189">
                <a:moveTo>
                  <a:pt x="0" y="0"/>
                </a:moveTo>
                <a:lnTo>
                  <a:pt x="5823189" y="0"/>
                </a:lnTo>
                <a:lnTo>
                  <a:pt x="5823189" y="5393728"/>
                </a:lnTo>
                <a:lnTo>
                  <a:pt x="0" y="539372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8"/>
          <p:cNvSpPr txBox="1"/>
          <p:nvPr/>
        </p:nvSpPr>
        <p:spPr>
          <a:xfrm>
            <a:off x="381000" y="845345"/>
            <a:ext cx="12573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460"/>
              </a:buClr>
              <a:buSzPts val="6000"/>
              <a:buFont typeface="Montserrat"/>
              <a:buNone/>
            </a:pPr>
            <a:r>
              <a:rPr b="1" lang="en-US" sz="6000">
                <a:solidFill>
                  <a:srgbClr val="007460"/>
                </a:solidFill>
                <a:latin typeface="Montserrat"/>
                <a:ea typeface="Montserrat"/>
                <a:cs typeface="Montserrat"/>
                <a:sym typeface="Montserrat"/>
              </a:rPr>
              <a:t>Other Sections of Interest</a:t>
            </a:r>
            <a:endParaRPr b="1" sz="1100">
              <a:solidFill>
                <a:srgbClr val="007460"/>
              </a:solidFill>
              <a:latin typeface="Montserrat"/>
              <a:ea typeface="Montserrat"/>
              <a:cs typeface="Montserrat"/>
              <a:sym typeface="Montserrat"/>
            </a:endParaRPr>
          </a:p>
        </p:txBody>
      </p:sp>
      <p:sp>
        <p:nvSpPr>
          <p:cNvPr id="224" name="Google Shape;224;p8"/>
          <p:cNvSpPr txBox="1"/>
          <p:nvPr/>
        </p:nvSpPr>
        <p:spPr>
          <a:xfrm>
            <a:off x="1371600" y="3000981"/>
            <a:ext cx="14630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2880"/>
                </a:solidFill>
                <a:latin typeface="Montserrat"/>
                <a:ea typeface="Montserrat"/>
                <a:cs typeface="Montserrat"/>
                <a:sym typeface="Montserrat"/>
              </a:rPr>
              <a:t>5.0 Demonstrating the power of aquatic carbon Earth observation to inform diverse stakeholders</a:t>
            </a:r>
            <a:endParaRPr/>
          </a:p>
        </p:txBody>
      </p:sp>
      <p:sp>
        <p:nvSpPr>
          <p:cNvPr id="225" name="Google Shape;225;p8"/>
          <p:cNvSpPr txBox="1"/>
          <p:nvPr/>
        </p:nvSpPr>
        <p:spPr>
          <a:xfrm>
            <a:off x="2057400" y="4588103"/>
            <a:ext cx="14630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1389A"/>
                </a:solidFill>
                <a:latin typeface="Montserrat"/>
                <a:ea typeface="Montserrat"/>
                <a:cs typeface="Montserrat"/>
                <a:sym typeface="Montserrat"/>
              </a:rPr>
              <a:t>6.0 Complementarities and linkages to the GHG and AFOLU and other roadmaps</a:t>
            </a:r>
            <a:endParaRPr/>
          </a:p>
        </p:txBody>
      </p:sp>
      <p:sp>
        <p:nvSpPr>
          <p:cNvPr id="226" name="Google Shape;226;p8"/>
          <p:cNvSpPr txBox="1"/>
          <p:nvPr/>
        </p:nvSpPr>
        <p:spPr>
          <a:xfrm>
            <a:off x="2936705" y="6233681"/>
            <a:ext cx="1463040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2C87"/>
                </a:solidFill>
                <a:latin typeface="Montserrat"/>
                <a:ea typeface="Montserrat"/>
                <a:cs typeface="Montserrat"/>
                <a:sym typeface="Montserrat"/>
              </a:rPr>
              <a:t>7.0 Expanding visibility, utilisation and capacity development</a:t>
            </a:r>
            <a:endParaRPr/>
          </a:p>
        </p:txBody>
      </p:sp>
      <p:sp>
        <p:nvSpPr>
          <p:cNvPr id="227" name="Google Shape;227;p8"/>
          <p:cNvSpPr txBox="1"/>
          <p:nvPr/>
        </p:nvSpPr>
        <p:spPr>
          <a:xfrm>
            <a:off x="3935532" y="7879259"/>
            <a:ext cx="14630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375597"/>
                </a:solidFill>
                <a:latin typeface="Montserrat"/>
                <a:ea typeface="Montserrat"/>
                <a:cs typeface="Montserrat"/>
                <a:sym typeface="Montserrat"/>
              </a:rPr>
              <a:t>8.0 Forward Look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9"/>
          <p:cNvSpPr/>
          <p:nvPr/>
        </p:nvSpPr>
        <p:spPr>
          <a:xfrm>
            <a:off x="15043725" y="6563600"/>
            <a:ext cx="3248863" cy="3721425"/>
          </a:xfrm>
          <a:custGeom>
            <a:rect b="b" l="l" r="r" t="t"/>
            <a:pathLst>
              <a:path extrusionOk="0" h="5223053" w="6217920">
                <a:moveTo>
                  <a:pt x="0" y="0"/>
                </a:moveTo>
                <a:lnTo>
                  <a:pt x="6217920" y="0"/>
                </a:lnTo>
                <a:lnTo>
                  <a:pt x="6217920" y="5223053"/>
                </a:lnTo>
                <a:lnTo>
                  <a:pt x="0" y="522305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9"/>
          <p:cNvSpPr txBox="1"/>
          <p:nvPr/>
        </p:nvSpPr>
        <p:spPr>
          <a:xfrm>
            <a:off x="798020" y="714238"/>
            <a:ext cx="161544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091A6"/>
              </a:buClr>
              <a:buSzPts val="6000"/>
              <a:buFont typeface="Montserrat"/>
              <a:buNone/>
            </a:pPr>
            <a:r>
              <a:rPr b="1" lang="en-US" sz="6000">
                <a:solidFill>
                  <a:srgbClr val="6091A6"/>
                </a:solidFill>
                <a:latin typeface="Montserrat"/>
                <a:ea typeface="Montserrat"/>
                <a:cs typeface="Montserrat"/>
                <a:sym typeface="Montserrat"/>
              </a:rPr>
              <a:t>Aquatic Carbon Roadmap: What’s Next</a:t>
            </a:r>
            <a:endParaRPr b="1" sz="1100">
              <a:solidFill>
                <a:srgbClr val="6091A6"/>
              </a:solidFill>
              <a:latin typeface="Montserrat"/>
              <a:ea typeface="Montserrat"/>
              <a:cs typeface="Montserrat"/>
              <a:sym typeface="Montserrat"/>
            </a:endParaRPr>
          </a:p>
        </p:txBody>
      </p:sp>
      <p:sp>
        <p:nvSpPr>
          <p:cNvPr id="234" name="Google Shape;234;p9"/>
          <p:cNvSpPr txBox="1"/>
          <p:nvPr/>
        </p:nvSpPr>
        <p:spPr>
          <a:xfrm>
            <a:off x="990600" y="1729845"/>
            <a:ext cx="15287100" cy="846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72A44"/>
              </a:buClr>
              <a:buSzPts val="3200"/>
              <a:buFont typeface="Arial"/>
              <a:buNone/>
            </a:pPr>
            <a:r>
              <a:rPr b="1" lang="en-US" sz="3200">
                <a:solidFill>
                  <a:srgbClr val="072A44"/>
                </a:solidFill>
                <a:latin typeface="Arial"/>
                <a:ea typeface="Arial"/>
                <a:cs typeface="Arial"/>
                <a:sym typeface="Arial"/>
              </a:rPr>
              <a:t>Roadmap was delivered as planned April 1, 2026. </a:t>
            </a:r>
            <a:endParaRPr/>
          </a:p>
          <a:p>
            <a:pPr indent="0" lvl="0" marL="0" marR="0" rtl="0" algn="l">
              <a:spcBef>
                <a:spcPts val="0"/>
              </a:spcBef>
              <a:spcAft>
                <a:spcPts val="0"/>
              </a:spcAft>
              <a:buClr>
                <a:srgbClr val="072A44"/>
              </a:buClr>
              <a:buSzPts val="3200"/>
              <a:buFont typeface="Arial"/>
              <a:buNone/>
            </a:pPr>
            <a:r>
              <a:rPr lang="en-US" sz="3200">
                <a:solidFill>
                  <a:srgbClr val="072A44"/>
                </a:solidFill>
                <a:latin typeface="Arial"/>
                <a:ea typeface="Arial"/>
                <a:cs typeface="Arial"/>
                <a:sym typeface="Arial"/>
              </a:rPr>
              <a:t>CEOS Sec proposed consideration for endorsement at Plenary in Q4 2026</a:t>
            </a:r>
            <a:endParaRPr/>
          </a:p>
          <a:p>
            <a:pPr indent="0" lvl="0" marL="0" marR="0" rtl="0" algn="l">
              <a:spcBef>
                <a:spcPts val="0"/>
              </a:spcBef>
              <a:spcAft>
                <a:spcPts val="0"/>
              </a:spcAft>
              <a:buClr>
                <a:schemeClr val="dk1"/>
              </a:buClr>
              <a:buSzPts val="3200"/>
              <a:buFont typeface="Calibri"/>
              <a:buNone/>
            </a:pPr>
            <a:r>
              <a:t/>
            </a:r>
            <a:endParaRPr sz="3200">
              <a:solidFill>
                <a:srgbClr val="072A44"/>
              </a:solidFill>
              <a:latin typeface="Arial"/>
              <a:ea typeface="Arial"/>
              <a:cs typeface="Arial"/>
              <a:sym typeface="Arial"/>
            </a:endParaRPr>
          </a:p>
          <a:p>
            <a:pPr indent="0" lvl="0" marL="0" marR="0" rtl="0" algn="l">
              <a:spcBef>
                <a:spcPts val="0"/>
              </a:spcBef>
              <a:spcAft>
                <a:spcPts val="0"/>
              </a:spcAft>
              <a:buClr>
                <a:srgbClr val="072A44"/>
              </a:buClr>
              <a:buSzPts val="3200"/>
              <a:buFont typeface="Arial"/>
              <a:buNone/>
            </a:pPr>
            <a:r>
              <a:rPr lang="en-US" sz="3200">
                <a:solidFill>
                  <a:srgbClr val="072A44"/>
                </a:solidFill>
                <a:latin typeface="Arial"/>
                <a:ea typeface="Arial"/>
                <a:cs typeface="Arial"/>
                <a:sym typeface="Arial"/>
              </a:rPr>
              <a:t>This is a unique opportunity to provide feedback on a mature draft of the Roadmap, in preparation for endorsement at Plenary. </a:t>
            </a:r>
            <a:endParaRPr/>
          </a:p>
          <a:p>
            <a:pPr indent="0" lvl="0" marL="0" marR="0" rtl="0" algn="l">
              <a:spcBef>
                <a:spcPts val="0"/>
              </a:spcBef>
              <a:spcAft>
                <a:spcPts val="0"/>
              </a:spcAft>
              <a:buClr>
                <a:schemeClr val="dk1"/>
              </a:buClr>
              <a:buSzPts val="3200"/>
              <a:buFont typeface="Calibri"/>
              <a:buNone/>
            </a:pPr>
            <a:r>
              <a:t/>
            </a:r>
            <a:endParaRPr sz="3200">
              <a:solidFill>
                <a:srgbClr val="072A44"/>
              </a:solidFill>
              <a:latin typeface="Arial"/>
              <a:ea typeface="Arial"/>
              <a:cs typeface="Arial"/>
              <a:sym typeface="Arial"/>
            </a:endParaRPr>
          </a:p>
          <a:p>
            <a:pPr indent="0" lvl="0" marL="0" marR="0" rtl="0" algn="l">
              <a:spcBef>
                <a:spcPts val="0"/>
              </a:spcBef>
              <a:spcAft>
                <a:spcPts val="0"/>
              </a:spcAft>
              <a:buClr>
                <a:srgbClr val="072A44"/>
              </a:buClr>
              <a:buSzPts val="3200"/>
              <a:buFont typeface="Arial"/>
              <a:buNone/>
            </a:pPr>
            <a:r>
              <a:rPr lang="en-US" sz="3200">
                <a:solidFill>
                  <a:srgbClr val="072A44"/>
                </a:solidFill>
                <a:latin typeface="Arial"/>
                <a:ea typeface="Arial"/>
                <a:cs typeface="Arial"/>
                <a:sym typeface="Arial"/>
              </a:rPr>
              <a:t>Plan to deliver final document after summer, well ahead of next CEOS plenary on November 3</a:t>
            </a:r>
            <a:r>
              <a:rPr baseline="30000" lang="en-US" sz="3200">
                <a:solidFill>
                  <a:srgbClr val="072A44"/>
                </a:solidFill>
                <a:latin typeface="Arial"/>
                <a:ea typeface="Arial"/>
                <a:cs typeface="Arial"/>
                <a:sym typeface="Arial"/>
              </a:rPr>
              <a:t>rd</a:t>
            </a:r>
            <a:r>
              <a:rPr lang="en-US" sz="3200">
                <a:solidFill>
                  <a:srgbClr val="072A44"/>
                </a:solidFill>
                <a:latin typeface="Arial"/>
                <a:ea typeface="Arial"/>
                <a:cs typeface="Arial"/>
                <a:sym typeface="Arial"/>
              </a:rPr>
              <a:t>-6</a:t>
            </a:r>
            <a:r>
              <a:rPr baseline="30000" lang="en-US" sz="3200">
                <a:solidFill>
                  <a:srgbClr val="072A44"/>
                </a:solidFill>
                <a:latin typeface="Arial"/>
                <a:ea typeface="Arial"/>
                <a:cs typeface="Arial"/>
                <a:sym typeface="Arial"/>
              </a:rPr>
              <a:t>th</a:t>
            </a:r>
            <a:r>
              <a:rPr lang="en-US" sz="3200">
                <a:solidFill>
                  <a:srgbClr val="072A44"/>
                </a:solidFill>
                <a:latin typeface="Arial"/>
                <a:ea typeface="Arial"/>
                <a:cs typeface="Arial"/>
                <a:sym typeface="Arial"/>
              </a:rPr>
              <a:t> 2026 </a:t>
            </a:r>
            <a:r>
              <a:rPr lang="en-US" sz="3200">
                <a:solidFill>
                  <a:srgbClr val="FF0000"/>
                </a:solidFill>
                <a:highlight>
                  <a:srgbClr val="FFFF00"/>
                </a:highlight>
                <a:latin typeface="Arial"/>
                <a:ea typeface="Arial"/>
                <a:cs typeface="Arial"/>
                <a:sym typeface="Arial"/>
              </a:rPr>
              <a:t>(exact deadline for delivery?) </a:t>
            </a:r>
            <a:r>
              <a:rPr b="1" lang="en-US" sz="3200">
                <a:solidFill>
                  <a:schemeClr val="dk1"/>
                </a:solidFill>
                <a:latin typeface="Arial"/>
                <a:ea typeface="Arial"/>
                <a:cs typeface="Arial"/>
                <a:sym typeface="Arial"/>
              </a:rPr>
              <a:t>where it will be presented for Acknowldgement.</a:t>
            </a:r>
            <a:endParaRPr b="1" sz="3200">
              <a:solidFill>
                <a:schemeClr val="dk1"/>
              </a:solidFill>
              <a:latin typeface="Arial"/>
              <a:ea typeface="Arial"/>
              <a:cs typeface="Arial"/>
              <a:sym typeface="Arial"/>
            </a:endParaRPr>
          </a:p>
          <a:p>
            <a:pPr indent="0" lvl="0" marL="0" marR="0" rtl="0" algn="l">
              <a:spcBef>
                <a:spcPts val="0"/>
              </a:spcBef>
              <a:spcAft>
                <a:spcPts val="0"/>
              </a:spcAft>
              <a:buClr>
                <a:srgbClr val="072A44"/>
              </a:buClr>
              <a:buSzPts val="3200"/>
              <a:buFont typeface="Arial"/>
              <a:buNone/>
            </a:pPr>
            <a:r>
              <a:rPr lang="en-US" sz="3200">
                <a:solidFill>
                  <a:srgbClr val="072A44"/>
                </a:solidFill>
                <a:latin typeface="Arial"/>
                <a:ea typeface="Arial"/>
                <a:cs typeface="Arial"/>
                <a:sym typeface="Arial"/>
              </a:rPr>
              <a:t>Thus, </a:t>
            </a:r>
            <a:r>
              <a:rPr b="1" lang="en-US" sz="3200">
                <a:solidFill>
                  <a:srgbClr val="072A44"/>
                </a:solidFill>
                <a:latin typeface="Arial"/>
                <a:ea typeface="Arial"/>
                <a:cs typeface="Arial"/>
                <a:sym typeface="Arial"/>
              </a:rPr>
              <a:t>we will be collecting feedback until June 30, 2026</a:t>
            </a:r>
            <a:r>
              <a:rPr lang="en-US" sz="3200">
                <a:solidFill>
                  <a:srgbClr val="072A44"/>
                </a:solidFill>
                <a:latin typeface="Arial"/>
                <a:ea typeface="Arial"/>
                <a:cs typeface="Arial"/>
                <a:sym typeface="Arial"/>
              </a:rPr>
              <a:t>. Please email Marie-Helene Rio (</a:t>
            </a:r>
            <a:r>
              <a:rPr lang="en-US" sz="3200" u="sng">
                <a:solidFill>
                  <a:srgbClr val="072A44"/>
                </a:solidFill>
                <a:latin typeface="Arial"/>
                <a:ea typeface="Arial"/>
                <a:cs typeface="Arial"/>
                <a:sym typeface="Arial"/>
                <a:hlinkClick r:id="rId4">
                  <a:extLst>
                    <a:ext uri="{A12FA001-AC4F-418D-AE19-62706E023703}">
                      <ahyp:hlinkClr val="tx"/>
                    </a:ext>
                  </a:extLst>
                </a:hlinkClick>
              </a:rPr>
              <a:t>Marie-Helene.RIO@esa.int</a:t>
            </a:r>
            <a:r>
              <a:rPr lang="en-US" sz="3200">
                <a:solidFill>
                  <a:srgbClr val="072A44"/>
                </a:solidFill>
                <a:latin typeface="Arial"/>
                <a:ea typeface="Arial"/>
                <a:cs typeface="Arial"/>
                <a:sym typeface="Arial"/>
              </a:rPr>
              <a:t>); Hiroshi Murakami (</a:t>
            </a:r>
            <a:r>
              <a:rPr lang="en-US" sz="3200" u="sng">
                <a:solidFill>
                  <a:srgbClr val="072A44"/>
                </a:solidFill>
                <a:latin typeface="Arial"/>
                <a:ea typeface="Arial"/>
                <a:cs typeface="Arial"/>
                <a:sym typeface="Arial"/>
                <a:hlinkClick r:id="rId5">
                  <a:extLst>
                    <a:ext uri="{A12FA001-AC4F-418D-AE19-62706E023703}">
                      <ahyp:hlinkClr val="tx"/>
                    </a:ext>
                  </a:extLst>
                </a:hlinkClick>
              </a:rPr>
              <a:t>murakami.hiroshi.eo@jaxa.jp</a:t>
            </a:r>
            <a:r>
              <a:rPr lang="en-US" sz="3200">
                <a:solidFill>
                  <a:srgbClr val="072A44"/>
                </a:solidFill>
                <a:latin typeface="Arial"/>
                <a:ea typeface="Arial"/>
                <a:cs typeface="Arial"/>
                <a:sym typeface="Arial"/>
              </a:rPr>
              <a:t>); Laura Lorenzoni (</a:t>
            </a:r>
            <a:r>
              <a:rPr lang="en-US" sz="3200" u="sng">
                <a:solidFill>
                  <a:srgbClr val="072A44"/>
                </a:solidFill>
                <a:latin typeface="Arial"/>
                <a:ea typeface="Arial"/>
                <a:cs typeface="Arial"/>
                <a:sym typeface="Arial"/>
                <a:hlinkClick r:id="rId6">
                  <a:extLst>
                    <a:ext uri="{A12FA001-AC4F-418D-AE19-62706E023703}">
                      <ahyp:hlinkClr val="tx"/>
                    </a:ext>
                  </a:extLst>
                </a:hlinkClick>
              </a:rPr>
              <a:t>laura.Lorenzoni@nasa.gov</a:t>
            </a:r>
            <a:r>
              <a:rPr lang="en-US" sz="3200">
                <a:solidFill>
                  <a:srgbClr val="072A44"/>
                </a:solidFill>
                <a:latin typeface="Arial"/>
                <a:ea typeface="Arial"/>
                <a:cs typeface="Arial"/>
                <a:sym typeface="Arial"/>
              </a:rPr>
              <a:t>) your thoughts/questions!</a:t>
            </a:r>
            <a:endParaRPr/>
          </a:p>
          <a:p>
            <a:pPr indent="0" lvl="0" marL="0" marR="0" rtl="0" algn="l">
              <a:spcBef>
                <a:spcPts val="0"/>
              </a:spcBef>
              <a:spcAft>
                <a:spcPts val="0"/>
              </a:spcAft>
              <a:buClr>
                <a:schemeClr val="dk1"/>
              </a:buClr>
              <a:buSzPts val="3200"/>
              <a:buFont typeface="Calibri"/>
              <a:buNone/>
            </a:pPr>
            <a:r>
              <a:t/>
            </a:r>
            <a:endParaRPr sz="3200">
              <a:solidFill>
                <a:srgbClr val="072A44"/>
              </a:solidFill>
              <a:latin typeface="Arial"/>
              <a:ea typeface="Arial"/>
              <a:cs typeface="Arial"/>
              <a:sym typeface="Arial"/>
            </a:endParaRPr>
          </a:p>
          <a:p>
            <a:pPr indent="0" lvl="0" marL="0" marR="0" rtl="0" algn="l">
              <a:spcBef>
                <a:spcPts val="0"/>
              </a:spcBef>
              <a:spcAft>
                <a:spcPts val="0"/>
              </a:spcAft>
              <a:buClr>
                <a:srgbClr val="072A44"/>
              </a:buClr>
              <a:buSzPts val="3200"/>
              <a:buFont typeface="Arial"/>
              <a:buNone/>
            </a:pPr>
            <a:r>
              <a:rPr lang="en-US" sz="3200">
                <a:solidFill>
                  <a:srgbClr val="072A44"/>
                </a:solidFill>
                <a:latin typeface="Arial"/>
                <a:ea typeface="Arial"/>
                <a:cs typeface="Arial"/>
                <a:sym typeface="Arial"/>
              </a:rPr>
              <a:t>CEOS OCR-VC WP 2026: Metrics will be developed to track implementation of actionable Priority Areas and Areas of Opportunity, in coordination with other CEOS and non-CEOS stakeholders.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