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Lobster"/>
      <p:regular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Average"/>
      <p:regular r:id="rId21"/>
    </p:embeddedFont>
    <p:embeddedFont>
      <p:font typeface="Barlow SemiBold"/>
      <p:regular r:id="rId22"/>
      <p:bold r:id="rId23"/>
      <p:italic r:id="rId24"/>
      <p:boldItalic r:id="rId25"/>
    </p:embeddedFont>
    <p:embeddedFont>
      <p:font typeface="Barlow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UBsstU6QR/5lwZha21DaW4uTK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22" Type="http://schemas.openxmlformats.org/officeDocument/2006/relationships/font" Target="fonts/BarlowSemiBold-regular.fntdata"/><Relationship Id="rId21" Type="http://schemas.openxmlformats.org/officeDocument/2006/relationships/font" Target="fonts/Average-regular.fntdata"/><Relationship Id="rId24" Type="http://schemas.openxmlformats.org/officeDocument/2006/relationships/font" Target="fonts/BarlowSemiBold-italic.fntdata"/><Relationship Id="rId23" Type="http://schemas.openxmlformats.org/officeDocument/2006/relationships/font" Target="fonts/Barlow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rlow-regular.fntdata"/><Relationship Id="rId25" Type="http://schemas.openxmlformats.org/officeDocument/2006/relationships/font" Target="fonts/BarlowSemiBold-boldItalic.fntdata"/><Relationship Id="rId28" Type="http://schemas.openxmlformats.org/officeDocument/2006/relationships/font" Target="fonts/Barlow-italic.fntdata"/><Relationship Id="rId27" Type="http://schemas.openxmlformats.org/officeDocument/2006/relationships/font" Target="fonts/Barlow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font" Target="fonts/Lobster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MontserratMedium-italic.fntdata"/><Relationship Id="rId18" Type="http://schemas.openxmlformats.org/officeDocument/2006/relationships/font" Target="fonts/Montserrat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_1">
    <p:bg>
      <p:bgPr>
        <a:solidFill>
          <a:schemeClr val="dk2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9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9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" name="Google Shape;10;p9"/>
          <p:cNvPicPr preferRelativeResize="0"/>
          <p:nvPr/>
        </p:nvPicPr>
        <p:blipFill rotWithShape="1">
          <a:blip r:embed="rId3">
            <a:alphaModFix amt="58999"/>
          </a:blip>
          <a:srcRect b="-20377" l="11054" r="40715" t="37272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12" name="Google Shape;12;p9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13" name="Google Shape;13;p9"/>
            <p:cNvPicPr preferRelativeResize="0"/>
            <p:nvPr/>
          </p:nvPicPr>
          <p:blipFill rotWithShape="1">
            <a:blip r:embed="rId4">
              <a:alphaModFix/>
            </a:blip>
            <a:srcRect b="23006" l="10790" r="65874" t="22772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196"/>
                </a:srgbClr>
              </a:outerShdw>
            </a:effectLst>
          </p:spPr>
        </p:pic>
        <p:pic>
          <p:nvPicPr>
            <p:cNvPr id="14" name="Google Shape;14;p9"/>
            <p:cNvPicPr preferRelativeResize="0"/>
            <p:nvPr/>
          </p:nvPicPr>
          <p:blipFill rotWithShape="1">
            <a:blip r:embed="rId5">
              <a:alphaModFix/>
            </a:blip>
            <a:srcRect b="28523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196"/>
                </a:srgbClr>
              </a:outerShdw>
            </a:effectLst>
          </p:spPr>
        </p:pic>
      </p:grpSp>
      <p:sp>
        <p:nvSpPr>
          <p:cNvPr id="15" name="Google Shape;15;p9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21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10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20" name="Google Shape;2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0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3" name="Google Shape;23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6" name="Google Shape;26;p10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" name="Google Shape;27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0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" name="Google Shape;29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		Yasjka Meijer – ESA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1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1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4" name="Google Shape;3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11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" name="Google Shape;3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7" name="Google Shape;37;p1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1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1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40" name="Google Shape;40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1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" name="Google Shape;42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		Yasjka Meijer – ESA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>
            <p:ph type="title"/>
          </p:nvPr>
        </p:nvSpPr>
        <p:spPr>
          <a:xfrm>
            <a:off x="651075" y="2003469"/>
            <a:ext cx="10308600" cy="2668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GB" sz="5400"/>
              <a:t>Validation of atmospheric observations over the ocean</a:t>
            </a:r>
            <a:endParaRPr b="1" sz="5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7233175" y="4672201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Yasjka Meijer, ESA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5.4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SIT-41 2026</a:t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Irvine, California, USA</a:t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14-16 April 2026</a:t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/>
              <a:t>Confluence of carbon roadmaps</a:t>
            </a:r>
            <a:endParaRPr sz="4000"/>
          </a:p>
        </p:txBody>
      </p:sp>
      <p:sp>
        <p:nvSpPr>
          <p:cNvPr id="54" name="Google Shape;54;p2"/>
          <p:cNvSpPr txBox="1"/>
          <p:nvPr>
            <p:ph idx="1" type="body"/>
          </p:nvPr>
        </p:nvSpPr>
        <p:spPr>
          <a:xfrm>
            <a:off x="242761" y="1087831"/>
            <a:ext cx="8237239" cy="476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GHG RM was endorsed in 2024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Aquatic RM is in advanced draft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These roadmaps are connected at their interfaces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In response to NASA’s SIT focus on oceans, the GHG Task Team aims to specifically improve science on atmospheric fluxes over the Southern Ocean</a:t>
            </a:r>
            <a:endParaRPr/>
          </a:p>
        </p:txBody>
      </p:sp>
      <p:pic>
        <p:nvPicPr>
          <p:cNvPr id="55" name="Google Shape;55;p2" title="Screenshot 2025-09-04 at 10.01.25 a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0000" y="1291400"/>
            <a:ext cx="3198876" cy="4558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/>
              <a:t>Southern Ocean</a:t>
            </a:r>
            <a:endParaRPr sz="4000"/>
          </a:p>
        </p:txBody>
      </p:sp>
      <p:sp>
        <p:nvSpPr>
          <p:cNvPr id="61" name="Google Shape;61;p3"/>
          <p:cNvSpPr txBox="1"/>
          <p:nvPr>
            <p:ph idx="1" type="body"/>
          </p:nvPr>
        </p:nvSpPr>
        <p:spPr>
          <a:xfrm>
            <a:off x="176048" y="1087831"/>
            <a:ext cx="7352094" cy="2341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GB"/>
              <a:t>Deep ocean with stored concentrations meets new world resulting in fluxes</a:t>
            </a:r>
            <a:endParaRPr/>
          </a:p>
        </p:txBody>
      </p:sp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 b="0" l="13638" r="13732" t="0"/>
          <a:stretch/>
        </p:blipFill>
        <p:spPr>
          <a:xfrm>
            <a:off x="7014001" y="1087831"/>
            <a:ext cx="5098093" cy="495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24363"/>
            <a:ext cx="7189940" cy="39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/>
              <a:t>Improved sat. capabilities &amp; needs</a:t>
            </a:r>
            <a:endParaRPr sz="4000"/>
          </a:p>
        </p:txBody>
      </p:sp>
      <p:sp>
        <p:nvSpPr>
          <p:cNvPr id="69" name="Google Shape;69;p4"/>
          <p:cNvSpPr txBox="1"/>
          <p:nvPr>
            <p:ph idx="1" type="body"/>
          </p:nvPr>
        </p:nvSpPr>
        <p:spPr>
          <a:xfrm>
            <a:off x="242761" y="1087831"/>
            <a:ext cx="10203946" cy="476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Net flux is large as an accumulation of small fluxes over the vast Southern Ocean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Improved satellite observations, e.g. from the Copernicus CO2M mission, might meet the needs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Requires establishing L2 validation of atmospheric observations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At joint WGClimate and GCOS meeting contact made with South African Environmental Observation Network (SAEON)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/>
              <a:t>Potential validation sites</a:t>
            </a:r>
            <a:endParaRPr sz="4000"/>
          </a:p>
        </p:txBody>
      </p:sp>
      <p:sp>
        <p:nvSpPr>
          <p:cNvPr id="75" name="Google Shape;75;p5"/>
          <p:cNvSpPr txBox="1"/>
          <p:nvPr>
            <p:ph idx="1" type="body"/>
          </p:nvPr>
        </p:nvSpPr>
        <p:spPr>
          <a:xfrm>
            <a:off x="2282870" y="2475490"/>
            <a:ext cx="7071196" cy="397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000"/>
              <a:t>SAEON has regular cruises to their Antarctic base</a:t>
            </a:r>
            <a:endParaRPr/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000"/>
              <a:t>SAEON operates a manned research station on Marion Island</a:t>
            </a:r>
            <a:endParaRPr/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000"/>
              <a:t>France has a research station on Ile Amsterdam</a:t>
            </a:r>
            <a:endParaRPr/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000"/>
              <a:t>BoM (AU) has stations on Macquarie Island and Cape Grim, Tasmania (AU)</a:t>
            </a:r>
            <a:endParaRPr/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000"/>
              <a:t>In South American / Atlantic region, Argentinian Orcadas Base, BAS King Edward Point on South Georgia, or Gough Island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65" y="1087831"/>
            <a:ext cx="7772400" cy="125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7970" y="1853514"/>
            <a:ext cx="2593765" cy="459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223319"/>
            <a:ext cx="2169716" cy="522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/>
              <a:t>Potential validation equipment</a:t>
            </a:r>
            <a:endParaRPr sz="4000"/>
          </a:p>
        </p:txBody>
      </p:sp>
      <p:sp>
        <p:nvSpPr>
          <p:cNvPr id="84" name="Google Shape;84;p6"/>
          <p:cNvSpPr txBox="1"/>
          <p:nvPr>
            <p:ph idx="1" type="body"/>
          </p:nvPr>
        </p:nvSpPr>
        <p:spPr>
          <a:xfrm>
            <a:off x="0" y="1066819"/>
            <a:ext cx="7071196" cy="397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000"/>
              <a:t>Sub-Antarctic islands are rather hostile regions and require robust, weatherproof equipment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000"/>
              <a:t>Seawater, ice and clouds will make it challenging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000"/>
              <a:t>For GHGs (CO</a:t>
            </a:r>
            <a:r>
              <a:rPr baseline="-25000" lang="en-GB" sz="2000"/>
              <a:t>2</a:t>
            </a:r>
            <a:r>
              <a:rPr lang="en-GB" sz="2000"/>
              <a:t> &amp; CH</a:t>
            </a:r>
            <a:r>
              <a:rPr baseline="-25000" lang="en-GB" sz="2000"/>
              <a:t>4</a:t>
            </a:r>
            <a:r>
              <a:rPr lang="en-GB" sz="2000"/>
              <a:t>), the EM-27 instrument with housing would be suitable</a:t>
            </a:r>
            <a:endParaRPr/>
          </a:p>
        </p:txBody>
      </p:sp>
      <p:pic>
        <p:nvPicPr>
          <p:cNvPr id="85" name="Google Shape;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869" y="1066819"/>
            <a:ext cx="4952131" cy="397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979" y="3294227"/>
            <a:ext cx="5511113" cy="313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/>
              <a:t>Request for enabling validation</a:t>
            </a:r>
            <a:endParaRPr sz="4000"/>
          </a:p>
        </p:txBody>
      </p:sp>
      <p:sp>
        <p:nvSpPr>
          <p:cNvPr id="92" name="Google Shape;92;p7"/>
          <p:cNvSpPr txBox="1"/>
          <p:nvPr>
            <p:ph idx="1" type="body"/>
          </p:nvPr>
        </p:nvSpPr>
        <p:spPr>
          <a:xfrm>
            <a:off x="176049" y="1111419"/>
            <a:ext cx="9563100" cy="3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400"/>
              <a:t>Agencies are requested in supporting:</a:t>
            </a:r>
            <a:endParaRPr/>
          </a:p>
          <a:p>
            <a:pPr indent="-444500" lvl="0" marL="508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GB" sz="2400"/>
              <a:t>Enabling contact &amp; reaching out to host agencies</a:t>
            </a:r>
            <a:endParaRPr/>
          </a:p>
          <a:p>
            <a:pPr indent="-444500" lvl="0" marL="508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GB" sz="2400"/>
              <a:t>Informing the GHG TT on potential funding schemes</a:t>
            </a:r>
            <a:endParaRPr/>
          </a:p>
          <a:p>
            <a:pPr indent="-444500" lvl="0" marL="508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GB" sz="2400"/>
              <a:t>Provision of weatherproof, equipped EM-27s</a:t>
            </a:r>
            <a:endParaRPr/>
          </a:p>
          <a:p>
            <a:pPr indent="-444500" lvl="0" marL="508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GB" sz="2400"/>
              <a:t>Network optimisation exercise testing optimal locations</a:t>
            </a:r>
            <a:endParaRPr/>
          </a:p>
          <a:p>
            <a:pPr indent="-444500" lvl="0" marL="508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GB" sz="2400"/>
              <a:t>Suggestions for exploiting other instruments/ measurements, e.g. ship-born pCO</a:t>
            </a:r>
            <a:r>
              <a:rPr baseline="-25000" lang="en-GB" sz="2400"/>
              <a:t>2 </a:t>
            </a:r>
            <a:endParaRPr sz="2400"/>
          </a:p>
          <a:p>
            <a:pPr indent="-279400" lvl="0" marL="508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400"/>
              <a:t>		THANKS!  TIME FOR QUESTIONS &amp; FEEDBACK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