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6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6858000" cx="12192000"/>
  <p:notesSz cx="6858000" cy="9144000"/>
  <p:embeddedFontLst>
    <p:embeddedFont>
      <p:font typeface="Century Gothic"/>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8" roundtripDataSignature="AMtx7miLy8eCQ71e4+uRMGancWSEK0mev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CenturyGothic-regular.fntdata"/><Relationship Id="rId23" Type="http://schemas.openxmlformats.org/officeDocument/2006/relationships/slide" Target="slides/slide18.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font" Target="fonts/CenturyGothic-italic.fntdata"/><Relationship Id="rId25" Type="http://schemas.openxmlformats.org/officeDocument/2006/relationships/font" Target="fonts/CenturyGothic-bold.fntdata"/><Relationship Id="rId28" Type="http://customschemas.google.com/relationships/presentationmetadata" Target="metadata"/><Relationship Id="rId27" Type="http://schemas.openxmlformats.org/officeDocument/2006/relationships/font" Target="fonts/CenturyGothic-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mailto:helpdesk@disasterscharter.org" TargetMode="External"/><Relationship Id="rId3" Type="http://schemas.openxmlformats.org/officeDocument/2006/relationships/hyperlink" Target="mailto:cos_support@disasterscharter.org"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mailto:helpdesk@disasterscharter.org" TargetMode="External"/><Relationship Id="rId3" Type="http://schemas.openxmlformats.org/officeDocument/2006/relationships/hyperlink" Target="mailto:cos_support@disasterscharter.org"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mailto:helpdesk@disasterscharter.org" TargetMode="External"/><Relationship Id="rId3" Type="http://schemas.openxmlformats.org/officeDocument/2006/relationships/hyperlink" Target="mailto:cos_support@disasterscharter.org"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gt.disasterscharter.org/en"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mailto:helpdesk@disasterscharter.org" TargetMode="External"/><Relationship Id="rId3" Type="http://schemas.openxmlformats.org/officeDocument/2006/relationships/hyperlink" Target="mailto:cos_support@disasterscharter.org"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mailto:helpdesk@disasterscharter.org" TargetMode="External"/><Relationship Id="rId3" Type="http://schemas.openxmlformats.org/officeDocument/2006/relationships/hyperlink" Target="mailto:cos_support@disasterscharter.org"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Last update: 2026-03-30: Changed minimum font and stats update.</a:t>
            </a:r>
            <a:endParaRPr/>
          </a:p>
          <a:p>
            <a:pPr indent="0" lvl="0" marL="0" rtl="0" algn="l">
              <a:spcBef>
                <a:spcPts val="0"/>
              </a:spcBef>
              <a:spcAft>
                <a:spcPts val="0"/>
              </a:spcAft>
              <a:buNone/>
            </a:pPr>
            <a:r>
              <a:rPr b="1" lang="en-US"/>
              <a:t>Speaker notes</a:t>
            </a:r>
            <a:endParaRPr/>
          </a:p>
          <a:p>
            <a:pPr indent="0" lvl="0" marL="0" rtl="0" algn="l">
              <a:spcBef>
                <a:spcPts val="0"/>
              </a:spcBef>
              <a:spcAft>
                <a:spcPts val="0"/>
              </a:spcAft>
              <a:buNone/>
            </a:pPr>
            <a:r>
              <a:t/>
            </a:r>
            <a:endParaRPr/>
          </a:p>
          <a:p>
            <a:pPr indent="-76200" lvl="0" marL="0" rtl="0" algn="l">
              <a:spcBef>
                <a:spcPts val="0"/>
              </a:spcBef>
              <a:spcAft>
                <a:spcPts val="0"/>
              </a:spcAft>
              <a:buClr>
                <a:schemeClr val="dk1"/>
              </a:buClr>
              <a:buSzPts val="1200"/>
              <a:buFont typeface="Arial"/>
              <a:buChar char="•"/>
            </a:pPr>
            <a:r>
              <a:rPr lang="en-US"/>
              <a:t> Welcome the audience and introduce the topic</a:t>
            </a:r>
            <a:endParaRPr/>
          </a:p>
          <a:p>
            <a:pPr indent="-76200" lvl="0" marL="0" rtl="0" algn="l">
              <a:spcBef>
                <a:spcPts val="0"/>
              </a:spcBef>
              <a:spcAft>
                <a:spcPts val="0"/>
              </a:spcAft>
              <a:buClr>
                <a:schemeClr val="dk1"/>
              </a:buClr>
              <a:buSzPts val="1200"/>
              <a:buFont typeface="Arial"/>
              <a:buChar char="•"/>
            </a:pPr>
            <a:r>
              <a:rPr lang="en-US"/>
              <a:t> Explain that this presentation will cover what the Charter is, how it works, and why it is important</a:t>
            </a:r>
            <a:endParaRPr/>
          </a:p>
          <a:p>
            <a:pPr indent="0" lvl="0" marL="0" rtl="0" algn="l">
              <a:spcBef>
                <a:spcPts val="0"/>
              </a:spcBef>
              <a:spcAft>
                <a:spcPts val="0"/>
              </a:spcAft>
              <a:buNone/>
            </a:pPr>
            <a:r>
              <a:t/>
            </a:r>
            <a:endParaRPr/>
          </a:p>
        </p:txBody>
      </p:sp>
      <p:sp>
        <p:nvSpPr>
          <p:cNvPr id="176" name="Google Shape;17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0" name="Google Shape;31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Speaker notes:</a:t>
            </a:r>
            <a:endParaRPr/>
          </a:p>
          <a:p>
            <a:pPr indent="0" lvl="0" marL="0" marR="0" rtl="0" algn="l">
              <a:lnSpc>
                <a:spcPct val="100000"/>
              </a:lnSpc>
              <a:spcBef>
                <a:spcPts val="0"/>
              </a:spcBef>
              <a:spcAft>
                <a:spcPts val="0"/>
              </a:spcAft>
              <a:buClr>
                <a:schemeClr val="dk1"/>
              </a:buClr>
              <a:buSzPts val="1200"/>
              <a:buFont typeface="Calibri"/>
              <a:buNone/>
            </a:pPr>
            <a:r>
              <a:t/>
            </a:r>
            <a:endParaRPr b="1"/>
          </a:p>
          <a:p>
            <a:pPr indent="0" lvl="0" marL="0" marR="0" rtl="0" algn="l">
              <a:lnSpc>
                <a:spcPct val="100000"/>
              </a:lnSpc>
              <a:spcBef>
                <a:spcPts val="0"/>
              </a:spcBef>
              <a:spcAft>
                <a:spcPts val="0"/>
              </a:spcAft>
              <a:buClr>
                <a:schemeClr val="dk1"/>
              </a:buClr>
              <a:buSzPts val="1200"/>
              <a:buFont typeface="Calibri"/>
              <a:buNone/>
            </a:pPr>
            <a:r>
              <a:rPr lang="en-US"/>
              <a:t>The PM and VA are able to browse, filter and select images in full resolution and, analyse and process imagery using online Earth observation services and tools.</a:t>
            </a:r>
            <a:endParaRPr/>
          </a:p>
          <a:p>
            <a:pPr indent="0" lvl="0" marL="0" marR="0" rtl="0" algn="l">
              <a:lnSpc>
                <a:spcPct val="100000"/>
              </a:lnSpc>
              <a:spcBef>
                <a:spcPts val="0"/>
              </a:spcBef>
              <a:spcAft>
                <a:spcPts val="0"/>
              </a:spcAft>
              <a:buClr>
                <a:schemeClr val="dk1"/>
              </a:buClr>
              <a:buSzPts val="1200"/>
              <a:buFont typeface="Calibri"/>
              <a:buNone/>
            </a:pPr>
            <a:r>
              <a:t/>
            </a:r>
            <a:endParaRPr b="1"/>
          </a:p>
          <a:p>
            <a:pPr indent="0" lvl="0" marL="0" marR="0" rtl="0" algn="l">
              <a:lnSpc>
                <a:spcPct val="100000"/>
              </a:lnSpc>
              <a:spcBef>
                <a:spcPts val="0"/>
              </a:spcBef>
              <a:spcAft>
                <a:spcPts val="0"/>
              </a:spcAft>
              <a:buClr>
                <a:schemeClr val="dk1"/>
              </a:buClr>
              <a:buSzPts val="1200"/>
              <a:buFont typeface="Calibri"/>
              <a:buNone/>
            </a:pPr>
            <a:r>
              <a:rPr b="1" lang="en-US"/>
              <a:t>Notes:</a:t>
            </a:r>
            <a:endParaRPr/>
          </a:p>
          <a:p>
            <a:pPr indent="0" lvl="0" marL="0" marR="0" rtl="0" algn="l">
              <a:lnSpc>
                <a:spcPct val="100000"/>
              </a:lnSpc>
              <a:spcBef>
                <a:spcPts val="0"/>
              </a:spcBef>
              <a:spcAft>
                <a:spcPts val="0"/>
              </a:spcAft>
              <a:buClr>
                <a:schemeClr val="dk1"/>
              </a:buClr>
              <a:buSzPts val="1200"/>
              <a:buFont typeface="Calibri"/>
              <a:buNone/>
            </a:pPr>
            <a:br>
              <a:rPr lang="en-US"/>
            </a:br>
            <a:r>
              <a:rPr lang="en-US"/>
              <a:t>Charter Mapper User Manual : https://docs.disasterscharter.org/</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Arial"/>
              <a:buNone/>
            </a:pPr>
            <a:r>
              <a:rPr b="1" i="0" lang="en-US">
                <a:latin typeface="Arial"/>
                <a:ea typeface="Arial"/>
                <a:cs typeface="Arial"/>
                <a:sym typeface="Arial"/>
              </a:rPr>
              <a:t>What is the point of contact concerning User Support?</a:t>
            </a:r>
            <a:endParaRPr/>
          </a:p>
          <a:p>
            <a:pPr indent="0" lvl="0" marL="0" rtl="0" algn="l">
              <a:spcBef>
                <a:spcPts val="0"/>
              </a:spcBef>
              <a:spcAft>
                <a:spcPts val="0"/>
              </a:spcAft>
              <a:buClr>
                <a:schemeClr val="dk1"/>
              </a:buClr>
              <a:buSzPts val="1200"/>
              <a:buFont typeface="Arial"/>
              <a:buNone/>
            </a:pPr>
            <a:r>
              <a:rPr b="0" i="0" lang="en-US">
                <a:latin typeface="Arial"/>
                <a:ea typeface="Arial"/>
                <a:cs typeface="Arial"/>
                <a:sym typeface="Arial"/>
              </a:rPr>
              <a:t>If experiencing issues in the usage of the Charter Mapper implemented by ESA or would like to report a problem, please send an e-mail to </a:t>
            </a:r>
            <a:r>
              <a:rPr b="0" i="0" lang="en-US" u="sng">
                <a:solidFill>
                  <a:srgbClr val="088C00"/>
                </a:solidFill>
                <a:latin typeface="Arial"/>
                <a:ea typeface="Arial"/>
                <a:cs typeface="Arial"/>
                <a:sym typeface="Arial"/>
                <a:hlinkClick r:id="rId2">
                  <a:extLst>
                    <a:ext uri="{A12FA001-AC4F-418D-AE19-62706E023703}">
                      <ahyp:hlinkClr val="tx"/>
                    </a:ext>
                  </a:extLst>
                </a:hlinkClick>
              </a:rPr>
              <a:t>helpdesk@disasterscharter.org</a:t>
            </a:r>
            <a:r>
              <a:rPr b="0" i="0" lang="en-US">
                <a:latin typeface="Arial"/>
                <a:ea typeface="Arial"/>
                <a:cs typeface="Arial"/>
                <a:sym typeface="Arial"/>
              </a:rPr>
              <a:t> from 08:00 to 16:00 UTC (or 07:00 to 15:00 UTC end March - end October, daylight saving time period) and outside above hours and days also to </a:t>
            </a:r>
            <a:r>
              <a:rPr b="0" i="0" lang="en-US" u="sng">
                <a:solidFill>
                  <a:srgbClr val="088C00"/>
                </a:solidFill>
                <a:latin typeface="Arial"/>
                <a:ea typeface="Arial"/>
                <a:cs typeface="Arial"/>
                <a:sym typeface="Arial"/>
                <a:hlinkClick r:id="rId3">
                  <a:extLst>
                    <a:ext uri="{A12FA001-AC4F-418D-AE19-62706E023703}">
                      <ahyp:hlinkClr val="tx"/>
                    </a:ext>
                  </a:extLst>
                </a:hlinkClick>
              </a:rPr>
              <a:t>cos_support@disasterscharter.org</a:t>
            </a:r>
            <a:r>
              <a:rPr b="0" i="0" lang="en-US">
                <a:latin typeface="Arial"/>
                <a:ea typeface="Arial"/>
                <a:cs typeface="Arial"/>
                <a:sym typeface="Arial"/>
              </a:rPr>
              <a:t>.</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t/>
            </a:r>
            <a:endParaRPr/>
          </a:p>
        </p:txBody>
      </p:sp>
      <p:sp>
        <p:nvSpPr>
          <p:cNvPr id="311" name="Google Shape;31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4" name="Google Shape;32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Speaker notes:</a:t>
            </a:r>
            <a:endParaRPr/>
          </a:p>
          <a:p>
            <a:pPr indent="0" lvl="0" marL="0" marR="0" rtl="0" algn="l">
              <a:lnSpc>
                <a:spcPct val="100000"/>
              </a:lnSpc>
              <a:spcBef>
                <a:spcPts val="0"/>
              </a:spcBef>
              <a:spcAft>
                <a:spcPts val="0"/>
              </a:spcAft>
              <a:buClr>
                <a:schemeClr val="dk1"/>
              </a:buClr>
              <a:buSzPts val="1200"/>
              <a:buFont typeface="Calibri"/>
              <a:buNone/>
            </a:pPr>
            <a:r>
              <a:t/>
            </a:r>
            <a:endParaRPr b="1"/>
          </a:p>
          <a:p>
            <a:pPr indent="0" lvl="0" marL="0" marR="0" rtl="0" algn="l">
              <a:lnSpc>
                <a:spcPct val="100000"/>
              </a:lnSpc>
              <a:spcBef>
                <a:spcPts val="0"/>
              </a:spcBef>
              <a:spcAft>
                <a:spcPts val="0"/>
              </a:spcAft>
              <a:buClr>
                <a:schemeClr val="dk1"/>
              </a:buClr>
              <a:buSzPts val="1200"/>
              <a:buFont typeface="Calibri"/>
              <a:buNone/>
            </a:pPr>
            <a:r>
              <a:rPr lang="en-US"/>
              <a:t>The PM and VA are able to browse, filter and select images in full resolution and, analyse and process imagery using online Earth observation services and tools.</a:t>
            </a:r>
            <a:endParaRPr/>
          </a:p>
          <a:p>
            <a:pPr indent="0" lvl="0" marL="0" marR="0" rtl="0" algn="l">
              <a:lnSpc>
                <a:spcPct val="100000"/>
              </a:lnSpc>
              <a:spcBef>
                <a:spcPts val="0"/>
              </a:spcBef>
              <a:spcAft>
                <a:spcPts val="0"/>
              </a:spcAft>
              <a:buClr>
                <a:schemeClr val="dk1"/>
              </a:buClr>
              <a:buSzPts val="1200"/>
              <a:buFont typeface="Calibri"/>
              <a:buNone/>
            </a:pPr>
            <a:r>
              <a:t/>
            </a:r>
            <a:endParaRPr b="1"/>
          </a:p>
          <a:p>
            <a:pPr indent="0" lvl="0" marL="0" marR="0" rtl="0" algn="l">
              <a:lnSpc>
                <a:spcPct val="100000"/>
              </a:lnSpc>
              <a:spcBef>
                <a:spcPts val="0"/>
              </a:spcBef>
              <a:spcAft>
                <a:spcPts val="0"/>
              </a:spcAft>
              <a:buClr>
                <a:schemeClr val="dk1"/>
              </a:buClr>
              <a:buSzPts val="1200"/>
              <a:buFont typeface="Calibri"/>
              <a:buNone/>
            </a:pPr>
            <a:r>
              <a:rPr b="1" lang="en-US"/>
              <a:t>Notes:</a:t>
            </a:r>
            <a:endParaRPr/>
          </a:p>
          <a:p>
            <a:pPr indent="0" lvl="0" marL="0" marR="0" rtl="0" algn="l">
              <a:lnSpc>
                <a:spcPct val="100000"/>
              </a:lnSpc>
              <a:spcBef>
                <a:spcPts val="0"/>
              </a:spcBef>
              <a:spcAft>
                <a:spcPts val="0"/>
              </a:spcAft>
              <a:buClr>
                <a:schemeClr val="dk1"/>
              </a:buClr>
              <a:buSzPts val="1200"/>
              <a:buFont typeface="Calibri"/>
              <a:buNone/>
            </a:pPr>
            <a:br>
              <a:rPr lang="en-US"/>
            </a:br>
            <a:r>
              <a:rPr lang="en-US"/>
              <a:t>Charter Mapper User Manual : https://docs.disasterscharter.org/</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Arial"/>
              <a:buNone/>
            </a:pPr>
            <a:r>
              <a:rPr b="1" i="0" lang="en-US">
                <a:latin typeface="Arial"/>
                <a:ea typeface="Arial"/>
                <a:cs typeface="Arial"/>
                <a:sym typeface="Arial"/>
              </a:rPr>
              <a:t>What is the point of contact concerning User Support?</a:t>
            </a:r>
            <a:endParaRPr/>
          </a:p>
          <a:p>
            <a:pPr indent="0" lvl="0" marL="0" rtl="0" algn="l">
              <a:spcBef>
                <a:spcPts val="0"/>
              </a:spcBef>
              <a:spcAft>
                <a:spcPts val="0"/>
              </a:spcAft>
              <a:buClr>
                <a:schemeClr val="dk1"/>
              </a:buClr>
              <a:buSzPts val="1200"/>
              <a:buFont typeface="Arial"/>
              <a:buNone/>
            </a:pPr>
            <a:r>
              <a:rPr b="0" i="0" lang="en-US">
                <a:latin typeface="Arial"/>
                <a:ea typeface="Arial"/>
                <a:cs typeface="Arial"/>
                <a:sym typeface="Arial"/>
              </a:rPr>
              <a:t>If experiencing issues in the usage of the Charter Mapper implemented by ESA or would like to report a problem, please send an e-mail to </a:t>
            </a:r>
            <a:r>
              <a:rPr b="0" i="0" lang="en-US" u="sng">
                <a:solidFill>
                  <a:srgbClr val="088C00"/>
                </a:solidFill>
                <a:latin typeface="Arial"/>
                <a:ea typeface="Arial"/>
                <a:cs typeface="Arial"/>
                <a:sym typeface="Arial"/>
                <a:hlinkClick r:id="rId2">
                  <a:extLst>
                    <a:ext uri="{A12FA001-AC4F-418D-AE19-62706E023703}">
                      <ahyp:hlinkClr val="tx"/>
                    </a:ext>
                  </a:extLst>
                </a:hlinkClick>
              </a:rPr>
              <a:t>helpdesk@disasterscharter.org</a:t>
            </a:r>
            <a:r>
              <a:rPr b="0" i="0" lang="en-US">
                <a:latin typeface="Arial"/>
                <a:ea typeface="Arial"/>
                <a:cs typeface="Arial"/>
                <a:sym typeface="Arial"/>
              </a:rPr>
              <a:t> from 08:00 to 16:00 UTC (or 07:00 to 15:00 UTC end March - end October, daylight saving time period) and outside above hours and days also to </a:t>
            </a:r>
            <a:r>
              <a:rPr b="0" i="0" lang="en-US" u="sng">
                <a:solidFill>
                  <a:srgbClr val="088C00"/>
                </a:solidFill>
                <a:latin typeface="Arial"/>
                <a:ea typeface="Arial"/>
                <a:cs typeface="Arial"/>
                <a:sym typeface="Arial"/>
                <a:hlinkClick r:id="rId3">
                  <a:extLst>
                    <a:ext uri="{A12FA001-AC4F-418D-AE19-62706E023703}">
                      <ahyp:hlinkClr val="tx"/>
                    </a:ext>
                  </a:extLst>
                </a:hlinkClick>
              </a:rPr>
              <a:t>cos_support@disasterscharter.org</a:t>
            </a:r>
            <a:r>
              <a:rPr b="0" i="0" lang="en-US">
                <a:latin typeface="Arial"/>
                <a:ea typeface="Arial"/>
                <a:cs typeface="Arial"/>
                <a:sym typeface="Arial"/>
              </a:rPr>
              <a:t>.</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t/>
            </a:r>
            <a:endParaRPr/>
          </a:p>
        </p:txBody>
      </p:sp>
      <p:sp>
        <p:nvSpPr>
          <p:cNvPr id="325" name="Google Shape;32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Speaker notes:</a:t>
            </a:r>
            <a:endParaRPr/>
          </a:p>
          <a:p>
            <a:pPr indent="0" lvl="0" marL="0" marR="0" rtl="0" algn="l">
              <a:lnSpc>
                <a:spcPct val="100000"/>
              </a:lnSpc>
              <a:spcBef>
                <a:spcPts val="0"/>
              </a:spcBef>
              <a:spcAft>
                <a:spcPts val="0"/>
              </a:spcAft>
              <a:buClr>
                <a:schemeClr val="dk1"/>
              </a:buClr>
              <a:buSzPts val="1200"/>
              <a:buFont typeface="Calibri"/>
              <a:buNone/>
            </a:pPr>
            <a:r>
              <a:t/>
            </a:r>
            <a:endParaRPr b="1"/>
          </a:p>
          <a:p>
            <a:pPr indent="0" lvl="0" marL="0" marR="0" rtl="0" algn="l">
              <a:lnSpc>
                <a:spcPct val="100000"/>
              </a:lnSpc>
              <a:spcBef>
                <a:spcPts val="0"/>
              </a:spcBef>
              <a:spcAft>
                <a:spcPts val="0"/>
              </a:spcAft>
              <a:buClr>
                <a:schemeClr val="dk1"/>
              </a:buClr>
              <a:buSzPts val="1200"/>
              <a:buFont typeface="Calibri"/>
              <a:buNone/>
            </a:pPr>
            <a:r>
              <a:rPr lang="en-US"/>
              <a:t>The PM and VA are able to browse, filter and select images in full resolution and, analyse and process imagery using online Earth observation services and tools.</a:t>
            </a:r>
            <a:endParaRPr/>
          </a:p>
          <a:p>
            <a:pPr indent="0" lvl="0" marL="0" marR="0" rtl="0" algn="l">
              <a:lnSpc>
                <a:spcPct val="100000"/>
              </a:lnSpc>
              <a:spcBef>
                <a:spcPts val="0"/>
              </a:spcBef>
              <a:spcAft>
                <a:spcPts val="0"/>
              </a:spcAft>
              <a:buClr>
                <a:schemeClr val="dk1"/>
              </a:buClr>
              <a:buSzPts val="1200"/>
              <a:buFont typeface="Calibri"/>
              <a:buNone/>
            </a:pPr>
            <a:r>
              <a:t/>
            </a:r>
            <a:endParaRPr b="1"/>
          </a:p>
          <a:p>
            <a:pPr indent="0" lvl="0" marL="0" marR="0" rtl="0" algn="l">
              <a:lnSpc>
                <a:spcPct val="100000"/>
              </a:lnSpc>
              <a:spcBef>
                <a:spcPts val="0"/>
              </a:spcBef>
              <a:spcAft>
                <a:spcPts val="0"/>
              </a:spcAft>
              <a:buClr>
                <a:schemeClr val="dk1"/>
              </a:buClr>
              <a:buSzPts val="1200"/>
              <a:buFont typeface="Calibri"/>
              <a:buNone/>
            </a:pPr>
            <a:r>
              <a:rPr b="1" lang="en-US"/>
              <a:t>Notes:</a:t>
            </a:r>
            <a:endParaRPr/>
          </a:p>
          <a:p>
            <a:pPr indent="0" lvl="0" marL="0" marR="0" rtl="0" algn="l">
              <a:lnSpc>
                <a:spcPct val="100000"/>
              </a:lnSpc>
              <a:spcBef>
                <a:spcPts val="0"/>
              </a:spcBef>
              <a:spcAft>
                <a:spcPts val="0"/>
              </a:spcAft>
              <a:buClr>
                <a:schemeClr val="dk1"/>
              </a:buClr>
              <a:buSzPts val="1200"/>
              <a:buFont typeface="Calibri"/>
              <a:buNone/>
            </a:pPr>
            <a:br>
              <a:rPr lang="en-US"/>
            </a:br>
            <a:r>
              <a:rPr lang="en-US"/>
              <a:t>Charter Mapper User Manual : https://docs.disasterscharter.org/</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Arial"/>
              <a:buNone/>
            </a:pPr>
            <a:r>
              <a:rPr b="1" i="0" lang="en-US">
                <a:latin typeface="Arial"/>
                <a:ea typeface="Arial"/>
                <a:cs typeface="Arial"/>
                <a:sym typeface="Arial"/>
              </a:rPr>
              <a:t>What is the point of contact concerning User Support?</a:t>
            </a:r>
            <a:endParaRPr/>
          </a:p>
          <a:p>
            <a:pPr indent="0" lvl="0" marL="0" rtl="0" algn="l">
              <a:spcBef>
                <a:spcPts val="0"/>
              </a:spcBef>
              <a:spcAft>
                <a:spcPts val="0"/>
              </a:spcAft>
              <a:buClr>
                <a:schemeClr val="dk1"/>
              </a:buClr>
              <a:buSzPts val="1200"/>
              <a:buFont typeface="Arial"/>
              <a:buNone/>
            </a:pPr>
            <a:r>
              <a:rPr b="0" i="0" lang="en-US">
                <a:latin typeface="Arial"/>
                <a:ea typeface="Arial"/>
                <a:cs typeface="Arial"/>
                <a:sym typeface="Arial"/>
              </a:rPr>
              <a:t>If experiencing issues in the usage of the Charter Mapper implemented by ESA or would like to report a problem, please send an e-mail to </a:t>
            </a:r>
            <a:r>
              <a:rPr b="0" i="0" lang="en-US" u="sng">
                <a:solidFill>
                  <a:srgbClr val="088C00"/>
                </a:solidFill>
                <a:latin typeface="Arial"/>
                <a:ea typeface="Arial"/>
                <a:cs typeface="Arial"/>
                <a:sym typeface="Arial"/>
                <a:hlinkClick r:id="rId2">
                  <a:extLst>
                    <a:ext uri="{A12FA001-AC4F-418D-AE19-62706E023703}">
                      <ahyp:hlinkClr val="tx"/>
                    </a:ext>
                  </a:extLst>
                </a:hlinkClick>
              </a:rPr>
              <a:t>helpdesk@disasterscharter.org</a:t>
            </a:r>
            <a:r>
              <a:rPr b="0" i="0" lang="en-US">
                <a:latin typeface="Arial"/>
                <a:ea typeface="Arial"/>
                <a:cs typeface="Arial"/>
                <a:sym typeface="Arial"/>
              </a:rPr>
              <a:t> from 08:00 to 16:00 UTC (or 07:00 to 15:00 UTC end March - end October, daylight saving time period) and outside above hours and days also to </a:t>
            </a:r>
            <a:r>
              <a:rPr b="0" i="0" lang="en-US" u="sng">
                <a:solidFill>
                  <a:srgbClr val="088C00"/>
                </a:solidFill>
                <a:latin typeface="Arial"/>
                <a:ea typeface="Arial"/>
                <a:cs typeface="Arial"/>
                <a:sym typeface="Arial"/>
                <a:hlinkClick r:id="rId3">
                  <a:extLst>
                    <a:ext uri="{A12FA001-AC4F-418D-AE19-62706E023703}">
                      <ahyp:hlinkClr val="tx"/>
                    </a:ext>
                  </a:extLst>
                </a:hlinkClick>
              </a:rPr>
              <a:t>cos_support@disasterscharter.org</a:t>
            </a:r>
            <a:r>
              <a:rPr b="0" i="0" lang="en-US">
                <a:latin typeface="Arial"/>
                <a:ea typeface="Arial"/>
                <a:cs typeface="Arial"/>
                <a:sym typeface="Arial"/>
              </a:rPr>
              <a:t>.</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t/>
            </a:r>
            <a:endParaRPr/>
          </a:p>
        </p:txBody>
      </p:sp>
      <p:sp>
        <p:nvSpPr>
          <p:cNvPr id="335" name="Google Shape;33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5" name="Google Shape;34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3" name="Google Shape;35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4" name="Google Shape;35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7" name="Google Shape;40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8" name="Google Shape;408;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3" name="Google Shape;42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Speaker notes</a:t>
            </a:r>
            <a:endParaRPr/>
          </a:p>
          <a:p>
            <a:pPr indent="0" lvl="0" marL="0" rtl="0" algn="l">
              <a:spcBef>
                <a:spcPts val="0"/>
              </a:spcBef>
              <a:spcAft>
                <a:spcPts val="0"/>
              </a:spcAft>
              <a:buNone/>
            </a:pPr>
            <a:r>
              <a:t/>
            </a:r>
            <a:endParaRPr/>
          </a:p>
          <a:p>
            <a:pPr indent="-76200" lvl="0" marL="0" rtl="0" algn="l">
              <a:spcBef>
                <a:spcPts val="0"/>
              </a:spcBef>
              <a:spcAft>
                <a:spcPts val="0"/>
              </a:spcAft>
              <a:buClr>
                <a:schemeClr val="dk1"/>
              </a:buClr>
              <a:buSzPts val="1200"/>
              <a:buFont typeface="Arial"/>
              <a:buChar char="•"/>
            </a:pPr>
            <a:r>
              <a:rPr lang="en-US"/>
              <a:t> As technology advances, the Charter is evolving to provide </a:t>
            </a:r>
            <a:r>
              <a:rPr b="1" lang="en-US"/>
              <a:t>faster and more accurate data</a:t>
            </a:r>
            <a:r>
              <a:rPr lang="en-US"/>
              <a:t>.</a:t>
            </a:r>
            <a:endParaRPr/>
          </a:p>
          <a:p>
            <a:pPr indent="-76200" lvl="0" marL="0" rtl="0" algn="l">
              <a:spcBef>
                <a:spcPts val="0"/>
              </a:spcBef>
              <a:spcAft>
                <a:spcPts val="0"/>
              </a:spcAft>
              <a:buClr>
                <a:schemeClr val="dk1"/>
              </a:buClr>
              <a:buSzPts val="1200"/>
              <a:buFont typeface="Arial"/>
              <a:buChar char="•"/>
            </a:pPr>
            <a:r>
              <a:rPr lang="en-US"/>
              <a:t> The future focus is on automation and making the data even more accessible.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424" name="Google Shape;424;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Speaker notes</a:t>
            </a:r>
            <a:endParaRPr/>
          </a:p>
          <a:p>
            <a:pPr indent="0" lvl="0" marL="0" rtl="0" algn="l">
              <a:spcBef>
                <a:spcPts val="0"/>
              </a:spcBef>
              <a:spcAft>
                <a:spcPts val="0"/>
              </a:spcAft>
              <a:buNone/>
            </a:pPr>
            <a:r>
              <a:t/>
            </a:r>
            <a:endParaRPr/>
          </a:p>
          <a:p>
            <a:pPr indent="-76200" lvl="0" marL="0" rtl="0" algn="l">
              <a:spcBef>
                <a:spcPts val="0"/>
              </a:spcBef>
              <a:spcAft>
                <a:spcPts val="0"/>
              </a:spcAft>
              <a:buClr>
                <a:schemeClr val="dk1"/>
              </a:buClr>
              <a:buSzPts val="1200"/>
              <a:buFont typeface="Arial"/>
              <a:buChar char="•"/>
            </a:pPr>
            <a:r>
              <a:rPr lang="en-US"/>
              <a:t> Wrap up with a strong takeaway message: </a:t>
            </a:r>
            <a:r>
              <a:rPr i="1" lang="en-US"/>
              <a:t>Space technology is making a real difference in disaster response.</a:t>
            </a:r>
            <a:endParaRPr/>
          </a:p>
          <a:p>
            <a:pPr indent="-76200" lvl="0" marL="0" rtl="0" algn="l">
              <a:spcBef>
                <a:spcPts val="0"/>
              </a:spcBef>
              <a:spcAft>
                <a:spcPts val="0"/>
              </a:spcAft>
              <a:buClr>
                <a:schemeClr val="dk1"/>
              </a:buClr>
              <a:buSzPts val="1200"/>
              <a:buFont typeface="Arial"/>
              <a:buChar char="•"/>
            </a:pPr>
            <a:r>
              <a:rPr lang="en-US"/>
              <a:t> Encourage the audience to explore further resources and share what they’ve learned.</a:t>
            </a:r>
            <a:endParaRPr/>
          </a:p>
          <a:p>
            <a:pPr indent="-76200" lvl="0" marL="0" rtl="0" algn="l">
              <a:spcBef>
                <a:spcPts val="0"/>
              </a:spcBef>
              <a:spcAft>
                <a:spcPts val="0"/>
              </a:spcAft>
              <a:buClr>
                <a:schemeClr val="dk1"/>
              </a:buClr>
              <a:buSzPts val="1200"/>
              <a:buFont typeface="Arial"/>
              <a:buChar char="•"/>
            </a:pPr>
            <a:r>
              <a:rPr lang="en-US"/>
              <a:t> Answer audience’s questions</a:t>
            </a:r>
            <a:endParaRPr/>
          </a:p>
        </p:txBody>
      </p:sp>
      <p:sp>
        <p:nvSpPr>
          <p:cNvPr id="432" name="Google Shape;432;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 name="Google Shape;18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Speaker notes</a:t>
            </a:r>
            <a:br>
              <a:rPr b="1" lang="en-US"/>
            </a:br>
            <a:endParaRPr/>
          </a:p>
          <a:p>
            <a:pPr indent="-76200" lvl="0" marL="0" rtl="0" algn="l">
              <a:spcBef>
                <a:spcPts val="0"/>
              </a:spcBef>
              <a:spcAft>
                <a:spcPts val="0"/>
              </a:spcAft>
              <a:buClr>
                <a:schemeClr val="dk1"/>
              </a:buClr>
              <a:buSzPts val="1200"/>
              <a:buFont typeface="Arial"/>
              <a:buChar char="•"/>
            </a:pPr>
            <a:r>
              <a:rPr lang="en-US"/>
              <a:t> The Charter is an international agreement by global space agencies to provide priority access to critical satellite data in times of crisis.</a:t>
            </a:r>
            <a:endParaRPr/>
          </a:p>
          <a:p>
            <a:pPr indent="-76200" lvl="0" marL="0" marR="0" rtl="0" algn="l">
              <a:lnSpc>
                <a:spcPct val="100000"/>
              </a:lnSpc>
              <a:spcBef>
                <a:spcPts val="0"/>
              </a:spcBef>
              <a:spcAft>
                <a:spcPts val="0"/>
              </a:spcAft>
              <a:buClr>
                <a:schemeClr val="dk1"/>
              </a:buClr>
              <a:buSzPts val="1200"/>
              <a:buFont typeface="Arial"/>
              <a:buChar char="•"/>
            </a:pPr>
            <a:r>
              <a:rPr b="1" lang="en-US" sz="1200">
                <a:latin typeface="Arial"/>
                <a:ea typeface="Arial"/>
                <a:cs typeface="Arial"/>
                <a:sym typeface="Arial"/>
              </a:rPr>
              <a:t> </a:t>
            </a:r>
            <a:r>
              <a:rPr b="0" lang="en-US" sz="1200">
                <a:latin typeface="Arial"/>
                <a:ea typeface="Arial"/>
                <a:cs typeface="Arial"/>
                <a:sym typeface="Arial"/>
              </a:rPr>
              <a:t>Established in 2000 </a:t>
            </a:r>
            <a:r>
              <a:rPr lang="en-US" sz="1200">
                <a:latin typeface="Arial"/>
                <a:ea typeface="Arial"/>
                <a:cs typeface="Arial"/>
                <a:sym typeface="Arial"/>
              </a:rPr>
              <a:t>by the European Space Agency (ESA), the French Space Agency (CNES), and the Canadian Space Agency (CSA)</a:t>
            </a:r>
            <a:endParaRPr/>
          </a:p>
          <a:p>
            <a:pPr indent="-76200" lvl="0" marL="0" marR="0" rtl="0" algn="l">
              <a:lnSpc>
                <a:spcPct val="100000"/>
              </a:lnSpc>
              <a:spcBef>
                <a:spcPts val="0"/>
              </a:spcBef>
              <a:spcAft>
                <a:spcPts val="0"/>
              </a:spcAft>
              <a:buClr>
                <a:schemeClr val="dk1"/>
              </a:buClr>
              <a:buSzPts val="1200"/>
              <a:buFont typeface="Arial"/>
              <a:buChar char="•"/>
            </a:pPr>
            <a:r>
              <a:rPr lang="en-US"/>
              <a:t> It ensures quick access to high-resolution images for disaster response.</a:t>
            </a:r>
            <a:endParaRPr/>
          </a:p>
          <a:p>
            <a:pPr indent="-76200" lvl="0" marL="0" marR="0" rtl="0" algn="l">
              <a:lnSpc>
                <a:spcPct val="100000"/>
              </a:lnSpc>
              <a:spcBef>
                <a:spcPts val="0"/>
              </a:spcBef>
              <a:spcAft>
                <a:spcPts val="0"/>
              </a:spcAft>
              <a:buClr>
                <a:schemeClr val="dk1"/>
              </a:buClr>
              <a:buSzPts val="1200"/>
              <a:buFont typeface="Arial"/>
              <a:buChar char="•"/>
            </a:pPr>
            <a:r>
              <a:rPr lang="en-US"/>
              <a:t> The data helps emergency responders to plan evacuations, assess damage, and allocate resources more effectively.</a:t>
            </a:r>
            <a:endParaRPr/>
          </a:p>
        </p:txBody>
      </p:sp>
      <p:sp>
        <p:nvSpPr>
          <p:cNvPr id="184" name="Google Shape;184;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Speaker notes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Briefly explain the following terms:</a:t>
            </a:r>
            <a:endParaRPr/>
          </a:p>
          <a:p>
            <a:pPr indent="-171450" lvl="0" marL="171450" rtl="0" algn="l">
              <a:spcBef>
                <a:spcPts val="0"/>
              </a:spcBef>
              <a:spcAft>
                <a:spcPts val="0"/>
              </a:spcAft>
              <a:buClr>
                <a:schemeClr val="dk1"/>
              </a:buClr>
              <a:buSzPts val="1200"/>
              <a:buFont typeface="Calibri"/>
              <a:buChar char="-"/>
            </a:pPr>
            <a:r>
              <a:rPr lang="en-US"/>
              <a:t>What are Data Contributors</a:t>
            </a:r>
            <a:endParaRPr/>
          </a:p>
          <a:p>
            <a:pPr indent="-171450" lvl="0" marL="171450" rtl="0" algn="l">
              <a:spcBef>
                <a:spcPts val="0"/>
              </a:spcBef>
              <a:spcAft>
                <a:spcPts val="0"/>
              </a:spcAft>
              <a:buClr>
                <a:schemeClr val="dk1"/>
              </a:buClr>
              <a:buSzPts val="1200"/>
              <a:buFont typeface="Calibri"/>
              <a:buChar char="-"/>
            </a:pPr>
            <a:r>
              <a:rPr lang="en-US"/>
              <a:t>What are Project Managers</a:t>
            </a:r>
            <a:endParaRPr/>
          </a:p>
          <a:p>
            <a:pPr indent="-171450" lvl="0" marL="171450" rtl="0" algn="l">
              <a:spcBef>
                <a:spcPts val="0"/>
              </a:spcBef>
              <a:spcAft>
                <a:spcPts val="0"/>
              </a:spcAft>
              <a:buClr>
                <a:schemeClr val="dk1"/>
              </a:buClr>
              <a:buSzPts val="1200"/>
              <a:buFont typeface="Calibri"/>
              <a:buChar char="-"/>
            </a:pPr>
            <a:r>
              <a:rPr lang="en-US"/>
              <a:t>What are Value-Adders</a:t>
            </a:r>
            <a:endParaRPr/>
          </a:p>
          <a:p>
            <a:pPr indent="-171450" lvl="0" marL="171450" marR="0" rtl="0" algn="l">
              <a:lnSpc>
                <a:spcPct val="100000"/>
              </a:lnSpc>
              <a:spcBef>
                <a:spcPts val="0"/>
              </a:spcBef>
              <a:spcAft>
                <a:spcPts val="0"/>
              </a:spcAft>
              <a:buClr>
                <a:schemeClr val="dk1"/>
              </a:buClr>
              <a:buSzPts val="1200"/>
              <a:buFont typeface="Calibri"/>
              <a:buChar char="-"/>
            </a:pPr>
            <a:r>
              <a:rPr lang="en-US"/>
              <a:t>What is a Value-Added product</a:t>
            </a:r>
            <a:endParaRPr/>
          </a:p>
          <a:p>
            <a:pPr indent="-95250" lvl="0" marL="17145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US"/>
              <a:t>*Available extra slides about Data Contributors, Project Managers and Value-Adders</a:t>
            </a:r>
            <a:endParaRPr/>
          </a:p>
          <a:p>
            <a:pPr indent="-95250" lvl="0" marL="171450" marR="0" rtl="0" algn="l">
              <a:lnSpc>
                <a:spcPct val="100000"/>
              </a:lnSpc>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t/>
            </a:r>
            <a:endParaRPr/>
          </a:p>
          <a:p>
            <a:pPr indent="-95250" lvl="0" marL="171450" rtl="0" algn="l">
              <a:spcBef>
                <a:spcPts val="0"/>
              </a:spcBef>
              <a:spcAft>
                <a:spcPts val="0"/>
              </a:spcAft>
              <a:buClr>
                <a:schemeClr val="dk1"/>
              </a:buClr>
              <a:buSzPts val="1200"/>
              <a:buFont typeface="Calibri"/>
              <a:buNone/>
            </a:pPr>
            <a:r>
              <a:t/>
            </a:r>
            <a:endParaRPr/>
          </a:p>
        </p:txBody>
      </p:sp>
      <p:sp>
        <p:nvSpPr>
          <p:cNvPr id="193" name="Google Shape;193;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1" name="Google Shape;20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Speaker notes</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US"/>
              <a:t>___________</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US"/>
              <a:t>How to update the statistics above. </a:t>
            </a:r>
            <a:endParaRPr/>
          </a:p>
          <a:p>
            <a:pPr indent="-228600" lvl="0" marL="228600" marR="0" rtl="0" algn="l">
              <a:lnSpc>
                <a:spcPct val="100000"/>
              </a:lnSpc>
              <a:spcBef>
                <a:spcPts val="0"/>
              </a:spcBef>
              <a:spcAft>
                <a:spcPts val="0"/>
              </a:spcAft>
              <a:buClr>
                <a:schemeClr val="dk1"/>
              </a:buClr>
              <a:buSzPts val="1200"/>
              <a:buFont typeface="Calibri"/>
              <a:buAutoNum type="arabicPeriod"/>
            </a:pPr>
            <a:r>
              <a:rPr lang="en-US"/>
              <a:t>Go to https://disasterscharter.org/about-the-charter</a:t>
            </a:r>
            <a:endParaRPr/>
          </a:p>
          <a:p>
            <a:pPr indent="-228600" lvl="0" marL="228600" marR="0" rtl="0" algn="l">
              <a:lnSpc>
                <a:spcPct val="100000"/>
              </a:lnSpc>
              <a:spcBef>
                <a:spcPts val="0"/>
              </a:spcBef>
              <a:spcAft>
                <a:spcPts val="0"/>
              </a:spcAft>
              <a:buClr>
                <a:schemeClr val="dk1"/>
              </a:buClr>
              <a:buSzPts val="1200"/>
              <a:buFont typeface="Calibri"/>
              <a:buAutoNum type="arabicPeriod"/>
            </a:pPr>
            <a:r>
              <a:rPr lang="en-US"/>
              <a:t>Scroll further down the page and a table with the latest data will appear.</a:t>
            </a:r>
            <a:endParaRPr/>
          </a:p>
          <a:p>
            <a:pPr indent="-152400" lvl="0" marL="22860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b="1" lang="en-US"/>
              <a:t>Latest update on: </a:t>
            </a:r>
            <a:r>
              <a:rPr b="0" lang="en-US"/>
              <a:t>XX</a:t>
            </a:r>
            <a:endParaRPr/>
          </a:p>
          <a:p>
            <a:pPr indent="-152400" lvl="0" marL="22860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US"/>
              <a:t>To show the interactive map functionalities:</a:t>
            </a:r>
            <a:br>
              <a:rPr lang="en-US"/>
            </a:br>
            <a:r>
              <a:rPr lang="en-US"/>
              <a:t>1. Go to : https://cgt.disasterscharter.org/en</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US"/>
              <a:t>To update the screenshot of the map:</a:t>
            </a:r>
            <a:endParaRPr/>
          </a:p>
          <a:p>
            <a:pPr indent="-228600" lvl="0" marL="228600" rtl="0" algn="l">
              <a:spcBef>
                <a:spcPts val="0"/>
              </a:spcBef>
              <a:spcAft>
                <a:spcPts val="0"/>
              </a:spcAft>
              <a:buClr>
                <a:schemeClr val="dk1"/>
              </a:buClr>
              <a:buSzPts val="1200"/>
              <a:buFont typeface="Calibri"/>
              <a:buAutoNum type="arabicPeriod"/>
            </a:pPr>
            <a:r>
              <a:rPr lang="en-US"/>
              <a:t>Go to: </a:t>
            </a:r>
            <a:r>
              <a:rPr lang="en-US" u="sng">
                <a:solidFill>
                  <a:schemeClr val="hlink"/>
                </a:solidFill>
                <a:hlinkClick r:id="rId2"/>
              </a:rPr>
              <a:t>https://cgt.disasterscharter.org/en</a:t>
            </a:r>
            <a:endParaRPr/>
          </a:p>
          <a:p>
            <a:pPr indent="-228600" lvl="0" marL="228600" rtl="0" algn="l">
              <a:spcBef>
                <a:spcPts val="0"/>
              </a:spcBef>
              <a:spcAft>
                <a:spcPts val="0"/>
              </a:spcAft>
              <a:buClr>
                <a:schemeClr val="dk1"/>
              </a:buClr>
              <a:buSzPts val="1200"/>
              <a:buFont typeface="Calibri"/>
              <a:buAutoNum type="arabicPeriod"/>
            </a:pPr>
            <a:r>
              <a:rPr lang="en-US"/>
              <a:t>On the map, zoom out using the minus symbol button.</a:t>
            </a:r>
            <a:endParaRPr/>
          </a:p>
          <a:p>
            <a:pPr indent="-228600" lvl="0" marL="228600" rtl="0" algn="l">
              <a:spcBef>
                <a:spcPts val="0"/>
              </a:spcBef>
              <a:spcAft>
                <a:spcPts val="0"/>
              </a:spcAft>
              <a:buClr>
                <a:schemeClr val="dk1"/>
              </a:buClr>
              <a:buSzPts val="1200"/>
              <a:buFont typeface="Calibri"/>
              <a:buAutoNum type="arabicPeriod"/>
            </a:pPr>
            <a:r>
              <a:rPr lang="en-US"/>
              <a:t>Use the </a:t>
            </a:r>
            <a:r>
              <a:rPr i="1" lang="en-US"/>
              <a:t>Snipping Tool </a:t>
            </a:r>
            <a:r>
              <a:rPr lang="en-US"/>
              <a:t>to take a screenshot of the map. Right-click on the image generated by the </a:t>
            </a:r>
            <a:r>
              <a:rPr i="1" lang="en-US"/>
              <a:t>Snipping Tool</a:t>
            </a:r>
            <a:r>
              <a:rPr lang="en-US"/>
              <a:t>, then copy and paste it onto the page above.</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t/>
            </a:r>
            <a:endParaRPr/>
          </a:p>
        </p:txBody>
      </p:sp>
      <p:sp>
        <p:nvSpPr>
          <p:cNvPr id="202" name="Google Shape;20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Speaker notes</a:t>
            </a:r>
            <a:endParaRPr/>
          </a:p>
          <a:p>
            <a:pPr indent="0" lvl="0" marL="0" rtl="0" algn="l">
              <a:spcBef>
                <a:spcPts val="0"/>
              </a:spcBef>
              <a:spcAft>
                <a:spcPts val="0"/>
              </a:spcAft>
              <a:buNone/>
            </a:pPr>
            <a:r>
              <a:t/>
            </a:r>
            <a:endParaRPr b="1"/>
          </a:p>
          <a:p>
            <a:pPr indent="-171450" lvl="0" marL="171450" rtl="0" algn="l">
              <a:spcBef>
                <a:spcPts val="0"/>
              </a:spcBef>
              <a:spcAft>
                <a:spcPts val="0"/>
              </a:spcAft>
              <a:buClr>
                <a:schemeClr val="dk1"/>
              </a:buClr>
              <a:buSzPts val="1200"/>
              <a:buFont typeface="Calibri"/>
              <a:buChar char="-"/>
            </a:pPr>
            <a:r>
              <a:rPr b="0" lang="en-US"/>
              <a:t>Explain what are the typical disaster types</a:t>
            </a:r>
            <a:endParaRPr/>
          </a:p>
          <a:p>
            <a:pPr indent="-171450" lvl="0" marL="171450" rtl="0" algn="l">
              <a:spcBef>
                <a:spcPts val="0"/>
              </a:spcBef>
              <a:spcAft>
                <a:spcPts val="0"/>
              </a:spcAft>
              <a:buClr>
                <a:schemeClr val="dk1"/>
              </a:buClr>
              <a:buSzPts val="1200"/>
              <a:buFont typeface="Calibri"/>
              <a:buChar char="-"/>
            </a:pPr>
            <a:r>
              <a:rPr b="0" lang="en-US"/>
              <a:t>Explain what the Charter cannot be activated for</a:t>
            </a:r>
            <a:endParaRPr/>
          </a:p>
        </p:txBody>
      </p:sp>
      <p:sp>
        <p:nvSpPr>
          <p:cNvPr id="216" name="Google Shape;216;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3" name="Google Shape;25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Speaker notes</a:t>
            </a:r>
            <a:endParaRPr/>
          </a:p>
          <a:p>
            <a:pPr indent="0" lvl="0" marL="0" rtl="0" algn="l">
              <a:spcBef>
                <a:spcPts val="0"/>
              </a:spcBef>
              <a:spcAft>
                <a:spcPts val="0"/>
              </a:spcAft>
              <a:buNone/>
            </a:pPr>
            <a:r>
              <a:t/>
            </a:r>
            <a:endParaRPr b="1"/>
          </a:p>
          <a:p>
            <a:pPr indent="-171450" lvl="0" marL="171450" rtl="0" algn="l">
              <a:spcBef>
                <a:spcPts val="0"/>
              </a:spcBef>
              <a:spcAft>
                <a:spcPts val="0"/>
              </a:spcAft>
              <a:buClr>
                <a:schemeClr val="dk1"/>
              </a:buClr>
              <a:buSzPts val="1200"/>
              <a:buFont typeface="Arial"/>
              <a:buChar char="•"/>
            </a:pPr>
            <a:r>
              <a:rPr lang="en-US"/>
              <a:t>Enables a rapid tasking of a wide variety of Earth observation satellites.</a:t>
            </a:r>
            <a:endParaRPr/>
          </a:p>
          <a:p>
            <a:pPr indent="-171450" lvl="1" marL="628650" rtl="0" algn="l">
              <a:spcBef>
                <a:spcPts val="0"/>
              </a:spcBef>
              <a:spcAft>
                <a:spcPts val="0"/>
              </a:spcAft>
              <a:buClr>
                <a:schemeClr val="dk1"/>
              </a:buClr>
              <a:buSzPts val="1200"/>
              <a:buFont typeface="Arial"/>
              <a:buChar char="•"/>
            </a:pPr>
            <a:r>
              <a:rPr b="1" lang="en-US"/>
              <a:t>Helps deliver faster emergency response on the ground.</a:t>
            </a:r>
            <a:endParaRPr/>
          </a:p>
          <a:p>
            <a:pPr indent="-171450" lvl="0" marL="171450" rtl="0" algn="l">
              <a:spcBef>
                <a:spcPts val="0"/>
              </a:spcBef>
              <a:spcAft>
                <a:spcPts val="0"/>
              </a:spcAft>
              <a:buClr>
                <a:schemeClr val="dk1"/>
              </a:buClr>
              <a:buSzPts val="1200"/>
              <a:buFont typeface="Arial"/>
              <a:buChar char="•"/>
            </a:pPr>
            <a:r>
              <a:rPr lang="en-US"/>
              <a:t>Satellite imagery offers crucial insights into a disaster that are impossible to obtain from the ground.</a:t>
            </a:r>
            <a:endParaRPr/>
          </a:p>
          <a:p>
            <a:pPr indent="-171450" lvl="1" marL="628650" rtl="0" algn="l">
              <a:spcBef>
                <a:spcPts val="0"/>
              </a:spcBef>
              <a:spcAft>
                <a:spcPts val="0"/>
              </a:spcAft>
              <a:buClr>
                <a:schemeClr val="dk1"/>
              </a:buClr>
              <a:buSzPts val="1200"/>
              <a:buFont typeface="Arial"/>
              <a:buChar char="•"/>
            </a:pPr>
            <a:r>
              <a:rPr b="1" lang="en-US"/>
              <a:t>Enables improved support for remote communities</a:t>
            </a:r>
            <a:endParaRPr/>
          </a:p>
          <a:p>
            <a:pPr indent="-171450" lvl="0" marL="171450" rtl="0" algn="l">
              <a:spcBef>
                <a:spcPts val="0"/>
              </a:spcBef>
              <a:spcAft>
                <a:spcPts val="0"/>
              </a:spcAft>
              <a:buClr>
                <a:schemeClr val="dk1"/>
              </a:buClr>
              <a:buSzPts val="1200"/>
              <a:buFont typeface="Arial"/>
              <a:buChar char="•"/>
            </a:pPr>
            <a:r>
              <a:rPr lang="en-US"/>
              <a:t>Fosters global collaboration in humanitarian aid by providing </a:t>
            </a:r>
            <a:r>
              <a:rPr b="1" lang="en-US"/>
              <a:t>free</a:t>
            </a:r>
            <a:r>
              <a:rPr lang="en-US"/>
              <a:t>, </a:t>
            </a:r>
            <a:r>
              <a:rPr b="1" lang="en-US"/>
              <a:t>24/7</a:t>
            </a:r>
            <a:r>
              <a:rPr lang="en-US"/>
              <a:t> access to a community of experts and decision makers.</a:t>
            </a:r>
            <a:endParaRPr/>
          </a:p>
          <a:p>
            <a:pPr indent="-171450" lvl="1" marL="628650" rtl="0" algn="l">
              <a:spcBef>
                <a:spcPts val="0"/>
              </a:spcBef>
              <a:spcAft>
                <a:spcPts val="0"/>
              </a:spcAft>
              <a:buClr>
                <a:schemeClr val="dk1"/>
              </a:buClr>
              <a:buSzPts val="1200"/>
              <a:buFont typeface="Arial"/>
              <a:buChar char="•"/>
            </a:pPr>
            <a:r>
              <a:rPr b="1" lang="en-US"/>
              <a:t>Enables better support for countries that couldn't afford this kind of technology.</a:t>
            </a:r>
            <a:endParaRPr b="1"/>
          </a:p>
          <a:p>
            <a:pPr indent="0" lvl="0" marL="0" rtl="0" algn="l">
              <a:spcBef>
                <a:spcPts val="0"/>
              </a:spcBef>
              <a:spcAft>
                <a:spcPts val="0"/>
              </a:spcAft>
              <a:buNone/>
            </a:pPr>
            <a:r>
              <a:t/>
            </a:r>
            <a:endParaRPr/>
          </a:p>
        </p:txBody>
      </p:sp>
      <p:sp>
        <p:nvSpPr>
          <p:cNvPr id="254" name="Google Shape;254;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1" name="Google Shape;26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b="1" lang="en-US"/>
              <a:t>Speaker notes</a:t>
            </a:r>
            <a:endParaRPr/>
          </a:p>
          <a:p>
            <a:pPr indent="0" lvl="0" marL="0" marR="0" rtl="0" algn="l">
              <a:lnSpc>
                <a:spcPct val="100000"/>
              </a:lnSpc>
              <a:spcBef>
                <a:spcPts val="0"/>
              </a:spcBef>
              <a:spcAft>
                <a:spcPts val="0"/>
              </a:spcAft>
              <a:buClr>
                <a:schemeClr val="dk1"/>
              </a:buClr>
              <a:buSzPts val="1200"/>
              <a:buFont typeface="Arial"/>
              <a:buNone/>
            </a:pPr>
            <a:r>
              <a:t/>
            </a:r>
            <a:endParaRPr b="1"/>
          </a:p>
          <a:p>
            <a:pPr indent="-171450" lvl="0" marL="171450" marR="0" rtl="0" algn="l">
              <a:lnSpc>
                <a:spcPct val="100000"/>
              </a:lnSpc>
              <a:spcBef>
                <a:spcPts val="0"/>
              </a:spcBef>
              <a:spcAft>
                <a:spcPts val="0"/>
              </a:spcAft>
              <a:buClr>
                <a:schemeClr val="dk1"/>
              </a:buClr>
              <a:buSzPts val="1200"/>
              <a:buFont typeface="Arial"/>
              <a:buChar char="•"/>
            </a:pPr>
            <a:r>
              <a:rPr b="1" lang="en-US"/>
              <a:t>By direct activation</a:t>
            </a:r>
            <a:r>
              <a:rPr lang="en-US"/>
              <a:t>: Organizations authorized to request the activation of the Charter in the event of a disaster occurring in their own country are known as Authorized Users (AU). These are typically civil protection agencies, government relief organizations, or other authorities with a disaster management mandate.</a:t>
            </a:r>
            <a:endParaRPr/>
          </a:p>
          <a:p>
            <a:pPr indent="-171450" lvl="0" marL="171450" rtl="0" algn="l">
              <a:spcBef>
                <a:spcPts val="0"/>
              </a:spcBef>
              <a:spcAft>
                <a:spcPts val="0"/>
              </a:spcAft>
              <a:buClr>
                <a:schemeClr val="dk1"/>
              </a:buClr>
              <a:buSzPts val="1200"/>
              <a:buFont typeface="Arial"/>
              <a:buChar char="•"/>
            </a:pPr>
            <a:r>
              <a:rPr b="1" lang="en-US"/>
              <a:t>Through an AU from another country</a:t>
            </a:r>
            <a:r>
              <a:rPr lang="en-US"/>
              <a:t>: Authorized Users may request the activation of the Charter for a disaster occurring in another country that does not have an AU.</a:t>
            </a:r>
            <a:endParaRPr/>
          </a:p>
          <a:p>
            <a:pPr indent="-171450" lvl="0" marL="171450" rtl="0" algn="l">
              <a:spcBef>
                <a:spcPts val="0"/>
              </a:spcBef>
              <a:spcAft>
                <a:spcPts val="0"/>
              </a:spcAft>
              <a:buClr>
                <a:schemeClr val="dk1"/>
              </a:buClr>
              <a:buSzPts val="1200"/>
              <a:buFont typeface="Arial"/>
              <a:buChar char="•"/>
            </a:pPr>
            <a:r>
              <a:rPr b="1" lang="en-US"/>
              <a:t>By the United Nations</a:t>
            </a:r>
            <a:r>
              <a:rPr lang="en-US"/>
              <a:t>: The Charter has agreements with UNOOSA (Vienna) and UNITAR/UNOSAT (Geneva) to support United Nations agencies. UNOOSA and UNITAR/UNOSAT can submit requests on behalf of UN users.</a:t>
            </a:r>
            <a:endParaRPr/>
          </a:p>
          <a:p>
            <a:pPr indent="-171450" lvl="0" marL="171450" rtl="0" algn="l">
              <a:spcBef>
                <a:spcPts val="0"/>
              </a:spcBef>
              <a:spcAft>
                <a:spcPts val="0"/>
              </a:spcAft>
              <a:buClr>
                <a:schemeClr val="dk1"/>
              </a:buClr>
              <a:buSzPts val="1200"/>
              <a:buFont typeface="Arial"/>
              <a:buChar char="•"/>
            </a:pPr>
            <a:r>
              <a:rPr b="1" lang="en-US"/>
              <a:t>Through Sentinel Asia</a:t>
            </a:r>
            <a:r>
              <a:rPr lang="en-US"/>
              <a:t>: Is a regional initiative supporting emergency response in the Asia-Pacific region using satellite data. The Asian Disaster Reduction Center (since 2009) can submit activation requests on behalf of national users of Sentinel Asia.</a:t>
            </a:r>
            <a:endParaRPr/>
          </a:p>
          <a:p>
            <a:pPr indent="0" lvl="0" marL="0" rtl="0" algn="l">
              <a:spcBef>
                <a:spcPts val="0"/>
              </a:spcBef>
              <a:spcAft>
                <a:spcPts val="0"/>
              </a:spcAft>
              <a:buNone/>
            </a:pPr>
            <a:r>
              <a:t/>
            </a:r>
            <a:endParaRPr/>
          </a:p>
        </p:txBody>
      </p:sp>
      <p:sp>
        <p:nvSpPr>
          <p:cNvPr id="262" name="Google Shape;262;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6" name="Google Shape;27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Speaker notes:</a:t>
            </a:r>
            <a:endParaRPr/>
          </a:p>
          <a:p>
            <a:pPr indent="0" lvl="0" marL="0" marR="0" rtl="0" algn="l">
              <a:lnSpc>
                <a:spcPct val="100000"/>
              </a:lnSpc>
              <a:spcBef>
                <a:spcPts val="0"/>
              </a:spcBef>
              <a:spcAft>
                <a:spcPts val="0"/>
              </a:spcAft>
              <a:buClr>
                <a:schemeClr val="dk1"/>
              </a:buClr>
              <a:buSzPts val="1200"/>
              <a:buFont typeface="Calibri"/>
              <a:buNone/>
            </a:pPr>
            <a:r>
              <a:t/>
            </a:r>
            <a:endParaRPr b="1"/>
          </a:p>
          <a:p>
            <a:pPr indent="0" lvl="0" marL="0" marR="0" rtl="0" algn="l">
              <a:lnSpc>
                <a:spcPct val="100000"/>
              </a:lnSpc>
              <a:spcBef>
                <a:spcPts val="0"/>
              </a:spcBef>
              <a:spcAft>
                <a:spcPts val="0"/>
              </a:spcAft>
              <a:buClr>
                <a:schemeClr val="dk1"/>
              </a:buClr>
              <a:buSzPts val="1200"/>
              <a:buFont typeface="Calibri"/>
              <a:buNone/>
            </a:pPr>
            <a:r>
              <a:rPr lang="en-US"/>
              <a:t>The PM and VA are able to browse, filter and select images in full resolution and, analyse and process imagery using online Earth observation services and tools.</a:t>
            </a:r>
            <a:endParaRPr/>
          </a:p>
          <a:p>
            <a:pPr indent="0" lvl="0" marL="0" marR="0" rtl="0" algn="l">
              <a:lnSpc>
                <a:spcPct val="100000"/>
              </a:lnSpc>
              <a:spcBef>
                <a:spcPts val="0"/>
              </a:spcBef>
              <a:spcAft>
                <a:spcPts val="0"/>
              </a:spcAft>
              <a:buClr>
                <a:schemeClr val="dk1"/>
              </a:buClr>
              <a:buSzPts val="1200"/>
              <a:buFont typeface="Calibri"/>
              <a:buNone/>
            </a:pPr>
            <a:r>
              <a:t/>
            </a:r>
            <a:endParaRPr b="1"/>
          </a:p>
          <a:p>
            <a:pPr indent="0" lvl="0" marL="0" marR="0" rtl="0" algn="l">
              <a:lnSpc>
                <a:spcPct val="100000"/>
              </a:lnSpc>
              <a:spcBef>
                <a:spcPts val="0"/>
              </a:spcBef>
              <a:spcAft>
                <a:spcPts val="0"/>
              </a:spcAft>
              <a:buClr>
                <a:schemeClr val="dk1"/>
              </a:buClr>
              <a:buSzPts val="1200"/>
              <a:buFont typeface="Calibri"/>
              <a:buNone/>
            </a:pPr>
            <a:r>
              <a:rPr b="1" lang="en-US"/>
              <a:t>Notes:</a:t>
            </a:r>
            <a:endParaRPr/>
          </a:p>
          <a:p>
            <a:pPr indent="0" lvl="0" marL="0" marR="0" rtl="0" algn="l">
              <a:lnSpc>
                <a:spcPct val="100000"/>
              </a:lnSpc>
              <a:spcBef>
                <a:spcPts val="0"/>
              </a:spcBef>
              <a:spcAft>
                <a:spcPts val="0"/>
              </a:spcAft>
              <a:buClr>
                <a:schemeClr val="dk1"/>
              </a:buClr>
              <a:buSzPts val="1200"/>
              <a:buFont typeface="Calibri"/>
              <a:buNone/>
            </a:pPr>
            <a:br>
              <a:rPr lang="en-US"/>
            </a:br>
            <a:r>
              <a:rPr lang="en-US"/>
              <a:t>Charter Mapper User Manual : https://docs.disasterscharter.org/</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Arial"/>
              <a:buNone/>
            </a:pPr>
            <a:r>
              <a:rPr b="1" i="0" lang="en-US">
                <a:latin typeface="Arial"/>
                <a:ea typeface="Arial"/>
                <a:cs typeface="Arial"/>
                <a:sym typeface="Arial"/>
              </a:rPr>
              <a:t>What is the point of contact concerning User Support?</a:t>
            </a:r>
            <a:endParaRPr/>
          </a:p>
          <a:p>
            <a:pPr indent="0" lvl="0" marL="0" rtl="0" algn="l">
              <a:spcBef>
                <a:spcPts val="0"/>
              </a:spcBef>
              <a:spcAft>
                <a:spcPts val="0"/>
              </a:spcAft>
              <a:buClr>
                <a:schemeClr val="dk1"/>
              </a:buClr>
              <a:buSzPts val="1200"/>
              <a:buFont typeface="Arial"/>
              <a:buNone/>
            </a:pPr>
            <a:r>
              <a:rPr b="0" i="0" lang="en-US">
                <a:latin typeface="Arial"/>
                <a:ea typeface="Arial"/>
                <a:cs typeface="Arial"/>
                <a:sym typeface="Arial"/>
              </a:rPr>
              <a:t>If experiencing issues in the usage of the Charter Mapper implemented by ESA or would like to report a problem, please send an e-mail to </a:t>
            </a:r>
            <a:r>
              <a:rPr b="0" i="0" lang="en-US" u="sng">
                <a:solidFill>
                  <a:srgbClr val="088C00"/>
                </a:solidFill>
                <a:latin typeface="Arial"/>
                <a:ea typeface="Arial"/>
                <a:cs typeface="Arial"/>
                <a:sym typeface="Arial"/>
                <a:hlinkClick r:id="rId2">
                  <a:extLst>
                    <a:ext uri="{A12FA001-AC4F-418D-AE19-62706E023703}">
                      <ahyp:hlinkClr val="tx"/>
                    </a:ext>
                  </a:extLst>
                </a:hlinkClick>
              </a:rPr>
              <a:t>helpdesk@disasterscharter.org</a:t>
            </a:r>
            <a:r>
              <a:rPr b="0" i="0" lang="en-US">
                <a:latin typeface="Arial"/>
                <a:ea typeface="Arial"/>
                <a:cs typeface="Arial"/>
                <a:sym typeface="Arial"/>
              </a:rPr>
              <a:t> from 08:00 to 16:00 UTC (or 07:00 to 15:00 UTC end March - end October, daylight saving time period) and outside above hours and days also to </a:t>
            </a:r>
            <a:r>
              <a:rPr b="0" i="0" lang="en-US" u="sng">
                <a:solidFill>
                  <a:srgbClr val="088C00"/>
                </a:solidFill>
                <a:latin typeface="Arial"/>
                <a:ea typeface="Arial"/>
                <a:cs typeface="Arial"/>
                <a:sym typeface="Arial"/>
                <a:hlinkClick r:id="rId3">
                  <a:extLst>
                    <a:ext uri="{A12FA001-AC4F-418D-AE19-62706E023703}">
                      <ahyp:hlinkClr val="tx"/>
                    </a:ext>
                  </a:extLst>
                </a:hlinkClick>
              </a:rPr>
              <a:t>cos_support@disasterscharter.org</a:t>
            </a:r>
            <a:r>
              <a:rPr b="0" i="0" lang="en-US">
                <a:latin typeface="Arial"/>
                <a:ea typeface="Arial"/>
                <a:cs typeface="Arial"/>
                <a:sym typeface="Arial"/>
              </a:rPr>
              <a:t>.</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t/>
            </a:r>
            <a:endParaRPr/>
          </a:p>
        </p:txBody>
      </p:sp>
      <p:sp>
        <p:nvSpPr>
          <p:cNvPr id="277" name="Google Shape;277;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7" name="Google Shape;28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Speaker notes:</a:t>
            </a:r>
            <a:endParaRPr/>
          </a:p>
          <a:p>
            <a:pPr indent="0" lvl="0" marL="0" marR="0" rtl="0" algn="l">
              <a:lnSpc>
                <a:spcPct val="100000"/>
              </a:lnSpc>
              <a:spcBef>
                <a:spcPts val="0"/>
              </a:spcBef>
              <a:spcAft>
                <a:spcPts val="0"/>
              </a:spcAft>
              <a:buClr>
                <a:schemeClr val="dk1"/>
              </a:buClr>
              <a:buSzPts val="1200"/>
              <a:buFont typeface="Calibri"/>
              <a:buNone/>
            </a:pPr>
            <a:r>
              <a:t/>
            </a:r>
            <a:endParaRPr b="1"/>
          </a:p>
          <a:p>
            <a:pPr indent="0" lvl="0" marL="0" marR="0" rtl="0" algn="l">
              <a:lnSpc>
                <a:spcPct val="100000"/>
              </a:lnSpc>
              <a:spcBef>
                <a:spcPts val="0"/>
              </a:spcBef>
              <a:spcAft>
                <a:spcPts val="0"/>
              </a:spcAft>
              <a:buClr>
                <a:schemeClr val="dk1"/>
              </a:buClr>
              <a:buSzPts val="1200"/>
              <a:buFont typeface="Calibri"/>
              <a:buNone/>
            </a:pPr>
            <a:r>
              <a:rPr lang="en-US"/>
              <a:t>The PM and VA are able to browse, filter and select images in full resolution and, analyse and process imagery using online Earth observation services and tools.</a:t>
            </a:r>
            <a:endParaRPr/>
          </a:p>
          <a:p>
            <a:pPr indent="0" lvl="0" marL="0" marR="0" rtl="0" algn="l">
              <a:lnSpc>
                <a:spcPct val="100000"/>
              </a:lnSpc>
              <a:spcBef>
                <a:spcPts val="0"/>
              </a:spcBef>
              <a:spcAft>
                <a:spcPts val="0"/>
              </a:spcAft>
              <a:buClr>
                <a:schemeClr val="dk1"/>
              </a:buClr>
              <a:buSzPts val="1200"/>
              <a:buFont typeface="Calibri"/>
              <a:buNone/>
            </a:pPr>
            <a:r>
              <a:t/>
            </a:r>
            <a:endParaRPr b="1"/>
          </a:p>
          <a:p>
            <a:pPr indent="0" lvl="0" marL="0" marR="0" rtl="0" algn="l">
              <a:lnSpc>
                <a:spcPct val="100000"/>
              </a:lnSpc>
              <a:spcBef>
                <a:spcPts val="0"/>
              </a:spcBef>
              <a:spcAft>
                <a:spcPts val="0"/>
              </a:spcAft>
              <a:buClr>
                <a:schemeClr val="dk1"/>
              </a:buClr>
              <a:buSzPts val="1200"/>
              <a:buFont typeface="Calibri"/>
              <a:buNone/>
            </a:pPr>
            <a:r>
              <a:rPr b="1" lang="en-US"/>
              <a:t>Notes:</a:t>
            </a:r>
            <a:endParaRPr/>
          </a:p>
          <a:p>
            <a:pPr indent="0" lvl="0" marL="0" marR="0" rtl="0" algn="l">
              <a:lnSpc>
                <a:spcPct val="100000"/>
              </a:lnSpc>
              <a:spcBef>
                <a:spcPts val="0"/>
              </a:spcBef>
              <a:spcAft>
                <a:spcPts val="0"/>
              </a:spcAft>
              <a:buClr>
                <a:schemeClr val="dk1"/>
              </a:buClr>
              <a:buSzPts val="1200"/>
              <a:buFont typeface="Calibri"/>
              <a:buNone/>
            </a:pPr>
            <a:br>
              <a:rPr lang="en-US"/>
            </a:br>
            <a:r>
              <a:rPr lang="en-US"/>
              <a:t>Charter Mapper User Manual : https://docs.disasterscharter.org/</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Arial"/>
              <a:buNone/>
            </a:pPr>
            <a:r>
              <a:rPr b="1" i="0" lang="en-US">
                <a:latin typeface="Arial"/>
                <a:ea typeface="Arial"/>
                <a:cs typeface="Arial"/>
                <a:sym typeface="Arial"/>
              </a:rPr>
              <a:t>What is the point of contact concerning User Support?</a:t>
            </a:r>
            <a:endParaRPr/>
          </a:p>
          <a:p>
            <a:pPr indent="0" lvl="0" marL="0" rtl="0" algn="l">
              <a:spcBef>
                <a:spcPts val="0"/>
              </a:spcBef>
              <a:spcAft>
                <a:spcPts val="0"/>
              </a:spcAft>
              <a:buClr>
                <a:schemeClr val="dk1"/>
              </a:buClr>
              <a:buSzPts val="1200"/>
              <a:buFont typeface="Arial"/>
              <a:buNone/>
            </a:pPr>
            <a:r>
              <a:rPr b="0" i="0" lang="en-US">
                <a:latin typeface="Arial"/>
                <a:ea typeface="Arial"/>
                <a:cs typeface="Arial"/>
                <a:sym typeface="Arial"/>
              </a:rPr>
              <a:t>If experiencing issues in the usage of the Charter Mapper implemented by ESA or would like to report a problem, please send an e-mail to </a:t>
            </a:r>
            <a:r>
              <a:rPr b="0" i="0" lang="en-US" u="sng">
                <a:solidFill>
                  <a:srgbClr val="088C00"/>
                </a:solidFill>
                <a:latin typeface="Arial"/>
                <a:ea typeface="Arial"/>
                <a:cs typeface="Arial"/>
                <a:sym typeface="Arial"/>
                <a:hlinkClick r:id="rId2">
                  <a:extLst>
                    <a:ext uri="{A12FA001-AC4F-418D-AE19-62706E023703}">
                      <ahyp:hlinkClr val="tx"/>
                    </a:ext>
                  </a:extLst>
                </a:hlinkClick>
              </a:rPr>
              <a:t>helpdesk@disasterscharter.org</a:t>
            </a:r>
            <a:r>
              <a:rPr b="0" i="0" lang="en-US">
                <a:latin typeface="Arial"/>
                <a:ea typeface="Arial"/>
                <a:cs typeface="Arial"/>
                <a:sym typeface="Arial"/>
              </a:rPr>
              <a:t> from 08:00 to 16:00 UTC (or 07:00 to 15:00 UTC end March - end October, daylight saving time period) and outside above hours and days also to </a:t>
            </a:r>
            <a:r>
              <a:rPr b="0" i="0" lang="en-US" u="sng">
                <a:solidFill>
                  <a:srgbClr val="088C00"/>
                </a:solidFill>
                <a:latin typeface="Arial"/>
                <a:ea typeface="Arial"/>
                <a:cs typeface="Arial"/>
                <a:sym typeface="Arial"/>
                <a:hlinkClick r:id="rId3">
                  <a:extLst>
                    <a:ext uri="{A12FA001-AC4F-418D-AE19-62706E023703}">
                      <ahyp:hlinkClr val="tx"/>
                    </a:ext>
                  </a:extLst>
                </a:hlinkClick>
              </a:rPr>
              <a:t>cos_support@disasterscharter.org</a:t>
            </a:r>
            <a:r>
              <a:rPr b="0" i="0" lang="en-US">
                <a:latin typeface="Arial"/>
                <a:ea typeface="Arial"/>
                <a:cs typeface="Arial"/>
                <a:sym typeface="Arial"/>
              </a:rPr>
              <a:t>.</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t/>
            </a:r>
            <a:endParaRPr/>
          </a:p>
        </p:txBody>
      </p:sp>
      <p:sp>
        <p:nvSpPr>
          <p:cNvPr id="288" name="Google Shape;28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type="title">
  <p:cSld name="TITLE">
    <p:spTree>
      <p:nvGrpSpPr>
        <p:cNvPr id="15" name="Shape 15"/>
        <p:cNvGrpSpPr/>
        <p:nvPr/>
      </p:nvGrpSpPr>
      <p:grpSpPr>
        <a:xfrm>
          <a:off x="0" y="0"/>
          <a:ext cx="0" cy="0"/>
          <a:chOff x="0" y="0"/>
          <a:chExt cx="0" cy="0"/>
        </a:xfrm>
      </p:grpSpPr>
      <p:sp>
        <p:nvSpPr>
          <p:cNvPr id="16" name="Google Shape;16;p2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41" name="Shape 41"/>
        <p:cNvGrpSpPr/>
        <p:nvPr/>
      </p:nvGrpSpPr>
      <p:grpSpPr>
        <a:xfrm>
          <a:off x="0" y="0"/>
          <a:ext cx="0" cy="0"/>
          <a:chOff x="0" y="0"/>
          <a:chExt cx="0" cy="0"/>
        </a:xfrm>
      </p:grpSpPr>
      <p:sp>
        <p:nvSpPr>
          <p:cNvPr id="42" name="Google Shape;42;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3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48" name="Shape 48"/>
        <p:cNvGrpSpPr/>
        <p:nvPr/>
      </p:nvGrpSpPr>
      <p:grpSpPr>
        <a:xfrm>
          <a:off x="0" y="0"/>
          <a:ext cx="0" cy="0"/>
          <a:chOff x="0" y="0"/>
          <a:chExt cx="0" cy="0"/>
        </a:xfrm>
      </p:grpSpPr>
      <p:sp>
        <p:nvSpPr>
          <p:cNvPr id="49" name="Google Shape;49;p3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3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3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3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3" name="Google Shape;53;p3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 name="Google Shape;54;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57" name="Shape 57"/>
        <p:cNvGrpSpPr/>
        <p:nvPr/>
      </p:nvGrpSpPr>
      <p:grpSpPr>
        <a:xfrm>
          <a:off x="0" y="0"/>
          <a:ext cx="0" cy="0"/>
          <a:chOff x="0" y="0"/>
          <a:chExt cx="0" cy="0"/>
        </a:xfrm>
      </p:grpSpPr>
      <p:sp>
        <p:nvSpPr>
          <p:cNvPr id="58" name="Google Shape;58;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spTree>
      <p:nvGrpSpPr>
        <p:cNvPr id="62" name="Shape 62"/>
        <p:cNvGrpSpPr/>
        <p:nvPr/>
      </p:nvGrpSpPr>
      <p:grpSpPr>
        <a:xfrm>
          <a:off x="0" y="0"/>
          <a:ext cx="0" cy="0"/>
          <a:chOff x="0" y="0"/>
          <a:chExt cx="0" cy="0"/>
        </a:xfrm>
      </p:grpSpPr>
      <p:sp>
        <p:nvSpPr>
          <p:cNvPr id="63" name="Google Shape;63;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66" name="Shape 66"/>
        <p:cNvGrpSpPr/>
        <p:nvPr/>
      </p:nvGrpSpPr>
      <p:grpSpPr>
        <a:xfrm>
          <a:off x="0" y="0"/>
          <a:ext cx="0" cy="0"/>
          <a:chOff x="0" y="0"/>
          <a:chExt cx="0" cy="0"/>
        </a:xfrm>
      </p:grpSpPr>
      <p:sp>
        <p:nvSpPr>
          <p:cNvPr id="67" name="Google Shape;67;p3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3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9" name="Google Shape;69;p3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73" name="Shape 73"/>
        <p:cNvGrpSpPr/>
        <p:nvPr/>
      </p:nvGrpSpPr>
      <p:grpSpPr>
        <a:xfrm>
          <a:off x="0" y="0"/>
          <a:ext cx="0" cy="0"/>
          <a:chOff x="0" y="0"/>
          <a:chExt cx="0" cy="0"/>
        </a:xfrm>
      </p:grpSpPr>
      <p:sp>
        <p:nvSpPr>
          <p:cNvPr id="74" name="Google Shape;74;p3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36"/>
          <p:cNvSpPr/>
          <p:nvPr>
            <p:ph idx="2" type="pic"/>
          </p:nvPr>
        </p:nvSpPr>
        <p:spPr>
          <a:xfrm>
            <a:off x="5183188" y="987425"/>
            <a:ext cx="6172200" cy="4873625"/>
          </a:xfrm>
          <a:prstGeom prst="rect">
            <a:avLst/>
          </a:prstGeom>
          <a:noFill/>
          <a:ln>
            <a:noFill/>
          </a:ln>
        </p:spPr>
      </p:sp>
      <p:sp>
        <p:nvSpPr>
          <p:cNvPr id="76" name="Google Shape;76;p3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7" name="Google Shape;77;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80" name="Shape 80"/>
        <p:cNvGrpSpPr/>
        <p:nvPr/>
      </p:nvGrpSpPr>
      <p:grpSpPr>
        <a:xfrm>
          <a:off x="0" y="0"/>
          <a:ext cx="0" cy="0"/>
          <a:chOff x="0" y="0"/>
          <a:chExt cx="0" cy="0"/>
        </a:xfrm>
      </p:grpSpPr>
      <p:sp>
        <p:nvSpPr>
          <p:cNvPr id="81" name="Google Shape;81;p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3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86" name="Shape 86"/>
        <p:cNvGrpSpPr/>
        <p:nvPr/>
      </p:nvGrpSpPr>
      <p:grpSpPr>
        <a:xfrm>
          <a:off x="0" y="0"/>
          <a:ext cx="0" cy="0"/>
          <a:chOff x="0" y="0"/>
          <a:chExt cx="0" cy="0"/>
        </a:xfrm>
      </p:grpSpPr>
      <p:sp>
        <p:nvSpPr>
          <p:cNvPr id="87" name="Google Shape;87;p3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3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type="obj">
  <p:cSld name="OBJECT">
    <p:spTree>
      <p:nvGrpSpPr>
        <p:cNvPr id="98" name="Shape 98"/>
        <p:cNvGrpSpPr/>
        <p:nvPr/>
      </p:nvGrpSpPr>
      <p:grpSpPr>
        <a:xfrm>
          <a:off x="0" y="0"/>
          <a:ext cx="0" cy="0"/>
          <a:chOff x="0" y="0"/>
          <a:chExt cx="0" cy="0"/>
        </a:xfrm>
      </p:grpSpPr>
      <p:sp>
        <p:nvSpPr>
          <p:cNvPr id="99" name="Google Shape;99;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0" name="Google Shape;100;p2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 name="Google Shape;101;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type="title">
  <p:cSld name="TITLE">
    <p:spTree>
      <p:nvGrpSpPr>
        <p:cNvPr id="104" name="Shape 104"/>
        <p:cNvGrpSpPr/>
        <p:nvPr/>
      </p:nvGrpSpPr>
      <p:grpSpPr>
        <a:xfrm>
          <a:off x="0" y="0"/>
          <a:ext cx="0" cy="0"/>
          <a:chOff x="0" y="0"/>
          <a:chExt cx="0" cy="0"/>
        </a:xfrm>
      </p:grpSpPr>
      <p:sp>
        <p:nvSpPr>
          <p:cNvPr id="105" name="Google Shape;105;p3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3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07" name="Google Shape;107;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BG 1">
  <p:cSld name="Header BG 1">
    <p:bg>
      <p:bgPr>
        <a:blipFill>
          <a:blip r:embed="rId2">
            <a:alphaModFix/>
          </a:blip>
          <a:stretch>
            <a:fillRect/>
          </a:stretch>
        </a:blipFill>
      </p:bgPr>
    </p:bg>
    <p:spTree>
      <p:nvGrpSpPr>
        <p:cNvPr id="21" name="Shape 21"/>
        <p:cNvGrpSpPr/>
        <p:nvPr/>
      </p:nvGrpSpPr>
      <p:grpSpPr>
        <a:xfrm>
          <a:off x="0" y="0"/>
          <a:ext cx="0" cy="0"/>
          <a:chOff x="0" y="0"/>
          <a:chExt cx="0" cy="0"/>
        </a:xfrm>
      </p:grpSpPr>
      <p:sp>
        <p:nvSpPr>
          <p:cNvPr id="22" name="Google Shape;22;p21"/>
          <p:cNvSpPr txBox="1"/>
          <p:nvPr>
            <p:ph type="title"/>
          </p:nvPr>
        </p:nvSpPr>
        <p:spPr>
          <a:xfrm>
            <a:off x="396000" y="106940"/>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200"/>
              <a:buFont typeface="Arial"/>
              <a:buNone/>
              <a:defRPr b="1" sz="32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spTree>
      <p:nvGrpSpPr>
        <p:cNvPr id="110" name="Shape 110"/>
        <p:cNvGrpSpPr/>
        <p:nvPr/>
      </p:nvGrpSpPr>
      <p:grpSpPr>
        <a:xfrm>
          <a:off x="0" y="0"/>
          <a:ext cx="0" cy="0"/>
          <a:chOff x="0" y="0"/>
          <a:chExt cx="0" cy="0"/>
        </a:xfrm>
      </p:grpSpPr>
      <p:sp>
        <p:nvSpPr>
          <p:cNvPr id="111" name="Google Shape;111;p4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2" name="Google Shape;112;p4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13" name="Google Shape;113;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5" name="Google Shape;115;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116" name="Shape 116"/>
        <p:cNvGrpSpPr/>
        <p:nvPr/>
      </p:nvGrpSpPr>
      <p:grpSpPr>
        <a:xfrm>
          <a:off x="0" y="0"/>
          <a:ext cx="0" cy="0"/>
          <a:chOff x="0" y="0"/>
          <a:chExt cx="0" cy="0"/>
        </a:xfrm>
      </p:grpSpPr>
      <p:sp>
        <p:nvSpPr>
          <p:cNvPr id="117" name="Google Shape;117;p4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8" name="Google Shape;118;p4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 name="Google Shape;119;p4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 name="Google Shape;120;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123" name="Shape 123"/>
        <p:cNvGrpSpPr/>
        <p:nvPr/>
      </p:nvGrpSpPr>
      <p:grpSpPr>
        <a:xfrm>
          <a:off x="0" y="0"/>
          <a:ext cx="0" cy="0"/>
          <a:chOff x="0" y="0"/>
          <a:chExt cx="0" cy="0"/>
        </a:xfrm>
      </p:grpSpPr>
      <p:sp>
        <p:nvSpPr>
          <p:cNvPr id="124" name="Google Shape;124;p4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5" name="Google Shape;125;p4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6" name="Google Shape;126;p4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4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8" name="Google Shape;128;p4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 name="Google Shape;129;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132" name="Shape 132"/>
        <p:cNvGrpSpPr/>
        <p:nvPr/>
      </p:nvGrpSpPr>
      <p:grpSpPr>
        <a:xfrm>
          <a:off x="0" y="0"/>
          <a:ext cx="0" cy="0"/>
          <a:chOff x="0" y="0"/>
          <a:chExt cx="0" cy="0"/>
        </a:xfrm>
      </p:grpSpPr>
      <p:sp>
        <p:nvSpPr>
          <p:cNvPr id="133" name="Google Shape;133;p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4" name="Google Shape;134;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 name="Google Shape;136;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spTree>
      <p:nvGrpSpPr>
        <p:cNvPr id="137" name="Shape 137"/>
        <p:cNvGrpSpPr/>
        <p:nvPr/>
      </p:nvGrpSpPr>
      <p:grpSpPr>
        <a:xfrm>
          <a:off x="0" y="0"/>
          <a:ext cx="0" cy="0"/>
          <a:chOff x="0" y="0"/>
          <a:chExt cx="0" cy="0"/>
        </a:xfrm>
      </p:grpSpPr>
      <p:sp>
        <p:nvSpPr>
          <p:cNvPr id="138" name="Google Shape;138;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0" name="Google Shape;140;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141" name="Shape 141"/>
        <p:cNvGrpSpPr/>
        <p:nvPr/>
      </p:nvGrpSpPr>
      <p:grpSpPr>
        <a:xfrm>
          <a:off x="0" y="0"/>
          <a:ext cx="0" cy="0"/>
          <a:chOff x="0" y="0"/>
          <a:chExt cx="0" cy="0"/>
        </a:xfrm>
      </p:grpSpPr>
      <p:sp>
        <p:nvSpPr>
          <p:cNvPr id="142" name="Google Shape;142;p4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3" name="Google Shape;143;p4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44" name="Google Shape;144;p4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45" name="Google Shape;145;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 name="Google Shape;146;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7" name="Google Shape;147;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148" name="Shape 148"/>
        <p:cNvGrpSpPr/>
        <p:nvPr/>
      </p:nvGrpSpPr>
      <p:grpSpPr>
        <a:xfrm>
          <a:off x="0" y="0"/>
          <a:ext cx="0" cy="0"/>
          <a:chOff x="0" y="0"/>
          <a:chExt cx="0" cy="0"/>
        </a:xfrm>
      </p:grpSpPr>
      <p:sp>
        <p:nvSpPr>
          <p:cNvPr id="149" name="Google Shape;149;p4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0" name="Google Shape;150;p46"/>
          <p:cNvSpPr/>
          <p:nvPr>
            <p:ph idx="2" type="pic"/>
          </p:nvPr>
        </p:nvSpPr>
        <p:spPr>
          <a:xfrm>
            <a:off x="5183188" y="987425"/>
            <a:ext cx="6172200" cy="4873625"/>
          </a:xfrm>
          <a:prstGeom prst="rect">
            <a:avLst/>
          </a:prstGeom>
          <a:noFill/>
          <a:ln>
            <a:noFill/>
          </a:ln>
        </p:spPr>
      </p:sp>
      <p:sp>
        <p:nvSpPr>
          <p:cNvPr id="151" name="Google Shape;151;p4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52" name="Google Shape;152;p4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3" name="Google Shape;153;p4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 name="Google Shape;154;p4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155" name="Shape 155"/>
        <p:cNvGrpSpPr/>
        <p:nvPr/>
      </p:nvGrpSpPr>
      <p:grpSpPr>
        <a:xfrm>
          <a:off x="0" y="0"/>
          <a:ext cx="0" cy="0"/>
          <a:chOff x="0" y="0"/>
          <a:chExt cx="0" cy="0"/>
        </a:xfrm>
      </p:grpSpPr>
      <p:sp>
        <p:nvSpPr>
          <p:cNvPr id="156" name="Google Shape;156;p4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7" name="Google Shape;157;p4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 name="Google Shape;158;p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9" name="Google Shape;159;p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0" name="Google Shape;160;p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161" name="Shape 161"/>
        <p:cNvGrpSpPr/>
        <p:nvPr/>
      </p:nvGrpSpPr>
      <p:grpSpPr>
        <a:xfrm>
          <a:off x="0" y="0"/>
          <a:ext cx="0" cy="0"/>
          <a:chOff x="0" y="0"/>
          <a:chExt cx="0" cy="0"/>
        </a:xfrm>
      </p:grpSpPr>
      <p:sp>
        <p:nvSpPr>
          <p:cNvPr id="162" name="Google Shape;162;p4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3" name="Google Shape;163;p4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 name="Google Shape;164;p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5" name="Google Shape;165;p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6" name="Google Shape;166;p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67" name="Shape 167"/>
        <p:cNvGrpSpPr/>
        <p:nvPr/>
      </p:nvGrpSpPr>
      <p:grpSpPr>
        <a:xfrm>
          <a:off x="0" y="0"/>
          <a:ext cx="0" cy="0"/>
          <a:chOff x="0" y="0"/>
          <a:chExt cx="0" cy="0"/>
        </a:xfrm>
      </p:grpSpPr>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BG 3">
  <p:cSld name="Header BG 3">
    <p:bg>
      <p:bgPr>
        <a:blipFill>
          <a:blip r:embed="rId2">
            <a:alphaModFix/>
          </a:blip>
          <a:stretch>
            <a:fillRect/>
          </a:stretch>
        </a:blipFill>
      </p:bgPr>
    </p:bg>
    <p:spTree>
      <p:nvGrpSpPr>
        <p:cNvPr id="23" name="Shape 23"/>
        <p:cNvGrpSpPr/>
        <p:nvPr/>
      </p:nvGrpSpPr>
      <p:grpSpPr>
        <a:xfrm>
          <a:off x="0" y="0"/>
          <a:ext cx="0" cy="0"/>
          <a:chOff x="0" y="0"/>
          <a:chExt cx="0" cy="0"/>
        </a:xfrm>
      </p:grpSpPr>
      <p:sp>
        <p:nvSpPr>
          <p:cNvPr id="24" name="Google Shape;24;p22"/>
          <p:cNvSpPr txBox="1"/>
          <p:nvPr>
            <p:ph type="title"/>
          </p:nvPr>
        </p:nvSpPr>
        <p:spPr>
          <a:xfrm>
            <a:off x="396000" y="106940"/>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200"/>
              <a:buFont typeface="Arial"/>
              <a:buNone/>
              <a:defRPr b="1" sz="32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68" name="Shape 168"/>
        <p:cNvGrpSpPr/>
        <p:nvPr/>
      </p:nvGrpSpPr>
      <p:grpSpPr>
        <a:xfrm>
          <a:off x="0" y="0"/>
          <a:ext cx="0" cy="0"/>
          <a:chOff x="0" y="0"/>
          <a:chExt cx="0" cy="0"/>
        </a:xfrm>
      </p:grpSpPr>
      <p:sp>
        <p:nvSpPr>
          <p:cNvPr id="169" name="Google Shape;169;p50"/>
          <p:cNvSpPr txBox="1"/>
          <p:nvPr>
            <p:ph type="title"/>
          </p:nvPr>
        </p:nvSpPr>
        <p:spPr>
          <a:xfrm>
            <a:off x="280416" y="309037"/>
            <a:ext cx="10174267" cy="48118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0" name="Google Shape;170;p50"/>
          <p:cNvSpPr txBox="1"/>
          <p:nvPr>
            <p:ph idx="1" type="body"/>
          </p:nvPr>
        </p:nvSpPr>
        <p:spPr>
          <a:xfrm>
            <a:off x="280419" y="792481"/>
            <a:ext cx="10174268" cy="327955"/>
          </a:xfrm>
          <a:prstGeom prst="rect">
            <a:avLst/>
          </a:prstGeom>
          <a:noFill/>
          <a:ln>
            <a:noFill/>
          </a:ln>
        </p:spPr>
        <p:txBody>
          <a:bodyPr anchorCtr="0" anchor="t" bIns="0" lIns="91425" spcFirstLastPara="1" rIns="91425" wrap="square" tIns="0">
            <a:normAutofit/>
          </a:bodyPr>
          <a:lstStyle>
            <a:lvl1pPr indent="-228600" lvl="0" marL="457200" algn="l">
              <a:lnSpc>
                <a:spcPct val="90000"/>
              </a:lnSpc>
              <a:spcBef>
                <a:spcPts val="1000"/>
              </a:spcBef>
              <a:spcAft>
                <a:spcPts val="0"/>
              </a:spcAft>
              <a:buClr>
                <a:schemeClr val="dk1"/>
              </a:buClr>
              <a:buSzPts val="2400"/>
              <a:buFont typeface="Arial"/>
              <a:buNone/>
              <a:defRPr b="1" i="1" sz="24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Font typeface="Calibri"/>
              <a:buNone/>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 name="Google Shape;171;p50"/>
          <p:cNvSpPr txBox="1"/>
          <p:nvPr>
            <p:ph idx="2" type="body"/>
          </p:nvPr>
        </p:nvSpPr>
        <p:spPr>
          <a:xfrm>
            <a:off x="285756" y="1361017"/>
            <a:ext cx="11576465" cy="434340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b="1">
                <a:solidFill>
                  <a:schemeClr val="dk1"/>
                </a:solidFill>
                <a:latin typeface="Arial"/>
                <a:ea typeface="Arial"/>
                <a:cs typeface="Arial"/>
                <a:sym typeface="Arial"/>
              </a:defRPr>
            </a:lvl1pPr>
            <a:lvl2pPr indent="-381000" lvl="1" marL="914400" algn="l">
              <a:lnSpc>
                <a:spcPct val="90000"/>
              </a:lnSpc>
              <a:spcBef>
                <a:spcPts val="500"/>
              </a:spcBef>
              <a:spcAft>
                <a:spcPts val="0"/>
              </a:spcAft>
              <a:buClr>
                <a:schemeClr val="dk1"/>
              </a:buClr>
              <a:buSzPts val="2400"/>
              <a:buChar char="•"/>
              <a:defRPr b="1">
                <a:solidFill>
                  <a:schemeClr val="dk1"/>
                </a:solidFill>
                <a:latin typeface="Arial"/>
                <a:ea typeface="Arial"/>
                <a:cs typeface="Arial"/>
                <a:sym typeface="Arial"/>
              </a:defRPr>
            </a:lvl2pPr>
            <a:lvl3pPr indent="-355600" lvl="2" marL="1371600" algn="l">
              <a:lnSpc>
                <a:spcPct val="90000"/>
              </a:lnSpc>
              <a:spcBef>
                <a:spcPts val="500"/>
              </a:spcBef>
              <a:spcAft>
                <a:spcPts val="0"/>
              </a:spcAft>
              <a:buClr>
                <a:schemeClr val="dk1"/>
              </a:buClr>
              <a:buSzPts val="2000"/>
              <a:buChar char="•"/>
              <a:defRPr b="1">
                <a:solidFill>
                  <a:schemeClr val="dk1"/>
                </a:solidFill>
                <a:latin typeface="Arial"/>
                <a:ea typeface="Arial"/>
                <a:cs typeface="Arial"/>
                <a:sym typeface="Arial"/>
              </a:defRPr>
            </a:lvl3pPr>
            <a:lvl4pPr indent="-342900" lvl="3" marL="1828800" algn="l">
              <a:lnSpc>
                <a:spcPct val="90000"/>
              </a:lnSpc>
              <a:spcBef>
                <a:spcPts val="500"/>
              </a:spcBef>
              <a:spcAft>
                <a:spcPts val="0"/>
              </a:spcAft>
              <a:buClr>
                <a:schemeClr val="dk1"/>
              </a:buClr>
              <a:buSzPts val="1800"/>
              <a:buChar char="•"/>
              <a:defRPr b="1">
                <a:solidFill>
                  <a:schemeClr val="dk1"/>
                </a:solidFill>
                <a:latin typeface="Arial"/>
                <a:ea typeface="Arial"/>
                <a:cs typeface="Arial"/>
                <a:sym typeface="Arial"/>
              </a:defRPr>
            </a:lvl4pPr>
            <a:lvl5pPr indent="-342900" lvl="4" marL="2286000" algn="l">
              <a:lnSpc>
                <a:spcPct val="90000"/>
              </a:lnSpc>
              <a:spcBef>
                <a:spcPts val="500"/>
              </a:spcBef>
              <a:spcAft>
                <a:spcPts val="0"/>
              </a:spcAft>
              <a:buClr>
                <a:schemeClr val="dk1"/>
              </a:buClr>
              <a:buSzPts val="1800"/>
              <a:buChar char="•"/>
              <a:defRPr b="1">
                <a:solidFill>
                  <a:schemeClr val="dk1"/>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72" name="Google Shape;172;p50"/>
          <p:cNvCxnSpPr/>
          <p:nvPr/>
        </p:nvCxnSpPr>
        <p:spPr>
          <a:xfrm>
            <a:off x="268560" y="1205411"/>
            <a:ext cx="10239184" cy="0"/>
          </a:xfrm>
          <a:prstGeom prst="straightConnector1">
            <a:avLst/>
          </a:prstGeom>
          <a:noFill/>
          <a:ln cap="flat" cmpd="sng" w="19050">
            <a:solidFill>
              <a:schemeClr val="dk1"/>
            </a:solidFill>
            <a:prstDash val="solid"/>
            <a:miter lim="800000"/>
            <a:headEnd len="sm" w="sm" type="none"/>
            <a:tailEnd len="sm" w="sm" type="none"/>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BG 2">
  <p:cSld name="Header BG 2">
    <p:bg>
      <p:bgPr>
        <a:blipFill>
          <a:blip r:embed="rId2">
            <a:alphaModFix/>
          </a:blip>
          <a:stretch>
            <a:fillRect/>
          </a:stretch>
        </a:blipFill>
      </p:bgPr>
    </p:bg>
    <p:spTree>
      <p:nvGrpSpPr>
        <p:cNvPr id="25" name="Shape 25"/>
        <p:cNvGrpSpPr/>
        <p:nvPr/>
      </p:nvGrpSpPr>
      <p:grpSpPr>
        <a:xfrm>
          <a:off x="0" y="0"/>
          <a:ext cx="0" cy="0"/>
          <a:chOff x="0" y="0"/>
          <a:chExt cx="0" cy="0"/>
        </a:xfrm>
      </p:grpSpPr>
      <p:sp>
        <p:nvSpPr>
          <p:cNvPr id="26" name="Google Shape;26;p25"/>
          <p:cNvSpPr txBox="1"/>
          <p:nvPr>
            <p:ph type="title"/>
          </p:nvPr>
        </p:nvSpPr>
        <p:spPr>
          <a:xfrm>
            <a:off x="396000" y="106940"/>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200"/>
              <a:buFont typeface="Arial"/>
              <a:buNone/>
              <a:defRPr b="1" sz="32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BG 4">
  <p:cSld name="Header BG 4">
    <p:bg>
      <p:bgPr>
        <a:blipFill>
          <a:blip r:embed="rId2">
            <a:alphaModFix/>
          </a:blip>
          <a:stretch>
            <a:fillRect/>
          </a:stretch>
        </a:blipFill>
      </p:bgPr>
    </p:bg>
    <p:spTree>
      <p:nvGrpSpPr>
        <p:cNvPr id="27" name="Shape 27"/>
        <p:cNvGrpSpPr/>
        <p:nvPr/>
      </p:nvGrpSpPr>
      <p:grpSpPr>
        <a:xfrm>
          <a:off x="0" y="0"/>
          <a:ext cx="0" cy="0"/>
          <a:chOff x="0" y="0"/>
          <a:chExt cx="0" cy="0"/>
        </a:xfrm>
      </p:grpSpPr>
      <p:sp>
        <p:nvSpPr>
          <p:cNvPr id="28" name="Google Shape;28;p26"/>
          <p:cNvSpPr txBox="1"/>
          <p:nvPr>
            <p:ph type="title"/>
          </p:nvPr>
        </p:nvSpPr>
        <p:spPr>
          <a:xfrm>
            <a:off x="396000" y="106940"/>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200"/>
              <a:buFont typeface="Arial"/>
              <a:buNone/>
              <a:defRPr b="1" sz="32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BG 5">
  <p:cSld name="Header BG 5">
    <p:bg>
      <p:bgPr>
        <a:blipFill>
          <a:blip r:embed="rId2">
            <a:alphaModFix/>
          </a:blip>
          <a:stretch>
            <a:fillRect/>
          </a:stretch>
        </a:blipFill>
      </p:bgPr>
    </p:bg>
    <p:spTree>
      <p:nvGrpSpPr>
        <p:cNvPr id="29" name="Shape 29"/>
        <p:cNvGrpSpPr/>
        <p:nvPr/>
      </p:nvGrpSpPr>
      <p:grpSpPr>
        <a:xfrm>
          <a:off x="0" y="0"/>
          <a:ext cx="0" cy="0"/>
          <a:chOff x="0" y="0"/>
          <a:chExt cx="0" cy="0"/>
        </a:xfrm>
      </p:grpSpPr>
      <p:sp>
        <p:nvSpPr>
          <p:cNvPr id="30" name="Google Shape;30;p27"/>
          <p:cNvSpPr txBox="1"/>
          <p:nvPr>
            <p:ph type="title"/>
          </p:nvPr>
        </p:nvSpPr>
        <p:spPr>
          <a:xfrm>
            <a:off x="396000" y="106940"/>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200"/>
              <a:buFont typeface="Arial"/>
              <a:buNone/>
              <a:defRPr b="1" sz="32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BG 6">
  <p:cSld name="Header BG 6">
    <p:bg>
      <p:bgPr>
        <a:blipFill>
          <a:blip r:embed="rId2">
            <a:alphaModFix/>
          </a:blip>
          <a:stretch>
            <a:fillRect/>
          </a:stretch>
        </a:blipFill>
      </p:bgPr>
    </p:bg>
    <p:spTree>
      <p:nvGrpSpPr>
        <p:cNvPr id="31" name="Shape 31"/>
        <p:cNvGrpSpPr/>
        <p:nvPr/>
      </p:nvGrpSpPr>
      <p:grpSpPr>
        <a:xfrm>
          <a:off x="0" y="0"/>
          <a:ext cx="0" cy="0"/>
          <a:chOff x="0" y="0"/>
          <a:chExt cx="0" cy="0"/>
        </a:xfrm>
      </p:grpSpPr>
      <p:sp>
        <p:nvSpPr>
          <p:cNvPr id="32" name="Google Shape;32;p28"/>
          <p:cNvSpPr txBox="1"/>
          <p:nvPr>
            <p:ph type="title"/>
          </p:nvPr>
        </p:nvSpPr>
        <p:spPr>
          <a:xfrm>
            <a:off x="396000" y="106940"/>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200"/>
              <a:buFont typeface="Arial"/>
              <a:buNone/>
              <a:defRPr b="1" sz="32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o header BG">
  <p:cSld name="No header BG">
    <p:bg>
      <p:bgPr>
        <a:solidFill>
          <a:schemeClr val="lt1"/>
        </a:solidFill>
      </p:bgPr>
    </p:bg>
    <p:spTree>
      <p:nvGrpSpPr>
        <p:cNvPr id="33" name="Shape 33"/>
        <p:cNvGrpSpPr/>
        <p:nvPr/>
      </p:nvGrpSpPr>
      <p:grpSpPr>
        <a:xfrm>
          <a:off x="0" y="0"/>
          <a:ext cx="0" cy="0"/>
          <a:chOff x="0" y="0"/>
          <a:chExt cx="0" cy="0"/>
        </a:xfrm>
      </p:grpSpPr>
      <p:sp>
        <p:nvSpPr>
          <p:cNvPr id="34" name="Google Shape;34;p29"/>
          <p:cNvSpPr txBox="1"/>
          <p:nvPr>
            <p:ph type="title"/>
          </p:nvPr>
        </p:nvSpPr>
        <p:spPr>
          <a:xfrm>
            <a:off x="396000" y="106940"/>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2F5A6D"/>
              </a:buClr>
              <a:buSzPts val="3200"/>
              <a:buFont typeface="Arial"/>
              <a:buNone/>
              <a:defRPr b="1" sz="3200">
                <a:solidFill>
                  <a:srgbClr val="2F5A6D"/>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spTree>
      <p:nvGrpSpPr>
        <p:cNvPr id="35" name="Shape 35"/>
        <p:cNvGrpSpPr/>
        <p:nvPr/>
      </p:nvGrpSpPr>
      <p:grpSpPr>
        <a:xfrm>
          <a:off x="0" y="0"/>
          <a:ext cx="0" cy="0"/>
          <a:chOff x="0" y="0"/>
          <a:chExt cx="0" cy="0"/>
        </a:xfrm>
      </p:grpSpPr>
      <p:sp>
        <p:nvSpPr>
          <p:cNvPr id="36" name="Google Shape;36;p3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3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8" name="Google Shape;38;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3.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8.xml"/><Relationship Id="rId10" Type="http://schemas.openxmlformats.org/officeDocument/2006/relationships/slideLayout" Target="../slideLayouts/slideLayout27.xml"/><Relationship Id="rId13" Type="http://schemas.openxmlformats.org/officeDocument/2006/relationships/slideLayout" Target="../slideLayouts/slideLayout30.xml"/><Relationship Id="rId12" Type="http://schemas.openxmlformats.org/officeDocument/2006/relationships/slideLayout" Target="../slideLayouts/slideLayout29.xml"/><Relationship Id="rId1" Type="http://schemas.openxmlformats.org/officeDocument/2006/relationships/slideLayout" Target="../slideLayouts/slideLayout18.xml"/><Relationship Id="rId2" Type="http://schemas.openxmlformats.org/officeDocument/2006/relationships/slideLayout" Target="../slideLayouts/slideLayout19.xml"/><Relationship Id="rId3" Type="http://schemas.openxmlformats.org/officeDocument/2006/relationships/slideLayout" Target="../slideLayouts/slideLayout20.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theme" Target="../theme/theme1.xml"/><Relationship Id="rId5" Type="http://schemas.openxmlformats.org/officeDocument/2006/relationships/slideLayout" Target="../slideLayouts/slideLayout22.xml"/><Relationship Id="rId6" Type="http://schemas.openxmlformats.org/officeDocument/2006/relationships/slideLayout" Target="../slideLayouts/slideLayout23.xml"/><Relationship Id="rId7" Type="http://schemas.openxmlformats.org/officeDocument/2006/relationships/slideLayout" Target="../slideLayouts/slideLayout24.xml"/><Relationship Id="rId8"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2" name="Shape 92"/>
        <p:cNvGrpSpPr/>
        <p:nvPr/>
      </p:nvGrpSpPr>
      <p:grpSpPr>
        <a:xfrm>
          <a:off x="0" y="0"/>
          <a:ext cx="0" cy="0"/>
          <a:chOff x="0" y="0"/>
          <a:chExt cx="0" cy="0"/>
        </a:xfrm>
      </p:grpSpPr>
      <p:sp>
        <p:nvSpPr>
          <p:cNvPr id="93" name="Google Shape;93;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4" name="Google Shape;94;p2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 name="Google Shape;95;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6" name="Google Shape;96;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7" name="Google Shape;97;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xml"/><Relationship Id="rId3" Type="http://schemas.openxmlformats.org/officeDocument/2006/relationships/image" Target="../media/image37.jpg"/><Relationship Id="rId4" Type="http://schemas.openxmlformats.org/officeDocument/2006/relationships/image" Target="../media/image9.png"/><Relationship Id="rId5" Type="http://schemas.openxmlformats.org/officeDocument/2006/relationships/image" Target="../media/image49.png"/><Relationship Id="rId6" Type="http://schemas.openxmlformats.org/officeDocument/2006/relationships/image" Target="../media/image59.png"/><Relationship Id="rId7" Type="http://schemas.openxmlformats.org/officeDocument/2006/relationships/image" Target="../media/image48.png"/><Relationship Id="rId8" Type="http://schemas.openxmlformats.org/officeDocument/2006/relationships/image" Target="../media/image6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1.xml"/><Relationship Id="rId3" Type="http://schemas.openxmlformats.org/officeDocument/2006/relationships/image" Target="../media/image37.jpg"/><Relationship Id="rId4" Type="http://schemas.openxmlformats.org/officeDocument/2006/relationships/image" Target="../media/image9.png"/><Relationship Id="rId5" Type="http://schemas.openxmlformats.org/officeDocument/2006/relationships/image" Target="../media/image5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2.xml"/><Relationship Id="rId3" Type="http://schemas.openxmlformats.org/officeDocument/2006/relationships/image" Target="../media/image37.jpg"/><Relationship Id="rId4" Type="http://schemas.openxmlformats.org/officeDocument/2006/relationships/image" Target="../media/image9.png"/><Relationship Id="rId5" Type="http://schemas.openxmlformats.org/officeDocument/2006/relationships/image" Target="../media/image65.png"/><Relationship Id="rId6" Type="http://schemas.openxmlformats.org/officeDocument/2006/relationships/image" Target="../media/image50.png"/><Relationship Id="rId7" Type="http://schemas.openxmlformats.org/officeDocument/2006/relationships/image" Target="../media/image5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1.jp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20" Type="http://schemas.openxmlformats.org/officeDocument/2006/relationships/image" Target="../media/image73.png"/><Relationship Id="rId11" Type="http://schemas.openxmlformats.org/officeDocument/2006/relationships/image" Target="../media/image63.png"/><Relationship Id="rId10" Type="http://schemas.openxmlformats.org/officeDocument/2006/relationships/image" Target="../media/image56.png"/><Relationship Id="rId21" Type="http://schemas.openxmlformats.org/officeDocument/2006/relationships/image" Target="../media/image80.png"/><Relationship Id="rId13" Type="http://schemas.openxmlformats.org/officeDocument/2006/relationships/image" Target="../media/image68.jpg"/><Relationship Id="rId12" Type="http://schemas.openxmlformats.org/officeDocument/2006/relationships/image" Target="../media/image69.png"/><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1.jpg"/><Relationship Id="rId4" Type="http://schemas.openxmlformats.org/officeDocument/2006/relationships/image" Target="../media/image9.png"/><Relationship Id="rId9" Type="http://schemas.openxmlformats.org/officeDocument/2006/relationships/image" Target="../media/image55.jpg"/><Relationship Id="rId15" Type="http://schemas.openxmlformats.org/officeDocument/2006/relationships/image" Target="../media/image66.jpg"/><Relationship Id="rId14" Type="http://schemas.openxmlformats.org/officeDocument/2006/relationships/image" Target="../media/image72.jpg"/><Relationship Id="rId17" Type="http://schemas.openxmlformats.org/officeDocument/2006/relationships/image" Target="../media/image74.png"/><Relationship Id="rId16" Type="http://schemas.openxmlformats.org/officeDocument/2006/relationships/image" Target="../media/image67.png"/><Relationship Id="rId5" Type="http://schemas.openxmlformats.org/officeDocument/2006/relationships/image" Target="../media/image58.jpg"/><Relationship Id="rId19" Type="http://schemas.openxmlformats.org/officeDocument/2006/relationships/image" Target="../media/image70.jpg"/><Relationship Id="rId6" Type="http://schemas.openxmlformats.org/officeDocument/2006/relationships/image" Target="../media/image53.png"/><Relationship Id="rId18" Type="http://schemas.openxmlformats.org/officeDocument/2006/relationships/image" Target="../media/image79.png"/><Relationship Id="rId7" Type="http://schemas.openxmlformats.org/officeDocument/2006/relationships/image" Target="../media/image64.jpg"/><Relationship Id="rId8" Type="http://schemas.openxmlformats.org/officeDocument/2006/relationships/image" Target="../media/image6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1.jp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1.jp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77.jp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76.jpg"/><Relationship Id="rId4" Type="http://schemas.openxmlformats.org/officeDocument/2006/relationships/image" Target="../media/image75.png"/><Relationship Id="rId5" Type="http://schemas.openxmlformats.org/officeDocument/2006/relationships/image" Target="../media/image81.png"/><Relationship Id="rId6" Type="http://schemas.openxmlformats.org/officeDocument/2006/relationships/image" Target="../media/image7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1.jpg"/><Relationship Id="rId4" Type="http://schemas.openxmlformats.org/officeDocument/2006/relationships/image" Target="../media/image14.png"/><Relationship Id="rId5"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2.jpg"/><Relationship Id="rId4" Type="http://schemas.openxmlformats.org/officeDocument/2006/relationships/image" Target="../media/image10.png"/><Relationship Id="rId5"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8.jpg"/><Relationship Id="rId4" Type="http://schemas.openxmlformats.org/officeDocument/2006/relationships/image" Target="../media/image19.jpg"/><Relationship Id="rId5" Type="http://schemas.openxmlformats.org/officeDocument/2006/relationships/image" Target="../media/image12.png"/><Relationship Id="rId6" Type="http://schemas.openxmlformats.org/officeDocument/2006/relationships/image" Target="../media/image16.png"/><Relationship Id="rId7" Type="http://schemas.openxmlformats.org/officeDocument/2006/relationships/image" Target="../media/image9.png"/><Relationship Id="rId8" Type="http://schemas.openxmlformats.org/officeDocument/2006/relationships/image" Target="../media/image15.png"/></Relationships>
</file>

<file path=ppt/slides/_rels/slide5.xml.rels><?xml version="1.0" encoding="UTF-8" standalone="yes"?><Relationships xmlns="http://schemas.openxmlformats.org/package/2006/relationships"><Relationship Id="rId11" Type="http://schemas.openxmlformats.org/officeDocument/2006/relationships/image" Target="../media/image28.png"/><Relationship Id="rId10" Type="http://schemas.openxmlformats.org/officeDocument/2006/relationships/image" Target="../media/image23.png"/><Relationship Id="rId13" Type="http://schemas.openxmlformats.org/officeDocument/2006/relationships/image" Target="../media/image34.png"/><Relationship Id="rId12" Type="http://schemas.openxmlformats.org/officeDocument/2006/relationships/image" Target="../media/image30.png"/><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1.jpg"/><Relationship Id="rId4" Type="http://schemas.openxmlformats.org/officeDocument/2006/relationships/image" Target="../media/image20.png"/><Relationship Id="rId9" Type="http://schemas.openxmlformats.org/officeDocument/2006/relationships/image" Target="../media/image25.png"/><Relationship Id="rId15" Type="http://schemas.openxmlformats.org/officeDocument/2006/relationships/image" Target="../media/image9.png"/><Relationship Id="rId14" Type="http://schemas.openxmlformats.org/officeDocument/2006/relationships/image" Target="../media/image35.png"/><Relationship Id="rId5" Type="http://schemas.openxmlformats.org/officeDocument/2006/relationships/image" Target="../media/image8.png"/><Relationship Id="rId6" Type="http://schemas.openxmlformats.org/officeDocument/2006/relationships/image" Target="../media/image17.png"/><Relationship Id="rId7" Type="http://schemas.openxmlformats.org/officeDocument/2006/relationships/image" Target="../media/image13.png"/><Relationship Id="rId8" Type="http://schemas.openxmlformats.org/officeDocument/2006/relationships/image" Target="../media/image2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7.png"/><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1.jp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xml"/><Relationship Id="rId3" Type="http://schemas.openxmlformats.org/officeDocument/2006/relationships/image" Target="../media/image37.jpg"/><Relationship Id="rId4" Type="http://schemas.openxmlformats.org/officeDocument/2006/relationships/image" Target="../media/image31.jpg"/><Relationship Id="rId5" Type="http://schemas.openxmlformats.org/officeDocument/2006/relationships/image" Target="../media/image26.jpg"/><Relationship Id="rId6" Type="http://schemas.openxmlformats.org/officeDocument/2006/relationships/image" Target="../media/image9.png"/></Relationships>
</file>

<file path=ppt/slides/_rels/slide9.xml.rels><?xml version="1.0" encoding="UTF-8" standalone="yes"?><Relationships xmlns="http://schemas.openxmlformats.org/package/2006/relationships"><Relationship Id="rId11" Type="http://schemas.openxmlformats.org/officeDocument/2006/relationships/image" Target="../media/image39.png"/><Relationship Id="rId10" Type="http://schemas.openxmlformats.org/officeDocument/2006/relationships/image" Target="../media/image45.png"/><Relationship Id="rId13" Type="http://schemas.openxmlformats.org/officeDocument/2006/relationships/image" Target="../media/image43.png"/><Relationship Id="rId12" Type="http://schemas.openxmlformats.org/officeDocument/2006/relationships/image" Target="../media/image71.png"/><Relationship Id="rId1" Type="http://schemas.openxmlformats.org/officeDocument/2006/relationships/slideLayout" Target="../slideLayouts/slideLayout18.xml"/><Relationship Id="rId2" Type="http://schemas.openxmlformats.org/officeDocument/2006/relationships/notesSlide" Target="../notesSlides/notesSlide9.xml"/><Relationship Id="rId3" Type="http://schemas.openxmlformats.org/officeDocument/2006/relationships/image" Target="../media/image37.jpg"/><Relationship Id="rId4" Type="http://schemas.openxmlformats.org/officeDocument/2006/relationships/image" Target="../media/image9.png"/><Relationship Id="rId9" Type="http://schemas.openxmlformats.org/officeDocument/2006/relationships/image" Target="../media/image38.png"/><Relationship Id="rId15" Type="http://schemas.openxmlformats.org/officeDocument/2006/relationships/image" Target="../media/image51.png"/><Relationship Id="rId14" Type="http://schemas.openxmlformats.org/officeDocument/2006/relationships/image" Target="../media/image46.png"/><Relationship Id="rId17" Type="http://schemas.openxmlformats.org/officeDocument/2006/relationships/image" Target="../media/image47.png"/><Relationship Id="rId16" Type="http://schemas.openxmlformats.org/officeDocument/2006/relationships/image" Target="../media/image60.png"/><Relationship Id="rId5" Type="http://schemas.openxmlformats.org/officeDocument/2006/relationships/image" Target="../media/image33.png"/><Relationship Id="rId6" Type="http://schemas.openxmlformats.org/officeDocument/2006/relationships/image" Target="../media/image40.png"/><Relationship Id="rId18" Type="http://schemas.openxmlformats.org/officeDocument/2006/relationships/image" Target="../media/image57.png"/><Relationship Id="rId7" Type="http://schemas.openxmlformats.org/officeDocument/2006/relationships/image" Target="../media/image42.png"/><Relationship Id="rId8"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7" name="Shape 177"/>
        <p:cNvGrpSpPr/>
        <p:nvPr/>
      </p:nvGrpSpPr>
      <p:grpSpPr>
        <a:xfrm>
          <a:off x="0" y="0"/>
          <a:ext cx="0" cy="0"/>
          <a:chOff x="0" y="0"/>
          <a:chExt cx="0" cy="0"/>
        </a:xfrm>
      </p:grpSpPr>
      <p:sp>
        <p:nvSpPr>
          <p:cNvPr id="178" name="Google Shape;178;p1"/>
          <p:cNvSpPr txBox="1"/>
          <p:nvPr/>
        </p:nvSpPr>
        <p:spPr>
          <a:xfrm>
            <a:off x="9444703" y="6384083"/>
            <a:ext cx="2610664" cy="37407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Arial"/>
                <a:ea typeface="Arial"/>
                <a:cs typeface="Arial"/>
                <a:sym typeface="Arial"/>
              </a:rPr>
              <a:t>April 16, 2026</a:t>
            </a:r>
            <a:endParaRPr/>
          </a:p>
        </p:txBody>
      </p:sp>
      <p:sp>
        <p:nvSpPr>
          <p:cNvPr id="179" name="Google Shape;179;p1"/>
          <p:cNvSpPr txBox="1"/>
          <p:nvPr/>
        </p:nvSpPr>
        <p:spPr>
          <a:xfrm>
            <a:off x="76200" y="5640181"/>
            <a:ext cx="5895145" cy="136562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200"/>
              <a:buFont typeface="Arial"/>
              <a:buNone/>
            </a:pPr>
            <a:r>
              <a:rPr b="1" i="0" lang="en-US" sz="2200" u="none" cap="none" strike="noStrike">
                <a:solidFill>
                  <a:schemeClr val="dk1"/>
                </a:solidFill>
                <a:latin typeface="Arial"/>
                <a:ea typeface="Arial"/>
                <a:cs typeface="Arial"/>
                <a:sym typeface="Arial"/>
              </a:rPr>
              <a:t>Mike Budde, US Geological Survey</a:t>
            </a:r>
            <a:endParaRPr b="1" i="0" sz="1600" u="none" cap="none" strike="noStrike">
              <a:solidFill>
                <a:schemeClr val="dk1"/>
              </a:solidFill>
              <a:latin typeface="Arial"/>
              <a:ea typeface="Arial"/>
              <a:cs typeface="Arial"/>
              <a:sym typeface="Arial"/>
            </a:endParaRPr>
          </a:p>
          <a:p>
            <a:pPr indent="0" lvl="0" marL="0" marR="0" rtl="0" algn="l">
              <a:lnSpc>
                <a:spcPct val="100000"/>
              </a:lnSpc>
              <a:spcBef>
                <a:spcPts val="1000"/>
              </a:spcBef>
              <a:spcAft>
                <a:spcPts val="0"/>
              </a:spcAft>
              <a:buClr>
                <a:schemeClr val="dk1"/>
              </a:buClr>
              <a:buSzPts val="1600"/>
              <a:buFont typeface="Arial"/>
              <a:buNone/>
            </a:pPr>
            <a:r>
              <a:rPr b="1" i="0" lang="en-US" sz="1600" u="none" cap="none" strike="noStrike">
                <a:solidFill>
                  <a:schemeClr val="dk1"/>
                </a:solidFill>
                <a:latin typeface="Arial"/>
                <a:ea typeface="Arial"/>
                <a:cs typeface="Arial"/>
                <a:sym typeface="Arial"/>
              </a:rPr>
              <a:t>Executive Secretariat Member – International Charter</a:t>
            </a:r>
            <a:endParaRPr/>
          </a:p>
          <a:p>
            <a:pPr indent="0" lvl="0" marL="0" marR="0" rtl="0" algn="l">
              <a:lnSpc>
                <a:spcPct val="100000"/>
              </a:lnSpc>
              <a:spcBef>
                <a:spcPts val="1000"/>
              </a:spcBef>
              <a:spcAft>
                <a:spcPts val="0"/>
              </a:spcAft>
              <a:buClr>
                <a:schemeClr val="dk1"/>
              </a:buClr>
              <a:buSzPts val="1600"/>
              <a:buFont typeface="Arial"/>
              <a:buNone/>
            </a:pPr>
            <a:r>
              <a:rPr b="1" i="0" lang="en-US" sz="1600" u="none" cap="none" strike="noStrike">
                <a:solidFill>
                  <a:schemeClr val="dk1"/>
                </a:solidFill>
                <a:latin typeface="Arial"/>
                <a:ea typeface="Arial"/>
                <a:cs typeface="Arial"/>
                <a:sym typeface="Arial"/>
              </a:rPr>
              <a:t>41</a:t>
            </a:r>
            <a:r>
              <a:rPr b="1" baseline="30000" i="0" lang="en-US" sz="1600" u="none" cap="none" strike="noStrike">
                <a:solidFill>
                  <a:schemeClr val="dk1"/>
                </a:solidFill>
                <a:latin typeface="Arial"/>
                <a:ea typeface="Arial"/>
                <a:cs typeface="Arial"/>
                <a:sym typeface="Arial"/>
              </a:rPr>
              <a:t>st</a:t>
            </a:r>
            <a:r>
              <a:rPr b="1" i="0" lang="en-US" sz="1600" u="none" cap="none" strike="noStrike">
                <a:solidFill>
                  <a:schemeClr val="dk1"/>
                </a:solidFill>
                <a:latin typeface="Arial"/>
                <a:ea typeface="Arial"/>
                <a:cs typeface="Arial"/>
                <a:sym typeface="Arial"/>
              </a:rPr>
              <a:t> CEOS Strategic Implementation Team Meeting (SIT-41)</a:t>
            </a:r>
            <a:endParaRPr/>
          </a:p>
        </p:txBody>
      </p:sp>
      <p:sp>
        <p:nvSpPr>
          <p:cNvPr id="180" name="Google Shape;180;p1"/>
          <p:cNvSpPr txBox="1"/>
          <p:nvPr/>
        </p:nvSpPr>
        <p:spPr>
          <a:xfrm>
            <a:off x="7647760" y="6197048"/>
            <a:ext cx="2610665" cy="37407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Arial"/>
                <a:ea typeface="Arial"/>
                <a:cs typeface="Arial"/>
                <a:sym typeface="Arial"/>
              </a:rPr>
              <a:t>Contact: mbudde@usgs.gov</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12" name="Shape 312"/>
        <p:cNvGrpSpPr/>
        <p:nvPr/>
      </p:nvGrpSpPr>
      <p:grpSpPr>
        <a:xfrm>
          <a:off x="0" y="0"/>
          <a:ext cx="0" cy="0"/>
          <a:chOff x="0" y="0"/>
          <a:chExt cx="0" cy="0"/>
        </a:xfrm>
      </p:grpSpPr>
      <p:sp>
        <p:nvSpPr>
          <p:cNvPr id="313" name="Google Shape;313;p10"/>
          <p:cNvSpPr txBox="1"/>
          <p:nvPr>
            <p:ph type="title"/>
          </p:nvPr>
        </p:nvSpPr>
        <p:spPr>
          <a:xfrm>
            <a:off x="373973" y="84666"/>
            <a:ext cx="10575678"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200"/>
              <a:buFont typeface="Arial"/>
              <a:buNone/>
            </a:pPr>
            <a:r>
              <a:rPr b="1" lang="en-US" sz="3200">
                <a:solidFill>
                  <a:schemeClr val="lt1"/>
                </a:solidFill>
                <a:latin typeface="Arial"/>
                <a:ea typeface="Arial"/>
                <a:cs typeface="Arial"/>
                <a:sym typeface="Arial"/>
              </a:rPr>
              <a:t>CHARTER MAPPER SERVICE – Process Example </a:t>
            </a:r>
            <a:endParaRPr b="1" sz="3200">
              <a:solidFill>
                <a:schemeClr val="lt1"/>
              </a:solidFill>
              <a:latin typeface="Arial"/>
              <a:ea typeface="Arial"/>
              <a:cs typeface="Arial"/>
              <a:sym typeface="Arial"/>
            </a:endParaRPr>
          </a:p>
        </p:txBody>
      </p:sp>
      <p:pic>
        <p:nvPicPr>
          <p:cNvPr id="314" name="Google Shape;314;p10"/>
          <p:cNvPicPr preferRelativeResize="0"/>
          <p:nvPr/>
        </p:nvPicPr>
        <p:blipFill rotWithShape="1">
          <a:blip r:embed="rId4">
            <a:alphaModFix/>
          </a:blip>
          <a:srcRect b="0" l="0" r="0" t="0"/>
          <a:stretch/>
        </p:blipFill>
        <p:spPr>
          <a:xfrm>
            <a:off x="11257614" y="235537"/>
            <a:ext cx="660459" cy="662157"/>
          </a:xfrm>
          <a:prstGeom prst="rect">
            <a:avLst/>
          </a:prstGeom>
          <a:noFill/>
          <a:ln>
            <a:noFill/>
          </a:ln>
          <a:effectLst>
            <a:outerShdw blurRad="114300" sx="114000" rotWithShape="0" algn="t" sy="114000">
              <a:srgbClr val="000000">
                <a:alpha val="92156"/>
              </a:srgbClr>
            </a:outerShdw>
          </a:effectLst>
        </p:spPr>
      </p:pic>
      <p:sp>
        <p:nvSpPr>
          <p:cNvPr id="315" name="Google Shape;315;p10"/>
          <p:cNvSpPr txBox="1"/>
          <p:nvPr/>
        </p:nvSpPr>
        <p:spPr>
          <a:xfrm>
            <a:off x="-1" y="1539028"/>
            <a:ext cx="11918073" cy="1070072"/>
          </a:xfrm>
          <a:prstGeom prst="rect">
            <a:avLst/>
          </a:prstGeom>
          <a:noFill/>
          <a:ln>
            <a:noFill/>
          </a:ln>
        </p:spPr>
        <p:txBody>
          <a:bodyPr anchorCtr="0" anchor="t" bIns="45700" lIns="91425" spcFirstLastPara="1" rIns="91425" wrap="square" tIns="45700">
            <a:normAutofit/>
          </a:bodyPr>
          <a:lstStyle/>
          <a:p>
            <a:pPr indent="-228600" lvl="0" marL="228600" marR="0" rtl="0" algn="just">
              <a:lnSpc>
                <a:spcPct val="90000"/>
              </a:lnSpc>
              <a:spcBef>
                <a:spcPts val="0"/>
              </a:spcBef>
              <a:spcAft>
                <a:spcPts val="0"/>
              </a:spcAft>
              <a:buClr>
                <a:srgbClr val="000000"/>
              </a:buClr>
              <a:buSzPts val="2000"/>
              <a:buFont typeface="Arial"/>
              <a:buChar char="•"/>
            </a:pPr>
            <a:r>
              <a:rPr b="0" i="0" lang="en-US" sz="2000" u="none" cap="none" strike="noStrike">
                <a:solidFill>
                  <a:srgbClr val="000000"/>
                </a:solidFill>
                <a:latin typeface="Arial"/>
                <a:ea typeface="Arial"/>
                <a:cs typeface="Arial"/>
                <a:sym typeface="Arial"/>
              </a:rPr>
              <a:t>The landslide map (magenta) has been generated using Geoeye-1 pre-event image (11/21/22) and Pleiades post-event image (02/25/23), performing an NDVI change detection using the NDVI-CD service</a:t>
            </a:r>
            <a:endParaRPr/>
          </a:p>
          <a:p>
            <a:pPr indent="-101600" lvl="0" marL="228600" marR="0" rtl="0" algn="just">
              <a:lnSpc>
                <a:spcPct val="90000"/>
              </a:lnSpc>
              <a:spcBef>
                <a:spcPts val="1000"/>
              </a:spcBef>
              <a:spcAft>
                <a:spcPts val="0"/>
              </a:spcAft>
              <a:buClr>
                <a:schemeClr val="dk1"/>
              </a:buClr>
              <a:buSzPts val="2000"/>
              <a:buFont typeface="Arial"/>
              <a:buNone/>
            </a:pPr>
            <a:r>
              <a:t/>
            </a:r>
            <a:endParaRPr b="0" i="0" sz="2000" u="none" cap="none" strike="noStrike">
              <a:solidFill>
                <a:srgbClr val="000000"/>
              </a:solidFill>
              <a:latin typeface="Calibri"/>
              <a:ea typeface="Calibri"/>
              <a:cs typeface="Calibri"/>
              <a:sym typeface="Calibri"/>
            </a:endParaRPr>
          </a:p>
          <a:p>
            <a:pPr indent="-101600" lvl="0" marL="228600" marR="0" rtl="0" algn="just">
              <a:lnSpc>
                <a:spcPct val="90000"/>
              </a:lnSpc>
              <a:spcBef>
                <a:spcPts val="1000"/>
              </a:spcBef>
              <a:spcAft>
                <a:spcPts val="0"/>
              </a:spcAft>
              <a:buClr>
                <a:schemeClr val="dk1"/>
              </a:buClr>
              <a:buSzPts val="2000"/>
              <a:buFont typeface="Arial"/>
              <a:buNone/>
            </a:pPr>
            <a:r>
              <a:t/>
            </a:r>
            <a:endParaRPr b="0" i="0" sz="2000" u="none" cap="none" strike="noStrike">
              <a:solidFill>
                <a:srgbClr val="000000"/>
              </a:solidFill>
              <a:latin typeface="Calibri"/>
              <a:ea typeface="Calibri"/>
              <a:cs typeface="Calibri"/>
              <a:sym typeface="Calibri"/>
            </a:endParaRPr>
          </a:p>
          <a:p>
            <a:pPr indent="-101600" lvl="0" marL="228600" marR="0" rtl="0" algn="just">
              <a:lnSpc>
                <a:spcPct val="90000"/>
              </a:lnSpc>
              <a:spcBef>
                <a:spcPts val="1000"/>
              </a:spcBef>
              <a:spcAft>
                <a:spcPts val="0"/>
              </a:spcAft>
              <a:buClr>
                <a:schemeClr val="dk1"/>
              </a:buClr>
              <a:buSzPts val="2000"/>
              <a:buFont typeface="Arial"/>
              <a:buNone/>
            </a:pPr>
            <a:r>
              <a:t/>
            </a:r>
            <a:endParaRPr b="0" i="0" sz="2000" u="none" cap="none" strike="noStrike">
              <a:solidFill>
                <a:srgbClr val="000000"/>
              </a:solidFill>
              <a:latin typeface="Calibri"/>
              <a:ea typeface="Calibri"/>
              <a:cs typeface="Calibri"/>
              <a:sym typeface="Calibri"/>
            </a:endParaRPr>
          </a:p>
          <a:p>
            <a:pPr indent="-101600" lvl="0" marL="228600" marR="0" rtl="0" algn="just">
              <a:lnSpc>
                <a:spcPct val="90000"/>
              </a:lnSpc>
              <a:spcBef>
                <a:spcPts val="1000"/>
              </a:spcBef>
              <a:spcAft>
                <a:spcPts val="0"/>
              </a:spcAft>
              <a:buClr>
                <a:schemeClr val="dk1"/>
              </a:buClr>
              <a:buSzPts val="2000"/>
              <a:buFont typeface="Arial"/>
              <a:buNone/>
            </a:pPr>
            <a:r>
              <a:t/>
            </a:r>
            <a:endParaRPr b="0" i="0" sz="2000" u="none" cap="none" strike="noStrike">
              <a:solidFill>
                <a:srgbClr val="000000"/>
              </a:solidFill>
              <a:latin typeface="Calibri"/>
              <a:ea typeface="Calibri"/>
              <a:cs typeface="Calibri"/>
              <a:sym typeface="Calibri"/>
            </a:endParaRPr>
          </a:p>
          <a:p>
            <a:pPr indent="-101600" lvl="0" marL="228600" marR="0" rtl="0" algn="just">
              <a:lnSpc>
                <a:spcPct val="90000"/>
              </a:lnSpc>
              <a:spcBef>
                <a:spcPts val="1000"/>
              </a:spcBef>
              <a:spcAft>
                <a:spcPts val="0"/>
              </a:spcAft>
              <a:buClr>
                <a:schemeClr val="dk1"/>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90000"/>
              </a:lnSpc>
              <a:spcBef>
                <a:spcPts val="1000"/>
              </a:spcBef>
              <a:spcAft>
                <a:spcPts val="0"/>
              </a:spcAft>
              <a:buClr>
                <a:schemeClr val="dk1"/>
              </a:buClr>
              <a:buSzPts val="2000"/>
              <a:buFont typeface="Arial"/>
              <a:buNone/>
            </a:pPr>
            <a:r>
              <a:t/>
            </a:r>
            <a:endParaRPr b="0" i="0" sz="2000" u="none" cap="none" strike="noStrike">
              <a:solidFill>
                <a:srgbClr val="000000"/>
              </a:solidFill>
              <a:latin typeface="Arial"/>
              <a:ea typeface="Arial"/>
              <a:cs typeface="Arial"/>
              <a:sym typeface="Arial"/>
            </a:endParaRPr>
          </a:p>
        </p:txBody>
      </p:sp>
      <p:pic>
        <p:nvPicPr>
          <p:cNvPr id="316" name="Google Shape;316;p10"/>
          <p:cNvPicPr preferRelativeResize="0"/>
          <p:nvPr/>
        </p:nvPicPr>
        <p:blipFill rotWithShape="1">
          <a:blip r:embed="rId5">
            <a:alphaModFix/>
          </a:blip>
          <a:srcRect b="0" l="0" r="0" t="0"/>
          <a:stretch/>
        </p:blipFill>
        <p:spPr>
          <a:xfrm>
            <a:off x="5728248" y="2168546"/>
            <a:ext cx="6888900" cy="5098564"/>
          </a:xfrm>
          <a:prstGeom prst="rect">
            <a:avLst/>
          </a:prstGeom>
          <a:noFill/>
          <a:ln>
            <a:noFill/>
          </a:ln>
        </p:spPr>
      </p:pic>
      <p:pic>
        <p:nvPicPr>
          <p:cNvPr id="317" name="Google Shape;317;p10"/>
          <p:cNvPicPr preferRelativeResize="0"/>
          <p:nvPr/>
        </p:nvPicPr>
        <p:blipFill rotWithShape="1">
          <a:blip r:embed="rId6">
            <a:alphaModFix/>
          </a:blip>
          <a:srcRect b="0" l="0" r="47493" t="0"/>
          <a:stretch/>
        </p:blipFill>
        <p:spPr>
          <a:xfrm>
            <a:off x="5959035" y="5806848"/>
            <a:ext cx="955553" cy="966486"/>
          </a:xfrm>
          <a:prstGeom prst="rect">
            <a:avLst/>
          </a:prstGeom>
          <a:noFill/>
          <a:ln>
            <a:noFill/>
          </a:ln>
        </p:spPr>
      </p:pic>
      <p:pic>
        <p:nvPicPr>
          <p:cNvPr id="318" name="Google Shape;318;p10"/>
          <p:cNvPicPr preferRelativeResize="0"/>
          <p:nvPr/>
        </p:nvPicPr>
        <p:blipFill rotWithShape="1">
          <a:blip r:embed="rId7">
            <a:alphaModFix/>
          </a:blip>
          <a:srcRect b="0" l="0" r="0" t="0"/>
          <a:stretch/>
        </p:blipFill>
        <p:spPr>
          <a:xfrm>
            <a:off x="64008" y="2527454"/>
            <a:ext cx="3164705" cy="2190374"/>
          </a:xfrm>
          <a:prstGeom prst="rect">
            <a:avLst/>
          </a:prstGeom>
          <a:noFill/>
          <a:ln>
            <a:noFill/>
          </a:ln>
          <a:effectLst>
            <a:outerShdw blurRad="292100" rotWithShape="0" algn="tl" dir="2700000" dist="139700">
              <a:srgbClr val="333333">
                <a:alpha val="65098"/>
              </a:srgbClr>
            </a:outerShdw>
          </a:effectLst>
        </p:spPr>
      </p:pic>
      <p:pic>
        <p:nvPicPr>
          <p:cNvPr id="319" name="Google Shape;319;p10"/>
          <p:cNvPicPr preferRelativeResize="0"/>
          <p:nvPr/>
        </p:nvPicPr>
        <p:blipFill rotWithShape="1">
          <a:blip r:embed="rId8">
            <a:alphaModFix/>
          </a:blip>
          <a:srcRect b="0" l="0" r="0" t="0"/>
          <a:stretch/>
        </p:blipFill>
        <p:spPr>
          <a:xfrm>
            <a:off x="1960689" y="4133287"/>
            <a:ext cx="3410712" cy="2357443"/>
          </a:xfrm>
          <a:prstGeom prst="rect">
            <a:avLst/>
          </a:prstGeom>
          <a:noFill/>
          <a:ln>
            <a:noFill/>
          </a:ln>
          <a:effectLst>
            <a:outerShdw blurRad="292100" rotWithShape="0" algn="tl" dir="2700000" dist="139700">
              <a:srgbClr val="333333">
                <a:alpha val="65098"/>
              </a:srgbClr>
            </a:outerShdw>
          </a:effectLst>
        </p:spPr>
      </p:pic>
      <p:sp>
        <p:nvSpPr>
          <p:cNvPr id="320" name="Google Shape;320;p10"/>
          <p:cNvSpPr txBox="1"/>
          <p:nvPr/>
        </p:nvSpPr>
        <p:spPr>
          <a:xfrm>
            <a:off x="64008" y="2527454"/>
            <a:ext cx="4537647" cy="33855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FFFFFF"/>
              </a:buClr>
              <a:buSzPts val="1600"/>
              <a:buFont typeface="Calibri"/>
              <a:buNone/>
            </a:pPr>
            <a:r>
              <a:rPr b="0" i="0" lang="en-US" sz="1600" u="none" cap="none" strike="noStrike">
                <a:solidFill>
                  <a:srgbClr val="FFFFFF"/>
                </a:solidFill>
                <a:latin typeface="Calibri"/>
                <a:ea typeface="Calibri"/>
                <a:cs typeface="Calibri"/>
                <a:sym typeface="Calibri"/>
              </a:rPr>
              <a:t>GEOEYE-1 acquisition – 21/11/2022 </a:t>
            </a:r>
            <a:endParaRPr/>
          </a:p>
        </p:txBody>
      </p:sp>
      <p:sp>
        <p:nvSpPr>
          <p:cNvPr id="321" name="Google Shape;321;p10"/>
          <p:cNvSpPr txBox="1"/>
          <p:nvPr/>
        </p:nvSpPr>
        <p:spPr>
          <a:xfrm>
            <a:off x="1960689" y="4133287"/>
            <a:ext cx="3410712" cy="33855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FFFFFF"/>
              </a:buClr>
              <a:buSzPts val="1600"/>
              <a:buFont typeface="Calibri"/>
              <a:buNone/>
            </a:pPr>
            <a:r>
              <a:rPr b="0" i="0" lang="en-US" sz="1600" u="none" cap="none" strike="noStrike">
                <a:solidFill>
                  <a:srgbClr val="FFFFFF"/>
                </a:solidFill>
                <a:latin typeface="Calibri"/>
                <a:ea typeface="Calibri"/>
                <a:cs typeface="Calibri"/>
                <a:sym typeface="Calibri"/>
              </a:rPr>
              <a:t>PLEIADES-1A acquisition – 25/02/2023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26" name="Shape 326"/>
        <p:cNvGrpSpPr/>
        <p:nvPr/>
      </p:nvGrpSpPr>
      <p:grpSpPr>
        <a:xfrm>
          <a:off x="0" y="0"/>
          <a:ext cx="0" cy="0"/>
          <a:chOff x="0" y="0"/>
          <a:chExt cx="0" cy="0"/>
        </a:xfrm>
      </p:grpSpPr>
      <p:sp>
        <p:nvSpPr>
          <p:cNvPr id="327" name="Google Shape;327;p11"/>
          <p:cNvSpPr txBox="1"/>
          <p:nvPr>
            <p:ph type="title"/>
          </p:nvPr>
        </p:nvSpPr>
        <p:spPr>
          <a:xfrm>
            <a:off x="373973" y="84666"/>
            <a:ext cx="10575678"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200"/>
              <a:buFont typeface="Arial"/>
              <a:buNone/>
            </a:pPr>
            <a:r>
              <a:rPr b="1" lang="en-US" sz="3200">
                <a:solidFill>
                  <a:schemeClr val="lt1"/>
                </a:solidFill>
                <a:latin typeface="Arial"/>
                <a:ea typeface="Arial"/>
                <a:cs typeface="Arial"/>
                <a:sym typeface="Arial"/>
              </a:rPr>
              <a:t>CHARTER MAPPER SERVICE – Visualization </a:t>
            </a:r>
            <a:endParaRPr b="1" sz="3200">
              <a:solidFill>
                <a:schemeClr val="lt1"/>
              </a:solidFill>
              <a:latin typeface="Arial"/>
              <a:ea typeface="Arial"/>
              <a:cs typeface="Arial"/>
              <a:sym typeface="Arial"/>
            </a:endParaRPr>
          </a:p>
        </p:txBody>
      </p:sp>
      <p:pic>
        <p:nvPicPr>
          <p:cNvPr id="328" name="Google Shape;328;p11"/>
          <p:cNvPicPr preferRelativeResize="0"/>
          <p:nvPr/>
        </p:nvPicPr>
        <p:blipFill rotWithShape="1">
          <a:blip r:embed="rId4">
            <a:alphaModFix/>
          </a:blip>
          <a:srcRect b="0" l="0" r="0" t="0"/>
          <a:stretch/>
        </p:blipFill>
        <p:spPr>
          <a:xfrm>
            <a:off x="11257614" y="235537"/>
            <a:ext cx="660459" cy="662157"/>
          </a:xfrm>
          <a:prstGeom prst="rect">
            <a:avLst/>
          </a:prstGeom>
          <a:noFill/>
          <a:ln>
            <a:noFill/>
          </a:ln>
          <a:effectLst>
            <a:outerShdw blurRad="114300" sx="114000" rotWithShape="0" algn="t" sy="114000">
              <a:srgbClr val="000000">
                <a:alpha val="92156"/>
              </a:srgbClr>
            </a:outerShdw>
          </a:effectLst>
        </p:spPr>
      </p:pic>
      <p:pic>
        <p:nvPicPr>
          <p:cNvPr id="329" name="Google Shape;329;p11"/>
          <p:cNvPicPr preferRelativeResize="0"/>
          <p:nvPr/>
        </p:nvPicPr>
        <p:blipFill rotWithShape="1">
          <a:blip r:embed="rId5">
            <a:alphaModFix/>
          </a:blip>
          <a:srcRect b="0" l="0" r="0" t="0"/>
          <a:stretch/>
        </p:blipFill>
        <p:spPr>
          <a:xfrm>
            <a:off x="5544783" y="1788484"/>
            <a:ext cx="6575907" cy="4361522"/>
          </a:xfrm>
          <a:prstGeom prst="roundRect">
            <a:avLst>
              <a:gd fmla="val 3473" name="adj"/>
            </a:avLst>
          </a:prstGeom>
          <a:solidFill>
            <a:srgbClr val="ECECEC"/>
          </a:solidFill>
          <a:ln cap="flat" cmpd="sng" w="15875">
            <a:solidFill>
              <a:srgbClr val="004B96"/>
            </a:solidFill>
            <a:prstDash val="solid"/>
            <a:round/>
            <a:headEnd len="sm" w="sm" type="none"/>
            <a:tailEnd len="sm" w="sm" type="none"/>
          </a:ln>
          <a:effectLst>
            <a:reflection blurRad="0" dir="5400000" dist="5000" endA="0" endPos="28000" kx="0" rotWithShape="0" algn="bl" stA="38000" stPos="0" sy="-100000" ky="0"/>
          </a:effectLst>
        </p:spPr>
      </p:pic>
      <p:sp>
        <p:nvSpPr>
          <p:cNvPr id="330" name="Google Shape;330;p11"/>
          <p:cNvSpPr txBox="1"/>
          <p:nvPr/>
        </p:nvSpPr>
        <p:spPr>
          <a:xfrm>
            <a:off x="71310" y="1788484"/>
            <a:ext cx="5295415" cy="2067431"/>
          </a:xfrm>
          <a:prstGeom prst="rect">
            <a:avLst/>
          </a:prstGeom>
          <a:noFill/>
          <a:ln>
            <a:noFill/>
          </a:ln>
        </p:spPr>
        <p:txBody>
          <a:bodyPr anchorCtr="0" anchor="t" bIns="45700" lIns="91425" spcFirstLastPara="1" rIns="91425" wrap="square" tIns="45700">
            <a:normAutofit fontScale="92500" lnSpcReduction="10000"/>
          </a:bodyPr>
          <a:lstStyle/>
          <a:p>
            <a:pPr indent="-228600" lvl="0" marL="228600" marR="0" rtl="0" algn="l">
              <a:lnSpc>
                <a:spcPct val="90000"/>
              </a:lnSpc>
              <a:spcBef>
                <a:spcPts val="0"/>
              </a:spcBef>
              <a:spcAft>
                <a:spcPts val="0"/>
              </a:spcAft>
              <a:buClr>
                <a:srgbClr val="000000"/>
              </a:buClr>
              <a:buSzPct val="100000"/>
              <a:buFont typeface="Arial"/>
              <a:buChar char="•"/>
            </a:pPr>
            <a:r>
              <a:rPr b="0" i="0" lang="en-US" sz="1800" u="none" cap="none" strike="noStrike">
                <a:solidFill>
                  <a:srgbClr val="000000"/>
                </a:solidFill>
                <a:latin typeface="Calibri"/>
                <a:ea typeface="Calibri"/>
                <a:cs typeface="Calibri"/>
                <a:sym typeface="Calibri"/>
              </a:rPr>
              <a:t>Illustration of processed Charter data, generated by ESA in the ESA Charter Mapper: visual comparison of pre- and post-event images during a flood event near Ban Lam Narai in Thailand </a:t>
            </a:r>
            <a:endParaRPr/>
          </a:p>
          <a:p>
            <a:pPr indent="-228600" lvl="0" marL="228600" marR="0" rtl="0" algn="l">
              <a:lnSpc>
                <a:spcPct val="90000"/>
              </a:lnSpc>
              <a:spcBef>
                <a:spcPts val="1000"/>
              </a:spcBef>
              <a:spcAft>
                <a:spcPts val="0"/>
              </a:spcAft>
              <a:buClr>
                <a:srgbClr val="000000"/>
              </a:buClr>
              <a:buSzPct val="100000"/>
              <a:buFont typeface="Arial"/>
              <a:buChar char="•"/>
            </a:pPr>
            <a:r>
              <a:rPr b="0" i="0" lang="en-US" sz="1800" u="none" cap="none" strike="noStrike">
                <a:solidFill>
                  <a:srgbClr val="000000"/>
                </a:solidFill>
                <a:latin typeface="Calibri"/>
                <a:ea typeface="Calibri"/>
                <a:cs typeface="Calibri"/>
                <a:sym typeface="Calibri"/>
              </a:rPr>
              <a:t>The </a:t>
            </a:r>
            <a:r>
              <a:rPr b="0" i="1" lang="en-US" sz="1800" u="none" cap="none" strike="noStrike">
                <a:solidFill>
                  <a:srgbClr val="000000"/>
                </a:solidFill>
                <a:latin typeface="Calibri"/>
                <a:ea typeface="Calibri"/>
                <a:cs typeface="Calibri"/>
                <a:sym typeface="Calibri"/>
              </a:rPr>
              <a:t>Compare Layers tool </a:t>
            </a:r>
            <a:r>
              <a:rPr b="0" i="0" lang="en-US" sz="1800" u="none" cap="none" strike="noStrike">
                <a:solidFill>
                  <a:srgbClr val="000000"/>
                </a:solidFill>
                <a:latin typeface="Calibri"/>
                <a:ea typeface="Calibri"/>
                <a:cs typeface="Calibri"/>
                <a:sym typeface="Calibri"/>
              </a:rPr>
              <a:t>aids the user in quickly identifying changes in pre- and post-event imagery</a:t>
            </a:r>
            <a:endParaRPr/>
          </a:p>
          <a:p>
            <a:pPr indent="-228600" lvl="0" marL="228600" marR="0" rtl="0" algn="l">
              <a:lnSpc>
                <a:spcPct val="90000"/>
              </a:lnSpc>
              <a:spcBef>
                <a:spcPts val="1000"/>
              </a:spcBef>
              <a:spcAft>
                <a:spcPts val="0"/>
              </a:spcAft>
              <a:buClr>
                <a:srgbClr val="000000"/>
              </a:buClr>
              <a:buSzPct val="100000"/>
              <a:buFont typeface="Arial"/>
              <a:buChar char="•"/>
            </a:pPr>
            <a:r>
              <a:rPr b="0" i="0" lang="en-US" sz="1800" u="none" cap="none" strike="noStrike">
                <a:solidFill>
                  <a:srgbClr val="000000"/>
                </a:solidFill>
                <a:latin typeface="Calibri"/>
                <a:ea typeface="Calibri"/>
                <a:cs typeface="Calibri"/>
                <a:sym typeface="Calibri"/>
              </a:rPr>
              <a:t>Contains modified Pleiades-1A and 1B data. © CNES, Airbus </a:t>
            </a:r>
            <a:endParaRPr b="0" i="0" sz="1800" u="none" cap="none" strike="noStrike">
              <a:solidFill>
                <a:srgbClr val="000000"/>
              </a:solidFill>
              <a:latin typeface="Calibri"/>
              <a:ea typeface="Calibri"/>
              <a:cs typeface="Calibri"/>
              <a:sym typeface="Calibri"/>
            </a:endParaRPr>
          </a:p>
          <a:p>
            <a:pPr indent="-64135" lvl="0" marL="228600" marR="0" rtl="0" algn="l">
              <a:lnSpc>
                <a:spcPct val="90000"/>
              </a:lnSpc>
              <a:spcBef>
                <a:spcPts val="1000"/>
              </a:spcBef>
              <a:spcAft>
                <a:spcPts val="0"/>
              </a:spcAft>
              <a:buClr>
                <a:schemeClr val="dk1"/>
              </a:buClr>
              <a:buSzPct val="100000"/>
              <a:buFont typeface="Arial"/>
              <a:buNone/>
            </a:pPr>
            <a:r>
              <a:t/>
            </a:r>
            <a:endParaRPr b="0" i="0" sz="2800" u="none" cap="none" strike="noStrike">
              <a:solidFill>
                <a:srgbClr val="000000"/>
              </a:solidFill>
              <a:latin typeface="Calibri"/>
              <a:ea typeface="Calibri"/>
              <a:cs typeface="Calibri"/>
              <a:sym typeface="Calibri"/>
            </a:endParaRPr>
          </a:p>
        </p:txBody>
      </p:sp>
      <p:sp>
        <p:nvSpPr>
          <p:cNvPr id="331" name="Google Shape;331;p11"/>
          <p:cNvSpPr/>
          <p:nvPr/>
        </p:nvSpPr>
        <p:spPr>
          <a:xfrm>
            <a:off x="740891" y="3969245"/>
            <a:ext cx="3748813" cy="2180761"/>
          </a:xfrm>
          <a:prstGeom prst="roundRect">
            <a:avLst>
              <a:gd fmla="val 6783" name="adj"/>
            </a:avLst>
          </a:prstGeom>
          <a:solidFill>
            <a:srgbClr val="0D1633"/>
          </a:solidFill>
          <a:ln>
            <a:noFill/>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1" lang="en-US" sz="2000" u="none" cap="none" strike="noStrike">
                <a:solidFill>
                  <a:srgbClr val="C00000"/>
                </a:solidFill>
                <a:latin typeface="Calibri"/>
                <a:ea typeface="Calibri"/>
                <a:cs typeface="Calibri"/>
                <a:sym typeface="Calibri"/>
              </a:rPr>
              <a:t>Act-734 Flood in Thailand</a:t>
            </a:r>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FFC000"/>
                </a:solidFill>
                <a:latin typeface="Calibri"/>
                <a:ea typeface="Calibri"/>
                <a:cs typeface="Calibri"/>
                <a:sym typeface="Calibri"/>
              </a:rPr>
              <a:t>Requestor</a:t>
            </a:r>
            <a:r>
              <a:rPr b="0" i="0" lang="en-US" sz="2000" u="none" cap="none" strike="noStrike">
                <a:solidFill>
                  <a:srgbClr val="FFFFFF"/>
                </a:solidFill>
                <a:latin typeface="Calibri"/>
                <a:ea typeface="Calibri"/>
                <a:cs typeface="Calibri"/>
                <a:sym typeface="Calibri"/>
              </a:rPr>
              <a:t>: </a:t>
            </a:r>
            <a:endParaRPr/>
          </a:p>
          <a:p>
            <a:pPr indent="-285750" lvl="0" marL="285750" marR="0" rtl="0" algn="l">
              <a:lnSpc>
                <a:spcPct val="100000"/>
              </a:lnSpc>
              <a:spcBef>
                <a:spcPts val="0"/>
              </a:spcBef>
              <a:spcAft>
                <a:spcPts val="0"/>
              </a:spcAft>
              <a:buClr>
                <a:srgbClr val="FEFFFF"/>
              </a:buClr>
              <a:buSzPts val="1600"/>
              <a:buFont typeface="Arial"/>
              <a:buChar char="•"/>
            </a:pPr>
            <a:r>
              <a:rPr b="0" i="0" lang="en-US" sz="1600" u="none" cap="none" strike="noStrike">
                <a:solidFill>
                  <a:srgbClr val="FFFFFF"/>
                </a:solidFill>
                <a:latin typeface="Calibri"/>
                <a:ea typeface="Calibri"/>
                <a:cs typeface="Calibri"/>
                <a:sym typeface="Calibri"/>
              </a:rPr>
              <a:t>UNITAR on behalf of UNHCR</a:t>
            </a:r>
            <a:endParaRPr b="0" i="0" sz="16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FFC000"/>
                </a:solidFill>
                <a:latin typeface="Calibri"/>
                <a:ea typeface="Calibri"/>
                <a:cs typeface="Calibri"/>
                <a:sym typeface="Calibri"/>
              </a:rPr>
              <a:t>Project Manager</a:t>
            </a:r>
            <a:r>
              <a:rPr b="0" i="0" lang="en-US" sz="2000" u="none" cap="none" strike="noStrike">
                <a:solidFill>
                  <a:srgbClr val="FFC000"/>
                </a:solidFill>
                <a:latin typeface="Calibri"/>
                <a:ea typeface="Calibri"/>
                <a:cs typeface="Calibri"/>
                <a:sym typeface="Calibri"/>
              </a:rPr>
              <a:t>: </a:t>
            </a:r>
            <a:endParaRPr/>
          </a:p>
          <a:p>
            <a:pPr indent="-285750" lvl="0" marL="285750" marR="0" rtl="0" algn="l">
              <a:lnSpc>
                <a:spcPct val="100000"/>
              </a:lnSpc>
              <a:spcBef>
                <a:spcPts val="0"/>
              </a:spcBef>
              <a:spcAft>
                <a:spcPts val="0"/>
              </a:spcAft>
              <a:buClr>
                <a:srgbClr val="FEFFFF"/>
              </a:buClr>
              <a:buSzPts val="1600"/>
              <a:buFont typeface="Arial"/>
              <a:buChar char="•"/>
            </a:pPr>
            <a:r>
              <a:rPr b="0" i="0" lang="en-US" sz="1600" u="none" cap="none" strike="noStrike">
                <a:solidFill>
                  <a:srgbClr val="FFFFFF"/>
                </a:solidFill>
                <a:latin typeface="Calibri"/>
                <a:ea typeface="Calibri"/>
                <a:cs typeface="Calibri"/>
                <a:sym typeface="Calibri"/>
              </a:rPr>
              <a:t>UNITAR/UNOSAT</a:t>
            </a:r>
            <a:endParaRPr b="0" i="0" sz="1600" u="none" cap="none" strike="noStrike">
              <a:solidFill>
                <a:srgbClr val="FF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1" i="1" lang="en-US" sz="2000" u="none" cap="none" strike="noStrike">
                <a:solidFill>
                  <a:srgbClr val="FFC000"/>
                </a:solidFill>
                <a:latin typeface="Calibri"/>
                <a:ea typeface="Calibri"/>
                <a:cs typeface="Calibri"/>
                <a:sym typeface="Calibri"/>
              </a:rPr>
              <a:t>Value-Adding</a:t>
            </a:r>
            <a:r>
              <a:rPr b="1" i="0" lang="en-US" sz="2000" u="none" cap="none" strike="noStrike">
                <a:solidFill>
                  <a:srgbClr val="FFC000"/>
                </a:solidFill>
                <a:latin typeface="Calibri"/>
                <a:ea typeface="Calibri"/>
                <a:cs typeface="Calibri"/>
                <a:sym typeface="Calibri"/>
              </a:rPr>
              <a:t> providers</a:t>
            </a:r>
            <a:r>
              <a:rPr b="0" i="0" lang="en-US" sz="2000" u="none" cap="none" strike="noStrike">
                <a:solidFill>
                  <a:srgbClr val="FFC000"/>
                </a:solidFill>
                <a:latin typeface="Calibri"/>
                <a:ea typeface="Calibri"/>
                <a:cs typeface="Calibri"/>
                <a:sym typeface="Calibri"/>
              </a:rPr>
              <a:t>: </a:t>
            </a:r>
            <a:endParaRPr/>
          </a:p>
          <a:p>
            <a:pPr indent="-285750" lvl="0" marL="285750" marR="0" rtl="0" algn="l">
              <a:lnSpc>
                <a:spcPct val="100000"/>
              </a:lnSpc>
              <a:spcBef>
                <a:spcPts val="0"/>
              </a:spcBef>
              <a:spcAft>
                <a:spcPts val="0"/>
              </a:spcAft>
              <a:buClr>
                <a:srgbClr val="FEFFFF"/>
              </a:buClr>
              <a:buSzPts val="1600"/>
              <a:buFont typeface="Arial"/>
              <a:buChar char="•"/>
            </a:pPr>
            <a:r>
              <a:rPr b="0" i="0" lang="en-US" sz="1600" u="none" cap="none" strike="noStrike">
                <a:solidFill>
                  <a:srgbClr val="FFFFFF"/>
                </a:solidFill>
                <a:latin typeface="Calibri"/>
                <a:ea typeface="Calibri"/>
                <a:cs typeface="Calibri"/>
                <a:sym typeface="Calibri"/>
              </a:rPr>
              <a:t>UNITAR/UNOSAT</a:t>
            </a:r>
            <a:endParaRPr b="0" i="0" sz="1600" u="none" cap="none" strike="noStrike">
              <a:solidFill>
                <a:srgbClr val="00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36" name="Shape 336"/>
        <p:cNvGrpSpPr/>
        <p:nvPr/>
      </p:nvGrpSpPr>
      <p:grpSpPr>
        <a:xfrm>
          <a:off x="0" y="0"/>
          <a:ext cx="0" cy="0"/>
          <a:chOff x="0" y="0"/>
          <a:chExt cx="0" cy="0"/>
        </a:xfrm>
      </p:grpSpPr>
      <p:sp>
        <p:nvSpPr>
          <p:cNvPr id="337" name="Google Shape;337;p12"/>
          <p:cNvSpPr txBox="1"/>
          <p:nvPr>
            <p:ph type="title"/>
          </p:nvPr>
        </p:nvSpPr>
        <p:spPr>
          <a:xfrm>
            <a:off x="373973" y="84666"/>
            <a:ext cx="10575678"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200"/>
              <a:buFont typeface="Arial"/>
              <a:buNone/>
            </a:pPr>
            <a:r>
              <a:rPr b="1" lang="en-US" sz="3200">
                <a:solidFill>
                  <a:schemeClr val="lt1"/>
                </a:solidFill>
                <a:latin typeface="Arial"/>
                <a:ea typeface="Arial"/>
                <a:cs typeface="Arial"/>
                <a:sym typeface="Arial"/>
              </a:rPr>
              <a:t>CHARTER MAPPER SERVICE – Map Composition </a:t>
            </a:r>
            <a:endParaRPr b="1" sz="3200">
              <a:solidFill>
                <a:schemeClr val="lt1"/>
              </a:solidFill>
              <a:latin typeface="Arial"/>
              <a:ea typeface="Arial"/>
              <a:cs typeface="Arial"/>
              <a:sym typeface="Arial"/>
            </a:endParaRPr>
          </a:p>
        </p:txBody>
      </p:sp>
      <p:pic>
        <p:nvPicPr>
          <p:cNvPr id="338" name="Google Shape;338;p12"/>
          <p:cNvPicPr preferRelativeResize="0"/>
          <p:nvPr/>
        </p:nvPicPr>
        <p:blipFill rotWithShape="1">
          <a:blip r:embed="rId4">
            <a:alphaModFix/>
          </a:blip>
          <a:srcRect b="0" l="0" r="0" t="0"/>
          <a:stretch/>
        </p:blipFill>
        <p:spPr>
          <a:xfrm>
            <a:off x="11257614" y="235537"/>
            <a:ext cx="660459" cy="662157"/>
          </a:xfrm>
          <a:prstGeom prst="rect">
            <a:avLst/>
          </a:prstGeom>
          <a:noFill/>
          <a:ln>
            <a:noFill/>
          </a:ln>
          <a:effectLst>
            <a:outerShdw blurRad="114300" sx="114000" rotWithShape="0" algn="t" sy="114000">
              <a:srgbClr val="000000">
                <a:alpha val="92156"/>
              </a:srgbClr>
            </a:outerShdw>
          </a:effectLst>
        </p:spPr>
      </p:pic>
      <p:pic>
        <p:nvPicPr>
          <p:cNvPr id="339" name="Google Shape;339;p12"/>
          <p:cNvPicPr preferRelativeResize="0"/>
          <p:nvPr/>
        </p:nvPicPr>
        <p:blipFill rotWithShape="1">
          <a:blip r:embed="rId5">
            <a:alphaModFix/>
          </a:blip>
          <a:srcRect b="0" l="0" r="0" t="0"/>
          <a:stretch/>
        </p:blipFill>
        <p:spPr>
          <a:xfrm>
            <a:off x="191770" y="2517266"/>
            <a:ext cx="6845637" cy="3984693"/>
          </a:xfrm>
          <a:prstGeom prst="rect">
            <a:avLst/>
          </a:prstGeom>
          <a:noFill/>
          <a:ln>
            <a:noFill/>
          </a:ln>
        </p:spPr>
      </p:pic>
      <p:sp>
        <p:nvSpPr>
          <p:cNvPr id="340" name="Google Shape;340;p12"/>
          <p:cNvSpPr txBox="1"/>
          <p:nvPr/>
        </p:nvSpPr>
        <p:spPr>
          <a:xfrm>
            <a:off x="402454" y="1530189"/>
            <a:ext cx="11515619" cy="1169521"/>
          </a:xfrm>
          <a:prstGeom prst="rect">
            <a:avLst/>
          </a:prstGeom>
          <a:noFill/>
          <a:ln>
            <a:noFill/>
          </a:ln>
        </p:spPr>
        <p:txBody>
          <a:bodyPr anchorCtr="0" anchor="t" bIns="91425" lIns="91425" spcFirstLastPara="1" rIns="91425" wrap="square" tIns="91425">
            <a:spAutoFit/>
          </a:bodyPr>
          <a:lstStyle/>
          <a:p>
            <a:pPr indent="-285750" lvl="0" marL="285750" marR="0" rtl="0" algn="l">
              <a:lnSpc>
                <a:spcPct val="100000"/>
              </a:lnSpc>
              <a:spcBef>
                <a:spcPts val="0"/>
              </a:spcBef>
              <a:spcAft>
                <a:spcPts val="0"/>
              </a:spcAft>
              <a:buClr>
                <a:srgbClr val="000000"/>
              </a:buClr>
              <a:buSzPts val="1300"/>
              <a:buFont typeface="Arial"/>
              <a:buChar char="•"/>
            </a:pPr>
            <a:r>
              <a:rPr lang="en-US" sz="1600">
                <a:solidFill>
                  <a:schemeClr val="dk1"/>
                </a:solidFill>
                <a:latin typeface="Arial"/>
                <a:ea typeface="Arial"/>
                <a:cs typeface="Arial"/>
                <a:sym typeface="Arial"/>
              </a:rPr>
              <a:t>The Map composition tool allows the end-to-end production of a value-added product fully online within the platform, without the need to download any data or GIS software </a:t>
            </a:r>
            <a:endParaRPr/>
          </a:p>
          <a:p>
            <a:pPr indent="-285750" lvl="0" marL="285750" marR="0" rtl="0" algn="l">
              <a:spcBef>
                <a:spcPts val="0"/>
              </a:spcBef>
              <a:spcAft>
                <a:spcPts val="0"/>
              </a:spcAft>
              <a:buClr>
                <a:srgbClr val="000000"/>
              </a:buClr>
              <a:buSzPts val="1300"/>
              <a:buFont typeface="Arial"/>
              <a:buChar char="•"/>
            </a:pPr>
            <a:r>
              <a:rPr lang="en-US" sz="1600">
                <a:solidFill>
                  <a:srgbClr val="000000"/>
                </a:solidFill>
                <a:latin typeface="Arial"/>
                <a:ea typeface="Arial"/>
                <a:cs typeface="Arial"/>
                <a:sym typeface="Arial"/>
              </a:rPr>
              <a:t>Processing results can be applied directly to a pre-made template with the option to add logos and legends</a:t>
            </a:r>
            <a:endParaRPr sz="1600">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i="1" sz="1600">
              <a:solidFill>
                <a:srgbClr val="002060"/>
              </a:solidFill>
              <a:latin typeface="Calibri"/>
              <a:ea typeface="Calibri"/>
              <a:cs typeface="Calibri"/>
              <a:sym typeface="Calibri"/>
            </a:endParaRPr>
          </a:p>
        </p:txBody>
      </p:sp>
      <p:pic>
        <p:nvPicPr>
          <p:cNvPr id="341" name="Google Shape;341;p12"/>
          <p:cNvPicPr preferRelativeResize="0"/>
          <p:nvPr/>
        </p:nvPicPr>
        <p:blipFill rotWithShape="1">
          <a:blip r:embed="rId6">
            <a:alphaModFix/>
          </a:blip>
          <a:srcRect b="0" l="0" r="0" t="0"/>
          <a:stretch/>
        </p:blipFill>
        <p:spPr>
          <a:xfrm>
            <a:off x="7083707" y="2798125"/>
            <a:ext cx="5040557" cy="2789435"/>
          </a:xfrm>
          <a:prstGeom prst="rect">
            <a:avLst/>
          </a:prstGeom>
          <a:noFill/>
          <a:ln>
            <a:noFill/>
          </a:ln>
        </p:spPr>
      </p:pic>
      <p:pic>
        <p:nvPicPr>
          <p:cNvPr id="342" name="Google Shape;342;p12"/>
          <p:cNvPicPr preferRelativeResize="0"/>
          <p:nvPr/>
        </p:nvPicPr>
        <p:blipFill rotWithShape="1">
          <a:blip r:embed="rId7">
            <a:alphaModFix/>
          </a:blip>
          <a:srcRect b="0" l="0" r="0" t="0"/>
          <a:stretch/>
        </p:blipFill>
        <p:spPr>
          <a:xfrm>
            <a:off x="7391474" y="5380361"/>
            <a:ext cx="1390844" cy="142894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47" name="Shape 347"/>
        <p:cNvGrpSpPr/>
        <p:nvPr/>
      </p:nvGrpSpPr>
      <p:grpSpPr>
        <a:xfrm>
          <a:off x="0" y="0"/>
          <a:ext cx="0" cy="0"/>
          <a:chOff x="0" y="0"/>
          <a:chExt cx="0" cy="0"/>
        </a:xfrm>
      </p:grpSpPr>
      <p:pic>
        <p:nvPicPr>
          <p:cNvPr id="348" name="Google Shape;348;p13"/>
          <p:cNvPicPr preferRelativeResize="0"/>
          <p:nvPr/>
        </p:nvPicPr>
        <p:blipFill rotWithShape="1">
          <a:blip r:embed="rId4">
            <a:alphaModFix/>
          </a:blip>
          <a:srcRect b="0" l="0" r="0" t="0"/>
          <a:stretch/>
        </p:blipFill>
        <p:spPr>
          <a:xfrm>
            <a:off x="11257614" y="235537"/>
            <a:ext cx="660459" cy="662157"/>
          </a:xfrm>
          <a:prstGeom prst="rect">
            <a:avLst/>
          </a:prstGeom>
          <a:noFill/>
          <a:ln>
            <a:noFill/>
          </a:ln>
          <a:effectLst>
            <a:outerShdw blurRad="114300" sx="114000" rotWithShape="0" algn="t" sy="114000">
              <a:srgbClr val="000000">
                <a:alpha val="92156"/>
              </a:srgbClr>
            </a:outerShdw>
          </a:effectLst>
        </p:spPr>
      </p:pic>
      <p:sp>
        <p:nvSpPr>
          <p:cNvPr id="349" name="Google Shape;349;p13"/>
          <p:cNvSpPr txBox="1"/>
          <p:nvPr>
            <p:ph type="title"/>
          </p:nvPr>
        </p:nvSpPr>
        <p:spPr>
          <a:xfrm>
            <a:off x="396000" y="106940"/>
            <a:ext cx="10345572"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200"/>
              <a:buFont typeface="Arial"/>
              <a:buNone/>
            </a:pPr>
            <a:r>
              <a:rPr lang="en-US"/>
              <a:t>CEOS Working Group Disasters – Observer Status</a:t>
            </a:r>
            <a:endParaRPr>
              <a:solidFill>
                <a:srgbClr val="FFFFFF"/>
              </a:solidFill>
            </a:endParaRPr>
          </a:p>
        </p:txBody>
      </p:sp>
      <p:sp>
        <p:nvSpPr>
          <p:cNvPr id="350" name="Google Shape;350;p13"/>
          <p:cNvSpPr txBox="1"/>
          <p:nvPr/>
        </p:nvSpPr>
        <p:spPr>
          <a:xfrm>
            <a:off x="162458" y="1594138"/>
            <a:ext cx="11867083" cy="4923550"/>
          </a:xfrm>
          <a:prstGeom prst="rect">
            <a:avLst/>
          </a:prstGeom>
          <a:noFill/>
          <a:ln>
            <a:noFill/>
          </a:ln>
        </p:spPr>
        <p:txBody>
          <a:bodyPr anchorCtr="0" anchor="t" bIns="34275" lIns="68575" spcFirstLastPara="1" rIns="68575" wrap="square" tIns="34275">
            <a:noAutofit/>
          </a:bodyPr>
          <a:lstStyle/>
          <a:p>
            <a:pPr indent="-342900" lvl="0" marL="342900" marR="0" rtl="0" algn="l">
              <a:lnSpc>
                <a:spcPct val="100000"/>
              </a:lnSpc>
              <a:spcBef>
                <a:spcPts val="0"/>
              </a:spcBef>
              <a:spcAft>
                <a:spcPts val="0"/>
              </a:spcAft>
              <a:buClr>
                <a:schemeClr val="dk1"/>
              </a:buClr>
              <a:buSzPts val="2000"/>
              <a:buFont typeface="Arial"/>
              <a:buChar char="•"/>
            </a:pPr>
            <a:r>
              <a:rPr b="0" lang="en-US" sz="2000">
                <a:solidFill>
                  <a:schemeClr val="dk1"/>
                </a:solidFill>
                <a:latin typeface="Arial"/>
                <a:ea typeface="Arial"/>
                <a:cs typeface="Arial"/>
                <a:sym typeface="Arial"/>
              </a:rPr>
              <a:t>The Charter Board Members approved the request from the CEOS Working Group Disasters (WGD) to be granted observer status in March of 2020</a:t>
            </a:r>
            <a:endParaRPr/>
          </a:p>
          <a:p>
            <a:pPr indent="-215900" lvl="0" marL="342900" marR="0" rtl="0" algn="l">
              <a:lnSpc>
                <a:spcPct val="100000"/>
              </a:lnSpc>
              <a:spcBef>
                <a:spcPts val="0"/>
              </a:spcBef>
              <a:spcAft>
                <a:spcPts val="0"/>
              </a:spcAft>
              <a:buClr>
                <a:schemeClr val="lt1"/>
              </a:buClr>
              <a:buSzPts val="2000"/>
              <a:buFont typeface="Arial"/>
              <a:buNone/>
            </a:pPr>
            <a:r>
              <a:t/>
            </a:r>
            <a:endParaRPr b="0" i="0" sz="2000" u="none" cap="none" strike="noStrike">
              <a:solidFill>
                <a:schemeClr val="dk1"/>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2000"/>
              <a:buFont typeface="Arial"/>
              <a:buChar char="•"/>
            </a:pPr>
            <a:r>
              <a:rPr b="0" lang="en-US" sz="2000">
                <a:solidFill>
                  <a:schemeClr val="dk1"/>
                </a:solidFill>
                <a:latin typeface="Arial"/>
                <a:ea typeface="Arial"/>
                <a:cs typeface="Arial"/>
                <a:sym typeface="Arial"/>
              </a:rPr>
              <a:t>Observer Status means that the CEOS WGD activity leads are able to access information on current Charter activations and gain access to the Charter Operational System (COS-2)</a:t>
            </a:r>
            <a:endParaRPr/>
          </a:p>
          <a:p>
            <a:pPr indent="-215900" lvl="0" marL="342900" marR="0" rtl="0" algn="l">
              <a:lnSpc>
                <a:spcPct val="100000"/>
              </a:lnSpc>
              <a:spcBef>
                <a:spcPts val="0"/>
              </a:spcBef>
              <a:spcAft>
                <a:spcPts val="0"/>
              </a:spcAft>
              <a:buClr>
                <a:schemeClr val="lt1"/>
              </a:buClr>
              <a:buSzPts val="2000"/>
              <a:buFont typeface="Arial"/>
              <a:buNone/>
            </a:pPr>
            <a:r>
              <a:t/>
            </a:r>
            <a:endParaRPr b="0" sz="2000">
              <a:solidFill>
                <a:schemeClr val="dk1"/>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2000"/>
              <a:buFont typeface="Arial"/>
              <a:buChar char="•"/>
            </a:pPr>
            <a:r>
              <a:rPr b="0" lang="en-US" sz="2000">
                <a:solidFill>
                  <a:schemeClr val="dk1"/>
                </a:solidFill>
                <a:latin typeface="Arial"/>
                <a:ea typeface="Arial"/>
                <a:cs typeface="Arial"/>
                <a:sym typeface="Arial"/>
              </a:rPr>
              <a:t>Observers can view the following:</a:t>
            </a:r>
            <a:endParaRPr/>
          </a:p>
          <a:p>
            <a:pPr indent="-285750" lvl="1" marL="742950" marR="0" rtl="0" algn="l">
              <a:spcBef>
                <a:spcPts val="0"/>
              </a:spcBef>
              <a:spcAft>
                <a:spcPts val="0"/>
              </a:spcAft>
              <a:buClr>
                <a:schemeClr val="dk1"/>
              </a:buClr>
              <a:buSzPts val="1600"/>
              <a:buFont typeface="Courier New"/>
              <a:buChar char="o"/>
            </a:pPr>
            <a:r>
              <a:rPr b="0" i="0" lang="en-US" sz="1600" u="none" cap="none" strike="noStrike">
                <a:solidFill>
                  <a:schemeClr val="dk1"/>
                </a:solidFill>
                <a:latin typeface="Arial"/>
                <a:ea typeface="Arial"/>
                <a:cs typeface="Arial"/>
                <a:sym typeface="Arial"/>
              </a:rPr>
              <a:t>Ongoing (open) activations list</a:t>
            </a:r>
            <a:endParaRPr/>
          </a:p>
          <a:p>
            <a:pPr indent="-285750" lvl="1" marL="742950" marR="0" rtl="0" algn="l">
              <a:spcBef>
                <a:spcPts val="0"/>
              </a:spcBef>
              <a:spcAft>
                <a:spcPts val="0"/>
              </a:spcAft>
              <a:buClr>
                <a:schemeClr val="dk1"/>
              </a:buClr>
              <a:buSzPts val="1600"/>
              <a:buFont typeface="Courier New"/>
              <a:buChar char="o"/>
            </a:pPr>
            <a:r>
              <a:rPr b="0" i="0" lang="en-US" sz="1600" u="none" cap="none" strike="noStrike">
                <a:solidFill>
                  <a:schemeClr val="dk1"/>
                </a:solidFill>
                <a:latin typeface="Arial"/>
                <a:ea typeface="Arial"/>
                <a:cs typeface="Arial"/>
                <a:sym typeface="Arial"/>
              </a:rPr>
              <a:t>Activation areas of interest (KML files and mapped)</a:t>
            </a:r>
            <a:endParaRPr/>
          </a:p>
          <a:p>
            <a:pPr indent="-285750" lvl="1" marL="742950" marR="0" rtl="0" algn="l">
              <a:spcBef>
                <a:spcPts val="0"/>
              </a:spcBef>
              <a:spcAft>
                <a:spcPts val="0"/>
              </a:spcAft>
              <a:buClr>
                <a:schemeClr val="dk1"/>
              </a:buClr>
              <a:buSzPts val="1600"/>
              <a:buFont typeface="Courier New"/>
              <a:buChar char="o"/>
            </a:pPr>
            <a:r>
              <a:rPr b="0" i="0" lang="en-US" sz="1600" u="none" cap="none" strike="noStrike">
                <a:solidFill>
                  <a:schemeClr val="dk1"/>
                </a:solidFill>
                <a:latin typeface="Arial"/>
                <a:ea typeface="Arial"/>
                <a:cs typeface="Arial"/>
                <a:sym typeface="Arial"/>
              </a:rPr>
              <a:t>Activation timeline details</a:t>
            </a:r>
            <a:endParaRPr/>
          </a:p>
          <a:p>
            <a:pPr indent="-285750" lvl="1" marL="742950" marR="0" rtl="0" algn="l">
              <a:spcBef>
                <a:spcPts val="0"/>
              </a:spcBef>
              <a:spcAft>
                <a:spcPts val="0"/>
              </a:spcAft>
              <a:buClr>
                <a:schemeClr val="dk1"/>
              </a:buClr>
              <a:buSzPts val="1600"/>
              <a:buFont typeface="Courier New"/>
              <a:buChar char="o"/>
            </a:pPr>
            <a:r>
              <a:rPr b="0" i="0" lang="en-US" sz="1600" u="none" cap="none" strike="noStrike">
                <a:solidFill>
                  <a:schemeClr val="dk1"/>
                </a:solidFill>
                <a:latin typeface="Arial"/>
                <a:ea typeface="Arial"/>
                <a:cs typeface="Arial"/>
                <a:sym typeface="Arial"/>
              </a:rPr>
              <a:t>Emergency Request Forms (tasking requests for specific satellites/constellations)</a:t>
            </a:r>
            <a:endParaRPr/>
          </a:p>
          <a:p>
            <a:pPr indent="-285750" lvl="1" marL="742950" marR="0" rtl="0" algn="l">
              <a:spcBef>
                <a:spcPts val="0"/>
              </a:spcBef>
              <a:spcAft>
                <a:spcPts val="0"/>
              </a:spcAft>
              <a:buClr>
                <a:schemeClr val="dk1"/>
              </a:buClr>
              <a:buSzPts val="1600"/>
              <a:buFont typeface="Courier New"/>
              <a:buChar char="o"/>
            </a:pPr>
            <a:r>
              <a:rPr b="0" i="0" lang="en-US" sz="1600" u="none" cap="none" strike="noStrike">
                <a:solidFill>
                  <a:schemeClr val="dk1"/>
                </a:solidFill>
                <a:latin typeface="Arial"/>
                <a:ea typeface="Arial"/>
                <a:cs typeface="Arial"/>
                <a:sym typeface="Arial"/>
              </a:rPr>
              <a:t>Acquisition and Archive Plans (what tasking is planned/archive available)</a:t>
            </a:r>
            <a:endParaRPr/>
          </a:p>
          <a:p>
            <a:pPr indent="-285750" lvl="1" marL="742950" marR="0" rtl="0" algn="l">
              <a:spcBef>
                <a:spcPts val="0"/>
              </a:spcBef>
              <a:spcAft>
                <a:spcPts val="0"/>
              </a:spcAft>
              <a:buClr>
                <a:schemeClr val="dk1"/>
              </a:buClr>
              <a:buSzPts val="1600"/>
              <a:buFont typeface="Courier New"/>
              <a:buChar char="o"/>
            </a:pPr>
            <a:r>
              <a:rPr b="0" i="0" lang="en-US" sz="1600" u="none" cap="none" strike="noStrike">
                <a:solidFill>
                  <a:schemeClr val="dk1"/>
                </a:solidFill>
                <a:latin typeface="Arial"/>
                <a:ea typeface="Arial"/>
                <a:cs typeface="Arial"/>
                <a:sym typeface="Arial"/>
              </a:rPr>
              <a:t>Metadata and quicklooks of data products</a:t>
            </a:r>
            <a:endParaRPr/>
          </a:p>
          <a:p>
            <a:pPr indent="-285750" lvl="1" marL="742950" marR="0" rtl="0" algn="l">
              <a:spcBef>
                <a:spcPts val="0"/>
              </a:spcBef>
              <a:spcAft>
                <a:spcPts val="0"/>
              </a:spcAft>
              <a:buClr>
                <a:schemeClr val="dk1"/>
              </a:buClr>
              <a:buSzPts val="1600"/>
              <a:buFont typeface="Courier New"/>
              <a:buChar char="o"/>
            </a:pPr>
            <a:r>
              <a:rPr b="0" i="0" lang="en-US" sz="1600" u="none" cap="none" strike="noStrike">
                <a:solidFill>
                  <a:schemeClr val="dk1"/>
                </a:solidFill>
                <a:latin typeface="Arial"/>
                <a:ea typeface="Arial"/>
                <a:cs typeface="Arial"/>
                <a:sym typeface="Arial"/>
              </a:rPr>
              <a:t>Value-added Products</a:t>
            </a:r>
            <a:endParaRPr/>
          </a:p>
          <a:p>
            <a:pPr indent="-285750" lvl="1" marL="742950" marR="0" rtl="0" algn="l">
              <a:spcBef>
                <a:spcPts val="0"/>
              </a:spcBef>
              <a:spcAft>
                <a:spcPts val="0"/>
              </a:spcAft>
              <a:buClr>
                <a:schemeClr val="dk1"/>
              </a:buClr>
              <a:buSzPts val="1600"/>
              <a:buFont typeface="Courier New"/>
              <a:buChar char="o"/>
            </a:pPr>
            <a:r>
              <a:rPr b="0" i="0" lang="en-US" sz="1600" u="none" cap="none" strike="noStrike">
                <a:solidFill>
                  <a:schemeClr val="dk1"/>
                </a:solidFill>
                <a:latin typeface="Arial"/>
                <a:ea typeface="Arial"/>
                <a:cs typeface="Arial"/>
                <a:sym typeface="Arial"/>
              </a:rPr>
              <a:t>Project Manage and Value-Adding providers contact details</a:t>
            </a:r>
            <a:endParaRPr/>
          </a:p>
          <a:p>
            <a:pPr indent="0" lvl="0" marL="0" marR="0" rtl="0" algn="l">
              <a:lnSpc>
                <a:spcPct val="100000"/>
              </a:lnSpc>
              <a:spcBef>
                <a:spcPts val="0"/>
              </a:spcBef>
              <a:spcAft>
                <a:spcPts val="0"/>
              </a:spcAft>
              <a:buClr>
                <a:schemeClr val="lt1"/>
              </a:buClr>
              <a:buSzPts val="2000"/>
              <a:buFont typeface="Arial"/>
              <a:buNone/>
            </a:pPr>
            <a:r>
              <a:t/>
            </a:r>
            <a:endParaRPr b="0" i="0" sz="2000" u="none" cap="none" strike="noStrike">
              <a:solidFill>
                <a:schemeClr val="dk1"/>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Observers do not have access to full-resolution data but can be given such access if they are assigned as value-adding providers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55" name="Shape 355"/>
        <p:cNvGrpSpPr/>
        <p:nvPr/>
      </p:nvGrpSpPr>
      <p:grpSpPr>
        <a:xfrm>
          <a:off x="0" y="0"/>
          <a:ext cx="0" cy="0"/>
          <a:chOff x="0" y="0"/>
          <a:chExt cx="0" cy="0"/>
        </a:xfrm>
      </p:grpSpPr>
      <p:pic>
        <p:nvPicPr>
          <p:cNvPr id="356" name="Google Shape;356;p14"/>
          <p:cNvPicPr preferRelativeResize="0"/>
          <p:nvPr/>
        </p:nvPicPr>
        <p:blipFill rotWithShape="1">
          <a:blip r:embed="rId4">
            <a:alphaModFix/>
          </a:blip>
          <a:srcRect b="0" l="0" r="0" t="0"/>
          <a:stretch/>
        </p:blipFill>
        <p:spPr>
          <a:xfrm>
            <a:off x="11257614" y="235537"/>
            <a:ext cx="660459" cy="662157"/>
          </a:xfrm>
          <a:prstGeom prst="rect">
            <a:avLst/>
          </a:prstGeom>
          <a:noFill/>
          <a:ln>
            <a:noFill/>
          </a:ln>
          <a:effectLst>
            <a:outerShdw blurRad="114300" sx="114000" rotWithShape="0" algn="t" sy="114000">
              <a:srgbClr val="000000">
                <a:alpha val="92156"/>
              </a:srgbClr>
            </a:outerShdw>
          </a:effectLst>
        </p:spPr>
      </p:pic>
      <p:sp>
        <p:nvSpPr>
          <p:cNvPr id="357" name="Google Shape;357;p14"/>
          <p:cNvSpPr txBox="1"/>
          <p:nvPr>
            <p:ph type="title"/>
          </p:nvPr>
        </p:nvSpPr>
        <p:spPr>
          <a:xfrm>
            <a:off x="396000" y="106940"/>
            <a:ext cx="10345572"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200"/>
              <a:buFont typeface="Arial"/>
              <a:buNone/>
            </a:pPr>
            <a:r>
              <a:rPr lang="en-US"/>
              <a:t>CEOS Recovery Observatory (RO) </a:t>
            </a:r>
            <a:br>
              <a:rPr lang="en-US"/>
            </a:br>
            <a:r>
              <a:rPr lang="en-US"/>
              <a:t>A partnership between CEOS-EU-World Bank-UNDP </a:t>
            </a:r>
            <a:endParaRPr>
              <a:solidFill>
                <a:srgbClr val="FFFFFF"/>
              </a:solidFill>
            </a:endParaRPr>
          </a:p>
        </p:txBody>
      </p:sp>
      <p:sp>
        <p:nvSpPr>
          <p:cNvPr id="358" name="Google Shape;358;p14"/>
          <p:cNvSpPr txBox="1"/>
          <p:nvPr/>
        </p:nvSpPr>
        <p:spPr>
          <a:xfrm>
            <a:off x="125686" y="1665585"/>
            <a:ext cx="11867083" cy="458923"/>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Arial"/>
                <a:ea typeface="Arial"/>
                <a:cs typeface="Arial"/>
                <a:sym typeface="Arial"/>
              </a:rPr>
              <a:t>Satellites are critical for response to disasters… but what about Recovery?</a:t>
            </a:r>
            <a:endParaRPr b="0" i="0" sz="2400" u="none" cap="none" strike="noStrike">
              <a:solidFill>
                <a:schemeClr val="dk1"/>
              </a:solidFill>
              <a:latin typeface="Arial"/>
              <a:ea typeface="Arial"/>
              <a:cs typeface="Arial"/>
              <a:sym typeface="Arial"/>
            </a:endParaRPr>
          </a:p>
        </p:txBody>
      </p:sp>
      <p:grpSp>
        <p:nvGrpSpPr>
          <p:cNvPr id="359" name="Google Shape;359;p14"/>
          <p:cNvGrpSpPr/>
          <p:nvPr/>
        </p:nvGrpSpPr>
        <p:grpSpPr>
          <a:xfrm>
            <a:off x="232985" y="2340303"/>
            <a:ext cx="11746468" cy="4250434"/>
            <a:chOff x="232985" y="2340303"/>
            <a:chExt cx="11746468" cy="4250434"/>
          </a:xfrm>
        </p:grpSpPr>
        <p:pic>
          <p:nvPicPr>
            <p:cNvPr descr="Afficher l'image d'origine" id="360" name="Google Shape;360;p14"/>
            <p:cNvPicPr preferRelativeResize="0"/>
            <p:nvPr/>
          </p:nvPicPr>
          <p:blipFill rotWithShape="1">
            <a:blip r:embed="rId5">
              <a:alphaModFix/>
            </a:blip>
            <a:srcRect b="0" l="0" r="0" t="0"/>
            <a:stretch/>
          </p:blipFill>
          <p:spPr>
            <a:xfrm>
              <a:off x="608147" y="2625988"/>
              <a:ext cx="481036" cy="362304"/>
            </a:xfrm>
            <a:prstGeom prst="rect">
              <a:avLst/>
            </a:prstGeom>
            <a:noFill/>
            <a:ln>
              <a:noFill/>
            </a:ln>
          </p:spPr>
        </p:pic>
        <p:sp>
          <p:nvSpPr>
            <p:cNvPr id="361" name="Google Shape;361;p14"/>
            <p:cNvSpPr txBox="1"/>
            <p:nvPr/>
          </p:nvSpPr>
          <p:spPr>
            <a:xfrm>
              <a:off x="5636447" y="5704241"/>
              <a:ext cx="1193671" cy="12796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rgbClr val="000000"/>
                  </a:solidFill>
                  <a:latin typeface="Century Gothic"/>
                  <a:ea typeface="Century Gothic"/>
                  <a:cs typeface="Century Gothic"/>
                  <a:sym typeface="Century Gothic"/>
                </a:rPr>
                <a:t>‹#›</a:t>
              </a:fld>
              <a:endParaRPr b="0" i="0" sz="900" u="none" cap="none" strike="noStrike">
                <a:solidFill>
                  <a:srgbClr val="000000"/>
                </a:solidFill>
                <a:latin typeface="Century Gothic"/>
                <a:ea typeface="Century Gothic"/>
                <a:cs typeface="Century Gothic"/>
                <a:sym typeface="Century Gothic"/>
              </a:endParaRPr>
            </a:p>
          </p:txBody>
        </p:sp>
        <p:pic>
          <p:nvPicPr>
            <p:cNvPr id="362" name="Google Shape;362;p14"/>
            <p:cNvPicPr preferRelativeResize="0"/>
            <p:nvPr/>
          </p:nvPicPr>
          <p:blipFill rotWithShape="1">
            <a:blip r:embed="rId6">
              <a:alphaModFix/>
            </a:blip>
            <a:srcRect b="0" l="0" r="0" t="0"/>
            <a:stretch/>
          </p:blipFill>
          <p:spPr>
            <a:xfrm>
              <a:off x="502084" y="2975028"/>
              <a:ext cx="6489845" cy="2443017"/>
            </a:xfrm>
            <a:prstGeom prst="rect">
              <a:avLst/>
            </a:prstGeom>
            <a:noFill/>
            <a:ln>
              <a:noFill/>
            </a:ln>
          </p:spPr>
        </p:pic>
        <p:pic>
          <p:nvPicPr>
            <p:cNvPr descr="Logov4" id="363" name="Google Shape;363;p14"/>
            <p:cNvPicPr preferRelativeResize="0"/>
            <p:nvPr/>
          </p:nvPicPr>
          <p:blipFill rotWithShape="1">
            <a:blip r:embed="rId7">
              <a:alphaModFix/>
            </a:blip>
            <a:srcRect b="0" l="0" r="0" t="0"/>
            <a:stretch/>
          </p:blipFill>
          <p:spPr>
            <a:xfrm>
              <a:off x="753271" y="3475713"/>
              <a:ext cx="388429" cy="332444"/>
            </a:xfrm>
            <a:prstGeom prst="rect">
              <a:avLst/>
            </a:prstGeom>
            <a:noFill/>
            <a:ln>
              <a:noFill/>
            </a:ln>
          </p:spPr>
        </p:pic>
        <p:pic>
          <p:nvPicPr>
            <p:cNvPr descr="SentinelAsia_titleLogoIM-07" id="364" name="Google Shape;364;p14"/>
            <p:cNvPicPr preferRelativeResize="0"/>
            <p:nvPr/>
          </p:nvPicPr>
          <p:blipFill rotWithShape="1">
            <a:blip r:embed="rId8">
              <a:alphaModFix/>
            </a:blip>
            <a:srcRect b="0" l="0" r="0" t="0"/>
            <a:stretch/>
          </p:blipFill>
          <p:spPr>
            <a:xfrm>
              <a:off x="1141700" y="3547552"/>
              <a:ext cx="471662" cy="302996"/>
            </a:xfrm>
            <a:prstGeom prst="rect">
              <a:avLst/>
            </a:prstGeom>
            <a:noFill/>
            <a:ln>
              <a:noFill/>
            </a:ln>
          </p:spPr>
        </p:pic>
        <p:pic>
          <p:nvPicPr>
            <p:cNvPr id="365" name="Google Shape;365;p14"/>
            <p:cNvPicPr preferRelativeResize="0"/>
            <p:nvPr/>
          </p:nvPicPr>
          <p:blipFill rotWithShape="1">
            <a:blip r:embed="rId9">
              <a:alphaModFix/>
            </a:blip>
            <a:srcRect b="0" l="0" r="0" t="0"/>
            <a:stretch/>
          </p:blipFill>
          <p:spPr>
            <a:xfrm>
              <a:off x="1187630" y="3441407"/>
              <a:ext cx="481040" cy="136858"/>
            </a:xfrm>
            <a:prstGeom prst="rect">
              <a:avLst/>
            </a:prstGeom>
            <a:noFill/>
            <a:ln>
              <a:noFill/>
            </a:ln>
          </p:spPr>
        </p:pic>
        <p:pic>
          <p:nvPicPr>
            <p:cNvPr descr="200px-United_Nations" id="366" name="Google Shape;366;p14"/>
            <p:cNvPicPr preferRelativeResize="0"/>
            <p:nvPr/>
          </p:nvPicPr>
          <p:blipFill rotWithShape="1">
            <a:blip r:embed="rId10">
              <a:alphaModFix/>
            </a:blip>
            <a:srcRect b="0" l="0" r="0" t="0"/>
            <a:stretch/>
          </p:blipFill>
          <p:spPr>
            <a:xfrm>
              <a:off x="1663138" y="3628215"/>
              <a:ext cx="241499" cy="166582"/>
            </a:xfrm>
            <a:prstGeom prst="rect">
              <a:avLst/>
            </a:prstGeom>
            <a:noFill/>
            <a:ln>
              <a:noFill/>
            </a:ln>
          </p:spPr>
        </p:pic>
        <p:pic>
          <p:nvPicPr>
            <p:cNvPr descr="logo-UNITAR simple" id="367" name="Google Shape;367;p14"/>
            <p:cNvPicPr preferRelativeResize="0"/>
            <p:nvPr/>
          </p:nvPicPr>
          <p:blipFill rotWithShape="1">
            <a:blip r:embed="rId11">
              <a:alphaModFix/>
            </a:blip>
            <a:srcRect b="0" l="0" r="0" t="0"/>
            <a:stretch/>
          </p:blipFill>
          <p:spPr>
            <a:xfrm>
              <a:off x="1927813" y="3636167"/>
              <a:ext cx="240739" cy="171480"/>
            </a:xfrm>
            <a:prstGeom prst="rect">
              <a:avLst/>
            </a:prstGeom>
            <a:noFill/>
            <a:ln>
              <a:noFill/>
            </a:ln>
          </p:spPr>
        </p:pic>
        <p:sp>
          <p:nvSpPr>
            <p:cNvPr id="368" name="Google Shape;368;p14"/>
            <p:cNvSpPr/>
            <p:nvPr/>
          </p:nvSpPr>
          <p:spPr>
            <a:xfrm>
              <a:off x="232985" y="5844712"/>
              <a:ext cx="7028042" cy="563231"/>
            </a:xfrm>
            <a:prstGeom prst="rect">
              <a:avLst/>
            </a:prstGeom>
            <a:solidFill>
              <a:srgbClr val="FFFFFF"/>
            </a:solidFill>
            <a:ln cap="flat" cmpd="sng" w="38100">
              <a:solidFill>
                <a:srgbClr val="00B050"/>
              </a:solidFill>
              <a:prstDash val="solid"/>
              <a:round/>
              <a:headEnd len="sm" w="sm" type="none"/>
              <a:tailEnd len="sm" w="sm" type="none"/>
            </a:ln>
          </p:spPr>
          <p:txBody>
            <a:bodyPr anchorCtr="0" anchor="t" bIns="45700" lIns="91425" spcFirstLastPara="1" rIns="91425" wrap="square" tIns="45700">
              <a:spAutoFit/>
            </a:bodyPr>
            <a:lstStyle/>
            <a:p>
              <a:pPr indent="324000" lvl="1" marL="0" marR="0" rtl="0" algn="ctr">
                <a:lnSpc>
                  <a:spcPct val="90000"/>
                </a:lnSpc>
                <a:spcBef>
                  <a:spcPts val="0"/>
                </a:spcBef>
                <a:spcAft>
                  <a:spcPts val="0"/>
                </a:spcAft>
                <a:buClr>
                  <a:srgbClr val="008E40"/>
                </a:buClr>
                <a:buSzPts val="1800"/>
                <a:buFont typeface="Arial"/>
                <a:buNone/>
              </a:pPr>
              <a:r>
                <a:rPr b="1" i="0" lang="en-US" sz="1800" u="none" cap="none" strike="noStrike">
                  <a:solidFill>
                    <a:srgbClr val="008E40"/>
                  </a:solidFill>
                  <a:latin typeface="Arial"/>
                  <a:ea typeface="Arial"/>
                  <a:cs typeface="Arial"/>
                  <a:sym typeface="Arial"/>
                </a:rPr>
                <a:t>“Recovery Observatory” </a:t>
              </a:r>
              <a:r>
                <a:rPr b="1" i="0" lang="en-US" sz="1800" u="none" cap="none" strike="noStrike">
                  <a:solidFill>
                    <a:srgbClr val="002060"/>
                  </a:solidFill>
                  <a:latin typeface="Arial"/>
                  <a:ea typeface="Arial"/>
                  <a:cs typeface="Arial"/>
                  <a:sym typeface="Arial"/>
                </a:rPr>
                <a:t>:  </a:t>
              </a:r>
              <a:r>
                <a:rPr b="1" i="0" lang="en-US" sz="1600" u="none" cap="none" strike="noStrike">
                  <a:solidFill>
                    <a:srgbClr val="002060"/>
                  </a:solidFill>
                  <a:latin typeface="Arial"/>
                  <a:ea typeface="Arial"/>
                  <a:cs typeface="Arial"/>
                  <a:sym typeface="Arial"/>
                </a:rPr>
                <a:t>Process allowing operational use of EO </a:t>
              </a:r>
              <a:r>
                <a:rPr b="1" i="0" lang="en-US" sz="1600" u="none" cap="none" strike="noStrike">
                  <a:solidFill>
                    <a:srgbClr val="C00000"/>
                  </a:solidFill>
                  <a:latin typeface="Arial"/>
                  <a:ea typeface="Arial"/>
                  <a:cs typeface="Arial"/>
                  <a:sym typeface="Arial"/>
                </a:rPr>
                <a:t>for PDNA, Recovery Planning, then M&amp;E</a:t>
              </a:r>
              <a:endParaRPr/>
            </a:p>
          </p:txBody>
        </p:sp>
        <p:pic>
          <p:nvPicPr>
            <p:cNvPr id="369" name="Google Shape;369;p14"/>
            <p:cNvPicPr preferRelativeResize="0"/>
            <p:nvPr/>
          </p:nvPicPr>
          <p:blipFill rotWithShape="1">
            <a:blip r:embed="rId12">
              <a:alphaModFix/>
            </a:blip>
            <a:srcRect b="0" l="0" r="0" t="0"/>
            <a:stretch/>
          </p:blipFill>
          <p:spPr>
            <a:xfrm>
              <a:off x="3124260" y="4214831"/>
              <a:ext cx="1016419" cy="480927"/>
            </a:xfrm>
            <a:prstGeom prst="rect">
              <a:avLst/>
            </a:prstGeom>
            <a:noFill/>
            <a:ln>
              <a:noFill/>
            </a:ln>
          </p:spPr>
        </p:pic>
        <p:sp>
          <p:nvSpPr>
            <p:cNvPr id="370" name="Google Shape;370;p14"/>
            <p:cNvSpPr/>
            <p:nvPr/>
          </p:nvSpPr>
          <p:spPr>
            <a:xfrm>
              <a:off x="1474638" y="4158636"/>
              <a:ext cx="3440355" cy="1517888"/>
            </a:xfrm>
            <a:prstGeom prst="roundRect">
              <a:avLst>
                <a:gd fmla="val 16667" name="adj"/>
              </a:avLst>
            </a:prstGeom>
            <a:noFill/>
            <a:ln cap="flat" cmpd="sng" w="57150">
              <a:solidFill>
                <a:srgbClr val="00B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FFFFFF"/>
                </a:solidFill>
                <a:latin typeface="Arial"/>
                <a:ea typeface="Arial"/>
                <a:cs typeface="Arial"/>
                <a:sym typeface="Arial"/>
              </a:endParaRPr>
            </a:p>
          </p:txBody>
        </p:sp>
        <p:sp>
          <p:nvSpPr>
            <p:cNvPr id="371" name="Google Shape;371;p14"/>
            <p:cNvSpPr/>
            <p:nvPr/>
          </p:nvSpPr>
          <p:spPr>
            <a:xfrm>
              <a:off x="1474637" y="4157048"/>
              <a:ext cx="4412908" cy="1517889"/>
            </a:xfrm>
            <a:prstGeom prst="roundRect">
              <a:avLst>
                <a:gd fmla="val 16667" name="adj"/>
              </a:avLst>
            </a:prstGeom>
            <a:noFill/>
            <a:ln cap="flat" cmpd="sng" w="57150">
              <a:solidFill>
                <a:srgbClr val="00B05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FFFFFF"/>
                </a:solidFill>
                <a:latin typeface="Arial"/>
                <a:ea typeface="Arial"/>
                <a:cs typeface="Arial"/>
                <a:sym typeface="Arial"/>
              </a:endParaRPr>
            </a:p>
          </p:txBody>
        </p:sp>
        <p:sp>
          <p:nvSpPr>
            <p:cNvPr id="372" name="Google Shape;372;p14"/>
            <p:cNvSpPr txBox="1"/>
            <p:nvPr/>
          </p:nvSpPr>
          <p:spPr>
            <a:xfrm>
              <a:off x="4420425" y="5199559"/>
              <a:ext cx="716342" cy="1817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25"/>
                <a:buFont typeface="Arial"/>
                <a:buNone/>
              </a:pPr>
              <a:r>
                <a:rPr b="0" i="0" lang="en-US" sz="825" u="none" cap="none" strike="noStrike">
                  <a:solidFill>
                    <a:srgbClr val="000000"/>
                  </a:solidFill>
                  <a:latin typeface="Arial"/>
                  <a:ea typeface="Arial"/>
                  <a:cs typeface="Arial"/>
                  <a:sym typeface="Arial"/>
                </a:rPr>
                <a:t>Planning</a:t>
              </a:r>
              <a:endParaRPr/>
            </a:p>
          </p:txBody>
        </p:sp>
        <p:pic>
          <p:nvPicPr>
            <p:cNvPr descr="Afficher l'image d'origine" id="373" name="Google Shape;373;p14"/>
            <p:cNvPicPr preferRelativeResize="0"/>
            <p:nvPr/>
          </p:nvPicPr>
          <p:blipFill rotWithShape="1">
            <a:blip r:embed="rId13">
              <a:alphaModFix/>
            </a:blip>
            <a:srcRect b="0" l="0" r="0" t="0"/>
            <a:stretch/>
          </p:blipFill>
          <p:spPr>
            <a:xfrm>
              <a:off x="1171755" y="2769214"/>
              <a:ext cx="533159" cy="324848"/>
            </a:xfrm>
            <a:prstGeom prst="rect">
              <a:avLst/>
            </a:prstGeom>
            <a:noFill/>
            <a:ln>
              <a:noFill/>
            </a:ln>
          </p:spPr>
        </p:pic>
        <p:sp>
          <p:nvSpPr>
            <p:cNvPr id="374" name="Google Shape;374;p14"/>
            <p:cNvSpPr txBox="1"/>
            <p:nvPr/>
          </p:nvSpPr>
          <p:spPr>
            <a:xfrm>
              <a:off x="4360098" y="4853534"/>
              <a:ext cx="1285963" cy="162598"/>
            </a:xfrm>
            <a:prstGeom prst="rect">
              <a:avLst/>
            </a:prstGeom>
            <a:solidFill>
              <a:srgbClr val="FFCC66"/>
            </a:solidFill>
            <a:ln cap="flat" cmpd="sng" w="12700">
              <a:solidFill>
                <a:srgbClr val="000000"/>
              </a:solidFill>
              <a:prstDash val="solid"/>
              <a:miter lim="400000"/>
              <a:headEnd len="sm" w="sm" type="none"/>
              <a:tailEnd len="sm" w="sm" type="none"/>
            </a:ln>
          </p:spPr>
          <p:txBody>
            <a:bodyPr anchorCtr="0" anchor="t" bIns="34275" lIns="34275" spcFirstLastPara="1" rIns="34275" wrap="square" tIns="34275">
              <a:spAutoFit/>
            </a:bodyPr>
            <a:lstStyle/>
            <a:p>
              <a:pPr indent="0" lvl="0" marL="0" marR="0" rtl="0" algn="l">
                <a:lnSpc>
                  <a:spcPct val="100000"/>
                </a:lnSpc>
                <a:spcBef>
                  <a:spcPts val="0"/>
                </a:spcBef>
                <a:spcAft>
                  <a:spcPts val="0"/>
                </a:spcAft>
                <a:buClr>
                  <a:srgbClr val="002569"/>
                </a:buClr>
                <a:buSzPts val="825"/>
                <a:buFont typeface="Arial"/>
                <a:buNone/>
              </a:pPr>
              <a:r>
                <a:rPr b="1" i="0" lang="en-US" sz="825" u="none" cap="none" strike="noStrike">
                  <a:solidFill>
                    <a:srgbClr val="002569"/>
                  </a:solidFill>
                  <a:latin typeface="Arial"/>
                  <a:ea typeface="Arial"/>
                  <a:cs typeface="Arial"/>
                  <a:sym typeface="Arial"/>
                </a:rPr>
                <a:t>National Recovery Plan</a:t>
              </a:r>
              <a:endParaRPr/>
            </a:p>
          </p:txBody>
        </p:sp>
        <p:grpSp>
          <p:nvGrpSpPr>
            <p:cNvPr id="375" name="Google Shape;375;p14"/>
            <p:cNvGrpSpPr/>
            <p:nvPr/>
          </p:nvGrpSpPr>
          <p:grpSpPr>
            <a:xfrm>
              <a:off x="1474636" y="2770487"/>
              <a:ext cx="5382493" cy="2902863"/>
              <a:chOff x="1447800" y="1425811"/>
              <a:chExt cx="7391400" cy="4670482"/>
            </a:xfrm>
          </p:grpSpPr>
          <p:pic>
            <p:nvPicPr>
              <p:cNvPr descr="RADARSAT-2" id="376" name="Google Shape;376;p14"/>
              <p:cNvPicPr preferRelativeResize="0"/>
              <p:nvPr/>
            </p:nvPicPr>
            <p:blipFill rotWithShape="1">
              <a:blip r:embed="rId14">
                <a:alphaModFix/>
              </a:blip>
              <a:srcRect b="0" l="0" r="0" t="0"/>
              <a:stretch/>
            </p:blipFill>
            <p:spPr>
              <a:xfrm>
                <a:off x="1596004" y="1461182"/>
                <a:ext cx="742913" cy="383400"/>
              </a:xfrm>
              <a:prstGeom prst="rect">
                <a:avLst/>
              </a:prstGeom>
              <a:noFill/>
              <a:ln>
                <a:noFill/>
              </a:ln>
            </p:spPr>
          </p:pic>
          <p:pic>
            <p:nvPicPr>
              <p:cNvPr id="377" name="Google Shape;377;p14"/>
              <p:cNvPicPr preferRelativeResize="0"/>
              <p:nvPr/>
            </p:nvPicPr>
            <p:blipFill rotWithShape="1">
              <a:blip r:embed="rId15">
                <a:alphaModFix/>
              </a:blip>
              <a:srcRect b="0" l="0" r="0" t="0"/>
              <a:stretch/>
            </p:blipFill>
            <p:spPr>
              <a:xfrm>
                <a:off x="3983601" y="1452792"/>
                <a:ext cx="505785" cy="534535"/>
              </a:xfrm>
              <a:prstGeom prst="rect">
                <a:avLst/>
              </a:prstGeom>
              <a:noFill/>
              <a:ln>
                <a:noFill/>
              </a:ln>
            </p:spPr>
          </p:pic>
          <p:pic>
            <p:nvPicPr>
              <p:cNvPr id="378" name="Google Shape;378;p14"/>
              <p:cNvPicPr preferRelativeResize="0"/>
              <p:nvPr/>
            </p:nvPicPr>
            <p:blipFill rotWithShape="1">
              <a:blip r:embed="rId16">
                <a:alphaModFix/>
              </a:blip>
              <a:srcRect b="0" l="0" r="0" t="0"/>
              <a:stretch/>
            </p:blipFill>
            <p:spPr>
              <a:xfrm>
                <a:off x="2333762" y="1471727"/>
                <a:ext cx="557185" cy="450080"/>
              </a:xfrm>
              <a:prstGeom prst="rect">
                <a:avLst/>
              </a:prstGeom>
              <a:noFill/>
              <a:ln>
                <a:noFill/>
              </a:ln>
            </p:spPr>
          </p:pic>
          <p:pic>
            <p:nvPicPr>
              <p:cNvPr descr="Afficher l'image d'origine" id="379" name="Google Shape;379;p14"/>
              <p:cNvPicPr preferRelativeResize="0"/>
              <p:nvPr/>
            </p:nvPicPr>
            <p:blipFill rotWithShape="1">
              <a:blip r:embed="rId17">
                <a:alphaModFix/>
              </a:blip>
              <a:srcRect b="0" l="0" r="0" t="0"/>
              <a:stretch/>
            </p:blipFill>
            <p:spPr>
              <a:xfrm>
                <a:off x="6273975" y="1459778"/>
                <a:ext cx="902151" cy="676681"/>
              </a:xfrm>
              <a:prstGeom prst="rect">
                <a:avLst/>
              </a:prstGeom>
              <a:noFill/>
              <a:ln>
                <a:noFill/>
              </a:ln>
            </p:spPr>
          </p:pic>
          <p:pic>
            <p:nvPicPr>
              <p:cNvPr descr="RADARSAT-2" id="380" name="Google Shape;380;p14"/>
              <p:cNvPicPr preferRelativeResize="0"/>
              <p:nvPr/>
            </p:nvPicPr>
            <p:blipFill rotWithShape="1">
              <a:blip r:embed="rId14">
                <a:alphaModFix/>
              </a:blip>
              <a:srcRect b="0" l="0" r="0" t="0"/>
              <a:stretch/>
            </p:blipFill>
            <p:spPr>
              <a:xfrm>
                <a:off x="5124487" y="1611320"/>
                <a:ext cx="742913" cy="383400"/>
              </a:xfrm>
              <a:prstGeom prst="rect">
                <a:avLst/>
              </a:prstGeom>
              <a:noFill/>
              <a:ln>
                <a:noFill/>
              </a:ln>
            </p:spPr>
          </p:pic>
          <p:pic>
            <p:nvPicPr>
              <p:cNvPr id="381" name="Google Shape;381;p14"/>
              <p:cNvPicPr preferRelativeResize="0"/>
              <p:nvPr/>
            </p:nvPicPr>
            <p:blipFill rotWithShape="1">
              <a:blip r:embed="rId18">
                <a:alphaModFix/>
              </a:blip>
              <a:srcRect b="0" l="0" r="0" t="0"/>
              <a:stretch/>
            </p:blipFill>
            <p:spPr>
              <a:xfrm>
                <a:off x="5752297" y="1619939"/>
                <a:ext cx="724452" cy="540424"/>
              </a:xfrm>
              <a:prstGeom prst="rect">
                <a:avLst/>
              </a:prstGeom>
              <a:noFill/>
              <a:ln>
                <a:noFill/>
              </a:ln>
            </p:spPr>
          </p:pic>
          <p:sp>
            <p:nvSpPr>
              <p:cNvPr id="382" name="Google Shape;382;p14"/>
              <p:cNvSpPr/>
              <p:nvPr/>
            </p:nvSpPr>
            <p:spPr>
              <a:xfrm>
                <a:off x="1447800" y="3654128"/>
                <a:ext cx="7391400" cy="2442165"/>
              </a:xfrm>
              <a:prstGeom prst="roundRect">
                <a:avLst>
                  <a:gd fmla="val 16667" name="adj"/>
                </a:avLst>
              </a:prstGeom>
              <a:noFill/>
              <a:ln cap="flat" cmpd="sng" w="57150">
                <a:solidFill>
                  <a:srgbClr val="00B05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FFFFFF"/>
                  </a:solidFill>
                  <a:latin typeface="Arial"/>
                  <a:ea typeface="Arial"/>
                  <a:cs typeface="Arial"/>
                  <a:sym typeface="Arial"/>
                </a:endParaRPr>
              </a:p>
            </p:txBody>
          </p:sp>
          <p:pic>
            <p:nvPicPr>
              <p:cNvPr descr="Afficher l'image d'origine" id="383" name="Google Shape;383;p14"/>
              <p:cNvPicPr preferRelativeResize="0"/>
              <p:nvPr/>
            </p:nvPicPr>
            <p:blipFill rotWithShape="1">
              <a:blip r:embed="rId5">
                <a:alphaModFix/>
              </a:blip>
              <a:srcRect b="0" l="0" r="0" t="0"/>
              <a:stretch/>
            </p:blipFill>
            <p:spPr>
              <a:xfrm>
                <a:off x="3382825" y="1425811"/>
                <a:ext cx="660573" cy="582918"/>
              </a:xfrm>
              <a:prstGeom prst="rect">
                <a:avLst/>
              </a:prstGeom>
              <a:noFill/>
              <a:ln>
                <a:noFill/>
              </a:ln>
            </p:spPr>
          </p:pic>
          <p:pic>
            <p:nvPicPr>
              <p:cNvPr id="384" name="Google Shape;384;p14"/>
              <p:cNvPicPr preferRelativeResize="0"/>
              <p:nvPr/>
            </p:nvPicPr>
            <p:blipFill rotWithShape="1">
              <a:blip r:embed="rId19">
                <a:alphaModFix/>
              </a:blip>
              <a:srcRect b="0" l="0" r="0" t="0"/>
              <a:stretch/>
            </p:blipFill>
            <p:spPr>
              <a:xfrm>
                <a:off x="2881247" y="1573681"/>
                <a:ext cx="739650" cy="384049"/>
              </a:xfrm>
              <a:prstGeom prst="rect">
                <a:avLst/>
              </a:prstGeom>
              <a:noFill/>
              <a:ln>
                <a:noFill/>
              </a:ln>
            </p:spPr>
          </p:pic>
          <p:pic>
            <p:nvPicPr>
              <p:cNvPr id="385" name="Google Shape;385;p14"/>
              <p:cNvPicPr preferRelativeResize="0"/>
              <p:nvPr/>
            </p:nvPicPr>
            <p:blipFill rotWithShape="1">
              <a:blip r:embed="rId19">
                <a:alphaModFix/>
              </a:blip>
              <a:srcRect b="0" l="0" r="0" t="0"/>
              <a:stretch/>
            </p:blipFill>
            <p:spPr>
              <a:xfrm>
                <a:off x="7656902" y="1573681"/>
                <a:ext cx="739650" cy="384049"/>
              </a:xfrm>
              <a:prstGeom prst="rect">
                <a:avLst/>
              </a:prstGeom>
              <a:noFill/>
              <a:ln>
                <a:noFill/>
              </a:ln>
            </p:spPr>
          </p:pic>
          <p:pic>
            <p:nvPicPr>
              <p:cNvPr id="386" name="Google Shape;386;p14"/>
              <p:cNvPicPr preferRelativeResize="0"/>
              <p:nvPr/>
            </p:nvPicPr>
            <p:blipFill rotWithShape="1">
              <a:blip r:embed="rId20">
                <a:alphaModFix/>
              </a:blip>
              <a:srcRect b="0" l="0" r="0" t="0"/>
              <a:stretch/>
            </p:blipFill>
            <p:spPr>
              <a:xfrm>
                <a:off x="7179980" y="1672869"/>
                <a:ext cx="413188" cy="333763"/>
              </a:xfrm>
              <a:prstGeom prst="rect">
                <a:avLst/>
              </a:prstGeom>
              <a:noFill/>
              <a:ln>
                <a:noFill/>
              </a:ln>
            </p:spPr>
          </p:pic>
        </p:grpSp>
        <p:pic>
          <p:nvPicPr>
            <p:cNvPr descr="RADARSAT-2" id="387" name="Google Shape;387;p14"/>
            <p:cNvPicPr preferRelativeResize="0"/>
            <p:nvPr/>
          </p:nvPicPr>
          <p:blipFill rotWithShape="1">
            <a:blip r:embed="rId14">
              <a:alphaModFix/>
            </a:blip>
            <a:srcRect b="0" l="0" r="0" t="0"/>
            <a:stretch/>
          </p:blipFill>
          <p:spPr>
            <a:xfrm>
              <a:off x="1035867" y="2605611"/>
              <a:ext cx="540997" cy="238296"/>
            </a:xfrm>
            <a:prstGeom prst="rect">
              <a:avLst/>
            </a:prstGeom>
            <a:noFill/>
            <a:ln>
              <a:noFill/>
            </a:ln>
          </p:spPr>
        </p:pic>
        <p:pic>
          <p:nvPicPr>
            <p:cNvPr descr="Afficher l'image d'origine" id="388" name="Google Shape;388;p14"/>
            <p:cNvPicPr preferRelativeResize="0"/>
            <p:nvPr/>
          </p:nvPicPr>
          <p:blipFill rotWithShape="1">
            <a:blip r:embed="rId13">
              <a:alphaModFix/>
            </a:blip>
            <a:srcRect b="0" l="0" r="0" t="0"/>
            <a:stretch/>
          </p:blipFill>
          <p:spPr>
            <a:xfrm>
              <a:off x="1171755" y="2769214"/>
              <a:ext cx="533159" cy="324848"/>
            </a:xfrm>
            <a:prstGeom prst="rect">
              <a:avLst/>
            </a:prstGeom>
            <a:noFill/>
            <a:ln>
              <a:noFill/>
            </a:ln>
          </p:spPr>
        </p:pic>
        <p:pic>
          <p:nvPicPr>
            <p:cNvPr id="389" name="Google Shape;389;p14"/>
            <p:cNvPicPr preferRelativeResize="0"/>
            <p:nvPr/>
          </p:nvPicPr>
          <p:blipFill rotWithShape="1">
            <a:blip r:embed="rId15">
              <a:alphaModFix/>
            </a:blip>
            <a:srcRect b="0" l="0" r="0" t="0"/>
            <a:stretch/>
          </p:blipFill>
          <p:spPr>
            <a:xfrm>
              <a:off x="819313" y="2906589"/>
              <a:ext cx="368318" cy="332232"/>
            </a:xfrm>
            <a:prstGeom prst="rect">
              <a:avLst/>
            </a:prstGeom>
            <a:noFill/>
            <a:ln>
              <a:noFill/>
            </a:ln>
          </p:spPr>
        </p:pic>
        <p:pic>
          <p:nvPicPr>
            <p:cNvPr id="390" name="Google Shape;390;p14"/>
            <p:cNvPicPr preferRelativeResize="0"/>
            <p:nvPr/>
          </p:nvPicPr>
          <p:blipFill rotWithShape="1">
            <a:blip r:embed="rId16">
              <a:alphaModFix/>
            </a:blip>
            <a:srcRect b="0" l="0" r="0" t="0"/>
            <a:stretch/>
          </p:blipFill>
          <p:spPr>
            <a:xfrm>
              <a:off x="442919" y="2851747"/>
              <a:ext cx="405748" cy="279740"/>
            </a:xfrm>
            <a:prstGeom prst="rect">
              <a:avLst/>
            </a:prstGeom>
            <a:noFill/>
            <a:ln>
              <a:noFill/>
            </a:ln>
          </p:spPr>
        </p:pic>
        <p:pic>
          <p:nvPicPr>
            <p:cNvPr descr="Afficher l'image d'origine" id="391" name="Google Shape;391;p14"/>
            <p:cNvPicPr preferRelativeResize="0"/>
            <p:nvPr/>
          </p:nvPicPr>
          <p:blipFill rotWithShape="1">
            <a:blip r:embed="rId17">
              <a:alphaModFix/>
            </a:blip>
            <a:srcRect b="0" l="0" r="0" t="0"/>
            <a:stretch/>
          </p:blipFill>
          <p:spPr>
            <a:xfrm>
              <a:off x="280172" y="2405744"/>
              <a:ext cx="656956" cy="420581"/>
            </a:xfrm>
            <a:prstGeom prst="rect">
              <a:avLst/>
            </a:prstGeom>
            <a:noFill/>
            <a:ln>
              <a:noFill/>
            </a:ln>
          </p:spPr>
        </p:pic>
        <p:sp>
          <p:nvSpPr>
            <p:cNvPr id="392" name="Google Shape;392;p14"/>
            <p:cNvSpPr/>
            <p:nvPr/>
          </p:nvSpPr>
          <p:spPr>
            <a:xfrm>
              <a:off x="3643241" y="3132789"/>
              <a:ext cx="508797" cy="138759"/>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venir"/>
                <a:ea typeface="Avenir"/>
                <a:cs typeface="Avenir"/>
                <a:sym typeface="Avenir"/>
              </a:endParaRPr>
            </a:p>
          </p:txBody>
        </p:sp>
        <p:pic>
          <p:nvPicPr>
            <p:cNvPr id="393" name="Google Shape;393;p14"/>
            <p:cNvPicPr preferRelativeResize="0"/>
            <p:nvPr/>
          </p:nvPicPr>
          <p:blipFill rotWithShape="1">
            <a:blip r:embed="rId21">
              <a:alphaModFix/>
            </a:blip>
            <a:srcRect b="0" l="0" r="0" t="0"/>
            <a:stretch/>
          </p:blipFill>
          <p:spPr>
            <a:xfrm>
              <a:off x="7596760" y="3049822"/>
              <a:ext cx="3971322" cy="2801371"/>
            </a:xfrm>
            <a:prstGeom prst="rect">
              <a:avLst/>
            </a:prstGeom>
            <a:noFill/>
            <a:ln cap="flat" cmpd="sng" w="25400">
              <a:solidFill>
                <a:srgbClr val="00B050"/>
              </a:solidFill>
              <a:prstDash val="solid"/>
              <a:miter lim="800000"/>
              <a:headEnd len="sm" w="sm" type="none"/>
              <a:tailEnd len="sm" w="sm" type="none"/>
            </a:ln>
          </p:spPr>
        </p:pic>
        <p:sp>
          <p:nvSpPr>
            <p:cNvPr id="394" name="Google Shape;394;p14"/>
            <p:cNvSpPr/>
            <p:nvPr/>
          </p:nvSpPr>
          <p:spPr>
            <a:xfrm>
              <a:off x="8303538" y="4248167"/>
              <a:ext cx="1001140" cy="630146"/>
            </a:xfrm>
            <a:prstGeom prst="rect">
              <a:avLst/>
            </a:prstGeom>
            <a:solidFill>
              <a:srgbClr val="3A7D22">
                <a:alpha val="50196"/>
              </a:srgbClr>
            </a:solidFill>
            <a:ln cap="flat" cmpd="sng" w="381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395" name="Google Shape;395;p14"/>
            <p:cNvSpPr/>
            <p:nvPr/>
          </p:nvSpPr>
          <p:spPr>
            <a:xfrm>
              <a:off x="10611843" y="4748141"/>
              <a:ext cx="777836" cy="528030"/>
            </a:xfrm>
            <a:prstGeom prst="rect">
              <a:avLst/>
            </a:prstGeom>
            <a:solidFill>
              <a:srgbClr val="3A7D22">
                <a:alpha val="50196"/>
              </a:srgbClr>
            </a:solidFill>
            <a:ln cap="flat" cmpd="sng" w="381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396" name="Google Shape;396;p14"/>
            <p:cNvSpPr txBox="1"/>
            <p:nvPr/>
          </p:nvSpPr>
          <p:spPr>
            <a:xfrm>
              <a:off x="9164905" y="3045197"/>
              <a:ext cx="1017581" cy="484610"/>
            </a:xfrm>
            <a:prstGeom prst="rect">
              <a:avLst/>
            </a:prstGeom>
            <a:noFill/>
            <a:ln>
              <a:noFill/>
            </a:ln>
            <a:effectLst>
              <a:outerShdw blurRad="50800" rotWithShape="0" algn="tl" dir="2700000" dist="38100">
                <a:srgbClr val="000000">
                  <a:alpha val="40000"/>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600"/>
                <a:buFont typeface="Calibri"/>
                <a:buNone/>
              </a:pPr>
              <a:r>
                <a:rPr b="1" i="0" lang="en-US" sz="1600" u="none" cap="none" strike="noStrike">
                  <a:solidFill>
                    <a:srgbClr val="FFFFFF"/>
                  </a:solidFill>
                  <a:latin typeface="Calibri"/>
                  <a:ea typeface="Calibri"/>
                  <a:cs typeface="Calibri"/>
                  <a:sym typeface="Calibri"/>
                </a:rPr>
                <a:t>Overview</a:t>
              </a:r>
              <a:endParaRPr/>
            </a:p>
            <a:p>
              <a:pPr indent="0" lvl="0" marL="0" marR="0" rtl="0" algn="ctr">
                <a:lnSpc>
                  <a:spcPct val="100000"/>
                </a:lnSpc>
                <a:spcBef>
                  <a:spcPts val="0"/>
                </a:spcBef>
                <a:spcAft>
                  <a:spcPts val="0"/>
                </a:spcAft>
                <a:buClr>
                  <a:srgbClr val="FFFFFF"/>
                </a:buClr>
                <a:buSzPts val="1600"/>
                <a:buFont typeface="Calibri"/>
                <a:buNone/>
              </a:pPr>
              <a:r>
                <a:rPr b="1" i="0" lang="en-US" sz="1600" u="none" cap="none" strike="noStrike">
                  <a:solidFill>
                    <a:srgbClr val="FFFFFF"/>
                  </a:solidFill>
                  <a:latin typeface="Calibri"/>
                  <a:ea typeface="Calibri"/>
                  <a:cs typeface="Calibri"/>
                  <a:sym typeface="Calibri"/>
                </a:rPr>
                <a:t>AOI</a:t>
              </a:r>
              <a:endParaRPr/>
            </a:p>
          </p:txBody>
        </p:sp>
        <p:sp>
          <p:nvSpPr>
            <p:cNvPr id="397" name="Google Shape;397;p14"/>
            <p:cNvSpPr txBox="1"/>
            <p:nvPr/>
          </p:nvSpPr>
          <p:spPr>
            <a:xfrm>
              <a:off x="8270207" y="4310957"/>
              <a:ext cx="1062889"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400"/>
                <a:buFont typeface="Calibri"/>
                <a:buNone/>
              </a:pPr>
              <a:r>
                <a:rPr b="0" i="0" lang="en-US" sz="1400" u="none" cap="none" strike="noStrike">
                  <a:solidFill>
                    <a:srgbClr val="FFFFFF"/>
                  </a:solidFill>
                  <a:latin typeface="Calibri"/>
                  <a:ea typeface="Calibri"/>
                  <a:cs typeface="Calibri"/>
                  <a:sym typeface="Calibri"/>
                </a:rPr>
                <a:t>Urban </a:t>
              </a:r>
              <a:endParaRPr/>
            </a:p>
            <a:p>
              <a:pPr indent="0" lvl="0" marL="0" marR="0" rtl="0" algn="ctr">
                <a:lnSpc>
                  <a:spcPct val="100000"/>
                </a:lnSpc>
                <a:spcBef>
                  <a:spcPts val="0"/>
                </a:spcBef>
                <a:spcAft>
                  <a:spcPts val="0"/>
                </a:spcAft>
                <a:buClr>
                  <a:srgbClr val="FFFFFF"/>
                </a:buClr>
                <a:buSzPts val="1400"/>
                <a:buFont typeface="Calibri"/>
                <a:buNone/>
              </a:pPr>
              <a:r>
                <a:rPr b="0" i="0" lang="en-US" sz="1400" u="none" cap="none" strike="noStrike">
                  <a:solidFill>
                    <a:srgbClr val="FFFFFF"/>
                  </a:solidFill>
                  <a:latin typeface="Calibri"/>
                  <a:ea typeface="Calibri"/>
                  <a:cs typeface="Calibri"/>
                  <a:sym typeface="Calibri"/>
                </a:rPr>
                <a:t>Zoom 1</a:t>
              </a:r>
              <a:endParaRPr/>
            </a:p>
          </p:txBody>
        </p:sp>
        <p:sp>
          <p:nvSpPr>
            <p:cNvPr id="398" name="Google Shape;398;p14"/>
            <p:cNvSpPr txBox="1"/>
            <p:nvPr/>
          </p:nvSpPr>
          <p:spPr>
            <a:xfrm>
              <a:off x="10490644" y="4776203"/>
              <a:ext cx="1077438"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Hot Spot </a:t>
              </a:r>
              <a:endParaRPr/>
            </a:p>
            <a:p>
              <a:pPr indent="0" lvl="0" marL="0" marR="0" rtl="0" algn="ctr">
                <a:lnSpc>
                  <a:spcPct val="100000"/>
                </a:lnSpc>
                <a:spcBef>
                  <a:spcPts val="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Zoom 2</a:t>
              </a:r>
              <a:endParaRPr/>
            </a:p>
          </p:txBody>
        </p:sp>
        <p:sp>
          <p:nvSpPr>
            <p:cNvPr id="399" name="Google Shape;399;p14"/>
            <p:cNvSpPr txBox="1"/>
            <p:nvPr/>
          </p:nvSpPr>
          <p:spPr>
            <a:xfrm>
              <a:off x="7090668" y="2340303"/>
              <a:ext cx="4888785" cy="584775"/>
            </a:xfrm>
            <a:prstGeom prst="rect">
              <a:avLst/>
            </a:prstGeom>
            <a:noFill/>
            <a:ln cap="flat" cmpd="sng" w="9525">
              <a:solidFill>
                <a:srgbClr val="00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Calibri"/>
                <a:buNone/>
              </a:pPr>
              <a:r>
                <a:rPr b="1" i="0" lang="en-US" sz="1600" u="none" cap="none" strike="noStrike">
                  <a:solidFill>
                    <a:srgbClr val="000000"/>
                  </a:solidFill>
                  <a:latin typeface="Calibri"/>
                  <a:ea typeface="Calibri"/>
                  <a:cs typeface="Calibri"/>
                  <a:sym typeface="Calibri"/>
                </a:rPr>
                <a:t>Collection  of  </a:t>
              </a:r>
              <a:r>
                <a:rPr b="1" i="0" lang="en-US" sz="1600" u="none" cap="none" strike="noStrike">
                  <a:solidFill>
                    <a:srgbClr val="0033CC"/>
                  </a:solidFill>
                  <a:latin typeface="Calibri"/>
                  <a:ea typeface="Calibri"/>
                  <a:cs typeface="Calibri"/>
                  <a:sym typeface="Calibri"/>
                </a:rPr>
                <a:t>satellite images and maps </a:t>
              </a:r>
              <a:r>
                <a:rPr b="1" i="0" lang="en-US" sz="1600" u="none" cap="none" strike="noStrike">
                  <a:solidFill>
                    <a:srgbClr val="000000"/>
                  </a:solidFill>
                  <a:latin typeface="Calibri"/>
                  <a:ea typeface="Calibri"/>
                  <a:cs typeface="Calibri"/>
                  <a:sym typeface="Calibri"/>
                </a:rPr>
                <a:t>at several scales during ~ 6 months </a:t>
              </a:r>
              <a:r>
                <a:rPr b="1" i="0" lang="en-US" sz="1600" u="none" cap="none" strike="noStrike">
                  <a:solidFill>
                    <a:srgbClr val="FF0000"/>
                  </a:solidFill>
                  <a:latin typeface="Calibri"/>
                  <a:ea typeface="Calibri"/>
                  <a:cs typeface="Calibri"/>
                  <a:sym typeface="Calibri"/>
                </a:rPr>
                <a:t>after a major disaster  </a:t>
              </a:r>
              <a:endParaRPr/>
            </a:p>
          </p:txBody>
        </p:sp>
        <p:sp>
          <p:nvSpPr>
            <p:cNvPr id="400" name="Google Shape;400;p14"/>
            <p:cNvSpPr/>
            <p:nvPr/>
          </p:nvSpPr>
          <p:spPr>
            <a:xfrm>
              <a:off x="7316438" y="3143077"/>
              <a:ext cx="1300936" cy="830997"/>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Calibri"/>
                <a:buNone/>
              </a:pPr>
              <a:r>
                <a:rPr b="1" i="1" lang="en-US" sz="1200" u="none" cap="none" strike="noStrike">
                  <a:solidFill>
                    <a:srgbClr val="000000"/>
                  </a:solidFill>
                  <a:latin typeface="Calibri"/>
                  <a:ea typeface="Calibri"/>
                  <a:cs typeface="Calibri"/>
                  <a:sym typeface="Calibri"/>
                </a:rPr>
                <a:t>Interactive</a:t>
              </a:r>
              <a:r>
                <a:rPr b="1" i="1" lang="en-US" sz="1200" u="none" cap="none" strike="noStrike">
                  <a:solidFill>
                    <a:srgbClr val="0033CC"/>
                  </a:solidFill>
                  <a:latin typeface="Calibri"/>
                  <a:ea typeface="Calibri"/>
                  <a:cs typeface="Calibri"/>
                  <a:sym typeface="Calibri"/>
                </a:rPr>
                <a:t> </a:t>
              </a:r>
              <a:r>
                <a:rPr b="1" i="1" lang="en-US" sz="1200" u="none" cap="none" strike="noStrike">
                  <a:solidFill>
                    <a:srgbClr val="000000"/>
                  </a:solidFill>
                  <a:latin typeface="Calibri"/>
                  <a:ea typeface="Calibri"/>
                  <a:cs typeface="Calibri"/>
                  <a:sym typeface="Calibri"/>
                </a:rPr>
                <a:t>links with </a:t>
              </a:r>
              <a:r>
                <a:rPr b="1" i="1" lang="en-US" sz="1200" u="none" cap="none" strike="noStrike">
                  <a:solidFill>
                    <a:srgbClr val="0033CC"/>
                  </a:solidFill>
                  <a:latin typeface="Calibri"/>
                  <a:ea typeface="Calibri"/>
                  <a:cs typeface="Calibri"/>
                  <a:sym typeface="Calibri"/>
                </a:rPr>
                <a:t>PDNA partners </a:t>
              </a:r>
              <a:r>
                <a:rPr b="1" i="1" lang="en-US" sz="1200" u="none" cap="none" strike="noStrike">
                  <a:solidFill>
                    <a:srgbClr val="000000"/>
                  </a:solidFill>
                  <a:latin typeface="Calibri"/>
                  <a:ea typeface="Calibri"/>
                  <a:cs typeface="Calibri"/>
                  <a:sym typeface="Calibri"/>
                </a:rPr>
                <a:t>and </a:t>
              </a:r>
              <a:r>
                <a:rPr b="1" i="1" lang="en-US" sz="1200" u="none" cap="none" strike="noStrike">
                  <a:solidFill>
                    <a:srgbClr val="0033CC"/>
                  </a:solidFill>
                  <a:latin typeface="Calibri"/>
                  <a:ea typeface="Calibri"/>
                  <a:cs typeface="Calibri"/>
                  <a:sym typeface="Calibri"/>
                </a:rPr>
                <a:t>government</a:t>
              </a:r>
              <a:r>
                <a:rPr b="1" i="1" lang="en-US" sz="1200" u="none" cap="none" strike="noStrike">
                  <a:solidFill>
                    <a:srgbClr val="000000"/>
                  </a:solidFill>
                  <a:latin typeface="Calibri"/>
                  <a:ea typeface="Calibri"/>
                  <a:cs typeface="Calibri"/>
                  <a:sym typeface="Calibri"/>
                </a:rPr>
                <a:t> </a:t>
              </a:r>
              <a:endParaRPr b="0" i="0" sz="1200" u="none" cap="none" strike="noStrike">
                <a:solidFill>
                  <a:srgbClr val="000000"/>
                </a:solidFill>
                <a:latin typeface="Arial"/>
                <a:ea typeface="Arial"/>
                <a:cs typeface="Arial"/>
                <a:sym typeface="Arial"/>
              </a:endParaRPr>
            </a:p>
          </p:txBody>
        </p:sp>
        <p:sp>
          <p:nvSpPr>
            <p:cNvPr id="401" name="Google Shape;401;p14"/>
            <p:cNvSpPr txBox="1"/>
            <p:nvPr/>
          </p:nvSpPr>
          <p:spPr>
            <a:xfrm>
              <a:off x="7636310" y="5944406"/>
              <a:ext cx="3891414" cy="646331"/>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33CC"/>
                </a:buClr>
                <a:buSzPts val="1200"/>
                <a:buFont typeface="Calibri"/>
                <a:buNone/>
              </a:pPr>
              <a:r>
                <a:rPr b="1" i="1" lang="en-US" sz="1200" u="none" cap="none" strike="noStrike">
                  <a:solidFill>
                    <a:srgbClr val="0033CC"/>
                  </a:solidFill>
                  <a:latin typeface="Calibri"/>
                  <a:ea typeface="Calibri"/>
                  <a:cs typeface="Calibri"/>
                  <a:sym typeface="Calibri"/>
                </a:rPr>
                <a:t>Ancillary data are indispensable</a:t>
              </a:r>
              <a:r>
                <a:rPr b="1" i="1" lang="en-US" sz="1200" u="none" cap="none" strike="noStrike">
                  <a:solidFill>
                    <a:srgbClr val="000000"/>
                  </a:solidFill>
                  <a:latin typeface="Calibri"/>
                  <a:ea typeface="Calibri"/>
                  <a:cs typeface="Calibri"/>
                  <a:sym typeface="Calibri"/>
                </a:rPr>
                <a:t>: </a:t>
              </a:r>
              <a:endParaRPr/>
            </a:p>
            <a:p>
              <a:pPr indent="0" lvl="0" marL="0" marR="0" rtl="0" algn="ctr">
                <a:lnSpc>
                  <a:spcPct val="100000"/>
                </a:lnSpc>
                <a:spcBef>
                  <a:spcPts val="0"/>
                </a:spcBef>
                <a:spcAft>
                  <a:spcPts val="0"/>
                </a:spcAft>
                <a:buClr>
                  <a:srgbClr val="000000"/>
                </a:buClr>
                <a:buSzPts val="1200"/>
                <a:buFont typeface="Calibri"/>
                <a:buNone/>
              </a:pPr>
              <a:r>
                <a:rPr b="1" i="1" lang="en-US" sz="1200" u="none" cap="none" strike="noStrike">
                  <a:solidFill>
                    <a:srgbClr val="000000"/>
                  </a:solidFill>
                  <a:latin typeface="Calibri"/>
                  <a:ea typeface="Calibri"/>
                  <a:cs typeface="Calibri"/>
                  <a:sym typeface="Calibri"/>
                </a:rPr>
                <a:t>terrain validation data, aerial and drone data, statistics, cartography, …. </a:t>
              </a:r>
              <a:endParaRPr/>
            </a:p>
          </p:txBody>
        </p:sp>
        <p:sp>
          <p:nvSpPr>
            <p:cNvPr id="402" name="Google Shape;402;p14"/>
            <p:cNvSpPr/>
            <p:nvPr/>
          </p:nvSpPr>
          <p:spPr>
            <a:xfrm>
              <a:off x="10974746" y="3099221"/>
              <a:ext cx="1004707" cy="738664"/>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B050"/>
                </a:buClr>
                <a:buSzPts val="1200"/>
                <a:buFont typeface="Calibri"/>
                <a:buNone/>
              </a:pPr>
              <a:r>
                <a:rPr b="1" i="0" lang="en-US" sz="1200" u="none" cap="none" strike="noStrike">
                  <a:solidFill>
                    <a:srgbClr val="00B050"/>
                  </a:solidFill>
                  <a:latin typeface="Calibri"/>
                  <a:ea typeface="Calibri"/>
                  <a:cs typeface="Calibri"/>
                  <a:sym typeface="Calibri"/>
                </a:rPr>
                <a:t>Whole</a:t>
              </a:r>
              <a:r>
                <a:rPr b="1" i="0" lang="en-US" sz="1400" u="none" cap="none" strike="noStrike">
                  <a:solidFill>
                    <a:srgbClr val="00B050"/>
                  </a:solidFill>
                  <a:latin typeface="Calibri"/>
                  <a:ea typeface="Calibri"/>
                  <a:cs typeface="Calibri"/>
                  <a:sym typeface="Calibri"/>
                </a:rPr>
                <a:t> impacted area </a:t>
              </a:r>
              <a:endParaRPr/>
            </a:p>
          </p:txBody>
        </p:sp>
        <p:sp>
          <p:nvSpPr>
            <p:cNvPr id="403" name="Google Shape;403;p14"/>
            <p:cNvSpPr/>
            <p:nvPr/>
          </p:nvSpPr>
          <p:spPr>
            <a:xfrm>
              <a:off x="10974746" y="4027641"/>
              <a:ext cx="912376" cy="52322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E36C09"/>
                </a:buClr>
                <a:buSzPts val="1400"/>
                <a:buFont typeface="Calibri"/>
                <a:buNone/>
              </a:pPr>
              <a:r>
                <a:rPr b="1" i="0" lang="en-US" sz="1400" u="none" cap="none" strike="noStrike">
                  <a:solidFill>
                    <a:srgbClr val="E36C09"/>
                  </a:solidFill>
                  <a:latin typeface="Calibri"/>
                  <a:ea typeface="Calibri"/>
                  <a:cs typeface="Calibri"/>
                  <a:sym typeface="Calibri"/>
                </a:rPr>
                <a:t>Several Hot Spots</a:t>
              </a:r>
              <a:endParaRPr/>
            </a:p>
          </p:txBody>
        </p:sp>
        <p:sp>
          <p:nvSpPr>
            <p:cNvPr id="404" name="Google Shape;404;p14"/>
            <p:cNvSpPr txBox="1"/>
            <p:nvPr/>
          </p:nvSpPr>
          <p:spPr>
            <a:xfrm>
              <a:off x="1252025" y="4205873"/>
              <a:ext cx="757750" cy="369332"/>
            </a:xfrm>
            <a:prstGeom prst="rect">
              <a:avLst/>
            </a:prstGeom>
            <a:solidFill>
              <a:srgbClr val="F4740A"/>
            </a:solidFill>
            <a:ln cap="flat" cmpd="sng" w="9525">
              <a:solidFill>
                <a:schemeClr val="dk1"/>
              </a:solidFill>
              <a:prstDash val="solid"/>
              <a:round/>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800">
                  <a:solidFill>
                    <a:schemeClr val="dk1"/>
                  </a:solidFill>
                  <a:latin typeface="Arial"/>
                  <a:ea typeface="Arial"/>
                  <a:cs typeface="Arial"/>
                  <a:sym typeface="Arial"/>
                </a:rPr>
                <a:t>Rapid Assessment</a:t>
              </a:r>
              <a:endParaRPr/>
            </a:p>
            <a:p>
              <a:pPr indent="0" lvl="0" marL="0" marR="0" rtl="0" algn="ctr">
                <a:spcBef>
                  <a:spcPts val="0"/>
                </a:spcBef>
                <a:spcAft>
                  <a:spcPts val="0"/>
                </a:spcAft>
                <a:buNone/>
              </a:pPr>
              <a:r>
                <a:t/>
              </a:r>
              <a:endParaRPr b="1" sz="200">
                <a:solidFill>
                  <a:schemeClr val="dk1"/>
                </a:solidFill>
                <a:latin typeface="Arial"/>
                <a:ea typeface="Arial"/>
                <a:cs typeface="Arial"/>
                <a:sym typeface="Arial"/>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09" name="Shape 409"/>
        <p:cNvGrpSpPr/>
        <p:nvPr/>
      </p:nvGrpSpPr>
      <p:grpSpPr>
        <a:xfrm>
          <a:off x="0" y="0"/>
          <a:ext cx="0" cy="0"/>
          <a:chOff x="0" y="0"/>
          <a:chExt cx="0" cy="0"/>
        </a:xfrm>
      </p:grpSpPr>
      <p:pic>
        <p:nvPicPr>
          <p:cNvPr id="410" name="Google Shape;410;p15"/>
          <p:cNvPicPr preferRelativeResize="0"/>
          <p:nvPr/>
        </p:nvPicPr>
        <p:blipFill rotWithShape="1">
          <a:blip r:embed="rId4">
            <a:alphaModFix/>
          </a:blip>
          <a:srcRect b="0" l="0" r="0" t="0"/>
          <a:stretch/>
        </p:blipFill>
        <p:spPr>
          <a:xfrm>
            <a:off x="11257614" y="235537"/>
            <a:ext cx="660459" cy="662157"/>
          </a:xfrm>
          <a:prstGeom prst="rect">
            <a:avLst/>
          </a:prstGeom>
          <a:noFill/>
          <a:ln>
            <a:noFill/>
          </a:ln>
          <a:effectLst>
            <a:outerShdw blurRad="114300" sx="114000" rotWithShape="0" algn="t" sy="114000">
              <a:srgbClr val="000000">
                <a:alpha val="92156"/>
              </a:srgbClr>
            </a:outerShdw>
          </a:effectLst>
        </p:spPr>
      </p:pic>
      <p:sp>
        <p:nvSpPr>
          <p:cNvPr id="411" name="Google Shape;411;p15"/>
          <p:cNvSpPr txBox="1"/>
          <p:nvPr>
            <p:ph type="title"/>
          </p:nvPr>
        </p:nvSpPr>
        <p:spPr>
          <a:xfrm>
            <a:off x="396000" y="106940"/>
            <a:ext cx="10345572"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200"/>
              <a:buFont typeface="Arial"/>
              <a:buNone/>
            </a:pPr>
            <a:r>
              <a:rPr lang="en-US"/>
              <a:t>Potential Charter-RO collaboration : Benefits</a:t>
            </a:r>
            <a:endParaRPr>
              <a:solidFill>
                <a:srgbClr val="FFFFFF"/>
              </a:solidFill>
            </a:endParaRPr>
          </a:p>
        </p:txBody>
      </p:sp>
      <p:sp>
        <p:nvSpPr>
          <p:cNvPr id="412" name="Google Shape;412;p15"/>
          <p:cNvSpPr txBox="1"/>
          <p:nvPr/>
        </p:nvSpPr>
        <p:spPr>
          <a:xfrm>
            <a:off x="395296" y="2021611"/>
            <a:ext cx="10619545" cy="4351338"/>
          </a:xfrm>
          <a:prstGeom prst="rect">
            <a:avLst/>
          </a:prstGeom>
          <a:noFill/>
          <a:ln>
            <a:noFill/>
          </a:ln>
        </p:spPr>
        <p:txBody>
          <a:bodyPr anchorCtr="0" anchor="t" bIns="45700" lIns="91425" spcFirstLastPara="1" rIns="91425" wrap="square" tIns="45700">
            <a:normAutofit/>
          </a:bodyPr>
          <a:lstStyle/>
          <a:p>
            <a:pPr indent="-457200" lvl="0" marL="514350" marR="0" rtl="0" algn="l">
              <a:lnSpc>
                <a:spcPct val="100000"/>
              </a:lnSpc>
              <a:spcBef>
                <a:spcPts val="0"/>
              </a:spcBef>
              <a:spcAft>
                <a:spcPts val="0"/>
              </a:spcAft>
              <a:buClr>
                <a:srgbClr val="005172"/>
              </a:buClr>
              <a:buSzPts val="1800"/>
              <a:buFont typeface="Arial"/>
              <a:buChar char="•"/>
            </a:pPr>
            <a:r>
              <a:rPr lang="en-US" sz="2000">
                <a:solidFill>
                  <a:schemeClr val="dk1"/>
                </a:solidFill>
                <a:latin typeface="Arial"/>
                <a:ea typeface="Arial"/>
                <a:cs typeface="Arial"/>
                <a:sym typeface="Arial"/>
              </a:rPr>
              <a:t>Avoid duplication in data provision and leverage complementarities that can be more effectively utilized (cf. Copernicus model)</a:t>
            </a:r>
            <a:endParaRPr sz="2000">
              <a:solidFill>
                <a:schemeClr val="dk1"/>
              </a:solidFill>
              <a:latin typeface="Arial"/>
              <a:ea typeface="Arial"/>
              <a:cs typeface="Arial"/>
              <a:sym typeface="Arial"/>
            </a:endParaRPr>
          </a:p>
          <a:p>
            <a:pPr indent="-457200" lvl="0" marL="514350" marR="0" rtl="0" algn="l">
              <a:lnSpc>
                <a:spcPct val="100000"/>
              </a:lnSpc>
              <a:spcBef>
                <a:spcPts val="1600"/>
              </a:spcBef>
              <a:spcAft>
                <a:spcPts val="0"/>
              </a:spcAft>
              <a:buClr>
                <a:srgbClr val="005172"/>
              </a:buClr>
              <a:buSzPts val="1800"/>
              <a:buFont typeface="Arial"/>
              <a:buChar char="•"/>
            </a:pPr>
            <a:r>
              <a:rPr lang="en-US" sz="2000">
                <a:solidFill>
                  <a:schemeClr val="dk1"/>
                </a:solidFill>
                <a:latin typeface="Arial"/>
                <a:ea typeface="Arial"/>
                <a:cs typeface="Arial"/>
                <a:sym typeface="Arial"/>
              </a:rPr>
              <a:t>Highlight gaps, overlaps, and opportunities for more systematic collaboration</a:t>
            </a:r>
            <a:endParaRPr sz="2000">
              <a:solidFill>
                <a:schemeClr val="dk1"/>
              </a:solidFill>
              <a:latin typeface="Arial"/>
              <a:ea typeface="Arial"/>
              <a:cs typeface="Arial"/>
              <a:sym typeface="Arial"/>
            </a:endParaRPr>
          </a:p>
          <a:p>
            <a:pPr indent="-457200" lvl="0" marL="514350" marR="0" rtl="0" algn="l">
              <a:lnSpc>
                <a:spcPct val="100000"/>
              </a:lnSpc>
              <a:spcBef>
                <a:spcPts val="1600"/>
              </a:spcBef>
              <a:spcAft>
                <a:spcPts val="0"/>
              </a:spcAft>
              <a:buClr>
                <a:srgbClr val="1E4E79"/>
              </a:buClr>
              <a:buSzPts val="1800"/>
              <a:buFont typeface="Arial"/>
              <a:buChar char="•"/>
            </a:pPr>
            <a:r>
              <a:rPr lang="en-US" sz="2000">
                <a:solidFill>
                  <a:schemeClr val="dk1"/>
                </a:solidFill>
                <a:latin typeface="Arial"/>
                <a:ea typeface="Arial"/>
                <a:cs typeface="Arial"/>
                <a:sym typeface="Arial"/>
              </a:rPr>
              <a:t>Test the Charter’s potential to provide a more complete solution that addresses longer-term challenges, such as damage assessment, and reconstruction planning </a:t>
            </a:r>
            <a:endParaRPr sz="2000">
              <a:solidFill>
                <a:schemeClr val="dk1"/>
              </a:solidFill>
              <a:latin typeface="Arial"/>
              <a:ea typeface="Arial"/>
              <a:cs typeface="Arial"/>
              <a:sym typeface="Arial"/>
            </a:endParaRPr>
          </a:p>
          <a:p>
            <a:pPr indent="-457200" lvl="0" marL="514350" marR="0" rtl="0" algn="l">
              <a:lnSpc>
                <a:spcPct val="100000"/>
              </a:lnSpc>
              <a:spcBef>
                <a:spcPts val="1600"/>
              </a:spcBef>
              <a:spcAft>
                <a:spcPts val="0"/>
              </a:spcAft>
              <a:buClr>
                <a:srgbClr val="1E4E79"/>
              </a:buClr>
              <a:buSzPts val="1800"/>
              <a:buFont typeface="Arial"/>
              <a:buChar char="•"/>
            </a:pPr>
            <a:r>
              <a:rPr lang="en-US" sz="2000">
                <a:solidFill>
                  <a:schemeClr val="dk1"/>
                </a:solidFill>
                <a:latin typeface="Arial"/>
                <a:ea typeface="Arial"/>
                <a:cs typeface="Arial"/>
                <a:sym typeface="Arial"/>
              </a:rPr>
              <a:t>Expanding beyond the response phase into recovery could significantly enhance the Charter’s value for local end users (local governments, NGOs...)</a:t>
            </a:r>
            <a:endParaRPr/>
          </a:p>
          <a:p>
            <a:pPr indent="-457200" lvl="0" marL="514350" marR="0" rtl="0" algn="l">
              <a:lnSpc>
                <a:spcPct val="100000"/>
              </a:lnSpc>
              <a:spcBef>
                <a:spcPts val="1600"/>
              </a:spcBef>
              <a:spcAft>
                <a:spcPts val="0"/>
              </a:spcAft>
              <a:buClr>
                <a:srgbClr val="1E4E79"/>
              </a:buClr>
              <a:buSzPts val="1800"/>
              <a:buFont typeface="Arial"/>
              <a:buChar char="•"/>
            </a:pPr>
            <a:r>
              <a:rPr lang="en-US" sz="2000">
                <a:solidFill>
                  <a:schemeClr val="dk1"/>
                </a:solidFill>
                <a:latin typeface="Arial"/>
                <a:ea typeface="Arial"/>
                <a:cs typeface="Arial"/>
                <a:sym typeface="Arial"/>
              </a:rPr>
              <a:t>Raise awareness among a wider set of end users about the Charter’s capabilities and encourage broader and sustained use of the Charter</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17" name="Shape 417"/>
        <p:cNvGrpSpPr/>
        <p:nvPr/>
      </p:nvGrpSpPr>
      <p:grpSpPr>
        <a:xfrm>
          <a:off x="0" y="0"/>
          <a:ext cx="0" cy="0"/>
          <a:chOff x="0" y="0"/>
          <a:chExt cx="0" cy="0"/>
        </a:xfrm>
      </p:grpSpPr>
      <p:pic>
        <p:nvPicPr>
          <p:cNvPr id="418" name="Google Shape;418;p16"/>
          <p:cNvPicPr preferRelativeResize="0"/>
          <p:nvPr/>
        </p:nvPicPr>
        <p:blipFill rotWithShape="1">
          <a:blip r:embed="rId4">
            <a:alphaModFix/>
          </a:blip>
          <a:srcRect b="0" l="0" r="0" t="0"/>
          <a:stretch/>
        </p:blipFill>
        <p:spPr>
          <a:xfrm>
            <a:off x="11257614" y="235537"/>
            <a:ext cx="660459" cy="662157"/>
          </a:xfrm>
          <a:prstGeom prst="rect">
            <a:avLst/>
          </a:prstGeom>
          <a:noFill/>
          <a:ln>
            <a:noFill/>
          </a:ln>
          <a:effectLst>
            <a:outerShdw blurRad="114300" sx="114000" rotWithShape="0" algn="t" sy="114000">
              <a:srgbClr val="000000">
                <a:alpha val="92156"/>
              </a:srgbClr>
            </a:outerShdw>
          </a:effectLst>
        </p:spPr>
      </p:pic>
      <p:sp>
        <p:nvSpPr>
          <p:cNvPr id="419" name="Google Shape;419;p16"/>
          <p:cNvSpPr txBox="1"/>
          <p:nvPr>
            <p:ph type="title"/>
          </p:nvPr>
        </p:nvSpPr>
        <p:spPr>
          <a:xfrm>
            <a:off x="396000" y="106940"/>
            <a:ext cx="10345572"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200"/>
              <a:buFont typeface="Arial"/>
              <a:buNone/>
            </a:pPr>
            <a:r>
              <a:rPr lang="en-US"/>
              <a:t>Charter-CEOS Recovery Observatory</a:t>
            </a:r>
            <a:endParaRPr>
              <a:solidFill>
                <a:srgbClr val="FFFFFF"/>
              </a:solidFill>
            </a:endParaRPr>
          </a:p>
        </p:txBody>
      </p:sp>
      <p:sp>
        <p:nvSpPr>
          <p:cNvPr id="420" name="Google Shape;420;p16"/>
          <p:cNvSpPr txBox="1"/>
          <p:nvPr/>
        </p:nvSpPr>
        <p:spPr>
          <a:xfrm>
            <a:off x="395296" y="2021611"/>
            <a:ext cx="10619545" cy="4351338"/>
          </a:xfrm>
          <a:prstGeom prst="rect">
            <a:avLst/>
          </a:prstGeom>
          <a:noFill/>
          <a:ln>
            <a:noFill/>
          </a:ln>
        </p:spPr>
        <p:txBody>
          <a:bodyPr anchorCtr="0" anchor="t" bIns="45700" lIns="91425" spcFirstLastPara="1" rIns="91425" wrap="square" tIns="45700">
            <a:normAutofit/>
          </a:bodyPr>
          <a:lstStyle/>
          <a:p>
            <a:pPr indent="0" lvl="1" marL="444500" marR="0" rtl="0" algn="l">
              <a:lnSpc>
                <a:spcPct val="90000"/>
              </a:lnSpc>
              <a:spcBef>
                <a:spcPts val="0"/>
              </a:spcBef>
              <a:spcAft>
                <a:spcPts val="0"/>
              </a:spcAft>
              <a:buClr>
                <a:schemeClr val="dk1"/>
              </a:buClr>
              <a:buSzPts val="2200"/>
              <a:buFont typeface="Arial"/>
              <a:buNone/>
            </a:pPr>
            <a:r>
              <a:rPr b="1" i="0" lang="en-US" sz="2400" u="none" cap="none" strike="noStrike">
                <a:solidFill>
                  <a:schemeClr val="dk1"/>
                </a:solidFill>
                <a:latin typeface="Arial"/>
                <a:ea typeface="Arial"/>
                <a:cs typeface="Arial"/>
                <a:sym typeface="Arial"/>
              </a:rPr>
              <a:t>During the Oct 2025 Charter Board Meeting, a Charter-RO Joint Team was established to report back on:</a:t>
            </a:r>
            <a:endParaRPr b="1" i="0" sz="2400" u="none" cap="none" strike="noStrike">
              <a:solidFill>
                <a:schemeClr val="dk1"/>
              </a:solidFill>
              <a:latin typeface="Arial"/>
              <a:ea typeface="Arial"/>
              <a:cs typeface="Arial"/>
              <a:sym typeface="Arial"/>
            </a:endParaRPr>
          </a:p>
          <a:p>
            <a:pPr indent="-241300" lvl="1" marL="685800" marR="0" rtl="0" algn="l">
              <a:lnSpc>
                <a:spcPct val="100000"/>
              </a:lnSpc>
              <a:spcBef>
                <a:spcPts val="1100"/>
              </a:spcBef>
              <a:spcAft>
                <a:spcPts val="0"/>
              </a:spcAft>
              <a:buClr>
                <a:schemeClr val="dk1"/>
              </a:buClr>
              <a:buSzPts val="2200"/>
              <a:buFont typeface="Arial"/>
              <a:buChar char="•"/>
            </a:pPr>
            <a:r>
              <a:rPr b="0" i="0" lang="en-US" sz="2000" u="none" cap="none" strike="noStrike">
                <a:solidFill>
                  <a:schemeClr val="dk1"/>
                </a:solidFill>
                <a:latin typeface="Arial"/>
                <a:ea typeface="Arial"/>
                <a:cs typeface="Arial"/>
                <a:sym typeface="Arial"/>
              </a:rPr>
              <a:t>How a potential collaboration could work and explore its different aspects </a:t>
            </a:r>
            <a:endParaRPr/>
          </a:p>
          <a:p>
            <a:pPr indent="-241300" lvl="1" marL="685800" marR="0" rtl="0" algn="l">
              <a:lnSpc>
                <a:spcPct val="100000"/>
              </a:lnSpc>
              <a:spcBef>
                <a:spcPts val="1100"/>
              </a:spcBef>
              <a:spcAft>
                <a:spcPts val="0"/>
              </a:spcAft>
              <a:buClr>
                <a:schemeClr val="dk1"/>
              </a:buClr>
              <a:buSzPts val="2200"/>
              <a:buFont typeface="Arial"/>
              <a:buChar char="•"/>
            </a:pPr>
            <a:r>
              <a:rPr b="0" i="0" lang="en-US" sz="2000" u="none" cap="none" strike="noStrike">
                <a:solidFill>
                  <a:schemeClr val="dk1"/>
                </a:solidFill>
                <a:latin typeface="Arial"/>
                <a:ea typeface="Arial"/>
                <a:cs typeface="Arial"/>
                <a:sym typeface="Arial"/>
              </a:rPr>
              <a:t>How such a collaboration procedure could be implemented in the Charter operational system</a:t>
            </a:r>
            <a:endParaRPr/>
          </a:p>
          <a:p>
            <a:pPr indent="-241300" lvl="1" marL="685800" marR="0" rtl="0" algn="l">
              <a:lnSpc>
                <a:spcPct val="100000"/>
              </a:lnSpc>
              <a:spcBef>
                <a:spcPts val="1100"/>
              </a:spcBef>
              <a:spcAft>
                <a:spcPts val="0"/>
              </a:spcAft>
              <a:buClr>
                <a:schemeClr val="dk1"/>
              </a:buClr>
              <a:buSzPts val="2200"/>
              <a:buFont typeface="Arial"/>
              <a:buChar char="•"/>
            </a:pPr>
            <a:r>
              <a:rPr b="0" i="0" lang="en-US" sz="2000" u="none" cap="none" strike="noStrike">
                <a:solidFill>
                  <a:schemeClr val="dk1"/>
                </a:solidFill>
                <a:latin typeface="Arial"/>
                <a:ea typeface="Arial"/>
                <a:cs typeface="Arial"/>
                <a:sym typeface="Arial"/>
              </a:rPr>
              <a:t>Policy adjustments required to enable the potential extension of Charter data provision for recovery, aligned with the formal Charter–CEOS coordination mechanism, and to define the role of tripartite agreement partners in future collaboration </a:t>
            </a:r>
            <a:endParaRPr/>
          </a:p>
          <a:p>
            <a:pPr indent="-241300" lvl="1" marL="685800" marR="0" rtl="0" algn="l">
              <a:lnSpc>
                <a:spcPct val="100000"/>
              </a:lnSpc>
              <a:spcBef>
                <a:spcPts val="1100"/>
              </a:spcBef>
              <a:spcAft>
                <a:spcPts val="0"/>
              </a:spcAft>
              <a:buClr>
                <a:schemeClr val="dk1"/>
              </a:buClr>
              <a:buSzPts val="2200"/>
              <a:buFont typeface="Arial"/>
              <a:buChar char="•"/>
            </a:pPr>
            <a:r>
              <a:rPr b="0" i="0" lang="en-US" sz="2000" u="none" cap="none" strike="noStrike">
                <a:solidFill>
                  <a:schemeClr val="dk1"/>
                </a:solidFill>
                <a:latin typeface="Arial"/>
                <a:ea typeface="Arial"/>
                <a:cs typeface="Arial"/>
                <a:sym typeface="Arial"/>
              </a:rPr>
              <a:t>Definition of activation thresholds (e.g., number of VAPs, scale of event) for RO engagement and examine limits of large-scale contributions</a:t>
            </a:r>
            <a:endParaRPr/>
          </a:p>
          <a:p>
            <a:pPr indent="-241300" lvl="1" marL="685800" marR="0" rtl="0" algn="l">
              <a:lnSpc>
                <a:spcPct val="100000"/>
              </a:lnSpc>
              <a:spcBef>
                <a:spcPts val="1100"/>
              </a:spcBef>
              <a:spcAft>
                <a:spcPts val="0"/>
              </a:spcAft>
              <a:buClr>
                <a:schemeClr val="dk1"/>
              </a:buClr>
              <a:buSzPts val="2200"/>
              <a:buFont typeface="Arial"/>
              <a:buChar char="•"/>
            </a:pPr>
            <a:r>
              <a:rPr b="1" i="1" lang="en-US" sz="2000" u="sng" cap="none" strike="noStrike">
                <a:solidFill>
                  <a:schemeClr val="dk1"/>
                </a:solidFill>
                <a:latin typeface="Arial"/>
                <a:ea typeface="Arial"/>
                <a:cs typeface="Arial"/>
                <a:sym typeface="Arial"/>
              </a:rPr>
              <a:t>The Joint Team will report to next Board Charter meeting (April 22-23, 2026)</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25" name="Shape 425"/>
        <p:cNvGrpSpPr/>
        <p:nvPr/>
      </p:nvGrpSpPr>
      <p:grpSpPr>
        <a:xfrm>
          <a:off x="0" y="0"/>
          <a:ext cx="0" cy="0"/>
          <a:chOff x="0" y="0"/>
          <a:chExt cx="0" cy="0"/>
        </a:xfrm>
      </p:grpSpPr>
      <p:sp>
        <p:nvSpPr>
          <p:cNvPr id="426" name="Google Shape;426;p17"/>
          <p:cNvSpPr txBox="1"/>
          <p:nvPr>
            <p:ph idx="4294967295" type="body"/>
          </p:nvPr>
        </p:nvSpPr>
        <p:spPr>
          <a:xfrm>
            <a:off x="4588480" y="1781619"/>
            <a:ext cx="6954506" cy="4357736"/>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092E"/>
              </a:buClr>
              <a:buSzPts val="2000"/>
              <a:buChar char="•"/>
            </a:pPr>
            <a:r>
              <a:rPr lang="en-US" sz="2000">
                <a:solidFill>
                  <a:srgbClr val="00092E"/>
                </a:solidFill>
                <a:latin typeface="Arial"/>
                <a:ea typeface="Arial"/>
                <a:cs typeface="Arial"/>
                <a:sym typeface="Arial"/>
              </a:rPr>
              <a:t>Welcoming new Authorized Users, Project Managers, Value-Adders and members</a:t>
            </a:r>
            <a:endParaRPr sz="2000">
              <a:latin typeface="Arial"/>
              <a:ea typeface="Arial"/>
              <a:cs typeface="Arial"/>
              <a:sym typeface="Arial"/>
            </a:endParaRPr>
          </a:p>
          <a:p>
            <a:pPr indent="-228600" lvl="0" marL="228600" rtl="0" algn="l">
              <a:lnSpc>
                <a:spcPct val="100000"/>
              </a:lnSpc>
              <a:spcBef>
                <a:spcPts val="1000"/>
              </a:spcBef>
              <a:spcAft>
                <a:spcPts val="0"/>
              </a:spcAft>
              <a:buClr>
                <a:schemeClr val="dk1"/>
              </a:buClr>
              <a:buSzPts val="2000"/>
              <a:buChar char="•"/>
            </a:pPr>
            <a:r>
              <a:rPr lang="en-US" sz="2000">
                <a:latin typeface="Arial"/>
                <a:ea typeface="Arial"/>
                <a:cs typeface="Arial"/>
                <a:sym typeface="Arial"/>
              </a:rPr>
              <a:t>Fostering greater collaboration among Earth observation disaster services </a:t>
            </a:r>
            <a:endParaRPr/>
          </a:p>
          <a:p>
            <a:pPr indent="-228600" lvl="0" marL="228600" rtl="0" algn="l">
              <a:lnSpc>
                <a:spcPct val="100000"/>
              </a:lnSpc>
              <a:spcBef>
                <a:spcPts val="1000"/>
              </a:spcBef>
              <a:spcAft>
                <a:spcPts val="0"/>
              </a:spcAft>
              <a:buClr>
                <a:schemeClr val="dk1"/>
              </a:buClr>
              <a:buSzPts val="2000"/>
              <a:buChar char="•"/>
            </a:pPr>
            <a:r>
              <a:rPr lang="en-US" sz="2000">
                <a:latin typeface="Arial"/>
                <a:ea typeface="Arial"/>
                <a:cs typeface="Arial"/>
                <a:sym typeface="Arial"/>
              </a:rPr>
              <a:t>Expanding the network of satellites and data sources</a:t>
            </a:r>
            <a:endParaRPr/>
          </a:p>
          <a:p>
            <a:pPr indent="-228600" lvl="0" marL="228600" rtl="0" algn="l">
              <a:lnSpc>
                <a:spcPct val="100000"/>
              </a:lnSpc>
              <a:spcBef>
                <a:spcPts val="1000"/>
              </a:spcBef>
              <a:spcAft>
                <a:spcPts val="0"/>
              </a:spcAft>
              <a:buClr>
                <a:srgbClr val="00092E"/>
              </a:buClr>
              <a:buSzPts val="2000"/>
              <a:buChar char="•"/>
            </a:pPr>
            <a:r>
              <a:rPr lang="en-US" sz="2000">
                <a:solidFill>
                  <a:srgbClr val="00092E"/>
                </a:solidFill>
                <a:latin typeface="Arial"/>
                <a:ea typeface="Arial"/>
                <a:cs typeface="Arial"/>
                <a:sym typeface="Arial"/>
              </a:rPr>
              <a:t>E</a:t>
            </a:r>
            <a:r>
              <a:rPr i="0" lang="en-US" sz="2000">
                <a:solidFill>
                  <a:srgbClr val="00092E"/>
                </a:solidFill>
                <a:latin typeface="Arial"/>
                <a:ea typeface="Arial"/>
                <a:cs typeface="Arial"/>
                <a:sym typeface="Arial"/>
              </a:rPr>
              <a:t>nhancing image processing capabilities </a:t>
            </a:r>
            <a:endParaRPr/>
          </a:p>
          <a:p>
            <a:pPr indent="-228600" lvl="0" marL="228600" rtl="0" algn="l">
              <a:lnSpc>
                <a:spcPct val="100000"/>
              </a:lnSpc>
              <a:spcBef>
                <a:spcPts val="1000"/>
              </a:spcBef>
              <a:spcAft>
                <a:spcPts val="0"/>
              </a:spcAft>
              <a:buClr>
                <a:srgbClr val="00092E"/>
              </a:buClr>
              <a:buSzPts val="2000"/>
              <a:buChar char="•"/>
            </a:pPr>
            <a:r>
              <a:rPr lang="en-US" sz="2000">
                <a:solidFill>
                  <a:srgbClr val="00092E"/>
                </a:solidFill>
                <a:latin typeface="Arial"/>
                <a:ea typeface="Arial"/>
                <a:cs typeface="Arial"/>
                <a:sym typeface="Arial"/>
              </a:rPr>
              <a:t>Incorporating new technologies, using AI opportunities</a:t>
            </a:r>
            <a:endParaRPr i="0" sz="2000">
              <a:solidFill>
                <a:srgbClr val="00092E"/>
              </a:solidFill>
              <a:latin typeface="Arial"/>
              <a:ea typeface="Arial"/>
              <a:cs typeface="Arial"/>
              <a:sym typeface="Arial"/>
            </a:endParaRPr>
          </a:p>
          <a:p>
            <a:pPr indent="-228600" lvl="0" marL="228600" rtl="0" algn="l">
              <a:lnSpc>
                <a:spcPct val="100000"/>
              </a:lnSpc>
              <a:spcBef>
                <a:spcPts val="1000"/>
              </a:spcBef>
              <a:spcAft>
                <a:spcPts val="0"/>
              </a:spcAft>
              <a:buClr>
                <a:schemeClr val="dk1"/>
              </a:buClr>
              <a:buSzPts val="2000"/>
              <a:buChar char="•"/>
            </a:pPr>
            <a:r>
              <a:rPr lang="en-US" sz="2000">
                <a:latin typeface="Arial"/>
                <a:ea typeface="Arial"/>
                <a:cs typeface="Arial"/>
                <a:sym typeface="Arial"/>
              </a:rPr>
              <a:t>Delivering </a:t>
            </a:r>
            <a:r>
              <a:rPr i="0" lang="en-US" sz="2000">
                <a:solidFill>
                  <a:srgbClr val="00092E"/>
                </a:solidFill>
                <a:latin typeface="Arial"/>
                <a:ea typeface="Arial"/>
                <a:cs typeface="Arial"/>
                <a:sym typeface="Arial"/>
              </a:rPr>
              <a:t>faster and more accurate information to disaster responders worldwide</a:t>
            </a:r>
            <a:endParaRPr sz="2000">
              <a:latin typeface="Arial"/>
              <a:ea typeface="Arial"/>
              <a:cs typeface="Arial"/>
              <a:sym typeface="Arial"/>
            </a:endParaRPr>
          </a:p>
        </p:txBody>
      </p:sp>
      <p:pic>
        <p:nvPicPr>
          <p:cNvPr id="427" name="Google Shape;427;p17"/>
          <p:cNvPicPr preferRelativeResize="0"/>
          <p:nvPr/>
        </p:nvPicPr>
        <p:blipFill rotWithShape="1">
          <a:blip r:embed="rId4">
            <a:alphaModFix/>
          </a:blip>
          <a:srcRect b="0" l="0" r="0" t="0"/>
          <a:stretch/>
        </p:blipFill>
        <p:spPr>
          <a:xfrm>
            <a:off x="11257614" y="235537"/>
            <a:ext cx="660459" cy="662156"/>
          </a:xfrm>
          <a:prstGeom prst="rect">
            <a:avLst/>
          </a:prstGeom>
          <a:noFill/>
          <a:ln>
            <a:noFill/>
          </a:ln>
        </p:spPr>
      </p:pic>
      <p:sp>
        <p:nvSpPr>
          <p:cNvPr id="428" name="Google Shape;428;p17"/>
          <p:cNvSpPr txBox="1"/>
          <p:nvPr/>
        </p:nvSpPr>
        <p:spPr>
          <a:xfrm>
            <a:off x="396001" y="288000"/>
            <a:ext cx="2799020" cy="132556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3200"/>
              <a:buFont typeface="Arial"/>
              <a:buNone/>
            </a:pPr>
            <a:r>
              <a:rPr b="1" lang="en-US" sz="3200">
                <a:solidFill>
                  <a:srgbClr val="FFFFFF"/>
                </a:solidFill>
                <a:latin typeface="Arial"/>
                <a:ea typeface="Arial"/>
                <a:cs typeface="Arial"/>
                <a:sym typeface="Arial"/>
              </a:rPr>
              <a:t>FUTURE OF THE CHARTER</a:t>
            </a:r>
            <a:endParaRPr b="1" sz="3200">
              <a:solidFill>
                <a:srgbClr val="FFFFFF"/>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33" name="Shape 433"/>
        <p:cNvGrpSpPr/>
        <p:nvPr/>
      </p:nvGrpSpPr>
      <p:grpSpPr>
        <a:xfrm>
          <a:off x="0" y="0"/>
          <a:ext cx="0" cy="0"/>
          <a:chOff x="0" y="0"/>
          <a:chExt cx="0" cy="0"/>
        </a:xfrm>
      </p:grpSpPr>
      <p:sp>
        <p:nvSpPr>
          <p:cNvPr id="434" name="Google Shape;434;p18"/>
          <p:cNvSpPr txBox="1"/>
          <p:nvPr>
            <p:ph idx="4294967295" type="body"/>
          </p:nvPr>
        </p:nvSpPr>
        <p:spPr>
          <a:xfrm>
            <a:off x="7774486" y="6086348"/>
            <a:ext cx="2219761" cy="66278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rgbClr val="114551"/>
              </a:buClr>
              <a:buSzPts val="1600"/>
              <a:buNone/>
            </a:pPr>
            <a:r>
              <a:rPr b="1" lang="en-US" sz="1600">
                <a:solidFill>
                  <a:srgbClr val="114551"/>
                </a:solidFill>
                <a:latin typeface="Arial"/>
                <a:ea typeface="Arial"/>
                <a:cs typeface="Arial"/>
                <a:sym typeface="Arial"/>
              </a:rPr>
              <a:t>disasterscharter.org</a:t>
            </a:r>
            <a:endParaRPr/>
          </a:p>
        </p:txBody>
      </p:sp>
      <p:sp>
        <p:nvSpPr>
          <p:cNvPr id="435" name="Google Shape;435;p18"/>
          <p:cNvSpPr txBox="1"/>
          <p:nvPr/>
        </p:nvSpPr>
        <p:spPr>
          <a:xfrm>
            <a:off x="-148597" y="2212987"/>
            <a:ext cx="3591973" cy="662782"/>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400"/>
              <a:buFont typeface="Arial"/>
              <a:buNone/>
            </a:pPr>
            <a:r>
              <a:rPr b="1" i="0" lang="en-US" sz="2400" u="none" cap="none" strike="noStrike">
                <a:solidFill>
                  <a:schemeClr val="lt1"/>
                </a:solidFill>
                <a:latin typeface="Arial"/>
                <a:ea typeface="Arial"/>
                <a:cs typeface="Arial"/>
                <a:sym typeface="Arial"/>
              </a:rPr>
              <a:t>LEARN MORE</a:t>
            </a:r>
            <a:endParaRPr b="1" i="0" sz="2400" u="none" cap="none" strike="noStrike">
              <a:solidFill>
                <a:schemeClr val="lt1"/>
              </a:solidFill>
              <a:latin typeface="Arial"/>
              <a:ea typeface="Arial"/>
              <a:cs typeface="Arial"/>
              <a:sym typeface="Arial"/>
            </a:endParaRPr>
          </a:p>
        </p:txBody>
      </p:sp>
      <p:pic>
        <p:nvPicPr>
          <p:cNvPr id="436" name="Google Shape;436;p18"/>
          <p:cNvPicPr preferRelativeResize="0"/>
          <p:nvPr/>
        </p:nvPicPr>
        <p:blipFill rotWithShape="1">
          <a:blip r:embed="rId4">
            <a:alphaModFix/>
          </a:blip>
          <a:srcRect b="0" l="0" r="0" t="0"/>
          <a:stretch/>
        </p:blipFill>
        <p:spPr>
          <a:xfrm>
            <a:off x="8133404" y="4516892"/>
            <a:ext cx="1510947" cy="1510947"/>
          </a:xfrm>
          <a:prstGeom prst="rect">
            <a:avLst/>
          </a:prstGeom>
          <a:noFill/>
          <a:ln>
            <a:noFill/>
          </a:ln>
        </p:spPr>
      </p:pic>
      <p:pic>
        <p:nvPicPr>
          <p:cNvPr descr="A blue square with black x in it&#10;&#10;AI-generated content may be incorrect." id="437" name="Google Shape;437;p18"/>
          <p:cNvPicPr preferRelativeResize="0"/>
          <p:nvPr/>
        </p:nvPicPr>
        <p:blipFill rotWithShape="1">
          <a:blip r:embed="rId5">
            <a:alphaModFix/>
          </a:blip>
          <a:srcRect b="0" l="0" r="0" t="0"/>
          <a:stretch/>
        </p:blipFill>
        <p:spPr>
          <a:xfrm>
            <a:off x="1718168" y="5882300"/>
            <a:ext cx="504649" cy="504649"/>
          </a:xfrm>
          <a:prstGeom prst="rect">
            <a:avLst/>
          </a:prstGeom>
          <a:noFill/>
          <a:ln>
            <a:noFill/>
          </a:ln>
        </p:spPr>
      </p:pic>
      <p:pic>
        <p:nvPicPr>
          <p:cNvPr descr="A blue envelope with black lines&#10;&#10;AI-generated content may be incorrect." id="438" name="Google Shape;438;p18"/>
          <p:cNvPicPr preferRelativeResize="0"/>
          <p:nvPr/>
        </p:nvPicPr>
        <p:blipFill rotWithShape="1">
          <a:blip r:embed="rId6">
            <a:alphaModFix/>
          </a:blip>
          <a:srcRect b="0" l="0" r="0" t="0"/>
          <a:stretch/>
        </p:blipFill>
        <p:spPr>
          <a:xfrm>
            <a:off x="1559883" y="4615536"/>
            <a:ext cx="662782" cy="662782"/>
          </a:xfrm>
          <a:prstGeom prst="rect">
            <a:avLst/>
          </a:prstGeom>
          <a:noFill/>
          <a:ln>
            <a:noFill/>
          </a:ln>
        </p:spPr>
      </p:pic>
      <p:sp>
        <p:nvSpPr>
          <p:cNvPr id="439" name="Google Shape;439;p18"/>
          <p:cNvSpPr txBox="1"/>
          <p:nvPr/>
        </p:nvSpPr>
        <p:spPr>
          <a:xfrm>
            <a:off x="2386558" y="4615536"/>
            <a:ext cx="5326669" cy="106869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14551"/>
              </a:buClr>
              <a:buSzPts val="2000"/>
              <a:buFont typeface="Arial"/>
              <a:buNone/>
            </a:pPr>
            <a:r>
              <a:rPr b="1" lang="en-US" sz="2000">
                <a:solidFill>
                  <a:srgbClr val="114551"/>
                </a:solidFill>
                <a:latin typeface="Arial"/>
                <a:ea typeface="Arial"/>
                <a:cs typeface="Arial"/>
                <a:sym typeface="Arial"/>
              </a:rPr>
              <a:t>General requests for information should be addressed to:</a:t>
            </a:r>
            <a:endParaRPr/>
          </a:p>
          <a:p>
            <a:pPr indent="0" lvl="0" marL="0" marR="0" rtl="0" algn="l">
              <a:lnSpc>
                <a:spcPct val="90000"/>
              </a:lnSpc>
              <a:spcBef>
                <a:spcPts val="1000"/>
              </a:spcBef>
              <a:spcAft>
                <a:spcPts val="0"/>
              </a:spcAft>
              <a:buClr>
                <a:srgbClr val="114551"/>
              </a:buClr>
              <a:buSzPts val="2000"/>
              <a:buFont typeface="Arial"/>
              <a:buNone/>
            </a:pPr>
            <a:r>
              <a:rPr b="1" lang="en-US" sz="2000">
                <a:solidFill>
                  <a:srgbClr val="114551"/>
                </a:solidFill>
                <a:latin typeface="Arial"/>
                <a:ea typeface="Arial"/>
                <a:cs typeface="Arial"/>
                <a:sym typeface="Arial"/>
              </a:rPr>
              <a:t>executivesecretariat@disasterscharter.org</a:t>
            </a:r>
            <a:endParaRPr b="1" sz="2000">
              <a:solidFill>
                <a:srgbClr val="114551"/>
              </a:solidFill>
              <a:latin typeface="Arial"/>
              <a:ea typeface="Arial"/>
              <a:cs typeface="Arial"/>
              <a:sym typeface="Arial"/>
            </a:endParaRPr>
          </a:p>
        </p:txBody>
      </p:sp>
      <p:sp>
        <p:nvSpPr>
          <p:cNvPr id="440" name="Google Shape;440;p18"/>
          <p:cNvSpPr txBox="1"/>
          <p:nvPr/>
        </p:nvSpPr>
        <p:spPr>
          <a:xfrm>
            <a:off x="2386559" y="6055558"/>
            <a:ext cx="3709441" cy="662782"/>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114551"/>
              </a:buClr>
              <a:buSzPts val="2000"/>
              <a:buFont typeface="Arial"/>
              <a:buNone/>
            </a:pPr>
            <a:r>
              <a:rPr b="1" lang="en-US" sz="2000">
                <a:solidFill>
                  <a:srgbClr val="114551"/>
                </a:solidFill>
                <a:latin typeface="Arial"/>
                <a:ea typeface="Arial"/>
                <a:cs typeface="Arial"/>
                <a:sym typeface="Arial"/>
              </a:rPr>
              <a:t>x.com/disasterschart</a:t>
            </a:r>
            <a:endParaRPr b="1" sz="2000">
              <a:solidFill>
                <a:srgbClr val="11455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5" name="Shape 185"/>
        <p:cNvGrpSpPr/>
        <p:nvPr/>
      </p:nvGrpSpPr>
      <p:grpSpPr>
        <a:xfrm>
          <a:off x="0" y="0"/>
          <a:ext cx="0" cy="0"/>
          <a:chOff x="0" y="0"/>
          <a:chExt cx="0" cy="0"/>
        </a:xfrm>
      </p:grpSpPr>
      <p:sp>
        <p:nvSpPr>
          <p:cNvPr id="186" name="Google Shape;186;p2"/>
          <p:cNvSpPr txBox="1"/>
          <p:nvPr/>
        </p:nvSpPr>
        <p:spPr>
          <a:xfrm>
            <a:off x="395296" y="288000"/>
            <a:ext cx="3761068"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3200" u="none" cap="none" strike="noStrike">
                <a:solidFill>
                  <a:srgbClr val="19606C"/>
                </a:solidFill>
                <a:latin typeface="Arial"/>
                <a:ea typeface="Arial"/>
                <a:cs typeface="Arial"/>
                <a:sym typeface="Arial"/>
              </a:rPr>
              <a:t>WHAT IS </a:t>
            </a:r>
            <a:endParaRPr/>
          </a:p>
          <a:p>
            <a:pPr indent="0" lvl="0" marL="0" marR="0" rtl="0" algn="l">
              <a:spcBef>
                <a:spcPts val="0"/>
              </a:spcBef>
              <a:spcAft>
                <a:spcPts val="0"/>
              </a:spcAft>
              <a:buNone/>
            </a:pPr>
            <a:r>
              <a:rPr b="1" lang="en-US" sz="3200">
                <a:solidFill>
                  <a:srgbClr val="19606C"/>
                </a:solidFill>
                <a:latin typeface="Arial"/>
                <a:ea typeface="Arial"/>
                <a:cs typeface="Arial"/>
                <a:sym typeface="Arial"/>
              </a:rPr>
              <a:t>THE CHARTER?</a:t>
            </a:r>
            <a:endParaRPr/>
          </a:p>
        </p:txBody>
      </p:sp>
      <p:sp>
        <p:nvSpPr>
          <p:cNvPr id="187" name="Google Shape;187;p2"/>
          <p:cNvSpPr txBox="1"/>
          <p:nvPr/>
        </p:nvSpPr>
        <p:spPr>
          <a:xfrm>
            <a:off x="395295" y="1728000"/>
            <a:ext cx="4020587" cy="4351338"/>
          </a:xfrm>
          <a:prstGeom prst="rect">
            <a:avLst/>
          </a:prstGeom>
          <a:noFill/>
          <a:ln>
            <a:noFill/>
          </a:ln>
        </p:spPr>
        <p:txBody>
          <a:bodyPr anchorCtr="0" anchor="t" bIns="45700" lIns="91425" spcFirstLastPara="1" rIns="91425" wrap="square" tIns="45700">
            <a:noAutofit/>
          </a:bodyPr>
          <a:lstStyle/>
          <a:p>
            <a:pPr indent="-228600" lvl="0" marL="228600" marR="0" rtl="0" algn="l">
              <a:lnSpc>
                <a:spcPct val="100000"/>
              </a:lnSpc>
              <a:spcBef>
                <a:spcPts val="0"/>
              </a:spcBef>
              <a:spcAft>
                <a:spcPts val="0"/>
              </a:spcAft>
              <a:buClr>
                <a:schemeClr val="dk1"/>
              </a:buClr>
              <a:buSzPts val="2000"/>
              <a:buFont typeface="Arial"/>
              <a:buChar char="•"/>
            </a:pPr>
            <a:r>
              <a:rPr b="1" lang="en-US" sz="2000" u="none">
                <a:solidFill>
                  <a:schemeClr val="dk1"/>
                </a:solidFill>
                <a:latin typeface="Arial"/>
                <a:ea typeface="Arial"/>
                <a:cs typeface="Arial"/>
                <a:sym typeface="Arial"/>
              </a:rPr>
              <a:t>Established in 2000 </a:t>
            </a:r>
            <a:endParaRPr/>
          </a:p>
          <a:p>
            <a:pPr indent="-228600" lvl="0" marL="228600" marR="0" rtl="0" algn="l">
              <a:lnSpc>
                <a:spcPct val="100000"/>
              </a:lnSpc>
              <a:spcBef>
                <a:spcPts val="1000"/>
              </a:spcBef>
              <a:spcAft>
                <a:spcPts val="0"/>
              </a:spcAft>
              <a:buClr>
                <a:schemeClr val="dk1"/>
              </a:buClr>
              <a:buSzPts val="2000"/>
              <a:buFont typeface="Arial"/>
              <a:buChar char="•"/>
            </a:pPr>
            <a:r>
              <a:rPr b="0" lang="en-US" sz="2000" u="none">
                <a:solidFill>
                  <a:schemeClr val="dk1"/>
                </a:solidFill>
                <a:latin typeface="Arial"/>
                <a:ea typeface="Arial"/>
                <a:cs typeface="Arial"/>
                <a:sym typeface="Arial"/>
              </a:rPr>
              <a:t>A global space agencies initiative that provides satellite data</a:t>
            </a:r>
            <a:r>
              <a:rPr b="1" lang="en-US" sz="2000" u="none">
                <a:solidFill>
                  <a:schemeClr val="dk1"/>
                </a:solidFill>
                <a:latin typeface="Arial"/>
                <a:ea typeface="Arial"/>
                <a:cs typeface="Arial"/>
                <a:sym typeface="Arial"/>
              </a:rPr>
              <a:t> </a:t>
            </a:r>
            <a:r>
              <a:rPr b="0" lang="en-US" sz="2000" u="none">
                <a:solidFill>
                  <a:schemeClr val="dk1"/>
                </a:solidFill>
                <a:latin typeface="Arial"/>
                <a:ea typeface="Arial"/>
                <a:cs typeface="Arial"/>
                <a:sym typeface="Arial"/>
              </a:rPr>
              <a:t>to support disaster relief organizations in saving lives, property, infrastructure and the environment following major disasters </a:t>
            </a:r>
            <a:endParaRPr/>
          </a:p>
          <a:p>
            <a:pPr indent="-228600" lvl="0" marL="228600" marR="0" rtl="0" algn="l">
              <a:lnSpc>
                <a:spcPct val="100000"/>
              </a:lnSpc>
              <a:spcBef>
                <a:spcPts val="1000"/>
              </a:spcBef>
              <a:spcAft>
                <a:spcPts val="0"/>
              </a:spcAft>
              <a:buClr>
                <a:schemeClr val="dk1"/>
              </a:buClr>
              <a:buSzPts val="2000"/>
              <a:buFont typeface="Arial"/>
              <a:buChar char="•"/>
            </a:pPr>
            <a:r>
              <a:rPr b="0" lang="en-US" sz="2000" u="none">
                <a:solidFill>
                  <a:schemeClr val="dk1"/>
                </a:solidFill>
                <a:latin typeface="Arial"/>
                <a:ea typeface="Arial"/>
                <a:cs typeface="Arial"/>
                <a:sym typeface="Arial"/>
              </a:rPr>
              <a:t>Includes </a:t>
            </a:r>
            <a:r>
              <a:rPr b="1" lang="en-US" sz="2000" u="none">
                <a:solidFill>
                  <a:schemeClr val="dk1"/>
                </a:solidFill>
                <a:latin typeface="Arial"/>
                <a:ea typeface="Arial"/>
                <a:cs typeface="Arial"/>
                <a:sym typeface="Arial"/>
              </a:rPr>
              <a:t>17 members </a:t>
            </a:r>
            <a:r>
              <a:rPr b="0" lang="en-US" sz="2000" u="none">
                <a:solidFill>
                  <a:schemeClr val="dk1"/>
                </a:solidFill>
                <a:latin typeface="Arial"/>
                <a:ea typeface="Arial"/>
                <a:cs typeface="Arial"/>
                <a:sym typeface="Arial"/>
              </a:rPr>
              <a:t>and </a:t>
            </a:r>
            <a:br>
              <a:rPr b="0" lang="en-US" sz="2000" u="none">
                <a:solidFill>
                  <a:schemeClr val="dk1"/>
                </a:solidFill>
                <a:latin typeface="Arial"/>
                <a:ea typeface="Arial"/>
                <a:cs typeface="Arial"/>
                <a:sym typeface="Arial"/>
              </a:rPr>
            </a:br>
            <a:r>
              <a:rPr b="1" lang="en-US" sz="2000" u="none">
                <a:solidFill>
                  <a:schemeClr val="dk1"/>
                </a:solidFill>
                <a:latin typeface="Arial"/>
                <a:ea typeface="Arial"/>
                <a:cs typeface="Arial"/>
                <a:sym typeface="Arial"/>
              </a:rPr>
              <a:t>15 data contributors</a:t>
            </a:r>
            <a:r>
              <a:rPr b="0" lang="en-US" sz="2000" u="none">
                <a:solidFill>
                  <a:schemeClr val="dk1"/>
                </a:solidFill>
                <a:latin typeface="Arial"/>
                <a:ea typeface="Arial"/>
                <a:cs typeface="Arial"/>
                <a:sym typeface="Arial"/>
              </a:rPr>
              <a:t> worldwide</a:t>
            </a:r>
            <a:endParaRPr b="1" sz="2000" u="none">
              <a:solidFill>
                <a:schemeClr val="dk1"/>
              </a:solidFill>
              <a:latin typeface="Calibri"/>
              <a:ea typeface="Calibri"/>
              <a:cs typeface="Calibri"/>
              <a:sym typeface="Calibri"/>
            </a:endParaRPr>
          </a:p>
        </p:txBody>
      </p:sp>
      <p:pic>
        <p:nvPicPr>
          <p:cNvPr descr="A screen shot of a map&#10;&#10;AI-generated content may be incorrect." id="188" name="Google Shape;188;p2"/>
          <p:cNvPicPr preferRelativeResize="0"/>
          <p:nvPr/>
        </p:nvPicPr>
        <p:blipFill rotWithShape="1">
          <a:blip r:embed="rId4">
            <a:alphaModFix/>
          </a:blip>
          <a:srcRect b="0" l="29198" r="1547" t="5462"/>
          <a:stretch/>
        </p:blipFill>
        <p:spPr>
          <a:xfrm>
            <a:off x="3914039" y="-1"/>
            <a:ext cx="8277961" cy="6356195"/>
          </a:xfrm>
          <a:prstGeom prst="rect">
            <a:avLst/>
          </a:prstGeom>
          <a:noFill/>
          <a:ln>
            <a:noFill/>
          </a:ln>
        </p:spPr>
      </p:pic>
      <p:pic>
        <p:nvPicPr>
          <p:cNvPr id="189" name="Google Shape;189;p2"/>
          <p:cNvPicPr preferRelativeResize="0"/>
          <p:nvPr/>
        </p:nvPicPr>
        <p:blipFill rotWithShape="1">
          <a:blip r:embed="rId5">
            <a:alphaModFix/>
          </a:blip>
          <a:srcRect b="0" l="0" r="0" t="0"/>
          <a:stretch/>
        </p:blipFill>
        <p:spPr>
          <a:xfrm>
            <a:off x="11257614" y="235537"/>
            <a:ext cx="660459" cy="66215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4" name="Shape 194"/>
        <p:cNvGrpSpPr/>
        <p:nvPr/>
      </p:nvGrpSpPr>
      <p:grpSpPr>
        <a:xfrm>
          <a:off x="0" y="0"/>
          <a:ext cx="0" cy="0"/>
          <a:chOff x="0" y="0"/>
          <a:chExt cx="0" cy="0"/>
        </a:xfrm>
      </p:grpSpPr>
      <p:sp>
        <p:nvSpPr>
          <p:cNvPr id="195" name="Google Shape;195;p3"/>
          <p:cNvSpPr txBox="1"/>
          <p:nvPr>
            <p:ph idx="4294967295" type="body"/>
          </p:nvPr>
        </p:nvSpPr>
        <p:spPr>
          <a:xfrm>
            <a:off x="396000" y="1728000"/>
            <a:ext cx="7304682" cy="461693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2000"/>
              <a:buNone/>
            </a:pPr>
            <a:r>
              <a:rPr b="1" lang="en-US" sz="2000">
                <a:latin typeface="Arial"/>
                <a:ea typeface="Arial"/>
                <a:cs typeface="Arial"/>
                <a:sym typeface="Arial"/>
              </a:rPr>
              <a:t>Together with member agencies and partners, the Charter:</a:t>
            </a:r>
            <a:endParaRPr sz="2000">
              <a:latin typeface="Arial"/>
              <a:ea typeface="Arial"/>
              <a:cs typeface="Arial"/>
              <a:sym typeface="Arial"/>
            </a:endParaRPr>
          </a:p>
          <a:p>
            <a:pPr indent="-228600" lvl="0" marL="228600" rtl="0" algn="l">
              <a:lnSpc>
                <a:spcPct val="100000"/>
              </a:lnSpc>
              <a:spcBef>
                <a:spcPts val="1000"/>
              </a:spcBef>
              <a:spcAft>
                <a:spcPts val="0"/>
              </a:spcAft>
              <a:buClr>
                <a:schemeClr val="dk1"/>
              </a:buClr>
              <a:buSzPts val="2000"/>
              <a:buChar char="•"/>
            </a:pPr>
            <a:r>
              <a:rPr lang="en-US" sz="2000">
                <a:latin typeface="Arial"/>
                <a:ea typeface="Arial"/>
                <a:cs typeface="Arial"/>
                <a:sym typeface="Arial"/>
              </a:rPr>
              <a:t>Provides free satellite data in support of major disasters from a large pool of data contributors</a:t>
            </a:r>
            <a:endParaRPr/>
          </a:p>
          <a:p>
            <a:pPr indent="-228600" lvl="0" marL="228600" rtl="0" algn="l">
              <a:lnSpc>
                <a:spcPct val="100000"/>
              </a:lnSpc>
              <a:spcBef>
                <a:spcPts val="1000"/>
              </a:spcBef>
              <a:spcAft>
                <a:spcPts val="0"/>
              </a:spcAft>
              <a:buClr>
                <a:schemeClr val="dk1"/>
              </a:buClr>
              <a:buSzPts val="2000"/>
              <a:buChar char="•"/>
            </a:pPr>
            <a:r>
              <a:rPr lang="en-US" sz="2000">
                <a:latin typeface="Arial"/>
                <a:ea typeface="Arial"/>
                <a:cs typeface="Arial"/>
                <a:sym typeface="Arial"/>
              </a:rPr>
              <a:t>Facilitates the creation and delivery of Value-Added Products covering the damaged area</a:t>
            </a:r>
            <a:endParaRPr/>
          </a:p>
          <a:p>
            <a:pPr indent="-228600" lvl="0" marL="228600" rtl="0" algn="l">
              <a:lnSpc>
                <a:spcPct val="100000"/>
              </a:lnSpc>
              <a:spcBef>
                <a:spcPts val="1000"/>
              </a:spcBef>
              <a:spcAft>
                <a:spcPts val="0"/>
              </a:spcAft>
              <a:buClr>
                <a:schemeClr val="dk1"/>
              </a:buClr>
              <a:buSzPts val="2000"/>
              <a:buChar char="•"/>
            </a:pPr>
            <a:r>
              <a:rPr lang="en-US" sz="2000">
                <a:latin typeface="Arial"/>
                <a:ea typeface="Arial"/>
                <a:cs typeface="Arial"/>
                <a:sym typeface="Arial"/>
              </a:rPr>
              <a:t>Maintains a network of expert Project Managers and Value-Adders</a:t>
            </a:r>
            <a:endParaRPr/>
          </a:p>
          <a:p>
            <a:pPr indent="-228600" lvl="0" marL="228600" rtl="0" algn="l">
              <a:lnSpc>
                <a:spcPct val="100000"/>
              </a:lnSpc>
              <a:spcBef>
                <a:spcPts val="1000"/>
              </a:spcBef>
              <a:spcAft>
                <a:spcPts val="0"/>
              </a:spcAft>
              <a:buClr>
                <a:schemeClr val="dk1"/>
              </a:buClr>
              <a:buSzPts val="2000"/>
              <a:buChar char="•"/>
            </a:pPr>
            <a:r>
              <a:rPr lang="en-US" sz="2000">
                <a:latin typeface="Arial"/>
                <a:ea typeface="Arial"/>
                <a:cs typeface="Arial"/>
                <a:sym typeface="Arial"/>
              </a:rPr>
              <a:t>Works with UN agencies and other partners to enable capacity building in the use of satellite data in support of major disasters</a:t>
            </a:r>
            <a:endParaRPr/>
          </a:p>
        </p:txBody>
      </p:sp>
      <p:pic>
        <p:nvPicPr>
          <p:cNvPr descr="A white outline of hands shaking&#10;&#10;AI-generated content may be incorrect." id="196" name="Google Shape;196;p3"/>
          <p:cNvPicPr preferRelativeResize="0"/>
          <p:nvPr/>
        </p:nvPicPr>
        <p:blipFill rotWithShape="1">
          <a:blip r:embed="rId4">
            <a:alphaModFix/>
          </a:blip>
          <a:srcRect b="0" l="0" r="0" t="0"/>
          <a:stretch/>
        </p:blipFill>
        <p:spPr>
          <a:xfrm>
            <a:off x="8432800" y="2271506"/>
            <a:ext cx="2298699" cy="2298699"/>
          </a:xfrm>
          <a:prstGeom prst="rect">
            <a:avLst/>
          </a:prstGeom>
          <a:noFill/>
          <a:ln>
            <a:noFill/>
          </a:ln>
        </p:spPr>
      </p:pic>
      <p:pic>
        <p:nvPicPr>
          <p:cNvPr id="197" name="Google Shape;197;p3"/>
          <p:cNvPicPr preferRelativeResize="0"/>
          <p:nvPr/>
        </p:nvPicPr>
        <p:blipFill rotWithShape="1">
          <a:blip r:embed="rId5">
            <a:alphaModFix/>
          </a:blip>
          <a:srcRect b="0" l="0" r="0" t="0"/>
          <a:stretch/>
        </p:blipFill>
        <p:spPr>
          <a:xfrm>
            <a:off x="11257614" y="235537"/>
            <a:ext cx="660459" cy="662157"/>
          </a:xfrm>
          <a:prstGeom prst="rect">
            <a:avLst/>
          </a:prstGeom>
          <a:noFill/>
          <a:ln>
            <a:noFill/>
          </a:ln>
          <a:effectLst>
            <a:outerShdw blurRad="114300" sx="114000" rotWithShape="0" algn="t" sy="114000">
              <a:srgbClr val="000000">
                <a:alpha val="92156"/>
              </a:srgbClr>
            </a:outerShdw>
          </a:effectLst>
        </p:spPr>
      </p:pic>
      <p:sp>
        <p:nvSpPr>
          <p:cNvPr id="198" name="Google Shape;198;p3"/>
          <p:cNvSpPr txBox="1"/>
          <p:nvPr/>
        </p:nvSpPr>
        <p:spPr>
          <a:xfrm>
            <a:off x="395296" y="288000"/>
            <a:ext cx="3761068"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19606C"/>
                </a:solidFill>
                <a:latin typeface="Arial"/>
                <a:ea typeface="Arial"/>
                <a:cs typeface="Arial"/>
                <a:sym typeface="Arial"/>
              </a:rPr>
              <a:t>WORKING WITH</a:t>
            </a:r>
            <a:br>
              <a:rPr b="1" lang="en-US" sz="3200">
                <a:solidFill>
                  <a:srgbClr val="19606C"/>
                </a:solidFill>
                <a:latin typeface="Arial"/>
                <a:ea typeface="Arial"/>
                <a:cs typeface="Arial"/>
                <a:sym typeface="Arial"/>
              </a:rPr>
            </a:br>
            <a:r>
              <a:rPr b="1" lang="en-US" sz="3200">
                <a:solidFill>
                  <a:srgbClr val="19606C"/>
                </a:solidFill>
                <a:latin typeface="Arial"/>
                <a:ea typeface="Arial"/>
                <a:cs typeface="Arial"/>
                <a:sym typeface="Arial"/>
              </a:rPr>
              <a:t>PARTNERS</a:t>
            </a:r>
            <a:endParaRPr b="1" sz="3200">
              <a:solidFill>
                <a:srgbClr val="19606C"/>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03" name="Shape 203"/>
        <p:cNvGrpSpPr/>
        <p:nvPr/>
      </p:nvGrpSpPr>
      <p:grpSpPr>
        <a:xfrm>
          <a:off x="0" y="0"/>
          <a:ext cx="0" cy="0"/>
          <a:chOff x="0" y="0"/>
          <a:chExt cx="0" cy="0"/>
        </a:xfrm>
      </p:grpSpPr>
      <p:sp>
        <p:nvSpPr>
          <p:cNvPr id="204" name="Google Shape;204;p4"/>
          <p:cNvSpPr txBox="1"/>
          <p:nvPr>
            <p:ph type="title"/>
          </p:nvPr>
        </p:nvSpPr>
        <p:spPr>
          <a:xfrm>
            <a:off x="396000" y="106940"/>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200"/>
              <a:buFont typeface="Arial"/>
              <a:buNone/>
            </a:pPr>
            <a:r>
              <a:rPr lang="en-US">
                <a:solidFill>
                  <a:srgbClr val="FFFFFF"/>
                </a:solidFill>
              </a:rPr>
              <a:t>CHARTER</a:t>
            </a:r>
            <a:br>
              <a:rPr lang="en-US">
                <a:solidFill>
                  <a:srgbClr val="FFFFFF"/>
                </a:solidFill>
              </a:rPr>
            </a:br>
            <a:r>
              <a:rPr lang="en-US">
                <a:solidFill>
                  <a:srgbClr val="FFFFFF"/>
                </a:solidFill>
              </a:rPr>
              <a:t>ACTIVATIONS</a:t>
            </a:r>
            <a:endParaRPr/>
          </a:p>
        </p:txBody>
      </p:sp>
      <p:sp>
        <p:nvSpPr>
          <p:cNvPr id="205" name="Google Shape;205;p4"/>
          <p:cNvSpPr txBox="1"/>
          <p:nvPr>
            <p:ph idx="4294967295" type="body"/>
          </p:nvPr>
        </p:nvSpPr>
        <p:spPr>
          <a:xfrm>
            <a:off x="4151047" y="6113463"/>
            <a:ext cx="7661640" cy="4762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000"/>
              <a:buNone/>
            </a:pPr>
            <a:r>
              <a:rPr lang="en-US" sz="2000">
                <a:latin typeface="Arial"/>
                <a:ea typeface="Arial"/>
                <a:cs typeface="Arial"/>
                <a:sym typeface="Arial"/>
              </a:rPr>
              <a:t> As of </a:t>
            </a:r>
            <a:r>
              <a:rPr b="1" lang="en-US" sz="2000">
                <a:latin typeface="Arial"/>
                <a:ea typeface="Arial"/>
                <a:cs typeface="Arial"/>
                <a:sym typeface="Arial"/>
              </a:rPr>
              <a:t>April 14, 2026</a:t>
            </a:r>
            <a:r>
              <a:rPr lang="en-US" sz="2000">
                <a:latin typeface="Arial"/>
                <a:ea typeface="Arial"/>
                <a:cs typeface="Arial"/>
                <a:sym typeface="Arial"/>
              </a:rPr>
              <a:t>, the Charter has supported </a:t>
            </a:r>
            <a:r>
              <a:rPr b="1" lang="en-US" sz="2000">
                <a:latin typeface="Arial"/>
                <a:ea typeface="Arial"/>
                <a:cs typeface="Arial"/>
                <a:sym typeface="Arial"/>
              </a:rPr>
              <a:t>1,027</a:t>
            </a:r>
            <a:r>
              <a:rPr lang="en-US" sz="2000">
                <a:latin typeface="Arial"/>
                <a:ea typeface="Arial"/>
                <a:cs typeface="Arial"/>
                <a:sym typeface="Arial"/>
              </a:rPr>
              <a:t> activations</a:t>
            </a:r>
            <a:endParaRPr sz="2000">
              <a:latin typeface="Arial"/>
              <a:ea typeface="Arial"/>
              <a:cs typeface="Arial"/>
              <a:sym typeface="Arial"/>
            </a:endParaRPr>
          </a:p>
        </p:txBody>
      </p:sp>
      <p:sp>
        <p:nvSpPr>
          <p:cNvPr id="206" name="Google Shape;206;p4"/>
          <p:cNvSpPr txBox="1"/>
          <p:nvPr/>
        </p:nvSpPr>
        <p:spPr>
          <a:xfrm>
            <a:off x="396000" y="118800"/>
            <a:ext cx="3159642" cy="1325563"/>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3200"/>
              <a:buFont typeface="Calibri"/>
              <a:buNone/>
            </a:pPr>
            <a:r>
              <a:t/>
            </a:r>
            <a:endParaRPr b="1" i="0" sz="3200" u="none" cap="none" strike="noStrike">
              <a:solidFill>
                <a:srgbClr val="FFFFFF"/>
              </a:solidFill>
              <a:latin typeface="Arial"/>
              <a:ea typeface="Arial"/>
              <a:cs typeface="Arial"/>
              <a:sym typeface="Arial"/>
            </a:endParaRPr>
          </a:p>
        </p:txBody>
      </p:sp>
      <p:pic>
        <p:nvPicPr>
          <p:cNvPr descr="A screenshot of a computer&#10;&#10;AI-generated content may be incorrect." id="207" name="Google Shape;207;p4"/>
          <p:cNvPicPr preferRelativeResize="0"/>
          <p:nvPr/>
        </p:nvPicPr>
        <p:blipFill rotWithShape="1">
          <a:blip r:embed="rId4">
            <a:alphaModFix/>
          </a:blip>
          <a:srcRect b="43302" l="0" r="0" t="1"/>
          <a:stretch/>
        </p:blipFill>
        <p:spPr>
          <a:xfrm>
            <a:off x="936601" y="1849724"/>
            <a:ext cx="2310612" cy="4593351"/>
          </a:xfrm>
          <a:prstGeom prst="rect">
            <a:avLst/>
          </a:prstGeom>
          <a:noFill/>
          <a:ln>
            <a:noFill/>
          </a:ln>
          <a:effectLst>
            <a:outerShdw blurRad="63500" sx="102000" rotWithShape="0" algn="ctr" sy="102000">
              <a:srgbClr val="000000">
                <a:alpha val="40000"/>
              </a:srgbClr>
            </a:outerShdw>
          </a:effectLst>
        </p:spPr>
      </p:pic>
      <p:pic>
        <p:nvPicPr>
          <p:cNvPr descr="A white rectangular object with arrows&#10;&#10;AI-generated content may be incorrect." id="208" name="Google Shape;208;p4"/>
          <p:cNvPicPr preferRelativeResize="0"/>
          <p:nvPr/>
        </p:nvPicPr>
        <p:blipFill rotWithShape="1">
          <a:blip r:embed="rId5">
            <a:alphaModFix/>
          </a:blip>
          <a:srcRect b="0" l="30934" r="30729" t="0"/>
          <a:stretch/>
        </p:blipFill>
        <p:spPr>
          <a:xfrm rot="10800000">
            <a:off x="199222" y="3327134"/>
            <a:ext cx="628154" cy="1638525"/>
          </a:xfrm>
          <a:prstGeom prst="rect">
            <a:avLst/>
          </a:prstGeom>
          <a:noFill/>
          <a:ln>
            <a:noFill/>
          </a:ln>
        </p:spPr>
      </p:pic>
      <p:sp>
        <p:nvSpPr>
          <p:cNvPr id="209" name="Google Shape;209;p4"/>
          <p:cNvSpPr/>
          <p:nvPr/>
        </p:nvSpPr>
        <p:spPr>
          <a:xfrm>
            <a:off x="873541" y="5538951"/>
            <a:ext cx="2415936" cy="966951"/>
          </a:xfrm>
          <a:prstGeom prst="roundRect">
            <a:avLst>
              <a:gd fmla="val 16667" name="adj"/>
            </a:avLst>
          </a:prstGeom>
          <a:noFill/>
          <a:ln cap="flat" cmpd="sng" w="57150">
            <a:solidFill>
              <a:srgbClr val="0E787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blue arrow pointing to the left&#10;&#10;AI-generated content may be incorrect." id="210" name="Google Shape;210;p4"/>
          <p:cNvPicPr preferRelativeResize="0"/>
          <p:nvPr/>
        </p:nvPicPr>
        <p:blipFill rotWithShape="1">
          <a:blip r:embed="rId6">
            <a:alphaModFix/>
          </a:blip>
          <a:srcRect b="0" l="0" r="0" t="0"/>
          <a:stretch/>
        </p:blipFill>
        <p:spPr>
          <a:xfrm>
            <a:off x="3465365" y="3757935"/>
            <a:ext cx="776922" cy="776922"/>
          </a:xfrm>
          <a:prstGeom prst="rect">
            <a:avLst/>
          </a:prstGeom>
          <a:noFill/>
          <a:ln>
            <a:noFill/>
          </a:ln>
        </p:spPr>
      </p:pic>
      <p:pic>
        <p:nvPicPr>
          <p:cNvPr id="211" name="Google Shape;211;p4"/>
          <p:cNvPicPr preferRelativeResize="0"/>
          <p:nvPr/>
        </p:nvPicPr>
        <p:blipFill rotWithShape="1">
          <a:blip r:embed="rId7">
            <a:alphaModFix/>
          </a:blip>
          <a:srcRect b="0" l="0" r="0" t="0"/>
          <a:stretch/>
        </p:blipFill>
        <p:spPr>
          <a:xfrm>
            <a:off x="11257614" y="235537"/>
            <a:ext cx="660459" cy="662157"/>
          </a:xfrm>
          <a:prstGeom prst="rect">
            <a:avLst/>
          </a:prstGeom>
          <a:noFill/>
          <a:ln>
            <a:noFill/>
          </a:ln>
          <a:effectLst>
            <a:outerShdw blurRad="114300" sx="114000" rotWithShape="0" algn="t" sy="114000">
              <a:srgbClr val="000000">
                <a:alpha val="92156"/>
              </a:srgbClr>
            </a:outerShdw>
          </a:effectLst>
        </p:spPr>
      </p:pic>
      <p:pic>
        <p:nvPicPr>
          <p:cNvPr id="212" name="Google Shape;212;p4"/>
          <p:cNvPicPr preferRelativeResize="0"/>
          <p:nvPr/>
        </p:nvPicPr>
        <p:blipFill rotWithShape="1">
          <a:blip r:embed="rId8">
            <a:alphaModFix/>
          </a:blip>
          <a:srcRect b="0" l="0" r="0" t="0"/>
          <a:stretch/>
        </p:blipFill>
        <p:spPr>
          <a:xfrm>
            <a:off x="4151047" y="2314074"/>
            <a:ext cx="7661640" cy="366464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17" name="Shape 217"/>
        <p:cNvGrpSpPr/>
        <p:nvPr/>
      </p:nvGrpSpPr>
      <p:grpSpPr>
        <a:xfrm>
          <a:off x="0" y="0"/>
          <a:ext cx="0" cy="0"/>
          <a:chOff x="0" y="0"/>
          <a:chExt cx="0" cy="0"/>
        </a:xfrm>
      </p:grpSpPr>
      <p:sp>
        <p:nvSpPr>
          <p:cNvPr id="218" name="Google Shape;218;p5"/>
          <p:cNvSpPr txBox="1"/>
          <p:nvPr>
            <p:ph type="title"/>
          </p:nvPr>
        </p:nvSpPr>
        <p:spPr>
          <a:xfrm>
            <a:off x="396000" y="106940"/>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200"/>
              <a:buFont typeface="Arial"/>
              <a:buNone/>
            </a:pPr>
            <a:r>
              <a:rPr b="1" lang="en-US" sz="3200">
                <a:solidFill>
                  <a:schemeClr val="lt1"/>
                </a:solidFill>
                <a:latin typeface="Arial"/>
                <a:ea typeface="Arial"/>
                <a:cs typeface="Arial"/>
                <a:sym typeface="Arial"/>
              </a:rPr>
              <a:t>TYPICAL </a:t>
            </a:r>
            <a:br>
              <a:rPr b="1" lang="en-US" sz="3200">
                <a:solidFill>
                  <a:schemeClr val="lt1"/>
                </a:solidFill>
                <a:latin typeface="Arial"/>
                <a:ea typeface="Arial"/>
                <a:cs typeface="Arial"/>
                <a:sym typeface="Arial"/>
              </a:rPr>
            </a:br>
            <a:r>
              <a:rPr b="1" lang="en-US" sz="3200">
                <a:solidFill>
                  <a:schemeClr val="lt1"/>
                </a:solidFill>
                <a:latin typeface="Arial"/>
                <a:ea typeface="Arial"/>
                <a:cs typeface="Arial"/>
                <a:sym typeface="Arial"/>
              </a:rPr>
              <a:t>DISASTER TYPES</a:t>
            </a:r>
            <a:endParaRPr b="1" sz="3200">
              <a:solidFill>
                <a:schemeClr val="lt1"/>
              </a:solidFill>
              <a:latin typeface="Arial"/>
              <a:ea typeface="Arial"/>
              <a:cs typeface="Arial"/>
              <a:sym typeface="Arial"/>
            </a:endParaRPr>
          </a:p>
        </p:txBody>
      </p:sp>
      <p:sp>
        <p:nvSpPr>
          <p:cNvPr id="219" name="Google Shape;219;p5"/>
          <p:cNvSpPr/>
          <p:nvPr/>
        </p:nvSpPr>
        <p:spPr>
          <a:xfrm>
            <a:off x="396000" y="1734207"/>
            <a:ext cx="5454750" cy="4855779"/>
          </a:xfrm>
          <a:prstGeom prst="rect">
            <a:avLst/>
          </a:prstGeom>
          <a:solidFill>
            <a:schemeClr val="lt1"/>
          </a:solidFill>
          <a:ln>
            <a:noFill/>
          </a:ln>
          <a:effectLst>
            <a:outerShdw blurRad="2413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0" name="Google Shape;220;p5"/>
          <p:cNvSpPr/>
          <p:nvPr/>
        </p:nvSpPr>
        <p:spPr>
          <a:xfrm>
            <a:off x="396000" y="1734207"/>
            <a:ext cx="5454749" cy="515007"/>
          </a:xfrm>
          <a:prstGeom prst="rect">
            <a:avLst/>
          </a:prstGeom>
          <a:gradFill>
            <a:gsLst>
              <a:gs pos="0">
                <a:srgbClr val="145256">
                  <a:alpha val="90196"/>
                </a:srgbClr>
              </a:gs>
              <a:gs pos="5000">
                <a:srgbClr val="145256">
                  <a:alpha val="90196"/>
                </a:srgbClr>
              </a:gs>
              <a:gs pos="100000">
                <a:srgbClr val="1C8D9C"/>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Arial"/>
              <a:buNone/>
            </a:pPr>
            <a:r>
              <a:rPr b="1" i="0" lang="en-US" sz="2000" u="none" cap="none" strike="noStrike">
                <a:solidFill>
                  <a:srgbClr val="FFFFFF"/>
                </a:solidFill>
                <a:latin typeface="Arial"/>
                <a:ea typeface="Arial"/>
                <a:cs typeface="Arial"/>
                <a:sym typeface="Arial"/>
              </a:rPr>
              <a:t>NATURAL EVENTS</a:t>
            </a:r>
            <a:endParaRPr/>
          </a:p>
        </p:txBody>
      </p:sp>
      <p:pic>
        <p:nvPicPr>
          <p:cNvPr id="221" name="Google Shape;221;p5"/>
          <p:cNvPicPr preferRelativeResize="0"/>
          <p:nvPr/>
        </p:nvPicPr>
        <p:blipFill rotWithShape="1">
          <a:blip r:embed="rId4">
            <a:alphaModFix/>
          </a:blip>
          <a:srcRect b="0" l="0" r="0" t="0"/>
          <a:stretch/>
        </p:blipFill>
        <p:spPr>
          <a:xfrm>
            <a:off x="4590919" y="5138516"/>
            <a:ext cx="585535" cy="585535"/>
          </a:xfrm>
          <a:prstGeom prst="rect">
            <a:avLst/>
          </a:prstGeom>
          <a:noFill/>
          <a:ln>
            <a:noFill/>
          </a:ln>
        </p:spPr>
      </p:pic>
      <p:pic>
        <p:nvPicPr>
          <p:cNvPr id="222" name="Google Shape;222;p5"/>
          <p:cNvPicPr preferRelativeResize="0"/>
          <p:nvPr/>
        </p:nvPicPr>
        <p:blipFill rotWithShape="1">
          <a:blip r:embed="rId5">
            <a:alphaModFix/>
          </a:blip>
          <a:srcRect b="0" l="0" r="0" t="0"/>
          <a:stretch/>
        </p:blipFill>
        <p:spPr>
          <a:xfrm>
            <a:off x="2858257" y="5138516"/>
            <a:ext cx="585535" cy="585535"/>
          </a:xfrm>
          <a:prstGeom prst="rect">
            <a:avLst/>
          </a:prstGeom>
          <a:noFill/>
          <a:ln>
            <a:noFill/>
          </a:ln>
        </p:spPr>
      </p:pic>
      <p:pic>
        <p:nvPicPr>
          <p:cNvPr id="223" name="Google Shape;223;p5"/>
          <p:cNvPicPr preferRelativeResize="0"/>
          <p:nvPr/>
        </p:nvPicPr>
        <p:blipFill rotWithShape="1">
          <a:blip r:embed="rId6">
            <a:alphaModFix/>
          </a:blip>
          <a:srcRect b="0" l="0" r="0" t="0"/>
          <a:stretch/>
        </p:blipFill>
        <p:spPr>
          <a:xfrm>
            <a:off x="4590919" y="2474329"/>
            <a:ext cx="585535" cy="585535"/>
          </a:xfrm>
          <a:prstGeom prst="rect">
            <a:avLst/>
          </a:prstGeom>
          <a:noFill/>
          <a:ln>
            <a:noFill/>
          </a:ln>
        </p:spPr>
      </p:pic>
      <p:pic>
        <p:nvPicPr>
          <p:cNvPr id="224" name="Google Shape;224;p5"/>
          <p:cNvPicPr preferRelativeResize="0"/>
          <p:nvPr/>
        </p:nvPicPr>
        <p:blipFill rotWithShape="1">
          <a:blip r:embed="rId7">
            <a:alphaModFix/>
          </a:blip>
          <a:srcRect b="0" l="0" r="0" t="0"/>
          <a:stretch/>
        </p:blipFill>
        <p:spPr>
          <a:xfrm>
            <a:off x="2858257" y="2474329"/>
            <a:ext cx="585535" cy="585535"/>
          </a:xfrm>
          <a:prstGeom prst="rect">
            <a:avLst/>
          </a:prstGeom>
          <a:noFill/>
          <a:ln>
            <a:noFill/>
          </a:ln>
        </p:spPr>
      </p:pic>
      <p:pic>
        <p:nvPicPr>
          <p:cNvPr id="225" name="Google Shape;225;p5"/>
          <p:cNvPicPr preferRelativeResize="0"/>
          <p:nvPr/>
        </p:nvPicPr>
        <p:blipFill rotWithShape="1">
          <a:blip r:embed="rId8">
            <a:alphaModFix/>
          </a:blip>
          <a:srcRect b="0" l="0" r="0" t="0"/>
          <a:stretch/>
        </p:blipFill>
        <p:spPr>
          <a:xfrm>
            <a:off x="1087704" y="2474329"/>
            <a:ext cx="585535" cy="585535"/>
          </a:xfrm>
          <a:prstGeom prst="rect">
            <a:avLst/>
          </a:prstGeom>
          <a:noFill/>
          <a:ln>
            <a:noFill/>
          </a:ln>
        </p:spPr>
      </p:pic>
      <p:pic>
        <p:nvPicPr>
          <p:cNvPr id="226" name="Google Shape;226;p5"/>
          <p:cNvPicPr preferRelativeResize="0"/>
          <p:nvPr/>
        </p:nvPicPr>
        <p:blipFill rotWithShape="1">
          <a:blip r:embed="rId9">
            <a:alphaModFix/>
          </a:blip>
          <a:srcRect b="0" l="0" r="0" t="0"/>
          <a:stretch/>
        </p:blipFill>
        <p:spPr>
          <a:xfrm>
            <a:off x="2858257" y="3772973"/>
            <a:ext cx="585535" cy="585535"/>
          </a:xfrm>
          <a:prstGeom prst="rect">
            <a:avLst/>
          </a:prstGeom>
          <a:noFill/>
          <a:ln>
            <a:noFill/>
          </a:ln>
        </p:spPr>
      </p:pic>
      <p:pic>
        <p:nvPicPr>
          <p:cNvPr id="227" name="Google Shape;227;p5"/>
          <p:cNvPicPr preferRelativeResize="0"/>
          <p:nvPr/>
        </p:nvPicPr>
        <p:blipFill rotWithShape="1">
          <a:blip r:embed="rId10">
            <a:alphaModFix/>
          </a:blip>
          <a:srcRect b="0" l="0" r="0" t="0"/>
          <a:stretch/>
        </p:blipFill>
        <p:spPr>
          <a:xfrm>
            <a:off x="4590919" y="3772973"/>
            <a:ext cx="585535" cy="585535"/>
          </a:xfrm>
          <a:prstGeom prst="rect">
            <a:avLst/>
          </a:prstGeom>
          <a:noFill/>
          <a:ln>
            <a:noFill/>
          </a:ln>
        </p:spPr>
      </p:pic>
      <p:pic>
        <p:nvPicPr>
          <p:cNvPr id="228" name="Google Shape;228;p5"/>
          <p:cNvPicPr preferRelativeResize="0"/>
          <p:nvPr/>
        </p:nvPicPr>
        <p:blipFill rotWithShape="1">
          <a:blip r:embed="rId11">
            <a:alphaModFix/>
          </a:blip>
          <a:srcRect b="0" l="0" r="0" t="0"/>
          <a:stretch/>
        </p:blipFill>
        <p:spPr>
          <a:xfrm>
            <a:off x="1087704" y="3772973"/>
            <a:ext cx="585535" cy="585535"/>
          </a:xfrm>
          <a:prstGeom prst="rect">
            <a:avLst/>
          </a:prstGeom>
          <a:noFill/>
          <a:ln>
            <a:noFill/>
          </a:ln>
        </p:spPr>
      </p:pic>
      <p:pic>
        <p:nvPicPr>
          <p:cNvPr id="229" name="Google Shape;229;p5"/>
          <p:cNvPicPr preferRelativeResize="0"/>
          <p:nvPr/>
        </p:nvPicPr>
        <p:blipFill rotWithShape="1">
          <a:blip r:embed="rId12">
            <a:alphaModFix/>
          </a:blip>
          <a:srcRect b="0" l="0" r="0" t="0"/>
          <a:stretch/>
        </p:blipFill>
        <p:spPr>
          <a:xfrm>
            <a:off x="1087704" y="5138516"/>
            <a:ext cx="585535" cy="585535"/>
          </a:xfrm>
          <a:prstGeom prst="rect">
            <a:avLst/>
          </a:prstGeom>
          <a:noFill/>
          <a:ln>
            <a:noFill/>
          </a:ln>
        </p:spPr>
      </p:pic>
      <p:sp>
        <p:nvSpPr>
          <p:cNvPr id="230" name="Google Shape;230;p5"/>
          <p:cNvSpPr txBox="1"/>
          <p:nvPr/>
        </p:nvSpPr>
        <p:spPr>
          <a:xfrm>
            <a:off x="528917" y="3126252"/>
            <a:ext cx="1703109"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Earthquakes</a:t>
            </a:r>
            <a:endParaRPr/>
          </a:p>
        </p:txBody>
      </p:sp>
      <p:sp>
        <p:nvSpPr>
          <p:cNvPr id="231" name="Google Shape;231;p5"/>
          <p:cNvSpPr txBox="1"/>
          <p:nvPr/>
        </p:nvSpPr>
        <p:spPr>
          <a:xfrm>
            <a:off x="2417246" y="3126252"/>
            <a:ext cx="1467556"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Fires</a:t>
            </a:r>
            <a:endParaRPr/>
          </a:p>
        </p:txBody>
      </p:sp>
      <p:sp>
        <p:nvSpPr>
          <p:cNvPr id="232" name="Google Shape;232;p5"/>
          <p:cNvSpPr txBox="1"/>
          <p:nvPr/>
        </p:nvSpPr>
        <p:spPr>
          <a:xfrm>
            <a:off x="4149908" y="3126252"/>
            <a:ext cx="1467556"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Floods</a:t>
            </a:r>
            <a:endParaRPr/>
          </a:p>
        </p:txBody>
      </p:sp>
      <p:sp>
        <p:nvSpPr>
          <p:cNvPr id="233" name="Google Shape;233;p5"/>
          <p:cNvSpPr txBox="1"/>
          <p:nvPr/>
        </p:nvSpPr>
        <p:spPr>
          <a:xfrm>
            <a:off x="379785" y="4437825"/>
            <a:ext cx="2001373"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Snow Hazards</a:t>
            </a:r>
            <a:endParaRPr/>
          </a:p>
        </p:txBody>
      </p:sp>
      <p:sp>
        <p:nvSpPr>
          <p:cNvPr id="234" name="Google Shape;234;p5"/>
          <p:cNvSpPr txBox="1"/>
          <p:nvPr/>
        </p:nvSpPr>
        <p:spPr>
          <a:xfrm>
            <a:off x="2417246" y="4437825"/>
            <a:ext cx="1467556"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Landslides</a:t>
            </a:r>
            <a:endParaRPr/>
          </a:p>
        </p:txBody>
      </p:sp>
      <p:sp>
        <p:nvSpPr>
          <p:cNvPr id="235" name="Google Shape;235;p5"/>
          <p:cNvSpPr txBox="1"/>
          <p:nvPr/>
        </p:nvSpPr>
        <p:spPr>
          <a:xfrm>
            <a:off x="4149908" y="4437825"/>
            <a:ext cx="1467556"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Calibri"/>
              <a:buNone/>
            </a:pPr>
            <a:r>
              <a:rPr b="0" i="0" lang="en-US" sz="2000" u="none" cap="none" strike="noStrike">
                <a:solidFill>
                  <a:srgbClr val="000000"/>
                </a:solidFill>
                <a:latin typeface="Calibri"/>
                <a:ea typeface="Calibri"/>
                <a:cs typeface="Calibri"/>
                <a:sym typeface="Calibri"/>
              </a:rPr>
              <a:t> </a:t>
            </a:r>
            <a:r>
              <a:rPr b="0" i="0" lang="en-US" sz="2000" u="none" cap="none" strike="noStrike">
                <a:solidFill>
                  <a:srgbClr val="000000"/>
                </a:solidFill>
                <a:latin typeface="Arial"/>
                <a:ea typeface="Arial"/>
                <a:cs typeface="Arial"/>
                <a:sym typeface="Arial"/>
              </a:rPr>
              <a:t>Tsunamis</a:t>
            </a:r>
            <a:endParaRPr/>
          </a:p>
        </p:txBody>
      </p:sp>
      <p:sp>
        <p:nvSpPr>
          <p:cNvPr id="236" name="Google Shape;236;p5"/>
          <p:cNvSpPr txBox="1"/>
          <p:nvPr/>
        </p:nvSpPr>
        <p:spPr>
          <a:xfrm>
            <a:off x="646693" y="5766755"/>
            <a:ext cx="1467556"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Hurricanes</a:t>
            </a:r>
            <a:endParaRPr/>
          </a:p>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Storms</a:t>
            </a:r>
            <a:endParaRPr/>
          </a:p>
        </p:txBody>
      </p:sp>
      <p:sp>
        <p:nvSpPr>
          <p:cNvPr id="237" name="Google Shape;237;p5"/>
          <p:cNvSpPr txBox="1"/>
          <p:nvPr/>
        </p:nvSpPr>
        <p:spPr>
          <a:xfrm>
            <a:off x="2417246" y="5766755"/>
            <a:ext cx="1467556"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Volcanic</a:t>
            </a:r>
            <a:endParaRPr/>
          </a:p>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Eruption</a:t>
            </a:r>
            <a:endParaRPr/>
          </a:p>
        </p:txBody>
      </p:sp>
      <p:sp>
        <p:nvSpPr>
          <p:cNvPr id="238" name="Google Shape;238;p5"/>
          <p:cNvSpPr txBox="1"/>
          <p:nvPr/>
        </p:nvSpPr>
        <p:spPr>
          <a:xfrm>
            <a:off x="4149908" y="5766755"/>
            <a:ext cx="1467556"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lang="en-US" sz="2000">
                <a:solidFill>
                  <a:srgbClr val="000000"/>
                </a:solidFill>
                <a:latin typeface="Arial"/>
                <a:ea typeface="Arial"/>
                <a:cs typeface="Arial"/>
                <a:sym typeface="Arial"/>
              </a:rPr>
              <a:t>Others</a:t>
            </a:r>
            <a:endParaRPr b="0" i="0" sz="2000" u="none" cap="none" strike="noStrike">
              <a:solidFill>
                <a:srgbClr val="000000"/>
              </a:solidFill>
              <a:latin typeface="Arial"/>
              <a:ea typeface="Arial"/>
              <a:cs typeface="Arial"/>
              <a:sym typeface="Arial"/>
            </a:endParaRPr>
          </a:p>
        </p:txBody>
      </p:sp>
      <p:sp>
        <p:nvSpPr>
          <p:cNvPr id="239" name="Google Shape;239;p5"/>
          <p:cNvSpPr/>
          <p:nvPr/>
        </p:nvSpPr>
        <p:spPr>
          <a:xfrm>
            <a:off x="6096001" y="1743832"/>
            <a:ext cx="5700000" cy="2513134"/>
          </a:xfrm>
          <a:prstGeom prst="rect">
            <a:avLst/>
          </a:prstGeom>
          <a:solidFill>
            <a:schemeClr val="lt1"/>
          </a:solidFill>
          <a:ln>
            <a:noFill/>
          </a:ln>
          <a:effectLst>
            <a:outerShdw blurRad="2413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40" name="Google Shape;240;p5"/>
          <p:cNvSpPr/>
          <p:nvPr/>
        </p:nvSpPr>
        <p:spPr>
          <a:xfrm>
            <a:off x="6096000" y="1740117"/>
            <a:ext cx="5699999" cy="515007"/>
          </a:xfrm>
          <a:prstGeom prst="rect">
            <a:avLst/>
          </a:prstGeom>
          <a:gradFill>
            <a:gsLst>
              <a:gs pos="0">
                <a:srgbClr val="145256">
                  <a:alpha val="90196"/>
                </a:srgbClr>
              </a:gs>
              <a:gs pos="5000">
                <a:srgbClr val="145256">
                  <a:alpha val="90196"/>
                </a:srgbClr>
              </a:gs>
              <a:gs pos="100000">
                <a:srgbClr val="1C8D9C"/>
              </a:gs>
            </a:gsLst>
            <a:path path="circle">
              <a:fillToRect b="0%" l="0%" r="100%" t="100%"/>
            </a:path>
            <a:tileRect b="-100%" l="-100%" r="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Arial"/>
              <a:buNone/>
            </a:pPr>
            <a:r>
              <a:rPr b="1" i="0" lang="en-US" sz="2000" u="none" cap="none" strike="noStrike">
                <a:solidFill>
                  <a:srgbClr val="FFFFFF"/>
                </a:solidFill>
                <a:latin typeface="Arial"/>
                <a:ea typeface="Arial"/>
                <a:cs typeface="Arial"/>
                <a:sym typeface="Arial"/>
              </a:rPr>
              <a:t>MAN-MADE EVENTS</a:t>
            </a:r>
            <a:endParaRPr b="1" i="0" sz="2000" u="none" cap="none" strike="noStrike">
              <a:solidFill>
                <a:srgbClr val="FFFFFF"/>
              </a:solidFill>
              <a:latin typeface="Arial"/>
              <a:ea typeface="Arial"/>
              <a:cs typeface="Arial"/>
              <a:sym typeface="Arial"/>
            </a:endParaRPr>
          </a:p>
        </p:txBody>
      </p:sp>
      <p:pic>
        <p:nvPicPr>
          <p:cNvPr id="241" name="Google Shape;241;p5"/>
          <p:cNvPicPr preferRelativeResize="0"/>
          <p:nvPr/>
        </p:nvPicPr>
        <p:blipFill rotWithShape="1">
          <a:blip r:embed="rId13">
            <a:alphaModFix/>
          </a:blip>
          <a:srcRect b="0" l="0" r="0" t="0"/>
          <a:stretch/>
        </p:blipFill>
        <p:spPr>
          <a:xfrm>
            <a:off x="6841956" y="2606174"/>
            <a:ext cx="585535" cy="585535"/>
          </a:xfrm>
          <a:prstGeom prst="rect">
            <a:avLst/>
          </a:prstGeom>
          <a:noFill/>
          <a:ln>
            <a:noFill/>
          </a:ln>
        </p:spPr>
      </p:pic>
      <p:pic>
        <p:nvPicPr>
          <p:cNvPr id="242" name="Google Shape;242;p5"/>
          <p:cNvPicPr preferRelativeResize="0"/>
          <p:nvPr/>
        </p:nvPicPr>
        <p:blipFill rotWithShape="1">
          <a:blip r:embed="rId14">
            <a:alphaModFix/>
          </a:blip>
          <a:srcRect b="0" l="0" r="0" t="0"/>
          <a:stretch/>
        </p:blipFill>
        <p:spPr>
          <a:xfrm>
            <a:off x="8692902" y="2606174"/>
            <a:ext cx="600173" cy="600173"/>
          </a:xfrm>
          <a:prstGeom prst="rect">
            <a:avLst/>
          </a:prstGeom>
          <a:noFill/>
          <a:ln>
            <a:noFill/>
          </a:ln>
        </p:spPr>
      </p:pic>
      <p:sp>
        <p:nvSpPr>
          <p:cNvPr id="243" name="Google Shape;243;p5"/>
          <p:cNvSpPr txBox="1"/>
          <p:nvPr/>
        </p:nvSpPr>
        <p:spPr>
          <a:xfrm>
            <a:off x="6385842" y="3276396"/>
            <a:ext cx="1467556"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Oil Spills</a:t>
            </a:r>
            <a:endParaRPr/>
          </a:p>
        </p:txBody>
      </p:sp>
      <p:sp>
        <p:nvSpPr>
          <p:cNvPr id="244" name="Google Shape;244;p5"/>
          <p:cNvSpPr txBox="1"/>
          <p:nvPr/>
        </p:nvSpPr>
        <p:spPr>
          <a:xfrm>
            <a:off x="8257353" y="3276396"/>
            <a:ext cx="1467556"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Explosion Events</a:t>
            </a:r>
            <a:endParaRPr/>
          </a:p>
        </p:txBody>
      </p:sp>
      <p:sp>
        <p:nvSpPr>
          <p:cNvPr id="245" name="Google Shape;245;p5"/>
          <p:cNvSpPr/>
          <p:nvPr/>
        </p:nvSpPr>
        <p:spPr>
          <a:xfrm>
            <a:off x="6096001" y="4492242"/>
            <a:ext cx="5700000" cy="2097744"/>
          </a:xfrm>
          <a:prstGeom prst="rect">
            <a:avLst/>
          </a:prstGeom>
          <a:solidFill>
            <a:schemeClr val="lt1"/>
          </a:solidFill>
          <a:ln>
            <a:noFill/>
          </a:ln>
          <a:effectLst>
            <a:outerShdw blurRad="2413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46" name="Google Shape;246;p5"/>
          <p:cNvSpPr/>
          <p:nvPr/>
        </p:nvSpPr>
        <p:spPr>
          <a:xfrm>
            <a:off x="6096000" y="4492242"/>
            <a:ext cx="5699999" cy="693096"/>
          </a:xfrm>
          <a:prstGeom prst="rect">
            <a:avLst/>
          </a:prstGeom>
          <a:gradFill>
            <a:gsLst>
              <a:gs pos="0">
                <a:srgbClr val="145256">
                  <a:alpha val="90196"/>
                </a:srgbClr>
              </a:gs>
              <a:gs pos="5000">
                <a:srgbClr val="145256">
                  <a:alpha val="90196"/>
                </a:srgbClr>
              </a:gs>
              <a:gs pos="100000">
                <a:srgbClr val="1C8D9C"/>
              </a:gs>
            </a:gsLst>
            <a:path path="circle">
              <a:fillToRect b="0%" l="0%" r="100%" t="100%"/>
            </a:path>
            <a:tileRect b="-100%" l="-100%" r="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Arial"/>
              <a:buNone/>
            </a:pPr>
            <a:r>
              <a:rPr b="1" i="0" lang="en-US" sz="2000" u="none" cap="none" strike="noStrike">
                <a:solidFill>
                  <a:srgbClr val="FFFFFF"/>
                </a:solidFill>
                <a:latin typeface="Arial"/>
                <a:ea typeface="Arial"/>
                <a:cs typeface="Arial"/>
                <a:sym typeface="Arial"/>
              </a:rPr>
              <a:t>CHARTER CANNOT BE </a:t>
            </a:r>
            <a:br>
              <a:rPr b="1" i="0" lang="en-US" sz="2000" u="none" cap="none" strike="noStrike">
                <a:solidFill>
                  <a:srgbClr val="FFFFFF"/>
                </a:solidFill>
                <a:latin typeface="Arial"/>
                <a:ea typeface="Arial"/>
                <a:cs typeface="Arial"/>
                <a:sym typeface="Arial"/>
              </a:rPr>
            </a:br>
            <a:r>
              <a:rPr b="1" i="0" lang="en-US" sz="2000" u="none" cap="none" strike="noStrike">
                <a:solidFill>
                  <a:srgbClr val="FFFFFF"/>
                </a:solidFill>
                <a:latin typeface="Arial"/>
                <a:ea typeface="Arial"/>
                <a:cs typeface="Arial"/>
                <a:sym typeface="Arial"/>
              </a:rPr>
              <a:t>ACTIVATED FOR:</a:t>
            </a:r>
            <a:endParaRPr b="1" i="0" sz="2000" u="none" cap="none" strike="noStrike">
              <a:solidFill>
                <a:srgbClr val="FFFFFF"/>
              </a:solidFill>
              <a:latin typeface="Arial"/>
              <a:ea typeface="Arial"/>
              <a:cs typeface="Arial"/>
              <a:sym typeface="Arial"/>
            </a:endParaRPr>
          </a:p>
        </p:txBody>
      </p:sp>
      <p:sp>
        <p:nvSpPr>
          <p:cNvPr id="247" name="Google Shape;247;p5"/>
          <p:cNvSpPr txBox="1"/>
          <p:nvPr/>
        </p:nvSpPr>
        <p:spPr>
          <a:xfrm>
            <a:off x="6332446" y="5237734"/>
            <a:ext cx="5438101" cy="1323439"/>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2000"/>
              <a:buFont typeface="Arial"/>
              <a:buChar char="•"/>
            </a:pPr>
            <a:r>
              <a:rPr b="0" i="0" lang="en-US" sz="2000" u="none" cap="none" strike="noStrike">
                <a:solidFill>
                  <a:srgbClr val="000000"/>
                </a:solidFill>
                <a:latin typeface="Arial"/>
                <a:ea typeface="Arial"/>
                <a:cs typeface="Arial"/>
                <a:sym typeface="Arial"/>
              </a:rPr>
              <a:t>War or armed conflict</a:t>
            </a:r>
            <a:endParaRPr/>
          </a:p>
          <a:p>
            <a:pPr indent="-285750" lvl="0" marL="285750" marR="0" rtl="0" algn="l">
              <a:lnSpc>
                <a:spcPct val="100000"/>
              </a:lnSpc>
              <a:spcBef>
                <a:spcPts val="0"/>
              </a:spcBef>
              <a:spcAft>
                <a:spcPts val="0"/>
              </a:spcAft>
              <a:buClr>
                <a:srgbClr val="000000"/>
              </a:buClr>
              <a:buSzPts val="2000"/>
              <a:buFont typeface="Arial"/>
              <a:buChar char="•"/>
            </a:pPr>
            <a:r>
              <a:rPr b="0" i="0" lang="en-US" sz="2000" u="none" cap="none" strike="noStrike">
                <a:solidFill>
                  <a:srgbClr val="000000"/>
                </a:solidFill>
                <a:latin typeface="Arial"/>
                <a:ea typeface="Arial"/>
                <a:cs typeface="Arial"/>
                <a:sym typeface="Arial"/>
              </a:rPr>
              <a:t>Slow-onset disasters (i.e., drought)</a:t>
            </a:r>
            <a:endParaRPr/>
          </a:p>
          <a:p>
            <a:pPr indent="-285750" lvl="0" marL="285750" marR="0" rtl="0" algn="l">
              <a:lnSpc>
                <a:spcPct val="100000"/>
              </a:lnSpc>
              <a:spcBef>
                <a:spcPts val="0"/>
              </a:spcBef>
              <a:spcAft>
                <a:spcPts val="0"/>
              </a:spcAft>
              <a:buClr>
                <a:srgbClr val="000000"/>
              </a:buClr>
              <a:buSzPts val="2000"/>
              <a:buFont typeface="Arial"/>
              <a:buChar char="•"/>
            </a:pPr>
            <a:r>
              <a:rPr b="0" i="0" lang="en-US" sz="2000" u="none" cap="none" strike="noStrike">
                <a:solidFill>
                  <a:srgbClr val="000000"/>
                </a:solidFill>
                <a:latin typeface="Arial"/>
                <a:ea typeface="Arial"/>
                <a:cs typeface="Arial"/>
                <a:sym typeface="Arial"/>
              </a:rPr>
              <a:t>Disaster is not in a state of crisis </a:t>
            </a:r>
            <a:br>
              <a:rPr b="0" i="0" lang="en-US" sz="2000" u="none" cap="none" strike="noStrike">
                <a:solidFill>
                  <a:srgbClr val="000000"/>
                </a:solidFill>
                <a:latin typeface="Arial"/>
                <a:ea typeface="Arial"/>
                <a:cs typeface="Arial"/>
                <a:sym typeface="Arial"/>
              </a:rPr>
            </a:br>
            <a:r>
              <a:rPr b="0" i="0" lang="en-US" sz="2000" u="none" cap="none" strike="noStrike">
                <a:solidFill>
                  <a:srgbClr val="000000"/>
                </a:solidFill>
                <a:latin typeface="Arial"/>
                <a:ea typeface="Arial"/>
                <a:cs typeface="Arial"/>
                <a:sym typeface="Arial"/>
              </a:rPr>
              <a:t>(i.e., minor earthquake)</a:t>
            </a:r>
            <a:endParaRPr/>
          </a:p>
        </p:txBody>
      </p:sp>
      <p:pic>
        <p:nvPicPr>
          <p:cNvPr id="248" name="Google Shape;248;p5"/>
          <p:cNvPicPr preferRelativeResize="0"/>
          <p:nvPr/>
        </p:nvPicPr>
        <p:blipFill rotWithShape="1">
          <a:blip r:embed="rId4">
            <a:alphaModFix/>
          </a:blip>
          <a:srcRect b="0" l="0" r="0" t="0"/>
          <a:stretch/>
        </p:blipFill>
        <p:spPr>
          <a:xfrm>
            <a:off x="10573938" y="2619791"/>
            <a:ext cx="585535" cy="585535"/>
          </a:xfrm>
          <a:prstGeom prst="rect">
            <a:avLst/>
          </a:prstGeom>
          <a:noFill/>
          <a:ln>
            <a:noFill/>
          </a:ln>
        </p:spPr>
      </p:pic>
      <p:sp>
        <p:nvSpPr>
          <p:cNvPr id="249" name="Google Shape;249;p5"/>
          <p:cNvSpPr txBox="1"/>
          <p:nvPr/>
        </p:nvSpPr>
        <p:spPr>
          <a:xfrm>
            <a:off x="10134095" y="3276396"/>
            <a:ext cx="1467556"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Industrial Accidents</a:t>
            </a:r>
            <a:endParaRPr/>
          </a:p>
        </p:txBody>
      </p:sp>
      <p:pic>
        <p:nvPicPr>
          <p:cNvPr id="250" name="Google Shape;250;p5"/>
          <p:cNvPicPr preferRelativeResize="0"/>
          <p:nvPr/>
        </p:nvPicPr>
        <p:blipFill rotWithShape="1">
          <a:blip r:embed="rId15">
            <a:alphaModFix/>
          </a:blip>
          <a:srcRect b="0" l="0" r="0" t="0"/>
          <a:stretch/>
        </p:blipFill>
        <p:spPr>
          <a:xfrm>
            <a:off x="11257614" y="235537"/>
            <a:ext cx="660459" cy="662157"/>
          </a:xfrm>
          <a:prstGeom prst="rect">
            <a:avLst/>
          </a:prstGeom>
          <a:noFill/>
          <a:ln>
            <a:noFill/>
          </a:ln>
          <a:effectLst>
            <a:outerShdw blurRad="114300" sx="114000" rotWithShape="0" algn="t" sy="114000">
              <a:srgbClr val="000000">
                <a:alpha val="92156"/>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55" name="Shape 255"/>
        <p:cNvGrpSpPr/>
        <p:nvPr/>
      </p:nvGrpSpPr>
      <p:grpSpPr>
        <a:xfrm>
          <a:off x="0" y="0"/>
          <a:ext cx="0" cy="0"/>
          <a:chOff x="0" y="0"/>
          <a:chExt cx="0" cy="0"/>
        </a:xfrm>
      </p:grpSpPr>
      <p:sp>
        <p:nvSpPr>
          <p:cNvPr id="256" name="Google Shape;256;p6"/>
          <p:cNvSpPr txBox="1"/>
          <p:nvPr>
            <p:ph idx="4294967295" type="body"/>
          </p:nvPr>
        </p:nvSpPr>
        <p:spPr>
          <a:xfrm>
            <a:off x="395296" y="2021611"/>
            <a:ext cx="4886005"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lang="en-US" sz="2000">
                <a:latin typeface="Arial"/>
                <a:ea typeface="Arial"/>
                <a:cs typeface="Arial"/>
                <a:sym typeface="Arial"/>
              </a:rPr>
              <a:t>Access to data from 270+ satellites</a:t>
            </a:r>
            <a:endParaRPr/>
          </a:p>
          <a:p>
            <a:pPr indent="-228600" lvl="0" marL="228600" rtl="0" algn="l">
              <a:lnSpc>
                <a:spcPct val="100000"/>
              </a:lnSpc>
              <a:spcBef>
                <a:spcPts val="1000"/>
              </a:spcBef>
              <a:spcAft>
                <a:spcPts val="0"/>
              </a:spcAft>
              <a:buClr>
                <a:schemeClr val="dk1"/>
              </a:buClr>
              <a:buSzPts val="2000"/>
              <a:buChar char="•"/>
            </a:pPr>
            <a:r>
              <a:rPr lang="en-US" sz="2000">
                <a:latin typeface="Arial"/>
                <a:ea typeface="Arial"/>
                <a:cs typeface="Arial"/>
                <a:sym typeface="Arial"/>
              </a:rPr>
              <a:t>Rapid tasking of a wide variety of Earth observation satellites</a:t>
            </a:r>
            <a:endParaRPr/>
          </a:p>
          <a:p>
            <a:pPr indent="-228600" lvl="0" marL="228600" rtl="0" algn="l">
              <a:lnSpc>
                <a:spcPct val="100000"/>
              </a:lnSpc>
              <a:spcBef>
                <a:spcPts val="1000"/>
              </a:spcBef>
              <a:spcAft>
                <a:spcPts val="0"/>
              </a:spcAft>
              <a:buClr>
                <a:schemeClr val="dk1"/>
              </a:buClr>
              <a:buSzPts val="2000"/>
              <a:buChar char="•"/>
            </a:pPr>
            <a:r>
              <a:rPr lang="en-US" sz="2000">
                <a:latin typeface="Arial"/>
                <a:ea typeface="Arial"/>
                <a:cs typeface="Arial"/>
                <a:sym typeface="Arial"/>
              </a:rPr>
              <a:t>Crucial insights into a disaster that are impossible to obtain from the ground</a:t>
            </a:r>
            <a:endParaRPr sz="2000">
              <a:latin typeface="Arial"/>
              <a:ea typeface="Arial"/>
              <a:cs typeface="Arial"/>
              <a:sym typeface="Arial"/>
            </a:endParaRPr>
          </a:p>
          <a:p>
            <a:pPr indent="-228600" lvl="0" marL="228600" rtl="0" algn="l">
              <a:lnSpc>
                <a:spcPct val="100000"/>
              </a:lnSpc>
              <a:spcBef>
                <a:spcPts val="1000"/>
              </a:spcBef>
              <a:spcAft>
                <a:spcPts val="0"/>
              </a:spcAft>
              <a:buClr>
                <a:schemeClr val="dk1"/>
              </a:buClr>
              <a:buSzPts val="2000"/>
              <a:buChar char="•"/>
            </a:pPr>
            <a:r>
              <a:rPr lang="en-US" sz="2000">
                <a:latin typeface="Arial"/>
                <a:ea typeface="Arial"/>
                <a:cs typeface="Arial"/>
                <a:sym typeface="Arial"/>
              </a:rPr>
              <a:t>Global collaboration in humanitarian aid by providing </a:t>
            </a:r>
            <a:r>
              <a:rPr b="1" lang="en-US" sz="2000">
                <a:latin typeface="Arial"/>
                <a:ea typeface="Arial"/>
                <a:cs typeface="Arial"/>
                <a:sym typeface="Arial"/>
              </a:rPr>
              <a:t>free</a:t>
            </a:r>
            <a:r>
              <a:rPr lang="en-US" sz="2000">
                <a:latin typeface="Arial"/>
                <a:ea typeface="Arial"/>
                <a:cs typeface="Arial"/>
                <a:sym typeface="Arial"/>
              </a:rPr>
              <a:t>, </a:t>
            </a:r>
            <a:r>
              <a:rPr b="1" lang="en-US" sz="2000">
                <a:latin typeface="Arial"/>
                <a:ea typeface="Arial"/>
                <a:cs typeface="Arial"/>
                <a:sym typeface="Arial"/>
              </a:rPr>
              <a:t>24/7</a:t>
            </a:r>
            <a:r>
              <a:rPr lang="en-US" sz="2000">
                <a:latin typeface="Arial"/>
                <a:ea typeface="Arial"/>
                <a:cs typeface="Arial"/>
                <a:sym typeface="Arial"/>
              </a:rPr>
              <a:t> access to a community of experts and decision makers</a:t>
            </a:r>
            <a:endParaRPr/>
          </a:p>
        </p:txBody>
      </p:sp>
      <p:pic>
        <p:nvPicPr>
          <p:cNvPr id="257" name="Google Shape;257;p6"/>
          <p:cNvPicPr preferRelativeResize="0"/>
          <p:nvPr/>
        </p:nvPicPr>
        <p:blipFill rotWithShape="1">
          <a:blip r:embed="rId4">
            <a:alphaModFix/>
          </a:blip>
          <a:srcRect b="0" l="0" r="0" t="0"/>
          <a:stretch/>
        </p:blipFill>
        <p:spPr>
          <a:xfrm>
            <a:off x="11317574" y="235537"/>
            <a:ext cx="660458" cy="662156"/>
          </a:xfrm>
          <a:prstGeom prst="rect">
            <a:avLst/>
          </a:prstGeom>
          <a:noFill/>
          <a:ln>
            <a:noFill/>
          </a:ln>
        </p:spPr>
      </p:pic>
      <p:sp>
        <p:nvSpPr>
          <p:cNvPr id="258" name="Google Shape;258;p6"/>
          <p:cNvSpPr txBox="1"/>
          <p:nvPr/>
        </p:nvSpPr>
        <p:spPr>
          <a:xfrm>
            <a:off x="395296" y="288000"/>
            <a:ext cx="3761068" cy="15696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19606C"/>
                </a:solidFill>
                <a:latin typeface="Arial"/>
                <a:ea typeface="Arial"/>
                <a:cs typeface="Arial"/>
                <a:sym typeface="Arial"/>
              </a:rPr>
              <a:t>BENEFITS OF ACTIVATING THE CHARTER</a:t>
            </a:r>
            <a:endParaRPr b="1" sz="3200">
              <a:solidFill>
                <a:srgbClr val="19606C"/>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63" name="Shape 263"/>
        <p:cNvGrpSpPr/>
        <p:nvPr/>
      </p:nvGrpSpPr>
      <p:grpSpPr>
        <a:xfrm>
          <a:off x="0" y="0"/>
          <a:ext cx="0" cy="0"/>
          <a:chOff x="0" y="0"/>
          <a:chExt cx="0" cy="0"/>
        </a:xfrm>
      </p:grpSpPr>
      <p:sp>
        <p:nvSpPr>
          <p:cNvPr id="264" name="Google Shape;264;p7"/>
          <p:cNvSpPr/>
          <p:nvPr/>
        </p:nvSpPr>
        <p:spPr>
          <a:xfrm>
            <a:off x="396001" y="2294282"/>
            <a:ext cx="5605402" cy="1627612"/>
          </a:xfrm>
          <a:prstGeom prst="rect">
            <a:avLst/>
          </a:prstGeom>
          <a:solidFill>
            <a:schemeClr val="lt1"/>
          </a:solidFill>
          <a:ln>
            <a:noFill/>
          </a:ln>
          <a:effectLst>
            <a:outerShdw blurRad="241300" rotWithShape="0" algn="t" dir="5400000" dist="38100">
              <a:srgbClr val="000000">
                <a:alpha val="20000"/>
              </a:srgbClr>
            </a:outerShdw>
          </a:effectLst>
        </p:spPr>
        <p:txBody>
          <a:bodyPr anchorCtr="0" anchor="ctr" bIns="45700" lIns="360000" spcFirstLastPara="1" rIns="360000"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Authorized Users (AU) can request the activation of the Charter in the event of a disaster occurring in their own country.</a:t>
            </a:r>
            <a:endParaRPr b="0" i="0" sz="2000" u="none" cap="none" strike="noStrike">
              <a:solidFill>
                <a:srgbClr val="000000"/>
              </a:solidFill>
              <a:latin typeface="Arial"/>
              <a:ea typeface="Arial"/>
              <a:cs typeface="Arial"/>
              <a:sym typeface="Arial"/>
            </a:endParaRPr>
          </a:p>
        </p:txBody>
      </p:sp>
      <p:sp>
        <p:nvSpPr>
          <p:cNvPr id="265" name="Google Shape;265;p7"/>
          <p:cNvSpPr/>
          <p:nvPr/>
        </p:nvSpPr>
        <p:spPr>
          <a:xfrm>
            <a:off x="396000" y="1779275"/>
            <a:ext cx="5605401" cy="515007"/>
          </a:xfrm>
          <a:prstGeom prst="rect">
            <a:avLst/>
          </a:prstGeom>
          <a:gradFill>
            <a:gsLst>
              <a:gs pos="0">
                <a:srgbClr val="145256">
                  <a:alpha val="90196"/>
                </a:srgbClr>
              </a:gs>
              <a:gs pos="5000">
                <a:srgbClr val="145256">
                  <a:alpha val="90196"/>
                </a:srgbClr>
              </a:gs>
              <a:gs pos="100000">
                <a:srgbClr val="1C8D9C"/>
              </a:gs>
            </a:gsLst>
            <a:path path="circle">
              <a:fillToRect b="0%" l="0%" r="100%" t="100%"/>
            </a:path>
            <a:tileRect b="-100%" l="-100%" r="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Arial"/>
              <a:buNone/>
            </a:pPr>
            <a:r>
              <a:rPr b="1" i="0" lang="en-US" sz="2000" u="none" cap="none" strike="noStrike">
                <a:solidFill>
                  <a:srgbClr val="FFFFFF"/>
                </a:solidFill>
                <a:latin typeface="Arial"/>
                <a:ea typeface="Arial"/>
                <a:cs typeface="Arial"/>
                <a:sym typeface="Arial"/>
              </a:rPr>
              <a:t>BY DIRECT ACTIVATION</a:t>
            </a:r>
            <a:endParaRPr b="1" i="0" sz="2000" u="none" cap="none" strike="noStrike">
              <a:solidFill>
                <a:srgbClr val="FFFFFF"/>
              </a:solidFill>
              <a:latin typeface="Arial"/>
              <a:ea typeface="Arial"/>
              <a:cs typeface="Arial"/>
              <a:sym typeface="Arial"/>
            </a:endParaRPr>
          </a:p>
        </p:txBody>
      </p:sp>
      <p:sp>
        <p:nvSpPr>
          <p:cNvPr id="266" name="Google Shape;266;p7"/>
          <p:cNvSpPr/>
          <p:nvPr/>
        </p:nvSpPr>
        <p:spPr>
          <a:xfrm>
            <a:off x="6186170" y="2542520"/>
            <a:ext cx="5605403" cy="1379373"/>
          </a:xfrm>
          <a:prstGeom prst="rect">
            <a:avLst/>
          </a:prstGeom>
          <a:solidFill>
            <a:schemeClr val="lt1"/>
          </a:solidFill>
          <a:ln>
            <a:noFill/>
          </a:ln>
          <a:effectLst>
            <a:outerShdw blurRad="241300" rotWithShape="0" algn="t" dir="5400000" dist="38100">
              <a:srgbClr val="000000">
                <a:alpha val="20000"/>
              </a:srgbClr>
            </a:outerShdw>
          </a:effectLst>
        </p:spPr>
        <p:txBody>
          <a:bodyPr anchorCtr="0" anchor="ctr" bIns="45700" lIns="360000" spcFirstLastPara="1" rIns="360000"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AU can request the activation of the Charter for a disaster occurring in another country that does not have an AU.</a:t>
            </a:r>
            <a:endParaRPr/>
          </a:p>
        </p:txBody>
      </p:sp>
      <p:sp>
        <p:nvSpPr>
          <p:cNvPr id="267" name="Google Shape;267;p7"/>
          <p:cNvSpPr/>
          <p:nvPr/>
        </p:nvSpPr>
        <p:spPr>
          <a:xfrm>
            <a:off x="6186170" y="1781736"/>
            <a:ext cx="5605402" cy="757069"/>
          </a:xfrm>
          <a:prstGeom prst="rect">
            <a:avLst/>
          </a:prstGeom>
          <a:gradFill>
            <a:gsLst>
              <a:gs pos="0">
                <a:srgbClr val="531A34"/>
              </a:gs>
              <a:gs pos="100000">
                <a:srgbClr val="1C8C9B"/>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Arial"/>
              <a:buNone/>
            </a:pPr>
            <a:r>
              <a:rPr b="1" i="0" lang="en-US" sz="2000" u="none" cap="none" strike="noStrike">
                <a:solidFill>
                  <a:srgbClr val="FFFFFF"/>
                </a:solidFill>
                <a:latin typeface="Arial"/>
                <a:ea typeface="Arial"/>
                <a:cs typeface="Arial"/>
                <a:sym typeface="Arial"/>
              </a:rPr>
              <a:t>THROUGH AN AU FROM ANOTHER COUNTRY</a:t>
            </a:r>
            <a:endParaRPr b="1" i="0" sz="2000" u="none" cap="none" strike="noStrike">
              <a:solidFill>
                <a:srgbClr val="FFFFFF"/>
              </a:solidFill>
              <a:latin typeface="Arial"/>
              <a:ea typeface="Arial"/>
              <a:cs typeface="Arial"/>
              <a:sym typeface="Arial"/>
            </a:endParaRPr>
          </a:p>
        </p:txBody>
      </p:sp>
      <p:sp>
        <p:nvSpPr>
          <p:cNvPr id="268" name="Google Shape;268;p7"/>
          <p:cNvSpPr/>
          <p:nvPr/>
        </p:nvSpPr>
        <p:spPr>
          <a:xfrm>
            <a:off x="396000" y="4835076"/>
            <a:ext cx="5605402" cy="1699287"/>
          </a:xfrm>
          <a:prstGeom prst="rect">
            <a:avLst/>
          </a:prstGeom>
          <a:solidFill>
            <a:schemeClr val="lt1"/>
          </a:solidFill>
          <a:ln>
            <a:noFill/>
          </a:ln>
          <a:effectLst>
            <a:outerShdw blurRad="241300" rotWithShape="0" algn="t" dir="5400000" dist="38100">
              <a:srgbClr val="000000">
                <a:alpha val="20000"/>
              </a:srgbClr>
            </a:outerShdw>
          </a:effectLst>
        </p:spPr>
        <p:txBody>
          <a:bodyPr anchorCtr="0" anchor="ctr" bIns="45700" lIns="360000" spcFirstLastPara="1" rIns="360000"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UNOOSA and UNITAR/UNOSAT can submit requests on behalf of United Nations’ agencies and countries that do not have an AU.</a:t>
            </a:r>
            <a:endParaRPr/>
          </a:p>
        </p:txBody>
      </p:sp>
      <p:sp>
        <p:nvSpPr>
          <p:cNvPr id="269" name="Google Shape;269;p7"/>
          <p:cNvSpPr/>
          <p:nvPr/>
        </p:nvSpPr>
        <p:spPr>
          <a:xfrm>
            <a:off x="395999" y="4320070"/>
            <a:ext cx="5605401" cy="515007"/>
          </a:xfrm>
          <a:prstGeom prst="rect">
            <a:avLst/>
          </a:prstGeom>
          <a:gradFill>
            <a:gsLst>
              <a:gs pos="0">
                <a:srgbClr val="53233C"/>
              </a:gs>
              <a:gs pos="5000">
                <a:srgbClr val="53233C"/>
              </a:gs>
              <a:gs pos="100000">
                <a:srgbClr val="1E3A64"/>
              </a:gs>
            </a:gsLst>
            <a:path path="circle">
              <a:fillToRect b="0%" l="0%" r="100%" t="100%"/>
            </a:path>
            <a:tileRect b="-100%" l="-100%" r="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Arial"/>
              <a:buNone/>
            </a:pPr>
            <a:r>
              <a:rPr b="1" i="0" lang="en-US" sz="2000" u="none" cap="none" strike="noStrike">
                <a:solidFill>
                  <a:srgbClr val="FFFFFF"/>
                </a:solidFill>
                <a:latin typeface="Arial"/>
                <a:ea typeface="Arial"/>
                <a:cs typeface="Arial"/>
                <a:sym typeface="Arial"/>
              </a:rPr>
              <a:t>BY THE U</a:t>
            </a:r>
            <a:r>
              <a:rPr b="1" lang="en-US" sz="2000">
                <a:solidFill>
                  <a:srgbClr val="FFFFFF"/>
                </a:solidFill>
                <a:latin typeface="Arial"/>
                <a:ea typeface="Arial"/>
                <a:cs typeface="Arial"/>
                <a:sym typeface="Arial"/>
              </a:rPr>
              <a:t>NITED NATIONS</a:t>
            </a:r>
            <a:endParaRPr b="1" i="0" sz="2000" u="none" cap="none" strike="noStrike">
              <a:solidFill>
                <a:srgbClr val="FFFFFF"/>
              </a:solidFill>
              <a:latin typeface="Arial"/>
              <a:ea typeface="Arial"/>
              <a:cs typeface="Arial"/>
              <a:sym typeface="Arial"/>
            </a:endParaRPr>
          </a:p>
        </p:txBody>
      </p:sp>
      <p:sp>
        <p:nvSpPr>
          <p:cNvPr id="270" name="Google Shape;270;p7"/>
          <p:cNvSpPr/>
          <p:nvPr/>
        </p:nvSpPr>
        <p:spPr>
          <a:xfrm>
            <a:off x="6186169" y="4835076"/>
            <a:ext cx="5605403" cy="1699288"/>
          </a:xfrm>
          <a:prstGeom prst="rect">
            <a:avLst/>
          </a:prstGeom>
          <a:solidFill>
            <a:schemeClr val="lt1"/>
          </a:solidFill>
          <a:ln>
            <a:noFill/>
          </a:ln>
          <a:effectLst>
            <a:outerShdw blurRad="241300" rotWithShape="0" algn="t" dir="5400000" dist="38100">
              <a:srgbClr val="000000">
                <a:alpha val="20000"/>
              </a:srgbClr>
            </a:outerShdw>
          </a:effectLst>
        </p:spPr>
        <p:txBody>
          <a:bodyPr anchorCtr="0" anchor="ctr" bIns="45700" lIns="360000" spcFirstLastPara="1" rIns="360000"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The Asian Disaster Reduction Center can submit activation requests on behalf of national users of Sentinel Asia.</a:t>
            </a:r>
            <a:endParaRPr/>
          </a:p>
        </p:txBody>
      </p:sp>
      <p:sp>
        <p:nvSpPr>
          <p:cNvPr id="271" name="Google Shape;271;p7"/>
          <p:cNvSpPr/>
          <p:nvPr/>
        </p:nvSpPr>
        <p:spPr>
          <a:xfrm>
            <a:off x="6186169" y="4320070"/>
            <a:ext cx="5605402" cy="515007"/>
          </a:xfrm>
          <a:prstGeom prst="rect">
            <a:avLst/>
          </a:prstGeom>
          <a:gradFill>
            <a:gsLst>
              <a:gs pos="0">
                <a:srgbClr val="1F3A63"/>
              </a:gs>
              <a:gs pos="5000">
                <a:srgbClr val="1F3A63"/>
              </a:gs>
              <a:gs pos="100000">
                <a:srgbClr val="2C6367"/>
              </a:gs>
            </a:gsLst>
            <a:path path="circle">
              <a:fillToRect b="0%" l="0%" r="100%" t="100%"/>
            </a:path>
            <a:tileRect b="-100%" l="-100%" r="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Arial"/>
              <a:buNone/>
            </a:pPr>
            <a:r>
              <a:rPr b="1" lang="en-US" sz="2000">
                <a:solidFill>
                  <a:srgbClr val="FFFFFF"/>
                </a:solidFill>
                <a:latin typeface="Arial"/>
                <a:ea typeface="Arial"/>
                <a:cs typeface="Arial"/>
                <a:sym typeface="Arial"/>
              </a:rPr>
              <a:t>THROUGH</a:t>
            </a:r>
            <a:r>
              <a:rPr b="1" i="0" lang="en-US" sz="2000" u="none" cap="none" strike="noStrike">
                <a:solidFill>
                  <a:srgbClr val="FFFFFF"/>
                </a:solidFill>
                <a:latin typeface="Arial"/>
                <a:ea typeface="Arial"/>
                <a:cs typeface="Arial"/>
                <a:sym typeface="Arial"/>
              </a:rPr>
              <a:t> SENTINEL ASIA</a:t>
            </a:r>
            <a:endParaRPr b="1" i="0" sz="2000" u="none" cap="none" strike="noStrike">
              <a:solidFill>
                <a:srgbClr val="FFFFFF"/>
              </a:solidFill>
              <a:latin typeface="Arial"/>
              <a:ea typeface="Arial"/>
              <a:cs typeface="Arial"/>
              <a:sym typeface="Arial"/>
            </a:endParaRPr>
          </a:p>
        </p:txBody>
      </p:sp>
      <p:pic>
        <p:nvPicPr>
          <p:cNvPr id="272" name="Google Shape;272;p7"/>
          <p:cNvPicPr preferRelativeResize="0"/>
          <p:nvPr/>
        </p:nvPicPr>
        <p:blipFill rotWithShape="1">
          <a:blip r:embed="rId4">
            <a:alphaModFix/>
          </a:blip>
          <a:srcRect b="0" l="0" r="0" t="0"/>
          <a:stretch/>
        </p:blipFill>
        <p:spPr>
          <a:xfrm>
            <a:off x="11257614" y="235537"/>
            <a:ext cx="660459" cy="662157"/>
          </a:xfrm>
          <a:prstGeom prst="rect">
            <a:avLst/>
          </a:prstGeom>
          <a:noFill/>
          <a:ln>
            <a:noFill/>
          </a:ln>
          <a:effectLst>
            <a:outerShdw blurRad="114300" sx="114000" rotWithShape="0" algn="t" sy="114000">
              <a:srgbClr val="000000">
                <a:alpha val="92156"/>
              </a:srgbClr>
            </a:outerShdw>
          </a:effectLst>
        </p:spPr>
      </p:pic>
      <p:sp>
        <p:nvSpPr>
          <p:cNvPr id="273" name="Google Shape;273;p7"/>
          <p:cNvSpPr txBox="1"/>
          <p:nvPr>
            <p:ph type="title"/>
          </p:nvPr>
        </p:nvSpPr>
        <p:spPr>
          <a:xfrm>
            <a:off x="396000" y="106940"/>
            <a:ext cx="527328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200"/>
              <a:buFont typeface="Arial"/>
              <a:buNone/>
            </a:pPr>
            <a:r>
              <a:rPr lang="en-US">
                <a:solidFill>
                  <a:srgbClr val="FFFFFF"/>
                </a:solidFill>
              </a:rPr>
              <a:t>HOW CAN THE CHARTER BE ACTIVATED?</a:t>
            </a:r>
            <a:endParaRPr>
              <a:solidFill>
                <a:srgbClr val="FFFFFF"/>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8" name="Shape 278"/>
        <p:cNvGrpSpPr/>
        <p:nvPr/>
      </p:nvGrpSpPr>
      <p:grpSpPr>
        <a:xfrm>
          <a:off x="0" y="0"/>
          <a:ext cx="0" cy="0"/>
          <a:chOff x="0" y="0"/>
          <a:chExt cx="0" cy="0"/>
        </a:xfrm>
      </p:grpSpPr>
      <p:sp>
        <p:nvSpPr>
          <p:cNvPr id="279" name="Google Shape;279;p8"/>
          <p:cNvSpPr txBox="1"/>
          <p:nvPr>
            <p:ph type="title"/>
          </p:nvPr>
        </p:nvSpPr>
        <p:spPr>
          <a:xfrm>
            <a:off x="373973" y="84666"/>
            <a:ext cx="5963433"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200"/>
              <a:buFont typeface="Arial"/>
              <a:buNone/>
            </a:pPr>
            <a:r>
              <a:rPr b="1" lang="en-US" sz="3200">
                <a:solidFill>
                  <a:schemeClr val="lt1"/>
                </a:solidFill>
                <a:latin typeface="Arial"/>
                <a:ea typeface="Arial"/>
                <a:cs typeface="Arial"/>
                <a:sym typeface="Arial"/>
              </a:rPr>
              <a:t>CHARTER MAPPER SERVICE</a:t>
            </a:r>
            <a:endParaRPr b="1" sz="3200">
              <a:solidFill>
                <a:schemeClr val="lt1"/>
              </a:solidFill>
              <a:latin typeface="Arial"/>
              <a:ea typeface="Arial"/>
              <a:cs typeface="Arial"/>
              <a:sym typeface="Arial"/>
            </a:endParaRPr>
          </a:p>
        </p:txBody>
      </p:sp>
      <p:sp>
        <p:nvSpPr>
          <p:cNvPr id="280" name="Google Shape;280;p8"/>
          <p:cNvSpPr/>
          <p:nvPr/>
        </p:nvSpPr>
        <p:spPr>
          <a:xfrm>
            <a:off x="869153" y="2946004"/>
            <a:ext cx="4801644" cy="2945803"/>
          </a:xfrm>
          <a:prstGeom prst="rect">
            <a:avLst/>
          </a:prstGeom>
          <a:solidFill>
            <a:schemeClr val="lt1"/>
          </a:solidFill>
          <a:ln>
            <a:noFill/>
          </a:ln>
          <a:effectLst>
            <a:outerShdw blurRad="2413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l">
              <a:lnSpc>
                <a:spcPct val="150000"/>
              </a:lnSpc>
              <a:spcBef>
                <a:spcPts val="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It is a Processing Environment in the Charter Operational System, implemented by ESA, to support operations with online services to access, process and visualize EO data products.</a:t>
            </a:r>
            <a:endParaRPr/>
          </a:p>
        </p:txBody>
      </p:sp>
      <p:sp>
        <p:nvSpPr>
          <p:cNvPr id="281" name="Google Shape;281;p8"/>
          <p:cNvSpPr/>
          <p:nvPr/>
        </p:nvSpPr>
        <p:spPr>
          <a:xfrm>
            <a:off x="869153" y="2278620"/>
            <a:ext cx="4801644" cy="908882"/>
          </a:xfrm>
          <a:prstGeom prst="rect">
            <a:avLst/>
          </a:prstGeom>
          <a:blipFill rotWithShape="1">
            <a:blip r:embed="rId4">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Clr>
                <a:srgbClr val="FFFFFF"/>
              </a:buClr>
              <a:buSzPts val="1600"/>
              <a:buFont typeface="Arial"/>
              <a:buNone/>
            </a:pPr>
            <a:r>
              <a:rPr b="1" i="0" lang="en-US" sz="1600" u="none" cap="none" strike="noStrike">
                <a:solidFill>
                  <a:srgbClr val="FFFFFF"/>
                </a:solidFill>
                <a:latin typeface="Arial"/>
                <a:ea typeface="Arial"/>
                <a:cs typeface="Arial"/>
                <a:sym typeface="Arial"/>
              </a:rPr>
              <a:t>What is the ESA Charter Mapper?</a:t>
            </a:r>
            <a:endParaRPr/>
          </a:p>
        </p:txBody>
      </p:sp>
      <p:sp>
        <p:nvSpPr>
          <p:cNvPr id="282" name="Google Shape;282;p8"/>
          <p:cNvSpPr/>
          <p:nvPr/>
        </p:nvSpPr>
        <p:spPr>
          <a:xfrm>
            <a:off x="6496833" y="2939369"/>
            <a:ext cx="4801644" cy="2945803"/>
          </a:xfrm>
          <a:prstGeom prst="rect">
            <a:avLst/>
          </a:prstGeom>
          <a:solidFill>
            <a:schemeClr val="lt1"/>
          </a:solidFill>
          <a:ln>
            <a:noFill/>
          </a:ln>
          <a:effectLst>
            <a:outerShdw blurRad="241300" rotWithShape="0" algn="t" dir="5400000" dist="38100">
              <a:srgbClr val="000000">
                <a:alpha val="20000"/>
              </a:srgbClr>
            </a:outerShdw>
          </a:effectLst>
        </p:spPr>
        <p:txBody>
          <a:bodyPr anchorCtr="0" anchor="ctr" bIns="45700" lIns="91425" spcFirstLastPara="1" rIns="91425" wrap="square" tIns="45700">
            <a:noAutofit/>
          </a:bodyPr>
          <a:lstStyle/>
          <a:p>
            <a:pPr indent="0" lvl="1" marL="457200" marR="0" rtl="0" algn="l">
              <a:lnSpc>
                <a:spcPct val="150000"/>
              </a:lnSpc>
              <a:spcBef>
                <a:spcPts val="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Charter Project Managers (PMs) and Value Adding (VA) providers can use the ESA Charter Mapper during activations. The Charter members may also use it for monitoring operations and for promotion and training purposes. </a:t>
            </a:r>
            <a:endParaRPr/>
          </a:p>
        </p:txBody>
      </p:sp>
      <p:sp>
        <p:nvSpPr>
          <p:cNvPr id="283" name="Google Shape;283;p8"/>
          <p:cNvSpPr/>
          <p:nvPr/>
        </p:nvSpPr>
        <p:spPr>
          <a:xfrm>
            <a:off x="6496833" y="2271985"/>
            <a:ext cx="4801644" cy="908882"/>
          </a:xfrm>
          <a:prstGeom prst="rect">
            <a:avLst/>
          </a:prstGeom>
          <a:blipFill rotWithShape="1">
            <a:blip r:embed="rId5">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Clr>
                <a:srgbClr val="FFFFFF"/>
              </a:buClr>
              <a:buSzPts val="1600"/>
              <a:buFont typeface="Arial"/>
              <a:buNone/>
            </a:pPr>
            <a:r>
              <a:rPr b="1" i="0" lang="en-US" sz="1600" u="none" cap="none" strike="noStrike">
                <a:solidFill>
                  <a:srgbClr val="FFFFFF"/>
                </a:solidFill>
                <a:latin typeface="Arial"/>
                <a:ea typeface="Arial"/>
                <a:cs typeface="Arial"/>
                <a:sym typeface="Arial"/>
              </a:rPr>
              <a:t>Who can use it?</a:t>
            </a:r>
            <a:endParaRPr/>
          </a:p>
        </p:txBody>
      </p:sp>
      <p:pic>
        <p:nvPicPr>
          <p:cNvPr id="284" name="Google Shape;284;p8"/>
          <p:cNvPicPr preferRelativeResize="0"/>
          <p:nvPr/>
        </p:nvPicPr>
        <p:blipFill rotWithShape="1">
          <a:blip r:embed="rId6">
            <a:alphaModFix/>
          </a:blip>
          <a:srcRect b="0" l="0" r="0" t="0"/>
          <a:stretch/>
        </p:blipFill>
        <p:spPr>
          <a:xfrm>
            <a:off x="11257614" y="235537"/>
            <a:ext cx="660459" cy="662157"/>
          </a:xfrm>
          <a:prstGeom prst="rect">
            <a:avLst/>
          </a:prstGeom>
          <a:noFill/>
          <a:ln>
            <a:noFill/>
          </a:ln>
          <a:effectLst>
            <a:outerShdw blurRad="114300" sx="114000" rotWithShape="0" algn="t" sy="114000">
              <a:srgbClr val="000000">
                <a:alpha val="92156"/>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89" name="Shape 289"/>
        <p:cNvGrpSpPr/>
        <p:nvPr/>
      </p:nvGrpSpPr>
      <p:grpSpPr>
        <a:xfrm>
          <a:off x="0" y="0"/>
          <a:ext cx="0" cy="0"/>
          <a:chOff x="0" y="0"/>
          <a:chExt cx="0" cy="0"/>
        </a:xfrm>
      </p:grpSpPr>
      <p:sp>
        <p:nvSpPr>
          <p:cNvPr id="290" name="Google Shape;290;p9"/>
          <p:cNvSpPr txBox="1"/>
          <p:nvPr>
            <p:ph type="title"/>
          </p:nvPr>
        </p:nvSpPr>
        <p:spPr>
          <a:xfrm>
            <a:off x="373973" y="84666"/>
            <a:ext cx="5963433"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200"/>
              <a:buFont typeface="Arial"/>
              <a:buNone/>
            </a:pPr>
            <a:r>
              <a:rPr b="1" lang="en-US" sz="3200">
                <a:solidFill>
                  <a:schemeClr val="lt1"/>
                </a:solidFill>
                <a:latin typeface="Arial"/>
                <a:ea typeface="Arial"/>
                <a:cs typeface="Arial"/>
                <a:sym typeface="Arial"/>
              </a:rPr>
              <a:t>CHARTER MAPPER SERVICE</a:t>
            </a:r>
            <a:endParaRPr b="1" sz="3200">
              <a:solidFill>
                <a:schemeClr val="lt1"/>
              </a:solidFill>
              <a:latin typeface="Arial"/>
              <a:ea typeface="Arial"/>
              <a:cs typeface="Arial"/>
              <a:sym typeface="Arial"/>
            </a:endParaRPr>
          </a:p>
        </p:txBody>
      </p:sp>
      <p:pic>
        <p:nvPicPr>
          <p:cNvPr id="291" name="Google Shape;291;p9"/>
          <p:cNvPicPr preferRelativeResize="0"/>
          <p:nvPr/>
        </p:nvPicPr>
        <p:blipFill rotWithShape="1">
          <a:blip r:embed="rId4">
            <a:alphaModFix/>
          </a:blip>
          <a:srcRect b="0" l="0" r="0" t="0"/>
          <a:stretch/>
        </p:blipFill>
        <p:spPr>
          <a:xfrm>
            <a:off x="11257614" y="235537"/>
            <a:ext cx="660459" cy="662157"/>
          </a:xfrm>
          <a:prstGeom prst="rect">
            <a:avLst/>
          </a:prstGeom>
          <a:noFill/>
          <a:ln>
            <a:noFill/>
          </a:ln>
          <a:effectLst>
            <a:outerShdw blurRad="114300" sx="114000" rotWithShape="0" algn="t" sy="114000">
              <a:srgbClr val="000000">
                <a:alpha val="92156"/>
              </a:srgbClr>
            </a:outerShdw>
          </a:effectLst>
        </p:spPr>
      </p:pic>
      <p:grpSp>
        <p:nvGrpSpPr>
          <p:cNvPr id="292" name="Google Shape;292;p9"/>
          <p:cNvGrpSpPr/>
          <p:nvPr/>
        </p:nvGrpSpPr>
        <p:grpSpPr>
          <a:xfrm>
            <a:off x="489806" y="5888013"/>
            <a:ext cx="11212387" cy="892100"/>
            <a:chOff x="281376" y="5648421"/>
            <a:chExt cx="11212387" cy="892100"/>
          </a:xfrm>
        </p:grpSpPr>
        <p:pic>
          <p:nvPicPr>
            <p:cNvPr id="293" name="Google Shape;293;p9"/>
            <p:cNvPicPr preferRelativeResize="0"/>
            <p:nvPr/>
          </p:nvPicPr>
          <p:blipFill rotWithShape="1">
            <a:blip r:embed="rId5">
              <a:alphaModFix/>
            </a:blip>
            <a:srcRect b="0" l="0" r="0" t="0"/>
            <a:stretch/>
          </p:blipFill>
          <p:spPr>
            <a:xfrm>
              <a:off x="281376" y="5692355"/>
              <a:ext cx="725507" cy="725213"/>
            </a:xfrm>
            <a:prstGeom prst="rect">
              <a:avLst/>
            </a:prstGeom>
            <a:noFill/>
            <a:ln>
              <a:noFill/>
            </a:ln>
          </p:spPr>
        </p:pic>
        <p:pic>
          <p:nvPicPr>
            <p:cNvPr id="294" name="Google Shape;294;p9"/>
            <p:cNvPicPr preferRelativeResize="0"/>
            <p:nvPr/>
          </p:nvPicPr>
          <p:blipFill rotWithShape="1">
            <a:blip r:embed="rId6">
              <a:alphaModFix/>
            </a:blip>
            <a:srcRect b="0" l="0" r="0" t="0"/>
            <a:stretch/>
          </p:blipFill>
          <p:spPr>
            <a:xfrm>
              <a:off x="1931793" y="5648421"/>
              <a:ext cx="924667" cy="853194"/>
            </a:xfrm>
            <a:prstGeom prst="rect">
              <a:avLst/>
            </a:prstGeom>
            <a:noFill/>
            <a:ln>
              <a:noFill/>
            </a:ln>
          </p:spPr>
        </p:pic>
        <p:pic>
          <p:nvPicPr>
            <p:cNvPr id="295" name="Google Shape;295;p9"/>
            <p:cNvPicPr preferRelativeResize="0"/>
            <p:nvPr/>
          </p:nvPicPr>
          <p:blipFill rotWithShape="1">
            <a:blip r:embed="rId7">
              <a:alphaModFix/>
            </a:blip>
            <a:srcRect b="0" l="0" r="0" t="0"/>
            <a:stretch/>
          </p:blipFill>
          <p:spPr>
            <a:xfrm>
              <a:off x="1157442" y="5728749"/>
              <a:ext cx="692819" cy="692538"/>
            </a:xfrm>
            <a:prstGeom prst="rect">
              <a:avLst/>
            </a:prstGeom>
            <a:noFill/>
            <a:ln>
              <a:noFill/>
            </a:ln>
          </p:spPr>
        </p:pic>
        <p:pic>
          <p:nvPicPr>
            <p:cNvPr id="296" name="Google Shape;296;p9"/>
            <p:cNvPicPr preferRelativeResize="0"/>
            <p:nvPr/>
          </p:nvPicPr>
          <p:blipFill rotWithShape="1">
            <a:blip r:embed="rId8">
              <a:alphaModFix/>
            </a:blip>
            <a:srcRect b="0" l="0" r="0" t="0"/>
            <a:stretch/>
          </p:blipFill>
          <p:spPr>
            <a:xfrm>
              <a:off x="2923548" y="5721914"/>
              <a:ext cx="704271" cy="688720"/>
            </a:xfrm>
            <a:prstGeom prst="rect">
              <a:avLst/>
            </a:prstGeom>
            <a:noFill/>
            <a:ln>
              <a:noFill/>
            </a:ln>
          </p:spPr>
        </p:pic>
        <p:pic>
          <p:nvPicPr>
            <p:cNvPr id="297" name="Google Shape;297;p9"/>
            <p:cNvPicPr preferRelativeResize="0"/>
            <p:nvPr/>
          </p:nvPicPr>
          <p:blipFill rotWithShape="1">
            <a:blip r:embed="rId9">
              <a:alphaModFix/>
            </a:blip>
            <a:srcRect b="0" l="0" r="0" t="0"/>
            <a:stretch/>
          </p:blipFill>
          <p:spPr>
            <a:xfrm>
              <a:off x="3781370" y="5721914"/>
              <a:ext cx="725507" cy="725213"/>
            </a:xfrm>
            <a:prstGeom prst="rect">
              <a:avLst/>
            </a:prstGeom>
            <a:noFill/>
            <a:ln>
              <a:noFill/>
            </a:ln>
          </p:spPr>
        </p:pic>
        <p:pic>
          <p:nvPicPr>
            <p:cNvPr id="298" name="Google Shape;298;p9"/>
            <p:cNvPicPr preferRelativeResize="0"/>
            <p:nvPr/>
          </p:nvPicPr>
          <p:blipFill rotWithShape="1">
            <a:blip r:embed="rId10">
              <a:alphaModFix/>
            </a:blip>
            <a:srcRect b="0" l="0" r="0" t="0"/>
            <a:stretch/>
          </p:blipFill>
          <p:spPr>
            <a:xfrm>
              <a:off x="5392208" y="5675614"/>
              <a:ext cx="924667" cy="853210"/>
            </a:xfrm>
            <a:prstGeom prst="rect">
              <a:avLst/>
            </a:prstGeom>
            <a:noFill/>
            <a:ln>
              <a:noFill/>
            </a:ln>
          </p:spPr>
        </p:pic>
        <p:pic>
          <p:nvPicPr>
            <p:cNvPr id="299" name="Google Shape;299;p9"/>
            <p:cNvPicPr preferRelativeResize="0"/>
            <p:nvPr/>
          </p:nvPicPr>
          <p:blipFill rotWithShape="1">
            <a:blip r:embed="rId11">
              <a:alphaModFix/>
            </a:blip>
            <a:srcRect b="0" l="0" r="0" t="0"/>
            <a:stretch/>
          </p:blipFill>
          <p:spPr>
            <a:xfrm>
              <a:off x="4517854" y="5671112"/>
              <a:ext cx="912842" cy="842261"/>
            </a:xfrm>
            <a:prstGeom prst="rect">
              <a:avLst/>
            </a:prstGeom>
            <a:noFill/>
            <a:ln>
              <a:noFill/>
            </a:ln>
          </p:spPr>
        </p:pic>
        <p:pic>
          <p:nvPicPr>
            <p:cNvPr id="300" name="Google Shape;300;p9"/>
            <p:cNvPicPr preferRelativeResize="0"/>
            <p:nvPr/>
          </p:nvPicPr>
          <p:blipFill rotWithShape="1">
            <a:blip r:embed="rId12">
              <a:alphaModFix/>
            </a:blip>
            <a:srcRect b="0" l="0" r="0" t="0"/>
            <a:stretch/>
          </p:blipFill>
          <p:spPr>
            <a:xfrm>
              <a:off x="6388819" y="5765406"/>
              <a:ext cx="705098" cy="698340"/>
            </a:xfrm>
            <a:prstGeom prst="rect">
              <a:avLst/>
            </a:prstGeom>
            <a:noFill/>
            <a:ln>
              <a:noFill/>
            </a:ln>
          </p:spPr>
        </p:pic>
        <p:pic>
          <p:nvPicPr>
            <p:cNvPr id="301" name="Google Shape;301;p9"/>
            <p:cNvPicPr preferRelativeResize="0"/>
            <p:nvPr/>
          </p:nvPicPr>
          <p:blipFill rotWithShape="1">
            <a:blip r:embed="rId13">
              <a:alphaModFix/>
            </a:blip>
            <a:srcRect b="0" l="0" r="0" t="0"/>
            <a:stretch/>
          </p:blipFill>
          <p:spPr>
            <a:xfrm>
              <a:off x="7092090" y="5678624"/>
              <a:ext cx="985210" cy="861897"/>
            </a:xfrm>
            <a:prstGeom prst="rect">
              <a:avLst/>
            </a:prstGeom>
            <a:noFill/>
            <a:ln>
              <a:noFill/>
            </a:ln>
          </p:spPr>
        </p:pic>
        <p:pic>
          <p:nvPicPr>
            <p:cNvPr id="302" name="Google Shape;302;p9"/>
            <p:cNvPicPr preferRelativeResize="0"/>
            <p:nvPr/>
          </p:nvPicPr>
          <p:blipFill rotWithShape="1">
            <a:blip r:embed="rId14">
              <a:alphaModFix/>
            </a:blip>
            <a:srcRect b="0" l="0" r="0" t="0"/>
            <a:stretch/>
          </p:blipFill>
          <p:spPr>
            <a:xfrm>
              <a:off x="8011447" y="5681894"/>
              <a:ext cx="912831" cy="842261"/>
            </a:xfrm>
            <a:prstGeom prst="rect">
              <a:avLst/>
            </a:prstGeom>
            <a:noFill/>
            <a:ln>
              <a:noFill/>
            </a:ln>
          </p:spPr>
        </p:pic>
        <p:pic>
          <p:nvPicPr>
            <p:cNvPr id="303" name="Google Shape;303;p9"/>
            <p:cNvPicPr preferRelativeResize="0"/>
            <p:nvPr/>
          </p:nvPicPr>
          <p:blipFill rotWithShape="1">
            <a:blip r:embed="rId15">
              <a:alphaModFix/>
            </a:blip>
            <a:srcRect b="1679" l="0" r="0" t="0"/>
            <a:stretch/>
          </p:blipFill>
          <p:spPr>
            <a:xfrm>
              <a:off x="8988282" y="5760921"/>
              <a:ext cx="694253" cy="688054"/>
            </a:xfrm>
            <a:prstGeom prst="rect">
              <a:avLst/>
            </a:prstGeom>
            <a:noFill/>
            <a:ln>
              <a:noFill/>
            </a:ln>
          </p:spPr>
        </p:pic>
        <p:pic>
          <p:nvPicPr>
            <p:cNvPr id="304" name="Google Shape;304;p9"/>
            <p:cNvPicPr preferRelativeResize="0"/>
            <p:nvPr/>
          </p:nvPicPr>
          <p:blipFill rotWithShape="1">
            <a:blip r:embed="rId16">
              <a:alphaModFix/>
            </a:blip>
            <a:srcRect b="0" l="0" r="0" t="0"/>
            <a:stretch/>
          </p:blipFill>
          <p:spPr>
            <a:xfrm>
              <a:off x="9884150" y="5746577"/>
              <a:ext cx="705099" cy="700550"/>
            </a:xfrm>
            <a:prstGeom prst="rect">
              <a:avLst/>
            </a:prstGeom>
            <a:noFill/>
            <a:ln>
              <a:noFill/>
            </a:ln>
          </p:spPr>
        </p:pic>
        <p:pic>
          <p:nvPicPr>
            <p:cNvPr id="305" name="Google Shape;305;p9"/>
            <p:cNvPicPr preferRelativeResize="0"/>
            <p:nvPr/>
          </p:nvPicPr>
          <p:blipFill rotWithShape="1">
            <a:blip r:embed="rId17">
              <a:alphaModFix/>
            </a:blip>
            <a:srcRect b="0" l="0" r="0" t="0"/>
            <a:stretch/>
          </p:blipFill>
          <p:spPr>
            <a:xfrm>
              <a:off x="10642407" y="5685540"/>
              <a:ext cx="851356" cy="827833"/>
            </a:xfrm>
            <a:prstGeom prst="rect">
              <a:avLst/>
            </a:prstGeom>
            <a:noFill/>
            <a:ln>
              <a:noFill/>
            </a:ln>
          </p:spPr>
        </p:pic>
      </p:grpSp>
      <p:sp>
        <p:nvSpPr>
          <p:cNvPr id="306" name="Google Shape;306;p9"/>
          <p:cNvSpPr txBox="1"/>
          <p:nvPr/>
        </p:nvSpPr>
        <p:spPr>
          <a:xfrm>
            <a:off x="442438" y="1674770"/>
            <a:ext cx="5139953" cy="4351338"/>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100000"/>
              </a:lnSpc>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Large volumes of disparate EO data are collected for a given Charter activation</a:t>
            </a:r>
            <a:endParaRPr/>
          </a:p>
          <a:p>
            <a:pPr indent="-228600" lvl="0" marL="228600" marR="0" rtl="0" algn="l">
              <a:lnSpc>
                <a:spcPct val="100000"/>
              </a:lnSpc>
              <a:spcBef>
                <a:spcPts val="1000"/>
              </a:spcBef>
              <a:spcAft>
                <a:spcPts val="0"/>
              </a:spcAft>
              <a:buClr>
                <a:schemeClr val="dk1"/>
              </a:buClr>
              <a:buSzPts val="2000"/>
              <a:buFont typeface="Arial"/>
              <a:buChar char="•"/>
            </a:pPr>
            <a:r>
              <a:rPr lang="en-US" sz="2000">
                <a:solidFill>
                  <a:schemeClr val="dk1"/>
                </a:solidFill>
                <a:latin typeface="Arial"/>
                <a:ea typeface="Arial"/>
                <a:cs typeface="Arial"/>
                <a:sym typeface="Arial"/>
              </a:rPr>
              <a:t>ESA Charter Mapper addresses data interoperability through pre-processing of acquisitions to a common format and systematic calibration across sensors</a:t>
            </a:r>
            <a:endParaRPr/>
          </a:p>
          <a:p>
            <a:pPr indent="-228600" lvl="0" marL="228600" marR="0" rtl="0" algn="l">
              <a:lnSpc>
                <a:spcPct val="100000"/>
              </a:lnSpc>
              <a:spcBef>
                <a:spcPts val="1000"/>
              </a:spcBef>
              <a:spcAft>
                <a:spcPts val="0"/>
              </a:spcAft>
              <a:buClr>
                <a:schemeClr val="dk1"/>
              </a:buClr>
              <a:buSzPts val="2000"/>
              <a:buFont typeface="Arial"/>
              <a:buChar char="•"/>
            </a:pPr>
            <a:r>
              <a:rPr lang="en-US" sz="2000">
                <a:solidFill>
                  <a:schemeClr val="dk1"/>
                </a:solidFill>
                <a:latin typeface="Arial"/>
                <a:ea typeface="Arial"/>
                <a:cs typeface="Arial"/>
                <a:sym typeface="Arial"/>
              </a:rPr>
              <a:t>Provides analysis ready data for comparison and evaluation</a:t>
            </a:r>
            <a:endParaRPr/>
          </a:p>
          <a:p>
            <a:pPr indent="-228600" lvl="0" marL="228600" marR="0" rtl="0" algn="l">
              <a:lnSpc>
                <a:spcPct val="100000"/>
              </a:lnSpc>
              <a:spcBef>
                <a:spcPts val="1000"/>
              </a:spcBef>
              <a:spcAft>
                <a:spcPts val="0"/>
              </a:spcAft>
              <a:buClr>
                <a:schemeClr val="dk1"/>
              </a:buClr>
              <a:buSzPts val="2000"/>
              <a:buFont typeface="Arial"/>
              <a:buChar char="•"/>
            </a:pPr>
            <a:r>
              <a:rPr lang="en-US" sz="2000">
                <a:solidFill>
                  <a:schemeClr val="dk1"/>
                </a:solidFill>
                <a:latin typeface="Arial"/>
                <a:ea typeface="Arial"/>
                <a:cs typeface="Arial"/>
                <a:sym typeface="Arial"/>
              </a:rPr>
              <a:t>Allows data to be used as input into downstream processing services within the Mapper that support multi-sensor and multi-mission acquisitions</a:t>
            </a:r>
            <a:endParaRPr/>
          </a:p>
        </p:txBody>
      </p:sp>
      <p:pic>
        <p:nvPicPr>
          <p:cNvPr id="307" name="Google Shape;307;p9"/>
          <p:cNvPicPr preferRelativeResize="0"/>
          <p:nvPr/>
        </p:nvPicPr>
        <p:blipFill rotWithShape="1">
          <a:blip r:embed="rId18">
            <a:alphaModFix/>
          </a:blip>
          <a:srcRect b="0" l="0" r="0" t="0"/>
          <a:stretch/>
        </p:blipFill>
        <p:spPr>
          <a:xfrm>
            <a:off x="5868283" y="1985064"/>
            <a:ext cx="5833910" cy="538933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1_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2025-02-26T16:51:56Z</dcterms:created>
  <dc:creator>Millington-Veloza, Sara (ASC/CSA)</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58a8773-bcd3-476c-8adc-f986a36f2c00_Enabled">
    <vt:lpwstr>true</vt:lpwstr>
  </property>
  <property fmtid="{D5CDD505-2E9C-101B-9397-08002B2CF9AE}" pid="3" name="MSIP_Label_658a8773-bcd3-476c-8adc-f986a36f2c00_SetDate">
    <vt:lpwstr>2025-02-26T16:53:23Z</vt:lpwstr>
  </property>
  <property fmtid="{D5CDD505-2E9C-101B-9397-08002B2CF9AE}" pid="4" name="MSIP_Label_658a8773-bcd3-476c-8adc-f986a36f2c00_Method">
    <vt:lpwstr>Privileged</vt:lpwstr>
  </property>
  <property fmtid="{D5CDD505-2E9C-101B-9397-08002B2CF9AE}" pid="5" name="MSIP_Label_658a8773-bcd3-476c-8adc-f986a36f2c00_Name">
    <vt:lpwstr>NON-CLASSIFIÉ NON VISIBLE - UNCLASSIFIED NOT VISIBLE</vt:lpwstr>
  </property>
  <property fmtid="{D5CDD505-2E9C-101B-9397-08002B2CF9AE}" pid="6" name="MSIP_Label_658a8773-bcd3-476c-8adc-f986a36f2c00_SiteId">
    <vt:lpwstr>ea59922f-ea3d-4e45-ba97-caf826fb9335</vt:lpwstr>
  </property>
  <property fmtid="{D5CDD505-2E9C-101B-9397-08002B2CF9AE}" pid="7" name="MSIP_Label_658a8773-bcd3-476c-8adc-f986a36f2c00_ActionId">
    <vt:lpwstr>c5fd2549-259b-4e82-9418-95b989f0d68c</vt:lpwstr>
  </property>
  <property fmtid="{D5CDD505-2E9C-101B-9397-08002B2CF9AE}" pid="8" name="MSIP_Label_658a8773-bcd3-476c-8adc-f986a36f2c00_ContentBits">
    <vt:lpwstr>0</vt:lpwstr>
  </property>
</Properties>
</file>