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5OAOt4cjW6KbmIReC2bavwddj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2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" name="Google Shape;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" name="Google Shape;26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7" name="Google Shape;47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" name="Google Shape;51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6" name="Google Shape;56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" name="Google Shape;60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 txBox="1"/>
          <p:nvPr/>
        </p:nvSpPr>
        <p:spPr>
          <a:xfrm>
            <a:off x="9966325" y="63500"/>
            <a:ext cx="219392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 - NON CLASSIFIÉ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200"/>
              <a:t>LSI-VC Wildfire Subgroup</a:t>
            </a:r>
            <a:endParaRPr sz="7200"/>
          </a:p>
        </p:txBody>
      </p:sp>
      <p:sp>
        <p:nvSpPr>
          <p:cNvPr id="68" name="Google Shape;68;p1"/>
          <p:cNvSpPr/>
          <p:nvPr/>
        </p:nvSpPr>
        <p:spPr>
          <a:xfrm>
            <a:off x="7342375" y="4249175"/>
            <a:ext cx="4833000" cy="2592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Mark de Jong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Natural Resources Canada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6.3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Initial “meet-and-greet” kick-off meeting for members held last week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US" sz="2000"/>
              <a:t>Near future: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Develop priorities to inform objectives &amp; activities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Develop Terms of Reference and work plan 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additional membership interest from other agencies is welcome</a:t>
            </a:r>
            <a:endParaRPr sz="2000"/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Activities &amp; Next steps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idx="1" type="body"/>
          </p:nvPr>
        </p:nvSpPr>
        <p:spPr>
          <a:xfrm>
            <a:off x="324232" y="1375922"/>
            <a:ext cx="68469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Wildfire is a </a:t>
            </a: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natural </a:t>
            </a: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disturbance</a:t>
            </a: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agent</a:t>
            </a: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influenced by </a:t>
            </a: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humans</a:t>
            </a:r>
            <a:endParaRPr sz="27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poses </a:t>
            </a:r>
            <a:r>
              <a:rPr b="1" lang="en-US" sz="1500">
                <a:latin typeface="Montserrat"/>
                <a:ea typeface="Montserrat"/>
                <a:cs typeface="Montserrat"/>
                <a:sym typeface="Montserrat"/>
              </a:rPr>
              <a:t>management challenges</a:t>
            </a:r>
            <a:endParaRPr sz="23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Infrared EO is widely used for </a:t>
            </a: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active fire </a:t>
            </a: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detection &amp; monitoring</a:t>
            </a:r>
            <a:endParaRPr sz="27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b="1" lang="en-US" sz="1500"/>
              <a:t>science</a:t>
            </a:r>
            <a:r>
              <a:rPr lang="en-US" sz="1500"/>
              <a:t>: human-ecological-climate research questions</a:t>
            </a:r>
            <a:endParaRPr sz="23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b="1" lang="en-US" sz="1500"/>
              <a:t>applications</a:t>
            </a:r>
            <a:r>
              <a:rPr lang="en-US" sz="1500"/>
              <a:t>: operational wildfire management </a:t>
            </a:r>
            <a:endParaRPr sz="23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900"/>
          </a:p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LEO active fire products provided by a </a:t>
            </a:r>
            <a:r>
              <a:rPr b="1" lang="en-US" sz="1900"/>
              <a:t>small number of missions</a:t>
            </a:r>
            <a:endParaRPr sz="2700"/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Active Fire Monitoring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7171116" y="5085540"/>
            <a:ext cx="47839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 wildfire activity detected using satellite Earth Observation on 2025/10/27. Data from NASA FIRMS</a:t>
            </a:r>
            <a:endParaRPr/>
          </a:p>
        </p:txBody>
      </p:sp>
      <p:pic>
        <p:nvPicPr>
          <p:cNvPr descr="A map of the world&#10;&#10;AI-generated content may be incorrect." id="76" name="Google Shape;76;p2"/>
          <p:cNvPicPr preferRelativeResize="0"/>
          <p:nvPr/>
        </p:nvPicPr>
        <p:blipFill rotWithShape="1">
          <a:blip r:embed="rId3">
            <a:alphaModFix/>
          </a:blip>
          <a:srcRect b="0" l="12034" r="3922" t="0"/>
          <a:stretch/>
        </p:blipFill>
        <p:spPr>
          <a:xfrm>
            <a:off x="7171116" y="2158153"/>
            <a:ext cx="4783967" cy="272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idx="1" type="body"/>
          </p:nvPr>
        </p:nvSpPr>
        <p:spPr>
          <a:xfrm>
            <a:off x="324233" y="1558533"/>
            <a:ext cx="6744224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000"/>
              <a:t>Challenges &amp; Opportunities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MODIS Terra &amp; Aqua: end of life, with</a:t>
            </a:r>
            <a:r>
              <a:rPr b="1" lang="en-US" sz="2000"/>
              <a:t> no direct replacement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New opportunities from </a:t>
            </a:r>
            <a:r>
              <a:rPr b="1" lang="en-US" sz="2000"/>
              <a:t>commercial and philanthropic wildfire satellite EO data</a:t>
            </a:r>
            <a:r>
              <a:rPr lang="en-US" sz="2000"/>
              <a:t> </a:t>
            </a:r>
            <a:r>
              <a:rPr b="1" lang="en-US" sz="2000"/>
              <a:t>providers</a:t>
            </a:r>
            <a:r>
              <a:rPr lang="en-US" sz="2000"/>
              <a:t> – but how do we navigate this?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1"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Overall: </a:t>
            </a:r>
            <a:r>
              <a:rPr b="1" lang="en-US" sz="2000"/>
              <a:t>unclear future capability &amp; continuity </a:t>
            </a:r>
            <a:r>
              <a:rPr lang="en-US" sz="2000"/>
              <a:t>to meet global science &amp; application needs</a:t>
            </a:r>
            <a:endParaRPr/>
          </a:p>
        </p:txBody>
      </p:sp>
      <p:sp>
        <p:nvSpPr>
          <p:cNvPr id="82" name="Google Shape;82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Active Fire Monitoring</a:t>
            </a: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7171116" y="5085540"/>
            <a:ext cx="47839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 wildfire activity detected using satellite Earth Observation on 2025/10/27. Data from NASA FIRMS</a:t>
            </a:r>
            <a:endParaRPr/>
          </a:p>
        </p:txBody>
      </p:sp>
      <p:pic>
        <p:nvPicPr>
          <p:cNvPr descr="A map of the world&#10;&#10;AI-generated content may be incorrect." id="84" name="Google Shape;84;p3"/>
          <p:cNvPicPr preferRelativeResize="0"/>
          <p:nvPr/>
        </p:nvPicPr>
        <p:blipFill rotWithShape="1">
          <a:blip r:embed="rId3">
            <a:alphaModFix/>
          </a:blip>
          <a:srcRect b="0" l="12034" r="3922" t="0"/>
          <a:stretch/>
        </p:blipFill>
        <p:spPr>
          <a:xfrm>
            <a:off x="7171116" y="2158153"/>
            <a:ext cx="4783967" cy="272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idx="1" type="body"/>
          </p:nvPr>
        </p:nvSpPr>
        <p:spPr>
          <a:xfrm>
            <a:off x="324233" y="1322212"/>
            <a:ext cx="57717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Canada has been working on a </a:t>
            </a:r>
            <a:r>
              <a:rPr b="1" lang="en-US" sz="1800"/>
              <a:t>dedicated active fire monitoring mission </a:t>
            </a:r>
            <a:r>
              <a:rPr lang="en-US" sz="1800"/>
              <a:t>for many years, building on international experience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1" sz="18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1800"/>
              <a:t>WildFireSat</a:t>
            </a:r>
            <a:r>
              <a:rPr lang="en-US" sz="1800"/>
              <a:t> – a </a:t>
            </a:r>
            <a:r>
              <a:rPr b="1" lang="en-US" sz="1800"/>
              <a:t>purpose</a:t>
            </a:r>
            <a:r>
              <a:rPr lang="en-US" sz="1800"/>
              <a:t> </a:t>
            </a:r>
            <a:r>
              <a:rPr b="1" lang="en-US" sz="1800"/>
              <a:t>built</a:t>
            </a:r>
            <a:r>
              <a:rPr lang="en-US" sz="1800"/>
              <a:t>, </a:t>
            </a:r>
            <a:r>
              <a:rPr b="1" lang="en-US" sz="1800"/>
              <a:t>government</a:t>
            </a:r>
            <a:r>
              <a:rPr lang="en-US" sz="1800"/>
              <a:t> </a:t>
            </a:r>
            <a:r>
              <a:rPr b="1" lang="en-US" sz="1800"/>
              <a:t>funded</a:t>
            </a:r>
            <a:r>
              <a:rPr lang="en-US" sz="1800"/>
              <a:t> wildfire monitoring mission will provide </a:t>
            </a:r>
            <a:r>
              <a:rPr b="1" lang="en-US" sz="1800"/>
              <a:t>free</a:t>
            </a:r>
            <a:r>
              <a:rPr lang="en-US" sz="1800"/>
              <a:t> and </a:t>
            </a:r>
            <a:r>
              <a:rPr b="1" lang="en-US" sz="1800"/>
              <a:t>open</a:t>
            </a:r>
            <a:r>
              <a:rPr lang="en-US" sz="1800"/>
              <a:t> global </a:t>
            </a:r>
            <a:r>
              <a:rPr b="1" lang="en-US" sz="1800"/>
              <a:t>active fire monitoring &amp; Level 1B data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launch date </a:t>
            </a:r>
            <a:r>
              <a:rPr b="1" lang="en-US" sz="1800"/>
              <a:t>~2029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7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00"/>
              <a:t>Support for </a:t>
            </a:r>
            <a:r>
              <a:rPr b="1" lang="en-US" sz="1800"/>
              <a:t>international coordination </a:t>
            </a:r>
            <a:r>
              <a:rPr lang="en-US" sz="1800"/>
              <a:t>of EO for fire management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</p:txBody>
      </p:sp>
      <p:sp>
        <p:nvSpPr>
          <p:cNvPr id="90" name="Google Shape;9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WildFireSat</a:t>
            </a:r>
            <a:endParaRPr/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7931" y="1727200"/>
            <a:ext cx="5548578" cy="4161433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/>
          <p:nvPr>
            <p:ph idx="1" type="body"/>
          </p:nvPr>
        </p:nvSpPr>
        <p:spPr>
          <a:xfrm>
            <a:off x="324234" y="1558533"/>
            <a:ext cx="5421474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Gap analysis of LEO civil space agency missions for active fire Earth observation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Pilot co-leads: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800"/>
              <a:t>NRCan, CSA, NASA, FAO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/>
              <a:t>Initiated 2021, finished 2025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  <p:sp>
        <p:nvSpPr>
          <p:cNvPr id="97" name="Google Shape;97;p5"/>
          <p:cNvSpPr txBox="1"/>
          <p:nvPr>
            <p:ph type="title"/>
          </p:nvPr>
        </p:nvSpPr>
        <p:spPr>
          <a:xfrm>
            <a:off x="176048" y="189587"/>
            <a:ext cx="9386864" cy="6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CEOS WG Disasters Wildfire Pilot (1)</a:t>
            </a:r>
            <a:endParaRPr sz="4000"/>
          </a:p>
        </p:txBody>
      </p:sp>
      <p:sp>
        <p:nvSpPr>
          <p:cNvPr id="98" name="Google Shape;98;p5"/>
          <p:cNvSpPr/>
          <p:nvPr/>
        </p:nvSpPr>
        <p:spPr>
          <a:xfrm>
            <a:off x="5841242" y="2320119"/>
            <a:ext cx="2838733" cy="261085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“Supply”-side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analysis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Orbital modelling of current &amp; future active fire monitoring system coverage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9029034" y="2320120"/>
            <a:ext cx="2838733" cy="261085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“Demand”-side analysis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Survey, bibliometric, &amp; web traffic data analysis to understand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who is using active fire products for management?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idx="1" type="body"/>
          </p:nvPr>
        </p:nvSpPr>
        <p:spPr>
          <a:xfrm>
            <a:off x="324232" y="1187355"/>
            <a:ext cx="6858339" cy="5281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 recent </a:t>
            </a: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in use 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active fire EO and </a:t>
            </a: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 user trust</a:t>
            </a:r>
            <a:endParaRPr sz="26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US" sz="1800"/>
              <a:t>EO active fire </a:t>
            </a:r>
            <a:r>
              <a:rPr b="1" lang="en-US" sz="1800"/>
              <a:t>monitoring capabilities </a:t>
            </a:r>
            <a:r>
              <a:rPr lang="en-US" sz="1800"/>
              <a:t>from LEO systems are </a:t>
            </a:r>
            <a:r>
              <a:rPr b="1" lang="en-US" sz="1800"/>
              <a:t>unstable</a:t>
            </a:r>
            <a:r>
              <a:rPr lang="en-US" sz="1800"/>
              <a:t> and </a:t>
            </a:r>
            <a:r>
              <a:rPr b="1" lang="en-US" sz="1800"/>
              <a:t>may decline</a:t>
            </a:r>
            <a:r>
              <a:rPr lang="en-US" sz="1800"/>
              <a:t> in future periods</a:t>
            </a:r>
            <a:endParaRPr sz="26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US" sz="1800"/>
              <a:t>Reduced capabilities -&gt; less user trust -&gt; negative consequences for fire management</a:t>
            </a:r>
            <a:endParaRPr sz="26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200"/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b="1" lang="en-US" sz="1800"/>
              <a:t>Recommendation: </a:t>
            </a:r>
            <a:r>
              <a:rPr lang="en-US" sz="1800"/>
              <a:t>need for increased international coordination and governance of global active fire monitoring satellites</a:t>
            </a:r>
            <a:endParaRPr sz="2600"/>
          </a:p>
        </p:txBody>
      </p:sp>
      <p:sp>
        <p:nvSpPr>
          <p:cNvPr id="105" name="Google Shape;105;p6"/>
          <p:cNvSpPr txBox="1"/>
          <p:nvPr>
            <p:ph type="title"/>
          </p:nvPr>
        </p:nvSpPr>
        <p:spPr>
          <a:xfrm>
            <a:off x="176213" y="176213"/>
            <a:ext cx="9386887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CEOS WG Disasters Wildfire Pilot (2)</a:t>
            </a:r>
            <a:endParaRPr sz="4000"/>
          </a:p>
        </p:txBody>
      </p:sp>
      <p:pic>
        <p:nvPicPr>
          <p:cNvPr descr="A graph of different numbers&#10;&#10;AI-generated content may be incorrect." id="106" name="Google Shape;1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3429" y="3909378"/>
            <a:ext cx="21336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7029" y="4057016"/>
            <a:ext cx="2615415" cy="158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6"/>
          <p:cNvGrpSpPr/>
          <p:nvPr/>
        </p:nvGrpSpPr>
        <p:grpSpPr>
          <a:xfrm>
            <a:off x="7623254" y="1421197"/>
            <a:ext cx="3879692" cy="2007803"/>
            <a:chOff x="8159420" y="3873836"/>
            <a:chExt cx="3879692" cy="2007803"/>
          </a:xfrm>
        </p:grpSpPr>
        <p:sp>
          <p:nvSpPr>
            <p:cNvPr id="109" name="Google Shape;109;p6"/>
            <p:cNvSpPr txBox="1"/>
            <p:nvPr/>
          </p:nvSpPr>
          <p:spPr>
            <a:xfrm>
              <a:off x="8353779" y="5666195"/>
              <a:ext cx="363874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Figure 1. </a:t>
              </a:r>
              <a:r>
                <a:rPr b="0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Global end user survey outcomes (M</a:t>
              </a:r>
              <a:r>
                <a:rPr b="0" baseline="30000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r>
                <a:rPr b="0" i="0" lang="en-US" sz="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Fayden et al., 2024)</a:t>
              </a:r>
              <a:endPara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10" name="Google Shape;110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59420" y="3890592"/>
              <a:ext cx="2013732" cy="1554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173152" y="3873836"/>
              <a:ext cx="1865960" cy="1722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6"/>
          <p:cNvSpPr txBox="1"/>
          <p:nvPr/>
        </p:nvSpPr>
        <p:spPr>
          <a:xfrm>
            <a:off x="7182571" y="5829698"/>
            <a:ext cx="25897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Figure 2.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Maximum revisit time (global)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baseline scenario for fire monitoring/detection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9772346" y="5835493"/>
            <a:ext cx="22300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Figure 3.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Maximum revisit time in 2029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baseline scenario for fire monitoring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idx="1" type="body"/>
          </p:nvPr>
        </p:nvSpPr>
        <p:spPr>
          <a:xfrm>
            <a:off x="324233" y="1558533"/>
            <a:ext cx="11631206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concept of a new CEOS initiative on the coordination of wildfire monitoring was supported by participants of a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2025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side meeting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~12 agencies in attendance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After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 discussion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options analysis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the Chairs of the LSI-VC and the SIT Chair supported the formation of a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Wildfire subgroup under LSI-VC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SEC-344 action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requested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expression of interest 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membership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this new group from CEOS members and associates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sp>
        <p:nvSpPr>
          <p:cNvPr id="119" name="Google Shape;119;p7"/>
          <p:cNvSpPr txBox="1"/>
          <p:nvPr>
            <p:ph type="title"/>
          </p:nvPr>
        </p:nvSpPr>
        <p:spPr>
          <a:xfrm>
            <a:off x="176213" y="217158"/>
            <a:ext cx="9513697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000"/>
              <a:t>LSI-VC Wildfire Subgroup - Process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433415" y="1121804"/>
            <a:ext cx="6704364" cy="514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900"/>
              <a:t>CEOS Agencies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Co-leads: CSA &amp; NRCan, ESA, SANSA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EC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HSC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INPE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NASA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900"/>
              <a:t>UKSA</a:t>
            </a:r>
            <a:endParaRPr sz="27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00"/>
          </a:p>
          <a:p>
            <a:pPr indent="0" lvl="0" marL="50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900"/>
              <a:t>Wider community</a:t>
            </a:r>
            <a:endParaRPr sz="2700"/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GOFC-GOLD FireIT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Noto Sans Symbols"/>
              <a:buChar char="❖"/>
            </a:pP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New space entities (TBD)</a:t>
            </a:r>
            <a:endParaRPr sz="2700"/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00"/>
          </a:p>
        </p:txBody>
      </p:sp>
      <p:sp>
        <p:nvSpPr>
          <p:cNvPr id="125" name="Google Shape;125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LSI-VC Wildfire Subgroup - Membership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idx="1" type="body"/>
          </p:nvPr>
        </p:nvSpPr>
        <p:spPr>
          <a:xfrm>
            <a:off x="348300" y="1353816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Purpose: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to provide a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venue to support coordination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between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agencies producing EO data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used to generate wildfire monitoring products and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the downstream community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, to enhance reliability and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support wildfire management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with current and future satellite missions. </a:t>
            </a:r>
            <a:endParaRPr sz="27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Initial scope is active fire and potentially recent burned area, could expand to other areas e.g., pre-fire, in the future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700"/>
          </a:p>
          <a:p>
            <a:pPr indent="-4000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Char char="❖"/>
            </a:pPr>
            <a:r>
              <a:rPr lang="en-US" sz="1700"/>
              <a:t>Potential activities (to be refined): </a:t>
            </a:r>
            <a:endParaRPr sz="27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/>
              <a:t>Assess the </a:t>
            </a:r>
            <a:r>
              <a:rPr b="1" lang="en-US" sz="1700"/>
              <a:t>existing &amp; planned implicit virtual constellation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of fire monitoring satellites</a:t>
            </a:r>
            <a:endParaRPr sz="23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Document the case for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sustained, refined &amp; improved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fire EO products</a:t>
            </a:r>
            <a:endParaRPr sz="23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Support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interoperability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 of fire EO data and missions, and support the development of harmonized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user &amp; mission requirements 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for wildfire monitoring</a:t>
            </a:r>
            <a:endParaRPr sz="2300"/>
          </a:p>
          <a:p>
            <a:pPr indent="-3746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300"/>
              <a:buChar char="▪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Support development of EO fire product </a:t>
            </a:r>
            <a:r>
              <a:rPr b="1" lang="en-US" sz="1700">
                <a:latin typeface="Montserrat"/>
                <a:ea typeface="Montserrat"/>
                <a:cs typeface="Montserrat"/>
                <a:sym typeface="Montserrat"/>
              </a:rPr>
              <a:t>best practices/endorsement process</a:t>
            </a:r>
            <a:endParaRPr sz="23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300"/>
          </a:p>
        </p:txBody>
      </p:sp>
      <p:sp>
        <p:nvSpPr>
          <p:cNvPr id="131" name="Google Shape;131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Purpose &amp; potential activities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ceos:3</vt:lpwstr>
  </property>
  <property fmtid="{D5CDD505-2E9C-101B-9397-08002B2CF9AE}" pid="3" name="ClassificationContentMarkingHeaderText">
    <vt:lpwstr>UNCLASSIFIED - NON CLASSIFIÉ</vt:lpwstr>
  </property>
</Properties>
</file>