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Montserrat"/>
      <p:regular r:id="rId24"/>
      <p:bold r:id="rId25"/>
      <p:italic r:id="rId26"/>
      <p:boldItalic r:id="rId27"/>
    </p:embeddedFont>
    <p:embeddedFont>
      <p:font typeface="Montserrat Medium"/>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2" roundtripDataSignature="AMtx7mjh+Q3e3bW8aEaczLCIRc+Dsynq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09E99C-A232-4301-B32A-AF8F44007C8E}">
  <a:tblStyle styleId="{A309E99C-A232-4301-B32A-AF8F44007C8E}"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ontserrat-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Medium-regular.fntdata"/><Relationship Id="rId27"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Medium-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Medium-boldItalic.fntdata"/><Relationship Id="rId30" Type="http://schemas.openxmlformats.org/officeDocument/2006/relationships/font" Target="fonts/MontserratMedium-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50800" rtl="0" algn="l">
              <a:lnSpc>
                <a:spcPct val="100000"/>
              </a:lnSpc>
              <a:spcBef>
                <a:spcPts val="0"/>
              </a:spcBef>
              <a:spcAft>
                <a:spcPts val="0"/>
              </a:spcAft>
              <a:buSzPts val="1100"/>
              <a:buFont typeface="Montserrat"/>
              <a:buNone/>
            </a:pPr>
            <a:r>
              <a:t/>
            </a:r>
            <a:endParaRPr b="1" sz="800"/>
          </a:p>
          <a:p>
            <a:pPr indent="0" lvl="0" marL="0" rtl="0" algn="l">
              <a:lnSpc>
                <a:spcPct val="100000"/>
              </a:lnSpc>
              <a:spcBef>
                <a:spcPts val="0"/>
              </a:spcBef>
              <a:spcAft>
                <a:spcPts val="0"/>
              </a:spcAft>
              <a:buSzPts val="1100"/>
              <a:buNone/>
            </a:pPr>
            <a:r>
              <a:t/>
            </a:r>
            <a:endParaRPr/>
          </a:p>
        </p:txBody>
      </p:sp>
      <p:sp>
        <p:nvSpPr>
          <p:cNvPr id="143" name="Google Shape;14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jpg"/><Relationship Id="rId4" Type="http://schemas.openxmlformats.org/officeDocument/2006/relationships/image" Target="../media/image5.jpg"/><Relationship Id="rId5" Type="http://schemas.openxmlformats.org/officeDocument/2006/relationships/image" Target="../media/image21.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jpg"/><Relationship Id="rId4" Type="http://schemas.openxmlformats.org/officeDocument/2006/relationships/image" Target="../media/image5.jpg"/><Relationship Id="rId5" Type="http://schemas.openxmlformats.org/officeDocument/2006/relationships/image" Target="../media/image21.png"/><Relationship Id="rId6"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1" name="Shape 11"/>
        <p:cNvGrpSpPr/>
        <p:nvPr/>
      </p:nvGrpSpPr>
      <p:grpSpPr>
        <a:xfrm>
          <a:off x="0" y="0"/>
          <a:ext cx="0" cy="0"/>
          <a:chOff x="0" y="0"/>
          <a:chExt cx="0" cy="0"/>
        </a:xfrm>
      </p:grpSpPr>
      <p:pic>
        <p:nvPicPr>
          <p:cNvPr id="12" name="Google Shape;12;p26"/>
          <p:cNvPicPr preferRelativeResize="0"/>
          <p:nvPr/>
        </p:nvPicPr>
        <p:blipFill rotWithShape="1">
          <a:blip r:embed="rId2">
            <a:alphaModFix/>
          </a:blip>
          <a:srcRect b="0" l="-30585" r="0" t="0"/>
          <a:stretch/>
        </p:blipFill>
        <p:spPr>
          <a:xfrm>
            <a:off x="0" y="0"/>
            <a:ext cx="9144000" cy="5143500"/>
          </a:xfrm>
          <a:prstGeom prst="rect">
            <a:avLst/>
          </a:prstGeom>
          <a:noFill/>
          <a:ln>
            <a:noFill/>
          </a:ln>
        </p:spPr>
      </p:pic>
      <p:pic>
        <p:nvPicPr>
          <p:cNvPr id="13" name="Google Shape;13;p26"/>
          <p:cNvPicPr preferRelativeResize="0"/>
          <p:nvPr/>
        </p:nvPicPr>
        <p:blipFill rotWithShape="1">
          <a:blip r:embed="rId3">
            <a:alphaModFix/>
          </a:blip>
          <a:srcRect b="0" l="0" r="0" t="0"/>
          <a:stretch/>
        </p:blipFill>
        <p:spPr>
          <a:xfrm flipH="1" rot="10800000">
            <a:off x="1329580" y="3619915"/>
            <a:ext cx="4832297" cy="1526844"/>
          </a:xfrm>
          <a:prstGeom prst="rect">
            <a:avLst/>
          </a:prstGeom>
          <a:noFill/>
          <a:ln>
            <a:noFill/>
          </a:ln>
        </p:spPr>
      </p:pic>
      <p:pic>
        <p:nvPicPr>
          <p:cNvPr descr="A picture containing nature&#10;&#10;Description automatically generated" id="14" name="Google Shape;14;p26"/>
          <p:cNvPicPr preferRelativeResize="0"/>
          <p:nvPr/>
        </p:nvPicPr>
        <p:blipFill rotWithShape="1">
          <a:blip r:embed="rId4">
            <a:alphaModFix/>
          </a:blip>
          <a:srcRect b="0" l="0" r="0" t="0"/>
          <a:stretch/>
        </p:blipFill>
        <p:spPr>
          <a:xfrm>
            <a:off x="3072385" y="0"/>
            <a:ext cx="6071616" cy="2015111"/>
          </a:xfrm>
          <a:prstGeom prst="rect">
            <a:avLst/>
          </a:prstGeom>
          <a:noFill/>
          <a:ln>
            <a:noFill/>
          </a:ln>
        </p:spPr>
      </p:pic>
      <p:sp>
        <p:nvSpPr>
          <p:cNvPr id="15" name="Google Shape;15;p26"/>
          <p:cNvSpPr/>
          <p:nvPr/>
        </p:nvSpPr>
        <p:spPr>
          <a:xfrm flipH="1">
            <a:off x="4092296" y="1476330"/>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6" name="Google Shape;16;p26"/>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17" name="Google Shape;17;p26"/>
          <p:cNvPicPr preferRelativeResize="0"/>
          <p:nvPr/>
        </p:nvPicPr>
        <p:blipFill rotWithShape="1">
          <a:blip r:embed="rId5">
            <a:alphaModFix/>
          </a:blip>
          <a:srcRect b="0" l="0" r="0" t="0"/>
          <a:stretch/>
        </p:blipFill>
        <p:spPr>
          <a:xfrm>
            <a:off x="103823" y="3983623"/>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6"/>
          <p:cNvPicPr preferRelativeResize="0"/>
          <p:nvPr/>
        </p:nvPicPr>
        <p:blipFill rotWithShape="1">
          <a:blip r:embed="rId6">
            <a:alphaModFix amt="34000"/>
          </a:blip>
          <a:srcRect b="-8774" l="32582" r="8554" t="2399"/>
          <a:stretch/>
        </p:blipFill>
        <p:spPr>
          <a:xfrm rot="5400000">
            <a:off x="4300715" y="-762125"/>
            <a:ext cx="4091455" cy="5610663"/>
          </a:xfrm>
          <a:prstGeom prst="rtTriangle">
            <a:avLst/>
          </a:prstGeom>
          <a:noFill/>
          <a:ln>
            <a:noFill/>
          </a:ln>
        </p:spPr>
      </p:pic>
      <p:pic>
        <p:nvPicPr>
          <p:cNvPr id="19" name="Google Shape;19;p26"/>
          <p:cNvPicPr preferRelativeResize="0"/>
          <p:nvPr/>
        </p:nvPicPr>
        <p:blipFill rotWithShape="1">
          <a:blip r:embed="rId6">
            <a:alphaModFix amt="34000"/>
          </a:blip>
          <a:srcRect b="674" l="54017" r="11355" t="36082"/>
          <a:stretch/>
        </p:blipFill>
        <p:spPr>
          <a:xfrm rot="-5400000">
            <a:off x="4344482" y="3614964"/>
            <a:ext cx="1289782" cy="1775105"/>
          </a:xfrm>
          <a:prstGeom prst="rtTriangle">
            <a:avLst/>
          </a:prstGeom>
          <a:noFill/>
          <a:ln>
            <a:noFill/>
          </a:ln>
        </p:spPr>
      </p:pic>
      <p:sp>
        <p:nvSpPr>
          <p:cNvPr id="20" name="Google Shape;20;p26"/>
          <p:cNvSpPr txBox="1"/>
          <p:nvPr>
            <p:ph type="title"/>
          </p:nvPr>
        </p:nvSpPr>
        <p:spPr>
          <a:xfrm>
            <a:off x="132036" y="131954"/>
            <a:ext cx="4617889" cy="297948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1" name="Shape 21"/>
        <p:cNvGrpSpPr/>
        <p:nvPr/>
      </p:nvGrpSpPr>
      <p:grpSpPr>
        <a:xfrm>
          <a:off x="0" y="0"/>
          <a:ext cx="0" cy="0"/>
          <a:chOff x="0" y="0"/>
          <a:chExt cx="0" cy="0"/>
        </a:xfrm>
      </p:grpSpPr>
      <p:sp>
        <p:nvSpPr>
          <p:cNvPr id="22" name="Google Shape;22;p27"/>
          <p:cNvSpPr/>
          <p:nvPr>
            <p:ph idx="12" type="sldNum"/>
          </p:nvPr>
        </p:nvSpPr>
        <p:spPr>
          <a:xfrm>
            <a:off x="8763000" y="4972055"/>
            <a:ext cx="304800" cy="140464"/>
          </a:xfrm>
          <a:prstGeom prst="roundRect">
            <a:avLst>
              <a:gd fmla="val 16667" name="adj"/>
            </a:avLst>
          </a:prstGeom>
          <a:solidFill>
            <a:schemeClr val="lt1">
              <a:alpha val="49019"/>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lvl1pPr indent="0" lvl="0"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None/>
              <a:defRPr b="0" i="1" sz="825"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3" name="Google Shape;23;p27"/>
          <p:cNvSpPr txBox="1"/>
          <p:nvPr>
            <p:ph idx="1" type="body"/>
          </p:nvPr>
        </p:nvSpPr>
        <p:spPr>
          <a:xfrm>
            <a:off x="457200" y="1200150"/>
            <a:ext cx="8153400" cy="354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1pPr>
            <a:lvl2pPr indent="-323850" lvl="1" marL="914400" marR="0" rtl="0" algn="l">
              <a:lnSpc>
                <a:spcPct val="100000"/>
              </a:lnSpc>
              <a:spcBef>
                <a:spcPts val="0"/>
              </a:spcBef>
              <a:spcAft>
                <a:spcPts val="0"/>
              </a:spcAft>
              <a:buClr>
                <a:srgbClr val="000000"/>
              </a:buClr>
              <a:buSzPts val="1500"/>
              <a:buFont typeface="Courier New"/>
              <a:buChar char="o"/>
              <a:defRPr b="0" i="0" sz="1500" u="none" cap="none" strike="noStrike">
                <a:solidFill>
                  <a:srgbClr val="000000"/>
                </a:solidFill>
                <a:latin typeface="Arial"/>
                <a:ea typeface="Arial"/>
                <a:cs typeface="Arial"/>
                <a:sym typeface="Arial"/>
              </a:defRPr>
            </a:lvl2pPr>
            <a:lvl3pPr indent="-323850" lvl="2" marL="1371600" marR="0" rtl="0" algn="l">
              <a:lnSpc>
                <a:spcPct val="100000"/>
              </a:lnSpc>
              <a:spcBef>
                <a:spcPts val="0"/>
              </a:spcBef>
              <a:spcAft>
                <a:spcPts val="0"/>
              </a:spcAft>
              <a:buClr>
                <a:srgbClr val="000000"/>
              </a:buClr>
              <a:buSzPts val="1500"/>
              <a:buFont typeface="Noto Sans Symbols"/>
              <a:buChar char="▪"/>
              <a:defRPr b="0" i="0" sz="15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Google Shape;24;p27"/>
          <p:cNvSpPr/>
          <p:nvPr/>
        </p:nvSpPr>
        <p:spPr>
          <a:xfrm>
            <a:off x="76200" y="4920013"/>
            <a:ext cx="2577790" cy="153233"/>
          </a:xfrm>
          <a:prstGeom prst="roundRect">
            <a:avLst>
              <a:gd fmla="val 16667" name="adj"/>
            </a:avLst>
          </a:prstGeom>
          <a:solidFill>
            <a:schemeClr val="lt1">
              <a:alpha val="49019"/>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en" sz="900" u="none" cap="none" strike="noStrike">
                <a:solidFill>
                  <a:schemeClr val="dk2"/>
                </a:solidFill>
                <a:latin typeface="Montserrat"/>
                <a:ea typeface="Montserrat"/>
                <a:cs typeface="Montserrat"/>
                <a:sym typeface="Montserrat"/>
              </a:rPr>
              <a:t>WGISS-61 &amp; WGD-25 , 16-20 March, 2026</a:t>
            </a:r>
            <a:endParaRPr b="1" i="0" sz="900" u="none" cap="none" strike="noStrike">
              <a:solidFill>
                <a:schemeClr val="dk2"/>
              </a:solidFill>
              <a:latin typeface="Montserrat"/>
              <a:ea typeface="Montserrat"/>
              <a:cs typeface="Montserrat"/>
              <a:sym typeface="Montserrat"/>
            </a:endParaRPr>
          </a:p>
        </p:txBody>
      </p:sp>
      <p:sp>
        <p:nvSpPr>
          <p:cNvPr id="25" name="Google Shape;25;p27"/>
          <p:cNvSpPr txBox="1"/>
          <p:nvPr>
            <p:ph idx="2" type="body"/>
          </p:nvPr>
        </p:nvSpPr>
        <p:spPr>
          <a:xfrm>
            <a:off x="2057400" y="228600"/>
            <a:ext cx="4953000" cy="400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 name="Shape 26"/>
        <p:cNvGrpSpPr/>
        <p:nvPr/>
      </p:nvGrpSpPr>
      <p:grpSpPr>
        <a:xfrm>
          <a:off x="0" y="0"/>
          <a:ext cx="0" cy="0"/>
          <a:chOff x="0" y="0"/>
          <a:chExt cx="0" cy="0"/>
        </a:xfrm>
      </p:grpSpPr>
      <p:sp>
        <p:nvSpPr>
          <p:cNvPr id="27" name="Google Shape;27;p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8" name="Google Shape;28;p5"/>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9" name="Google Shape;29;p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0" name="Google Shape;30;p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1" name="Google Shape;31;p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2" name="Google Shape;32;p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3" name="Google Shape;33;p5"/>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4" name="Google Shape;34;p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5"/>
          <p:cNvSpPr txBox="1"/>
          <p:nvPr/>
        </p:nvSpPr>
        <p:spPr>
          <a:xfrm>
            <a:off x="-40725" y="4872750"/>
            <a:ext cx="345214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SIT-41, April 2026</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6" name="Shape 36"/>
        <p:cNvGrpSpPr/>
        <p:nvPr/>
      </p:nvGrpSpPr>
      <p:grpSpPr>
        <a:xfrm>
          <a:off x="0" y="0"/>
          <a:ext cx="0" cy="0"/>
          <a:chOff x="0" y="0"/>
          <a:chExt cx="0" cy="0"/>
        </a:xfrm>
      </p:grpSpPr>
      <p:sp>
        <p:nvSpPr>
          <p:cNvPr id="37" name="Google Shape;37;p6"/>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8" name="Google Shape;38;p6"/>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9" name="Google Shape;39;p6"/>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0" name="Google Shape;40;p6"/>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1" name="Google Shape;41;p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2" name="Google Shape;42;p6"/>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3" name="Google Shape;43;p6"/>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4" name="Google Shape;44;p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6" name="Google Shape;46;p6"/>
          <p:cNvSpPr txBox="1"/>
          <p:nvPr/>
        </p:nvSpPr>
        <p:spPr>
          <a:xfrm>
            <a:off x="-40726" y="4872750"/>
            <a:ext cx="3179579"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SIT-41, April 2026</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7" name="Shape 47"/>
        <p:cNvGrpSpPr/>
        <p:nvPr/>
      </p:nvGrpSpPr>
      <p:grpSpPr>
        <a:xfrm>
          <a:off x="0" y="0"/>
          <a:ext cx="0" cy="0"/>
          <a:chOff x="0" y="0"/>
          <a:chExt cx="0" cy="0"/>
        </a:xfrm>
      </p:grpSpPr>
      <p:pic>
        <p:nvPicPr>
          <p:cNvPr id="48" name="Google Shape;48;p28"/>
          <p:cNvPicPr preferRelativeResize="0"/>
          <p:nvPr/>
        </p:nvPicPr>
        <p:blipFill rotWithShape="1">
          <a:blip r:embed="rId2">
            <a:alphaModFix/>
          </a:blip>
          <a:srcRect b="0" l="-30585" r="0" t="0"/>
          <a:stretch/>
        </p:blipFill>
        <p:spPr>
          <a:xfrm>
            <a:off x="0" y="0"/>
            <a:ext cx="9144000" cy="5143500"/>
          </a:xfrm>
          <a:prstGeom prst="rect">
            <a:avLst/>
          </a:prstGeom>
          <a:noFill/>
          <a:ln>
            <a:noFill/>
          </a:ln>
        </p:spPr>
      </p:pic>
      <p:pic>
        <p:nvPicPr>
          <p:cNvPr id="49" name="Google Shape;49;p28"/>
          <p:cNvPicPr preferRelativeResize="0"/>
          <p:nvPr/>
        </p:nvPicPr>
        <p:blipFill rotWithShape="1">
          <a:blip r:embed="rId3">
            <a:alphaModFix/>
          </a:blip>
          <a:srcRect b="0" l="0" r="0" t="0"/>
          <a:stretch/>
        </p:blipFill>
        <p:spPr>
          <a:xfrm flipH="1" rot="10800000">
            <a:off x="1329580" y="3619915"/>
            <a:ext cx="4832297" cy="1526844"/>
          </a:xfrm>
          <a:prstGeom prst="rect">
            <a:avLst/>
          </a:prstGeom>
          <a:noFill/>
          <a:ln>
            <a:noFill/>
          </a:ln>
        </p:spPr>
      </p:pic>
      <p:pic>
        <p:nvPicPr>
          <p:cNvPr descr="A picture containing nature&#10;&#10;Description automatically generated" id="50" name="Google Shape;50;p28"/>
          <p:cNvPicPr preferRelativeResize="0"/>
          <p:nvPr/>
        </p:nvPicPr>
        <p:blipFill rotWithShape="1">
          <a:blip r:embed="rId4">
            <a:alphaModFix/>
          </a:blip>
          <a:srcRect b="0" l="0" r="0" t="0"/>
          <a:stretch/>
        </p:blipFill>
        <p:spPr>
          <a:xfrm>
            <a:off x="3072385" y="0"/>
            <a:ext cx="6071616" cy="2015111"/>
          </a:xfrm>
          <a:prstGeom prst="rect">
            <a:avLst/>
          </a:prstGeom>
          <a:noFill/>
          <a:ln>
            <a:noFill/>
          </a:ln>
        </p:spPr>
      </p:pic>
      <p:sp>
        <p:nvSpPr>
          <p:cNvPr id="51" name="Google Shape;51;p28"/>
          <p:cNvSpPr/>
          <p:nvPr/>
        </p:nvSpPr>
        <p:spPr>
          <a:xfrm flipH="1">
            <a:off x="4092296" y="1476330"/>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2" name="Google Shape;52;p28"/>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53" name="Google Shape;53;p28"/>
          <p:cNvPicPr preferRelativeResize="0"/>
          <p:nvPr/>
        </p:nvPicPr>
        <p:blipFill rotWithShape="1">
          <a:blip r:embed="rId5">
            <a:alphaModFix/>
          </a:blip>
          <a:srcRect b="0" l="0" r="0" t="0"/>
          <a:stretch/>
        </p:blipFill>
        <p:spPr>
          <a:xfrm>
            <a:off x="103823" y="3983623"/>
            <a:ext cx="2054172" cy="1131386"/>
          </a:xfrm>
          <a:prstGeom prst="rect">
            <a:avLst/>
          </a:prstGeom>
          <a:noFill/>
          <a:ln>
            <a:noFill/>
          </a:ln>
          <a:effectLst>
            <a:outerShdw blurRad="50800" rotWithShape="0" algn="tl" dir="2700000" dist="38100">
              <a:srgbClr val="000000">
                <a:alpha val="40000"/>
              </a:srgbClr>
            </a:outerShdw>
          </a:effectLst>
        </p:spPr>
      </p:pic>
      <p:pic>
        <p:nvPicPr>
          <p:cNvPr id="54" name="Google Shape;54;p28"/>
          <p:cNvPicPr preferRelativeResize="0"/>
          <p:nvPr/>
        </p:nvPicPr>
        <p:blipFill rotWithShape="1">
          <a:blip r:embed="rId6">
            <a:alphaModFix amt="34000"/>
          </a:blip>
          <a:srcRect b="-8774" l="32582" r="8554" t="2399"/>
          <a:stretch/>
        </p:blipFill>
        <p:spPr>
          <a:xfrm rot="5400000">
            <a:off x="4300715" y="-762125"/>
            <a:ext cx="4091455" cy="5610663"/>
          </a:xfrm>
          <a:prstGeom prst="rtTriangle">
            <a:avLst/>
          </a:prstGeom>
          <a:noFill/>
          <a:ln>
            <a:noFill/>
          </a:ln>
        </p:spPr>
      </p:pic>
      <p:pic>
        <p:nvPicPr>
          <p:cNvPr id="55" name="Google Shape;55;p28"/>
          <p:cNvPicPr preferRelativeResize="0"/>
          <p:nvPr/>
        </p:nvPicPr>
        <p:blipFill rotWithShape="1">
          <a:blip r:embed="rId6">
            <a:alphaModFix amt="34000"/>
          </a:blip>
          <a:srcRect b="674" l="54017" r="11355" t="36082"/>
          <a:stretch/>
        </p:blipFill>
        <p:spPr>
          <a:xfrm rot="-5400000">
            <a:off x="4344482" y="3614964"/>
            <a:ext cx="1289782" cy="1775105"/>
          </a:xfrm>
          <a:prstGeom prst="rtTriangle">
            <a:avLst/>
          </a:prstGeom>
          <a:noFill/>
          <a:ln>
            <a:noFill/>
          </a:ln>
        </p:spPr>
      </p:pic>
      <p:sp>
        <p:nvSpPr>
          <p:cNvPr id="56" name="Google Shape;56;p28"/>
          <p:cNvSpPr txBox="1"/>
          <p:nvPr>
            <p:ph type="title"/>
          </p:nvPr>
        </p:nvSpPr>
        <p:spPr>
          <a:xfrm>
            <a:off x="132036" y="131954"/>
            <a:ext cx="4617889" cy="297948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7" name="Shape 57"/>
        <p:cNvGrpSpPr/>
        <p:nvPr/>
      </p:nvGrpSpPr>
      <p:grpSpPr>
        <a:xfrm>
          <a:off x="0" y="0"/>
          <a:ext cx="0" cy="0"/>
          <a:chOff x="0" y="0"/>
          <a:chExt cx="0" cy="0"/>
        </a:xfrm>
      </p:grpSpPr>
      <p:sp>
        <p:nvSpPr>
          <p:cNvPr id="58" name="Google Shape;58;p7"/>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59" name="Google Shape;59;p7"/>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60" name="Google Shape;60;p7"/>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61" name="Google Shape;61;p7"/>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62" name="Google Shape;62;p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63" name="Google Shape;63;p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64" name="Google Shape;64;p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7"/>
          <p:cNvSpPr txBox="1"/>
          <p:nvPr/>
        </p:nvSpPr>
        <p:spPr>
          <a:xfrm>
            <a:off x="-40725" y="4872750"/>
            <a:ext cx="348731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Montserrat"/>
                <a:ea typeface="Montserrat"/>
                <a:cs typeface="Montserrat"/>
                <a:sym typeface="Montserrat"/>
              </a:rPr>
              <a:t>WGISS-61 &amp; WGD-25 , 16-20 March, 2026</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3"/>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eur02.safelinks.protection.outlook.com/?url=http%3A%2F%2Fceos.org%2Fwgdisasters&amp;data=05%7C02%7Cantonio.montuori%40asi.it%7Cf4e72b0a1b09485fa70208ddaed96b10%7Ccbfc58d4e60f468d8fe490676de085f7%7C0%7C0%7C638858971208372102%7CUnknown%7CTWFpbGZsb3d8eyJFbXB0eU1hcGkiOnRydWUsIlYiOiIwLjAuMDAwMCIsIlAiOiJXaW4zMiIsIkFOIjoiTWFpbCIsIldUIjoyfQ%3D%3D%7C0%7C%7C%7C&amp;sdata=oKohgHPzuJ2zZslvONpf%2B8umKnpPbm1pBZgLe7h7hi4%3D&amp;reserved=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7.jpg"/><Relationship Id="rId6" Type="http://schemas.openxmlformats.org/officeDocument/2006/relationships/hyperlink" Target="https://ceos.org/ourwork/workinggroups/disast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9.jp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11.jpg"/><Relationship Id="rId5" Type="http://schemas.openxmlformats.org/officeDocument/2006/relationships/image" Target="../media/image14.jpg"/><Relationship Id="rId6"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6.jpg"/><Relationship Id="rId5" Type="http://schemas.openxmlformats.org/officeDocument/2006/relationships/image" Target="../media/image22.jpg"/><Relationship Id="rId6"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8"/>
          <p:cNvSpPr txBox="1"/>
          <p:nvPr>
            <p:ph type="title"/>
          </p:nvPr>
        </p:nvSpPr>
        <p:spPr>
          <a:xfrm>
            <a:off x="342900" y="285750"/>
            <a:ext cx="6932543" cy="297948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6600" u="none" cap="none" strike="noStrike">
                <a:solidFill>
                  <a:srgbClr val="F2F2F2"/>
                </a:solidFill>
                <a:latin typeface="Arial"/>
                <a:ea typeface="Arial"/>
                <a:cs typeface="Arial"/>
                <a:sym typeface="Arial"/>
              </a:rPr>
              <a:t>WGDisasters </a:t>
            </a:r>
            <a:br>
              <a:rPr b="1" i="0" lang="en" sz="7200" u="none" cap="none" strike="noStrike">
                <a:solidFill>
                  <a:srgbClr val="F2F2F2"/>
                </a:solidFill>
                <a:latin typeface="Arial"/>
                <a:ea typeface="Arial"/>
                <a:cs typeface="Arial"/>
                <a:sym typeface="Arial"/>
              </a:rPr>
            </a:br>
            <a:r>
              <a:rPr b="1" i="1" lang="en" sz="4950" u="none" cap="none" strike="noStrike">
                <a:solidFill>
                  <a:srgbClr val="F2F2F2"/>
                </a:solidFill>
                <a:latin typeface="Arial"/>
                <a:ea typeface="Arial"/>
                <a:cs typeface="Arial"/>
                <a:sym typeface="Arial"/>
              </a:rPr>
              <a:t>Pilot Projects</a:t>
            </a:r>
            <a:endParaRPr b="1" i="1" sz="4950" u="none" cap="none" strike="noStrike">
              <a:solidFill>
                <a:srgbClr val="F2F2F2"/>
              </a:solidFill>
              <a:latin typeface="Arial"/>
              <a:ea typeface="Arial"/>
              <a:cs typeface="Arial"/>
              <a:sym typeface="Arial"/>
            </a:endParaRPr>
          </a:p>
        </p:txBody>
      </p:sp>
      <p:sp>
        <p:nvSpPr>
          <p:cNvPr id="71" name="Google Shape;71;p8"/>
          <p:cNvSpPr txBox="1"/>
          <p:nvPr/>
        </p:nvSpPr>
        <p:spPr>
          <a:xfrm>
            <a:off x="4810389" y="3476250"/>
            <a:ext cx="4333611" cy="1509000"/>
          </a:xfrm>
          <a:prstGeom prst="rect">
            <a:avLst/>
          </a:prstGeom>
          <a:noFill/>
          <a:ln>
            <a:noFill/>
          </a:ln>
        </p:spPr>
        <p:txBody>
          <a:bodyPr anchorCtr="0" anchor="t" bIns="91425" lIns="91425" spcFirstLastPara="1" rIns="91425" wrap="square" tIns="91425">
            <a:noAutofit/>
          </a:bodyPr>
          <a:lstStyle/>
          <a:p>
            <a:pPr indent="0" lvl="0" marL="0" marR="0" rtl="0" algn="r">
              <a:lnSpc>
                <a:spcPct val="130000"/>
              </a:lnSpc>
              <a:spcBef>
                <a:spcPts val="0"/>
              </a:spcBef>
              <a:spcAft>
                <a:spcPts val="0"/>
              </a:spcAft>
              <a:buNone/>
            </a:pPr>
            <a:r>
              <a:rPr b="1" i="0" lang="en" sz="1600" u="none" cap="none" strike="noStrike">
                <a:solidFill>
                  <a:schemeClr val="accent1"/>
                </a:solidFill>
                <a:latin typeface="Montserrat"/>
                <a:ea typeface="Montserrat"/>
                <a:cs typeface="Montserrat"/>
                <a:sym typeface="Montserrat"/>
              </a:rPr>
              <a:t>Lorant Czaran, UNOOSA</a:t>
            </a:r>
            <a:endParaRPr/>
          </a:p>
          <a:p>
            <a:pPr indent="0" lvl="0" marL="0" marR="0" rtl="0" algn="r">
              <a:lnSpc>
                <a:spcPct val="130000"/>
              </a:lnSpc>
              <a:spcBef>
                <a:spcPts val="0"/>
              </a:spcBef>
              <a:spcAft>
                <a:spcPts val="0"/>
              </a:spcAft>
              <a:buNone/>
            </a:pPr>
            <a:r>
              <a:rPr b="1" i="0" lang="en" sz="1600" u="none" cap="none" strike="noStrike">
                <a:solidFill>
                  <a:schemeClr val="accent1"/>
                </a:solidFill>
                <a:latin typeface="Montserrat"/>
                <a:ea typeface="Montserrat"/>
                <a:cs typeface="Montserrat"/>
                <a:sym typeface="Montserrat"/>
              </a:rPr>
              <a:t>Agenda Item 6.5</a:t>
            </a:r>
            <a:endParaRPr b="0" i="0" sz="1600" u="none" cap="none" strike="noStrike">
              <a:solidFill>
                <a:schemeClr val="dk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 sz="1600" u="none" cap="none" strike="noStrike">
                <a:solidFill>
                  <a:schemeClr val="accent1"/>
                </a:solidFill>
                <a:latin typeface="Montserrat"/>
                <a:ea typeface="Montserrat"/>
                <a:cs typeface="Montserrat"/>
                <a:sym typeface="Montserrat"/>
              </a:rPr>
              <a:t>CEOS SIT-41 2026</a:t>
            </a:r>
            <a:endParaRPr/>
          </a:p>
          <a:p>
            <a:pPr indent="0" lvl="0" marL="0" marR="0" rtl="0" algn="r">
              <a:lnSpc>
                <a:spcPct val="130000"/>
              </a:lnSpc>
              <a:spcBef>
                <a:spcPts val="0"/>
              </a:spcBef>
              <a:spcAft>
                <a:spcPts val="0"/>
              </a:spcAft>
              <a:buNone/>
            </a:pPr>
            <a:r>
              <a:rPr b="1" i="0" lang="en" sz="1600" u="none" cap="none" strike="noStrike">
                <a:solidFill>
                  <a:schemeClr val="accent1"/>
                </a:solidFill>
                <a:latin typeface="Montserrat"/>
                <a:ea typeface="Montserrat"/>
                <a:cs typeface="Montserrat"/>
                <a:sym typeface="Montserrat"/>
              </a:rPr>
              <a:t>Irvine, California, USA</a:t>
            </a:r>
            <a:endParaRPr/>
          </a:p>
          <a:p>
            <a:pPr indent="0" lvl="0" marL="0" marR="0" rtl="0" algn="r">
              <a:lnSpc>
                <a:spcPct val="130000"/>
              </a:lnSpc>
              <a:spcBef>
                <a:spcPts val="0"/>
              </a:spcBef>
              <a:spcAft>
                <a:spcPts val="0"/>
              </a:spcAft>
              <a:buNone/>
            </a:pPr>
            <a:r>
              <a:rPr b="1" i="0" lang="en" sz="1600" u="none" cap="none" strike="noStrike">
                <a:solidFill>
                  <a:schemeClr val="accent1"/>
                </a:solidFill>
                <a:latin typeface="Montserrat"/>
                <a:ea typeface="Montserrat"/>
                <a:cs typeface="Montserrat"/>
                <a:sym typeface="Montserrat"/>
              </a:rPr>
              <a:t>14-16 April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txBox="1"/>
          <p:nvPr/>
        </p:nvSpPr>
        <p:spPr>
          <a:xfrm>
            <a:off x="274320" y="825794"/>
            <a:ext cx="8595300" cy="1082700"/>
          </a:xfrm>
          <a:prstGeom prst="rect">
            <a:avLst/>
          </a:prstGeom>
          <a:noFill/>
          <a:ln>
            <a:noFill/>
          </a:ln>
        </p:spPr>
        <p:txBody>
          <a:bodyPr anchorCtr="0" anchor="t" bIns="34275" lIns="68550" spcFirstLastPara="1" rIns="68550" wrap="square" tIns="34275">
            <a:noAutofit/>
          </a:bodyPr>
          <a:lstStyle/>
          <a:p>
            <a:pPr indent="0" lvl="0" marL="38100" marR="0" rtl="0" algn="l">
              <a:lnSpc>
                <a:spcPct val="115000"/>
              </a:lnSpc>
              <a:spcBef>
                <a:spcPts val="1000"/>
              </a:spcBef>
              <a:spcAft>
                <a:spcPts val="0"/>
              </a:spcAft>
              <a:buClr>
                <a:schemeClr val="dk1"/>
              </a:buClr>
              <a:buSzPts val="2800"/>
              <a:buFont typeface="Montserrat"/>
              <a:buNone/>
            </a:pPr>
            <a:r>
              <a:rPr b="0" i="0" lang="en" sz="2100" u="none" cap="none" strike="noStrike">
                <a:solidFill>
                  <a:schemeClr val="dk1"/>
                </a:solidFill>
                <a:latin typeface="Montserrat"/>
                <a:ea typeface="Montserrat"/>
                <a:cs typeface="Montserrat"/>
                <a:sym typeface="Montserrat"/>
              </a:rPr>
              <a:t>Benchmark and operationalise globally consistent fuel dryness indicators to support anticipatory fire management.</a:t>
            </a:r>
            <a:endParaRPr/>
          </a:p>
        </p:txBody>
      </p:sp>
      <p:sp>
        <p:nvSpPr>
          <p:cNvPr id="146" name="Google Shape;146;p17"/>
          <p:cNvSpPr txBox="1"/>
          <p:nvPr/>
        </p:nvSpPr>
        <p:spPr>
          <a:xfrm>
            <a:off x="70515" y="77436"/>
            <a:ext cx="7860431"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 sz="3000" u="none" cap="none" strike="noStrike">
                <a:solidFill>
                  <a:schemeClr val="lt1"/>
                </a:solidFill>
                <a:latin typeface="Montserrat"/>
                <a:ea typeface="Montserrat"/>
                <a:cs typeface="Montserrat"/>
                <a:sym typeface="Montserrat"/>
              </a:rPr>
              <a:t>Wildfire Preparedness Pilot</a:t>
            </a:r>
            <a:endParaRPr b="0" i="0" sz="900" u="none" cap="none" strike="noStrike">
              <a:solidFill>
                <a:srgbClr val="000000"/>
              </a:solidFill>
              <a:latin typeface="Montserrat"/>
              <a:ea typeface="Montserrat"/>
              <a:cs typeface="Montserrat"/>
              <a:sym typeface="Montserrat"/>
            </a:endParaRPr>
          </a:p>
        </p:txBody>
      </p:sp>
      <p:pic>
        <p:nvPicPr>
          <p:cNvPr id="147" name="Google Shape;147;p17"/>
          <p:cNvPicPr preferRelativeResize="0"/>
          <p:nvPr/>
        </p:nvPicPr>
        <p:blipFill rotWithShape="1">
          <a:blip r:embed="rId3">
            <a:alphaModFix/>
          </a:blip>
          <a:srcRect b="0" l="0" r="0" t="0"/>
          <a:stretch/>
        </p:blipFill>
        <p:spPr>
          <a:xfrm>
            <a:off x="94735" y="1882865"/>
            <a:ext cx="4675358" cy="2420472"/>
          </a:xfrm>
          <a:prstGeom prst="rect">
            <a:avLst/>
          </a:prstGeom>
          <a:noFill/>
          <a:ln>
            <a:noFill/>
          </a:ln>
        </p:spPr>
      </p:pic>
      <p:sp>
        <p:nvSpPr>
          <p:cNvPr id="148" name="Google Shape;148;p17"/>
          <p:cNvSpPr txBox="1"/>
          <p:nvPr/>
        </p:nvSpPr>
        <p:spPr>
          <a:xfrm>
            <a:off x="591088" y="4385301"/>
            <a:ext cx="446929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none" cap="none" strike="noStrike">
                <a:solidFill>
                  <a:schemeClr val="dk1"/>
                </a:solidFill>
                <a:latin typeface="Arial"/>
                <a:ea typeface="Arial"/>
                <a:cs typeface="Arial"/>
                <a:sym typeface="Arial"/>
              </a:rPr>
              <a:t>Source: https://maps.dea.ga.gov.au</a:t>
            </a:r>
            <a:endParaRPr b="0" i="0" sz="1050" u="none" cap="none" strike="noStrike">
              <a:solidFill>
                <a:schemeClr val="dk1"/>
              </a:solidFill>
              <a:latin typeface="Arial"/>
              <a:ea typeface="Arial"/>
              <a:cs typeface="Arial"/>
              <a:sym typeface="Arial"/>
            </a:endParaRPr>
          </a:p>
        </p:txBody>
      </p:sp>
      <p:sp>
        <p:nvSpPr>
          <p:cNvPr id="149" name="Google Shape;149;p17"/>
          <p:cNvSpPr txBox="1"/>
          <p:nvPr/>
        </p:nvSpPr>
        <p:spPr>
          <a:xfrm>
            <a:off x="4838541" y="1197919"/>
            <a:ext cx="4210800" cy="2571900"/>
          </a:xfrm>
          <a:prstGeom prst="rect">
            <a:avLst/>
          </a:prstGeom>
          <a:noFill/>
          <a:ln>
            <a:noFill/>
          </a:ln>
        </p:spPr>
        <p:txBody>
          <a:bodyPr anchorCtr="0" anchor="t" bIns="34275" lIns="68550" spcFirstLastPara="1" rIns="68550" wrap="square" tIns="34275">
            <a:noAutofit/>
          </a:bodyPr>
          <a:lstStyle/>
          <a:p>
            <a:pPr indent="0" lvl="0" marL="38100" marR="0" rtl="0" algn="l">
              <a:lnSpc>
                <a:spcPct val="100000"/>
              </a:lnSpc>
              <a:spcBef>
                <a:spcPts val="0"/>
              </a:spcBef>
              <a:spcAft>
                <a:spcPts val="0"/>
              </a:spcAft>
              <a:buClr>
                <a:schemeClr val="dk1"/>
              </a:buClr>
              <a:buSzPts val="2800"/>
              <a:buFont typeface="Montserrat"/>
              <a:buNone/>
            </a:pPr>
            <a:r>
              <a:t/>
            </a:r>
            <a:endParaRPr b="1" i="0" sz="18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0"/>
              </a:spcBef>
              <a:spcAft>
                <a:spcPts val="0"/>
              </a:spcAft>
              <a:buClr>
                <a:schemeClr val="dk1"/>
              </a:buClr>
              <a:buSzPts val="2800"/>
              <a:buFont typeface="Arial"/>
              <a:buChar char="•"/>
            </a:pPr>
            <a:r>
              <a:rPr b="0" i="0" lang="en" sz="1400" u="none" cap="none" strike="noStrike">
                <a:solidFill>
                  <a:schemeClr val="dk1"/>
                </a:solidFill>
                <a:latin typeface="Montserrat"/>
                <a:ea typeface="Montserrat"/>
                <a:cs typeface="Montserrat"/>
                <a:sym typeface="Montserrat"/>
              </a:rPr>
              <a:t>An increase in wildfire EO focus to anticipatory risk forecasting.</a:t>
            </a:r>
            <a:endParaRPr/>
          </a:p>
          <a:p>
            <a:pPr indent="-406400" lvl="0" marL="457200" marR="0" rtl="0" algn="l">
              <a:lnSpc>
                <a:spcPct val="100000"/>
              </a:lnSpc>
              <a:spcBef>
                <a:spcPts val="0"/>
              </a:spcBef>
              <a:spcAft>
                <a:spcPts val="0"/>
              </a:spcAft>
              <a:buClr>
                <a:schemeClr val="dk1"/>
              </a:buClr>
              <a:buSzPts val="2800"/>
              <a:buFont typeface="Arial"/>
              <a:buChar char="•"/>
            </a:pPr>
            <a:r>
              <a:rPr b="0" i="0" lang="en" sz="1400" u="none" cap="none" strike="noStrike">
                <a:solidFill>
                  <a:schemeClr val="dk1"/>
                </a:solidFill>
                <a:latin typeface="Montserrat"/>
                <a:ea typeface="Montserrat"/>
                <a:cs typeface="Montserrat"/>
                <a:sym typeface="Montserrat"/>
              </a:rPr>
              <a:t>Increased uptake of EO by wildfire agencies for prevention and preparedness.</a:t>
            </a:r>
            <a:endParaRPr/>
          </a:p>
          <a:p>
            <a:pPr indent="-406400" lvl="0" marL="457200" marR="0" rtl="0" algn="l">
              <a:lnSpc>
                <a:spcPct val="100000"/>
              </a:lnSpc>
              <a:spcBef>
                <a:spcPts val="0"/>
              </a:spcBef>
              <a:spcAft>
                <a:spcPts val="0"/>
              </a:spcAft>
              <a:buClr>
                <a:schemeClr val="dk1"/>
              </a:buClr>
              <a:buSzPts val="2800"/>
              <a:buFont typeface="Arial"/>
              <a:buChar char="•"/>
            </a:pPr>
            <a:r>
              <a:rPr b="0" i="0" lang="en" sz="1400" u="none" cap="none" strike="noStrike">
                <a:solidFill>
                  <a:schemeClr val="dk1"/>
                </a:solidFill>
                <a:latin typeface="Montserrat"/>
                <a:ea typeface="Montserrat"/>
                <a:cs typeface="Montserrat"/>
                <a:sym typeface="Montserrat"/>
              </a:rPr>
              <a:t>Clear global requirements for fuel dryness products.</a:t>
            </a:r>
            <a:endParaRPr/>
          </a:p>
          <a:p>
            <a:pPr indent="-406400" lvl="0" marL="457200" marR="0" rtl="0" algn="l">
              <a:lnSpc>
                <a:spcPct val="100000"/>
              </a:lnSpc>
              <a:spcBef>
                <a:spcPts val="0"/>
              </a:spcBef>
              <a:spcAft>
                <a:spcPts val="0"/>
              </a:spcAft>
              <a:buClr>
                <a:schemeClr val="dk1"/>
              </a:buClr>
              <a:buSzPts val="2800"/>
              <a:buFont typeface="Arial"/>
              <a:buChar char="•"/>
            </a:pPr>
            <a:r>
              <a:rPr b="0" i="0" lang="en" sz="1400" u="none" cap="none" strike="noStrike">
                <a:solidFill>
                  <a:schemeClr val="dk1"/>
                </a:solidFill>
                <a:latin typeface="Montserrat"/>
                <a:ea typeface="Montserrat"/>
                <a:cs typeface="Montserrat"/>
                <a:sym typeface="Montserrat"/>
              </a:rPr>
              <a:t>A coordinated CEOS pathway to purpose-built pre-fire monitoring satellites and operational services, addressing SIT “water cycle” priority.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8"/>
          <p:cNvSpPr txBox="1"/>
          <p:nvPr/>
        </p:nvSpPr>
        <p:spPr>
          <a:xfrm>
            <a:off x="70515" y="77436"/>
            <a:ext cx="6501384" cy="50010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 sz="2800" u="none" cap="none" strike="noStrike">
                <a:solidFill>
                  <a:schemeClr val="lt1"/>
                </a:solidFill>
                <a:latin typeface="Montserrat"/>
                <a:ea typeface="Montserrat"/>
                <a:cs typeface="Montserrat"/>
                <a:sym typeface="Montserrat"/>
              </a:rPr>
              <a:t>Wildfire Pilot Workplan (2026-2029)</a:t>
            </a:r>
            <a:endParaRPr b="0" i="0" sz="2800" u="none" cap="none" strike="noStrike">
              <a:solidFill>
                <a:srgbClr val="000000"/>
              </a:solidFill>
              <a:latin typeface="Montserrat"/>
              <a:ea typeface="Montserrat"/>
              <a:cs typeface="Montserrat"/>
              <a:sym typeface="Montserrat"/>
            </a:endParaRPr>
          </a:p>
        </p:txBody>
      </p:sp>
      <p:sp>
        <p:nvSpPr>
          <p:cNvPr id="155" name="Google Shape;155;p18"/>
          <p:cNvSpPr/>
          <p:nvPr/>
        </p:nvSpPr>
        <p:spPr>
          <a:xfrm>
            <a:off x="177676" y="1172173"/>
            <a:ext cx="1838354" cy="3441623"/>
          </a:xfrm>
          <a:prstGeom prst="roundRect">
            <a:avLst>
              <a:gd fmla="val 16667" name="adj"/>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None/>
            </a:pPr>
            <a:r>
              <a:rPr b="1" i="0" lang="en" sz="1200" u="sng" cap="none" strike="noStrike">
                <a:solidFill>
                  <a:schemeClr val="lt1"/>
                </a:solidFill>
                <a:latin typeface="Arial"/>
                <a:ea typeface="Arial"/>
                <a:cs typeface="Arial"/>
                <a:sym typeface="Arial"/>
              </a:rPr>
              <a:t>Phase 1 – Literature Review</a:t>
            </a:r>
            <a:endParaRPr/>
          </a:p>
          <a:p>
            <a:pPr indent="0" lvl="0" marL="0" marR="0" rtl="0" algn="ctr">
              <a:lnSpc>
                <a:spcPct val="100000"/>
              </a:lnSpc>
              <a:spcBef>
                <a:spcPts val="0"/>
              </a:spcBef>
              <a:spcAft>
                <a:spcPts val="0"/>
              </a:spcAft>
              <a:buNone/>
            </a:pPr>
            <a:r>
              <a:rPr b="1" i="0" lang="en" sz="1200" u="none" cap="none" strike="noStrike">
                <a:solidFill>
                  <a:schemeClr val="lt1"/>
                </a:solidFill>
                <a:latin typeface="Arial"/>
                <a:ea typeface="Arial"/>
                <a:cs typeface="Arial"/>
                <a:sym typeface="Arial"/>
              </a:rPr>
              <a:t>(2026)</a:t>
            </a:r>
            <a:endParaRPr/>
          </a:p>
          <a:p>
            <a:pPr indent="0" lvl="0" marL="0" marR="0" rtl="0" algn="l">
              <a:lnSpc>
                <a:spcPct val="100000"/>
              </a:lnSpc>
              <a:spcBef>
                <a:spcPts val="0"/>
              </a:spcBef>
              <a:spcAft>
                <a:spcPts val="0"/>
              </a:spcAft>
              <a:buNone/>
            </a:pPr>
            <a:r>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Review EO-based LFMC estimation methods</a:t>
            </a:r>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Assess integration of LFMC indicators in operational fire danger and fire management systems</a:t>
            </a:r>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156" name="Google Shape;156;p18"/>
          <p:cNvSpPr/>
          <p:nvPr/>
        </p:nvSpPr>
        <p:spPr>
          <a:xfrm>
            <a:off x="4812562" y="1203050"/>
            <a:ext cx="1838354" cy="3464484"/>
          </a:xfrm>
          <a:prstGeom prst="roundRect">
            <a:avLst>
              <a:gd fmla="val 16667" name="adj"/>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None/>
            </a:pPr>
            <a:r>
              <a:rPr b="1" i="0" lang="en" sz="1200" u="sng" cap="none" strike="noStrike">
                <a:solidFill>
                  <a:schemeClr val="lt1"/>
                </a:solidFill>
                <a:latin typeface="Arial"/>
                <a:ea typeface="Arial"/>
                <a:cs typeface="Arial"/>
                <a:sym typeface="Arial"/>
              </a:rPr>
              <a:t>Phase 3 - Sensor Evaluation</a:t>
            </a:r>
            <a:endParaRPr/>
          </a:p>
          <a:p>
            <a:pPr indent="0" lvl="0" marL="0" marR="0" rtl="0" algn="ctr">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(2028)</a:t>
            </a:r>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Assess capability of current and future EO missions to detect flammability traits</a:t>
            </a:r>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Provide recommendations for future EO mission capabilities</a:t>
            </a:r>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157" name="Google Shape;157;p18"/>
          <p:cNvSpPr/>
          <p:nvPr/>
        </p:nvSpPr>
        <p:spPr>
          <a:xfrm>
            <a:off x="7133329" y="1243826"/>
            <a:ext cx="1867355" cy="3464484"/>
          </a:xfrm>
          <a:prstGeom prst="roundRect">
            <a:avLst>
              <a:gd fmla="val 16667" name="adj"/>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None/>
            </a:pPr>
            <a:r>
              <a:rPr b="1" i="0" lang="en" sz="1110" u="sng" cap="none" strike="noStrike">
                <a:solidFill>
                  <a:schemeClr val="lt1"/>
                </a:solidFill>
                <a:latin typeface="Arial"/>
                <a:ea typeface="Arial"/>
                <a:cs typeface="Arial"/>
                <a:sym typeface="Arial"/>
              </a:rPr>
              <a:t>Phase 4- Operational Integration &amp; Uptake</a:t>
            </a:r>
            <a:endParaRPr/>
          </a:p>
          <a:p>
            <a:pPr indent="0" lvl="0" marL="0" marR="0" rtl="0" algn="ctr">
              <a:lnSpc>
                <a:spcPct val="100000"/>
              </a:lnSpc>
              <a:spcBef>
                <a:spcPts val="0"/>
              </a:spcBef>
              <a:spcAft>
                <a:spcPts val="0"/>
              </a:spcAft>
              <a:buNone/>
            </a:pPr>
            <a:r>
              <a:rPr b="1" i="0" lang="en" sz="1110" u="none" cap="none" strike="noStrike">
                <a:solidFill>
                  <a:schemeClr val="lt1"/>
                </a:solidFill>
                <a:latin typeface="Arial"/>
                <a:ea typeface="Arial"/>
                <a:cs typeface="Arial"/>
                <a:sym typeface="Arial"/>
              </a:rPr>
              <a:t>(2028-2029)</a:t>
            </a:r>
            <a:endParaRPr/>
          </a:p>
          <a:p>
            <a:pPr indent="0" lvl="0" marL="0" marR="0" rtl="0" algn="l">
              <a:lnSpc>
                <a:spcPct val="100000"/>
              </a:lnSpc>
              <a:spcBef>
                <a:spcPts val="0"/>
              </a:spcBef>
              <a:spcAft>
                <a:spcPts val="0"/>
              </a:spcAft>
              <a:buNone/>
            </a:pPr>
            <a:r>
              <a:t/>
            </a:r>
            <a:endParaRPr b="0" i="0" sz="111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110" u="none" cap="none" strike="noStrike">
                <a:solidFill>
                  <a:schemeClr val="lt1"/>
                </a:solidFill>
                <a:latin typeface="Arial"/>
                <a:ea typeface="Arial"/>
                <a:cs typeface="Arial"/>
                <a:sym typeface="Arial"/>
              </a:rPr>
              <a:t>• Recommend globally (regional) consistent dryness algorithms</a:t>
            </a:r>
            <a:endParaRPr/>
          </a:p>
          <a:p>
            <a:pPr indent="0" lvl="0" marL="0" marR="0" rtl="0" algn="l">
              <a:lnSpc>
                <a:spcPct val="100000"/>
              </a:lnSpc>
              <a:spcBef>
                <a:spcPts val="0"/>
              </a:spcBef>
              <a:spcAft>
                <a:spcPts val="0"/>
              </a:spcAft>
              <a:buNone/>
            </a:pPr>
            <a:r>
              <a:t/>
            </a:r>
            <a:endParaRPr b="0" i="0" sz="111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110" u="none" cap="none" strike="noStrike">
                <a:solidFill>
                  <a:schemeClr val="lt1"/>
                </a:solidFill>
                <a:latin typeface="Arial"/>
                <a:ea typeface="Arial"/>
                <a:cs typeface="Arial"/>
                <a:sym typeface="Arial"/>
              </a:rPr>
              <a:t>• Deliver products via operational platforms (GWIS, Digital Earth platforms, GEE)</a:t>
            </a:r>
            <a:endParaRPr/>
          </a:p>
          <a:p>
            <a:pPr indent="0" lvl="0" marL="0" marR="0" rtl="0" algn="l">
              <a:lnSpc>
                <a:spcPct val="100000"/>
              </a:lnSpc>
              <a:spcBef>
                <a:spcPts val="0"/>
              </a:spcBef>
              <a:spcAft>
                <a:spcPts val="0"/>
              </a:spcAft>
              <a:buNone/>
            </a:pPr>
            <a:r>
              <a:t/>
            </a:r>
            <a:endParaRPr b="0" i="0" sz="111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110" u="none" cap="none" strike="noStrike">
                <a:solidFill>
                  <a:schemeClr val="lt1"/>
                </a:solidFill>
                <a:latin typeface="Arial"/>
                <a:ea typeface="Arial"/>
                <a:cs typeface="Arial"/>
                <a:sym typeface="Arial"/>
              </a:rPr>
              <a:t>• Demonstrate integration in fire management use cases with operational agencies</a:t>
            </a:r>
            <a:endParaRPr b="0" i="0" sz="1110" u="none" cap="none" strike="noStrike">
              <a:solidFill>
                <a:schemeClr val="lt1"/>
              </a:solidFill>
              <a:latin typeface="Arial"/>
              <a:ea typeface="Arial"/>
              <a:cs typeface="Arial"/>
              <a:sym typeface="Arial"/>
            </a:endParaRPr>
          </a:p>
        </p:txBody>
      </p:sp>
      <p:sp>
        <p:nvSpPr>
          <p:cNvPr id="158" name="Google Shape;158;p18"/>
          <p:cNvSpPr/>
          <p:nvPr/>
        </p:nvSpPr>
        <p:spPr>
          <a:xfrm>
            <a:off x="2128835" y="2658072"/>
            <a:ext cx="205740" cy="411480"/>
          </a:xfrm>
          <a:prstGeom prst="rightArrow">
            <a:avLst>
              <a:gd fmla="val 50000" name="adj1"/>
              <a:gd fmla="val 50000" name="adj2"/>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59" name="Google Shape;159;p18"/>
          <p:cNvSpPr/>
          <p:nvPr/>
        </p:nvSpPr>
        <p:spPr>
          <a:xfrm>
            <a:off x="4468095" y="2687245"/>
            <a:ext cx="205740" cy="411480"/>
          </a:xfrm>
          <a:prstGeom prst="rightArrow">
            <a:avLst>
              <a:gd fmla="val 50000" name="adj1"/>
              <a:gd fmla="val 50000" name="adj2"/>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60" name="Google Shape;160;p18"/>
          <p:cNvSpPr/>
          <p:nvPr/>
        </p:nvSpPr>
        <p:spPr>
          <a:xfrm>
            <a:off x="6813175" y="2687245"/>
            <a:ext cx="205740" cy="411480"/>
          </a:xfrm>
          <a:prstGeom prst="rightArrow">
            <a:avLst>
              <a:gd fmla="val 50000" name="adj1"/>
              <a:gd fmla="val 50000" name="adj2"/>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61" name="Google Shape;161;p18"/>
          <p:cNvSpPr/>
          <p:nvPr/>
        </p:nvSpPr>
        <p:spPr>
          <a:xfrm>
            <a:off x="2513632" y="1172174"/>
            <a:ext cx="1867355" cy="3441623"/>
          </a:xfrm>
          <a:prstGeom prst="roundRect">
            <a:avLst>
              <a:gd fmla="val 16667" name="adj"/>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None/>
            </a:pPr>
            <a:r>
              <a:rPr b="1" i="0" lang="en" sz="1200" u="sng" cap="none" strike="noStrike">
                <a:solidFill>
                  <a:schemeClr val="lt1"/>
                </a:solidFill>
                <a:latin typeface="Arial"/>
                <a:ea typeface="Arial"/>
                <a:cs typeface="Arial"/>
                <a:sym typeface="Arial"/>
              </a:rPr>
              <a:t>Phase 2 – Algorithm Benchmarking</a:t>
            </a:r>
            <a:endParaRPr/>
          </a:p>
          <a:p>
            <a:pPr indent="0" lvl="0" marL="0" marR="0" rtl="0" algn="ctr">
              <a:lnSpc>
                <a:spcPct val="100000"/>
              </a:lnSpc>
              <a:spcBef>
                <a:spcPts val="0"/>
              </a:spcBef>
              <a:spcAft>
                <a:spcPts val="0"/>
              </a:spcAft>
              <a:buNone/>
            </a:pPr>
            <a:r>
              <a:rPr b="1" i="0" lang="en" sz="1200" u="none" cap="none" strike="noStrike">
                <a:solidFill>
                  <a:schemeClr val="lt1"/>
                </a:solidFill>
                <a:latin typeface="Arial"/>
                <a:ea typeface="Arial"/>
                <a:cs typeface="Arial"/>
                <a:sym typeface="Arial"/>
              </a:rPr>
              <a:t>(2027)</a:t>
            </a:r>
            <a:endParaRPr/>
          </a:p>
          <a:p>
            <a:pPr indent="0" lvl="0" marL="0" marR="0" rtl="0" algn="l">
              <a:lnSpc>
                <a:spcPct val="100000"/>
              </a:lnSpc>
              <a:spcBef>
                <a:spcPts val="0"/>
              </a:spcBef>
              <a:spcAft>
                <a:spcPts val="0"/>
              </a:spcAft>
              <a:buNone/>
            </a:pPr>
            <a:r>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Develop standard protocoles for LFMC field data collection</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Benchmark EO-based LFMC algorithms using Globe-LFMC</a:t>
            </a:r>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chemeClr val="lt1"/>
                </a:solidFill>
                <a:latin typeface="Arial"/>
                <a:ea typeface="Arial"/>
                <a:cs typeface="Arial"/>
                <a:sym typeface="Arial"/>
              </a:rPr>
              <a:t>• Expand validation through additional ground observations and regional datasets</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txBox="1"/>
          <p:nvPr/>
        </p:nvSpPr>
        <p:spPr>
          <a:xfrm>
            <a:off x="182880" y="1309867"/>
            <a:ext cx="4389120" cy="3535554"/>
          </a:xfrm>
          <a:prstGeom prst="rect">
            <a:avLst/>
          </a:prstGeom>
          <a:noFill/>
          <a:ln>
            <a:noFill/>
          </a:ln>
        </p:spPr>
        <p:txBody>
          <a:bodyPr anchorCtr="0" anchor="t" bIns="34275" lIns="68550" spcFirstLastPara="1" rIns="68550" wrap="square" tIns="34275">
            <a:noAutofit/>
          </a:bodyPr>
          <a:lstStyle/>
          <a:p>
            <a:pPr indent="0" lvl="0" marL="38100" marR="0" rtl="0" algn="l">
              <a:lnSpc>
                <a:spcPct val="100000"/>
              </a:lnSpc>
              <a:spcBef>
                <a:spcPts val="0"/>
              </a:spcBef>
              <a:spcAft>
                <a:spcPts val="0"/>
              </a:spcAft>
              <a:buClr>
                <a:schemeClr val="dk1"/>
              </a:buClr>
              <a:buSzPts val="2800"/>
              <a:buFont typeface="Montserrat"/>
              <a:buNone/>
            </a:pPr>
            <a:r>
              <a:rPr b="1" i="0" lang="en" sz="1500" u="none" cap="none" strike="noStrike">
                <a:solidFill>
                  <a:schemeClr val="dk1"/>
                </a:solidFill>
                <a:latin typeface="Montserrat"/>
                <a:ea typeface="Montserrat"/>
                <a:cs typeface="Montserrat"/>
                <a:sym typeface="Montserrat"/>
              </a:rPr>
              <a:t>Fire Danger Rating Systems</a:t>
            </a:r>
            <a:endParaRPr/>
          </a:p>
          <a:p>
            <a:pPr indent="-385763" lvl="0" marL="423863"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Integrate LFMC into FFDI, CFFDRS, NFDRS</a:t>
            </a:r>
            <a:endParaRPr/>
          </a:p>
          <a:p>
            <a:pPr indent="-385763" lvl="0" marL="423863"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Improve ignition probability and spread forecasts</a:t>
            </a:r>
            <a:endParaRPr/>
          </a:p>
          <a:p>
            <a:pPr indent="0" lvl="0" marL="38100" marR="0" rtl="0" algn="l">
              <a:lnSpc>
                <a:spcPct val="100000"/>
              </a:lnSpc>
              <a:spcBef>
                <a:spcPts val="0"/>
              </a:spcBef>
              <a:spcAft>
                <a:spcPts val="0"/>
              </a:spcAft>
              <a:buClr>
                <a:schemeClr val="dk1"/>
              </a:buClr>
              <a:buSzPts val="2800"/>
              <a:buFont typeface="Montserrat"/>
              <a:buNone/>
            </a:pPr>
            <a:r>
              <a:rPr b="1" i="0" lang="en" sz="1500" u="none" cap="none" strike="noStrike">
                <a:solidFill>
                  <a:schemeClr val="dk1"/>
                </a:solidFill>
                <a:latin typeface="Montserrat"/>
                <a:ea typeface="Montserrat"/>
                <a:cs typeface="Montserrat"/>
                <a:sym typeface="Montserrat"/>
              </a:rPr>
              <a:t>Prescribed &amp; Cultural Burning Planning</a:t>
            </a:r>
            <a:endParaRPr/>
          </a:p>
          <a:p>
            <a:pPr indent="-257175" lvl="0" marL="295275"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Identify safe burning windows</a:t>
            </a:r>
            <a:endParaRPr/>
          </a:p>
          <a:p>
            <a:pPr indent="-257175" lvl="0" marL="295275"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Support Indigenous fire stewardship practices</a:t>
            </a:r>
            <a:endParaRPr/>
          </a:p>
          <a:p>
            <a:pPr indent="-257175" lvl="0" marL="295275"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Reduce risk of escaped burns</a:t>
            </a:r>
            <a:endParaRPr/>
          </a:p>
        </p:txBody>
      </p:sp>
      <p:sp>
        <p:nvSpPr>
          <p:cNvPr id="167" name="Google Shape;167;p19"/>
          <p:cNvSpPr txBox="1"/>
          <p:nvPr/>
        </p:nvSpPr>
        <p:spPr>
          <a:xfrm>
            <a:off x="70515" y="77436"/>
            <a:ext cx="7860431" cy="53088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 sz="3000" u="none" cap="none" strike="noStrike">
                <a:solidFill>
                  <a:schemeClr val="lt1"/>
                </a:solidFill>
                <a:latin typeface="Montserrat"/>
                <a:ea typeface="Montserrat"/>
                <a:cs typeface="Montserrat"/>
                <a:sym typeface="Montserrat"/>
              </a:rPr>
              <a:t>Use case and End-User Applications</a:t>
            </a:r>
            <a:endParaRPr b="0" i="0" sz="900" u="none" cap="none" strike="noStrike">
              <a:solidFill>
                <a:srgbClr val="000000"/>
              </a:solidFill>
              <a:latin typeface="Montserrat"/>
              <a:ea typeface="Montserrat"/>
              <a:cs typeface="Montserrat"/>
              <a:sym typeface="Montserrat"/>
            </a:endParaRPr>
          </a:p>
        </p:txBody>
      </p:sp>
      <p:sp>
        <p:nvSpPr>
          <p:cNvPr id="168" name="Google Shape;168;p19"/>
          <p:cNvSpPr txBox="1"/>
          <p:nvPr/>
        </p:nvSpPr>
        <p:spPr>
          <a:xfrm>
            <a:off x="4572000" y="1309866"/>
            <a:ext cx="4389120" cy="3874420"/>
          </a:xfrm>
          <a:prstGeom prst="rect">
            <a:avLst/>
          </a:prstGeom>
          <a:noFill/>
          <a:ln>
            <a:noFill/>
          </a:ln>
        </p:spPr>
        <p:txBody>
          <a:bodyPr anchorCtr="0" anchor="t" bIns="34275" lIns="68550" spcFirstLastPara="1" rIns="68550" wrap="square" tIns="34275">
            <a:noAutofit/>
          </a:bodyPr>
          <a:lstStyle/>
          <a:p>
            <a:pPr indent="0" lvl="0" marL="38100" marR="0" rtl="0" algn="l">
              <a:lnSpc>
                <a:spcPct val="100000"/>
              </a:lnSpc>
              <a:spcBef>
                <a:spcPts val="0"/>
              </a:spcBef>
              <a:spcAft>
                <a:spcPts val="0"/>
              </a:spcAft>
              <a:buClr>
                <a:schemeClr val="dk1"/>
              </a:buClr>
              <a:buSzPts val="2800"/>
              <a:buFont typeface="Montserrat"/>
              <a:buNone/>
            </a:pPr>
            <a:r>
              <a:rPr b="1" i="0" lang="en" sz="1500" u="none" cap="none" strike="noStrike">
                <a:solidFill>
                  <a:schemeClr val="dk1"/>
                </a:solidFill>
                <a:latin typeface="Montserrat"/>
                <a:ea typeface="Montserrat"/>
                <a:cs typeface="Montserrat"/>
                <a:sym typeface="Montserrat"/>
              </a:rPr>
              <a:t>Seasonal &amp; Strategic Outlooks</a:t>
            </a:r>
            <a:endParaRPr/>
          </a:p>
          <a:p>
            <a:pPr indent="-342900" lvl="0" marL="381000"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Inform agency preparedness levels</a:t>
            </a:r>
            <a:endParaRPr/>
          </a:p>
          <a:p>
            <a:pPr indent="-342900" lvl="0" marL="381000"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Anticipate high-risk periods under climate variability</a:t>
            </a:r>
            <a:endParaRPr/>
          </a:p>
          <a:p>
            <a:pPr indent="-190500" lvl="1" marL="723900" marR="0" rtl="0" algn="l">
              <a:lnSpc>
                <a:spcPct val="100000"/>
              </a:lnSpc>
              <a:spcBef>
                <a:spcPts val="0"/>
              </a:spcBef>
              <a:spcAft>
                <a:spcPts val="0"/>
              </a:spcAft>
              <a:buClr>
                <a:schemeClr val="dk1"/>
              </a:buClr>
              <a:buSzPts val="2400"/>
              <a:buFont typeface="Montserrat"/>
              <a:buNone/>
            </a:pPr>
            <a:r>
              <a:t/>
            </a:r>
            <a:endParaRPr b="0" i="0" sz="1500" u="none" cap="none" strike="noStrike">
              <a:solidFill>
                <a:schemeClr val="dk1"/>
              </a:solidFill>
              <a:latin typeface="Montserrat"/>
              <a:ea typeface="Montserrat"/>
              <a:cs typeface="Montserrat"/>
              <a:sym typeface="Montserrat"/>
            </a:endParaRPr>
          </a:p>
          <a:p>
            <a:pPr indent="0" lvl="0" marL="38100" marR="0" rtl="0" algn="l">
              <a:lnSpc>
                <a:spcPct val="100000"/>
              </a:lnSpc>
              <a:spcBef>
                <a:spcPts val="0"/>
              </a:spcBef>
              <a:spcAft>
                <a:spcPts val="0"/>
              </a:spcAft>
              <a:buClr>
                <a:schemeClr val="dk1"/>
              </a:buClr>
              <a:buSzPts val="2800"/>
              <a:buFont typeface="Montserrat"/>
              <a:buNone/>
            </a:pPr>
            <a:r>
              <a:rPr b="1" i="0" lang="en" sz="1500" u="none" cap="none" strike="noStrike">
                <a:solidFill>
                  <a:schemeClr val="dk1"/>
                </a:solidFill>
                <a:latin typeface="Montserrat"/>
                <a:ea typeface="Montserrat"/>
                <a:cs typeface="Montserrat"/>
                <a:sym typeface="Montserrat"/>
              </a:rPr>
              <a:t>Fire Detection &amp; FRP</a:t>
            </a:r>
            <a:endParaRPr/>
          </a:p>
          <a:p>
            <a:pPr indent="-342900" lvl="0" marL="381000"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Guide deployment of fire detection technologies</a:t>
            </a:r>
            <a:endParaRPr/>
          </a:p>
          <a:p>
            <a:pPr indent="-342900" lvl="0" marL="381000" marR="0" rtl="0" algn="l">
              <a:lnSpc>
                <a:spcPct val="100000"/>
              </a:lnSpc>
              <a:spcBef>
                <a:spcPts val="0"/>
              </a:spcBef>
              <a:spcAft>
                <a:spcPts val="0"/>
              </a:spcAft>
              <a:buClr>
                <a:schemeClr val="dk1"/>
              </a:buClr>
              <a:buSzPts val="2800"/>
              <a:buFont typeface="Montserrat"/>
              <a:buChar char="❖"/>
            </a:pPr>
            <a:r>
              <a:rPr b="0" i="0" lang="en" sz="1500" u="none" cap="none" strike="noStrike">
                <a:solidFill>
                  <a:schemeClr val="dk1"/>
                </a:solidFill>
                <a:latin typeface="Montserrat"/>
                <a:ea typeface="Montserrat"/>
                <a:cs typeface="Montserrat"/>
                <a:sym typeface="Montserrat"/>
              </a:rPr>
              <a:t>Link pre-fire dryness to FRP anomalies</a:t>
            </a:r>
            <a:endParaRPr/>
          </a:p>
        </p:txBody>
      </p:sp>
      <p:sp>
        <p:nvSpPr>
          <p:cNvPr id="169" name="Google Shape;169;p19"/>
          <p:cNvSpPr txBox="1"/>
          <p:nvPr/>
        </p:nvSpPr>
        <p:spPr>
          <a:xfrm>
            <a:off x="457868" y="910016"/>
            <a:ext cx="8271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800" u="none" cap="none" strike="noStrike">
                <a:solidFill>
                  <a:schemeClr val="dk1"/>
                </a:solidFill>
                <a:latin typeface="Montserrat"/>
                <a:ea typeface="Montserrat"/>
                <a:cs typeface="Montserrat"/>
                <a:sym typeface="Montserrat"/>
              </a:rPr>
              <a:t>Clear operational pathways ensure mission relevance and uptake.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ph idx="1" type="body"/>
          </p:nvPr>
        </p:nvSpPr>
        <p:spPr>
          <a:xfrm>
            <a:off x="132036" y="988180"/>
            <a:ext cx="8621700"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15000"/>
              </a:lnSpc>
              <a:spcBef>
                <a:spcPts val="800"/>
              </a:spcBef>
              <a:spcAft>
                <a:spcPts val="0"/>
              </a:spcAft>
              <a:buSzPts val="2100"/>
              <a:buFont typeface="Arial"/>
              <a:buChar char="•"/>
            </a:pPr>
            <a:r>
              <a:rPr b="1" lang="en" sz="1600">
                <a:latin typeface="Calibri"/>
                <a:ea typeface="Calibri"/>
                <a:cs typeface="Calibri"/>
                <a:sym typeface="Calibri"/>
              </a:rPr>
              <a:t>Examine selected disaster-prone areas in biodiversity hotspots on each continent to track impact of disasters on biodiversity (using mature ISRO methodology adapted to global ecosystems) </a:t>
            </a:r>
            <a:endParaRPr/>
          </a:p>
          <a:p>
            <a:pPr indent="-342900" lvl="1" marL="914400" rtl="0" algn="l">
              <a:lnSpc>
                <a:spcPct val="115000"/>
              </a:lnSpc>
              <a:spcBef>
                <a:spcPts val="400"/>
              </a:spcBef>
              <a:spcAft>
                <a:spcPts val="0"/>
              </a:spcAft>
              <a:buSzPts val="1800"/>
              <a:buFont typeface="Arial"/>
              <a:buChar char="•"/>
            </a:pPr>
            <a:r>
              <a:rPr b="1" lang="en" sz="1400">
                <a:latin typeface="Calibri"/>
                <a:ea typeface="Calibri"/>
                <a:cs typeface="Calibri"/>
                <a:sym typeface="Calibri"/>
              </a:rPr>
              <a:t>Forest fires: </a:t>
            </a:r>
            <a:r>
              <a:rPr lang="en" sz="1400">
                <a:latin typeface="Calibri"/>
                <a:ea typeface="Calibri"/>
                <a:cs typeface="Calibri"/>
                <a:sym typeface="Calibri"/>
              </a:rPr>
              <a:t>Spatio-temporal distribution of Heatwave Indices</a:t>
            </a:r>
            <a:endParaRPr/>
          </a:p>
          <a:p>
            <a:pPr indent="-342900" lvl="1" marL="914400" rtl="0" algn="l">
              <a:lnSpc>
                <a:spcPct val="115000"/>
              </a:lnSpc>
              <a:spcBef>
                <a:spcPts val="400"/>
              </a:spcBef>
              <a:spcAft>
                <a:spcPts val="0"/>
              </a:spcAft>
              <a:buSzPts val="1800"/>
              <a:buFont typeface="Arial"/>
              <a:buChar char="•"/>
            </a:pPr>
            <a:r>
              <a:rPr b="1" lang="en" sz="1400">
                <a:latin typeface="Calibri"/>
                <a:ea typeface="Calibri"/>
                <a:cs typeface="Calibri"/>
                <a:sym typeface="Calibri"/>
              </a:rPr>
              <a:t>Heat Waves: </a:t>
            </a:r>
            <a:r>
              <a:rPr lang="en" sz="1400">
                <a:latin typeface="Calibri"/>
                <a:ea typeface="Calibri"/>
                <a:cs typeface="Calibri"/>
                <a:sym typeface="Calibri"/>
              </a:rPr>
              <a:t>Long-term NDVI variability in the biodiversity hotspots and comparison with </a:t>
            </a:r>
            <a:r>
              <a:rPr i="1" lang="en" sz="1400">
                <a:latin typeface="Calibri"/>
                <a:ea typeface="Calibri"/>
                <a:cs typeface="Calibri"/>
                <a:sym typeface="Calibri"/>
              </a:rPr>
              <a:t>Dendrochronological variations (if</a:t>
            </a:r>
            <a:r>
              <a:rPr lang="en" sz="1400">
                <a:latin typeface="Calibri"/>
                <a:ea typeface="Calibri"/>
                <a:cs typeface="Calibri"/>
                <a:sym typeface="Calibri"/>
              </a:rPr>
              <a:t> </a:t>
            </a:r>
            <a:r>
              <a:rPr i="1" lang="en" sz="1400">
                <a:latin typeface="Calibri"/>
                <a:ea typeface="Calibri"/>
                <a:cs typeface="Calibri"/>
                <a:sym typeface="Calibri"/>
              </a:rPr>
              <a:t>possible)</a:t>
            </a:r>
            <a:endParaRPr sz="1400">
              <a:latin typeface="Calibri"/>
              <a:ea typeface="Calibri"/>
              <a:cs typeface="Calibri"/>
              <a:sym typeface="Calibri"/>
            </a:endParaRPr>
          </a:p>
          <a:p>
            <a:pPr indent="-342900" lvl="1" marL="914400" rtl="0" algn="l">
              <a:lnSpc>
                <a:spcPct val="115000"/>
              </a:lnSpc>
              <a:spcBef>
                <a:spcPts val="400"/>
              </a:spcBef>
              <a:spcAft>
                <a:spcPts val="0"/>
              </a:spcAft>
              <a:buSzPts val="1800"/>
              <a:buFont typeface="Arial"/>
              <a:buChar char="•"/>
            </a:pPr>
            <a:r>
              <a:rPr b="1" lang="en" sz="1400">
                <a:latin typeface="Calibri"/>
                <a:ea typeface="Calibri"/>
                <a:cs typeface="Calibri"/>
                <a:sym typeface="Calibri"/>
              </a:rPr>
              <a:t>Climate Change and Long-term Ecological changes: </a:t>
            </a:r>
            <a:r>
              <a:rPr lang="en" sz="1400">
                <a:latin typeface="Calibri"/>
                <a:ea typeface="Calibri"/>
                <a:cs typeface="Calibri"/>
                <a:sym typeface="Calibri"/>
              </a:rPr>
              <a:t>Cascading hazard in ecologically fragile regions (Himalaya, Andes…), viz. extreme rainfall, landslides</a:t>
            </a:r>
            <a:endParaRPr/>
          </a:p>
          <a:p>
            <a:pPr indent="-342900" lvl="1" marL="914400" rtl="0" algn="l">
              <a:lnSpc>
                <a:spcPct val="115000"/>
              </a:lnSpc>
              <a:spcBef>
                <a:spcPts val="400"/>
              </a:spcBef>
              <a:spcAft>
                <a:spcPts val="0"/>
              </a:spcAft>
              <a:buSzPts val="1800"/>
              <a:buFont typeface="Arial"/>
              <a:buChar char="•"/>
            </a:pPr>
            <a:r>
              <a:rPr b="1" lang="en" sz="1400">
                <a:latin typeface="Calibri"/>
                <a:ea typeface="Calibri"/>
                <a:cs typeface="Calibri"/>
                <a:sym typeface="Calibri"/>
              </a:rPr>
              <a:t>Multi-Hazard vulnerability: </a:t>
            </a:r>
            <a:r>
              <a:rPr lang="en" sz="1400">
                <a:latin typeface="Calibri"/>
                <a:ea typeface="Calibri"/>
                <a:cs typeface="Calibri"/>
                <a:sym typeface="Calibri"/>
              </a:rPr>
              <a:t>River-flow variation and inundation induced vulnerability to Riparian ecosystems</a:t>
            </a:r>
            <a:endParaRPr/>
          </a:p>
          <a:p>
            <a:pPr indent="-361950" lvl="0" marL="457200" rtl="0" algn="l">
              <a:lnSpc>
                <a:spcPct val="115000"/>
              </a:lnSpc>
              <a:spcBef>
                <a:spcPts val="800"/>
              </a:spcBef>
              <a:spcAft>
                <a:spcPts val="0"/>
              </a:spcAft>
              <a:buSzPts val="2100"/>
              <a:buFont typeface="Arial"/>
              <a:buChar char="•"/>
            </a:pPr>
            <a:r>
              <a:rPr b="1" lang="en" sz="1600">
                <a:latin typeface="Calibri"/>
                <a:ea typeface="Calibri"/>
                <a:cs typeface="Calibri"/>
                <a:sym typeface="Calibri"/>
              </a:rPr>
              <a:t>Approved March 2026; Implementation Plan Sept 2026; coordination with Biodiversity VC</a:t>
            </a:r>
            <a:endParaRPr/>
          </a:p>
        </p:txBody>
      </p:sp>
      <p:sp>
        <p:nvSpPr>
          <p:cNvPr id="175" name="Google Shape;175;p21"/>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a:t>Biodiversity Pilot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SzPts val="3300"/>
              <a:buNone/>
            </a:pPr>
            <a:r>
              <a:rPr lang="en"/>
              <a:t>Overview – Why droughts?</a:t>
            </a:r>
            <a:endParaRPr/>
          </a:p>
        </p:txBody>
      </p:sp>
      <p:sp>
        <p:nvSpPr>
          <p:cNvPr id="181" name="Google Shape;181;p22"/>
          <p:cNvSpPr txBox="1"/>
          <p:nvPr/>
        </p:nvSpPr>
        <p:spPr>
          <a:xfrm>
            <a:off x="27994" y="993990"/>
            <a:ext cx="4632469" cy="3473130"/>
          </a:xfrm>
          <a:prstGeom prst="rect">
            <a:avLst/>
          </a:prstGeom>
          <a:noFill/>
          <a:ln>
            <a:noFill/>
          </a:ln>
        </p:spPr>
        <p:txBody>
          <a:bodyPr anchorCtr="0" anchor="t" bIns="45700" lIns="91425" spcFirstLastPara="1" rIns="91425" wrap="square" tIns="45700">
            <a:spAutoFit/>
          </a:bodyPr>
          <a:lstStyle/>
          <a:p>
            <a:pPr indent="-257175" lvl="0" marL="257175" marR="0" rtl="0" algn="just">
              <a:lnSpc>
                <a:spcPct val="150000"/>
              </a:lnSpc>
              <a:spcBef>
                <a:spcPts val="0"/>
              </a:spcBef>
              <a:spcAft>
                <a:spcPts val="0"/>
              </a:spcAft>
              <a:buClr>
                <a:srgbClr val="000000"/>
              </a:buClr>
              <a:buSzPts val="1650"/>
              <a:buFont typeface="Arial"/>
              <a:buChar char="•"/>
            </a:pPr>
            <a:r>
              <a:rPr b="0" i="0" lang="en" sz="1650" u="none" cap="none" strike="noStrike">
                <a:solidFill>
                  <a:srgbClr val="000000"/>
                </a:solidFill>
                <a:latin typeface="Arial"/>
                <a:ea typeface="Arial"/>
                <a:cs typeface="Arial"/>
                <a:sym typeface="Arial"/>
              </a:rPr>
              <a:t>Drought is a weather-related natural hazard, which can affect vast regions for months or years, significantly impacting economic performance, particularly food production.</a:t>
            </a:r>
            <a:endParaRPr/>
          </a:p>
          <a:p>
            <a:pPr indent="-257175" lvl="0" marL="257175" marR="0" rtl="0" algn="just">
              <a:lnSpc>
                <a:spcPct val="150000"/>
              </a:lnSpc>
              <a:spcBef>
                <a:spcPts val="0"/>
              </a:spcBef>
              <a:spcAft>
                <a:spcPts val="0"/>
              </a:spcAft>
              <a:buClr>
                <a:srgbClr val="000000"/>
              </a:buClr>
              <a:buSzPts val="1650"/>
              <a:buFont typeface="Arial"/>
              <a:buChar char="•"/>
            </a:pPr>
            <a:r>
              <a:rPr b="0" i="0" lang="en" sz="1650" u="none" cap="none" strike="noStrike">
                <a:solidFill>
                  <a:srgbClr val="000000"/>
                </a:solidFill>
                <a:latin typeface="Arial"/>
                <a:ea typeface="Arial"/>
                <a:cs typeface="Arial"/>
                <a:sym typeface="Arial"/>
              </a:rPr>
              <a:t>Millions of people are affected by droughts each year and it is expected that vulnerability to drought will increase due to population increases, environmental degradation, development pressures and climate change.</a:t>
            </a:r>
            <a:endParaRPr/>
          </a:p>
        </p:txBody>
      </p:sp>
      <p:pic>
        <p:nvPicPr>
          <p:cNvPr descr="Chart: Mapping Global Drought Risk | Statista" id="182" name="Google Shape;182;p22"/>
          <p:cNvPicPr preferRelativeResize="0"/>
          <p:nvPr/>
        </p:nvPicPr>
        <p:blipFill rotWithShape="1">
          <a:blip r:embed="rId3">
            <a:alphaModFix/>
          </a:blip>
          <a:srcRect b="0" l="0" r="0" t="0"/>
          <a:stretch/>
        </p:blipFill>
        <p:spPr>
          <a:xfrm>
            <a:off x="4881898" y="903016"/>
            <a:ext cx="4234109" cy="39483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type="title"/>
          </p:nvPr>
        </p:nvSpPr>
        <p:spPr>
          <a:xfrm>
            <a:off x="132036" y="131954"/>
            <a:ext cx="7040148" cy="584252"/>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2700"/>
              <a:t>Drought Pilot: Objectives and Benefits</a:t>
            </a:r>
            <a:br>
              <a:rPr lang="en" sz="2700"/>
            </a:br>
            <a:endParaRPr sz="2700"/>
          </a:p>
        </p:txBody>
      </p:sp>
      <p:sp>
        <p:nvSpPr>
          <p:cNvPr id="188" name="Google Shape;188;p23"/>
          <p:cNvSpPr txBox="1"/>
          <p:nvPr/>
        </p:nvSpPr>
        <p:spPr>
          <a:xfrm>
            <a:off x="188248" y="810329"/>
            <a:ext cx="8749637" cy="3231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The proposed pilot seeks to address the following Objectives:</a:t>
            </a:r>
            <a:endParaRPr/>
          </a:p>
        </p:txBody>
      </p:sp>
      <p:sp>
        <p:nvSpPr>
          <p:cNvPr id="189" name="Google Shape;189;p23"/>
          <p:cNvSpPr txBox="1"/>
          <p:nvPr/>
        </p:nvSpPr>
        <p:spPr>
          <a:xfrm>
            <a:off x="222272" y="4163597"/>
            <a:ext cx="8731770" cy="784830"/>
          </a:xfrm>
          <a:prstGeom prst="rect">
            <a:avLst/>
          </a:prstGeom>
          <a:gradFill>
            <a:gsLst>
              <a:gs pos="0">
                <a:srgbClr val="FFA7AA"/>
              </a:gs>
              <a:gs pos="35000">
                <a:srgbClr val="FEC2C5"/>
              </a:gs>
              <a:gs pos="100000">
                <a:srgbClr val="FFE5E8"/>
              </a:gs>
            </a:gsLst>
            <a:lin ang="16200000" scaled="0"/>
          </a:gradFill>
          <a:ln cap="flat" cmpd="sng" w="9525">
            <a:solidFill>
              <a:srgbClr val="BE6066"/>
            </a:solidFill>
            <a:prstDash val="solid"/>
            <a:round/>
            <a:headEnd len="sm" w="sm" type="none"/>
            <a:tailEnd len="sm" w="sm" type="none"/>
          </a:ln>
          <a:effectLst>
            <a:outerShdw blurRad="40000" rotWithShape="0" dir="5400000" dist="20000">
              <a:srgbClr val="000000">
                <a:alpha val="38039"/>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500" u="none" cap="none" strike="noStrike">
                <a:solidFill>
                  <a:schemeClr val="dk1"/>
                </a:solidFill>
                <a:latin typeface="Arial"/>
                <a:ea typeface="Arial"/>
                <a:cs typeface="Arial"/>
                <a:sym typeface="Arial"/>
              </a:rPr>
              <a:t>Risk focus – not only hazard -&gt; see discussion point in “Reviewing WG Strategy &amp; Objectives”.</a:t>
            </a:r>
            <a:endParaRPr/>
          </a:p>
          <a:p>
            <a:pPr indent="0" lvl="0" marL="0" marR="0" rtl="0" algn="l">
              <a:lnSpc>
                <a:spcPct val="100000"/>
              </a:lnSpc>
              <a:spcBef>
                <a:spcPts val="0"/>
              </a:spcBef>
              <a:spcAft>
                <a:spcPts val="0"/>
              </a:spcAft>
              <a:buNone/>
            </a:pPr>
            <a:r>
              <a:rPr b="0" i="0" lang="en" sz="1500" u="none" cap="none" strike="noStrike">
                <a:solidFill>
                  <a:schemeClr val="dk1"/>
                </a:solidFill>
                <a:latin typeface="Arial"/>
                <a:ea typeface="Arial"/>
                <a:cs typeface="Arial"/>
                <a:sym typeface="Arial"/>
              </a:rPr>
              <a:t>Address SIT Chair priorities over Earth’s water cycle (Priority 1).</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500" u="none" cap="none" strike="noStrike">
                <a:solidFill>
                  <a:schemeClr val="dk1"/>
                </a:solidFill>
                <a:latin typeface="Arial"/>
                <a:ea typeface="Arial"/>
                <a:cs typeface="Arial"/>
                <a:sym typeface="Arial"/>
              </a:rPr>
              <a:t>Further topics may be added upon specific requests from the members in due course.</a:t>
            </a:r>
            <a:endParaRPr/>
          </a:p>
        </p:txBody>
      </p:sp>
      <p:sp>
        <p:nvSpPr>
          <p:cNvPr id="190" name="Google Shape;190;p23"/>
          <p:cNvSpPr txBox="1"/>
          <p:nvPr/>
        </p:nvSpPr>
        <p:spPr>
          <a:xfrm>
            <a:off x="175690" y="1123357"/>
            <a:ext cx="8749637" cy="1015663"/>
          </a:xfrm>
          <a:prstGeom prst="rect">
            <a:avLst/>
          </a:prstGeom>
          <a:solidFill>
            <a:schemeClr val="lt1"/>
          </a:solidFill>
          <a:ln cap="flat" cmpd="sng" w="381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500"/>
              <a:buFont typeface="Arial"/>
              <a:buAutoNum type="arabicPeriod"/>
            </a:pPr>
            <a:r>
              <a:rPr b="0" i="0" lang="en" sz="1500" u="none" cap="none" strike="noStrike">
                <a:solidFill>
                  <a:schemeClr val="dk1"/>
                </a:solidFill>
                <a:latin typeface="Arial"/>
                <a:ea typeface="Arial"/>
                <a:cs typeface="Arial"/>
                <a:sym typeface="Arial"/>
              </a:rPr>
              <a:t>Identify and evaluate how EO satellite sources, measurements and processing techniques could improve drought monitoring and early warning systems (IDM Pillar 1), drought vulnerability and impact assessment (IDM Pillar 2), as well as mitigation, preparedness and response activities (IDM Pillar 3).</a:t>
            </a:r>
            <a:endParaRPr b="0" i="0" sz="600" u="none" cap="none" strike="noStrike">
              <a:solidFill>
                <a:schemeClr val="dk1"/>
              </a:solidFill>
              <a:latin typeface="Arial"/>
              <a:ea typeface="Arial"/>
              <a:cs typeface="Arial"/>
              <a:sym typeface="Arial"/>
            </a:endParaRPr>
          </a:p>
        </p:txBody>
      </p:sp>
      <p:sp>
        <p:nvSpPr>
          <p:cNvPr id="191" name="Google Shape;191;p23"/>
          <p:cNvSpPr txBox="1"/>
          <p:nvPr/>
        </p:nvSpPr>
        <p:spPr>
          <a:xfrm>
            <a:off x="172091" y="3487845"/>
            <a:ext cx="8749637" cy="553998"/>
          </a:xfrm>
          <a:prstGeom prst="rect">
            <a:avLst/>
          </a:prstGeom>
          <a:solidFill>
            <a:schemeClr val="lt1"/>
          </a:solidFill>
          <a:ln cap="flat" cmpd="sng" w="381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500"/>
              <a:buFont typeface="Arial"/>
              <a:buAutoNum type="arabicPeriod" startAt="3"/>
            </a:pPr>
            <a:r>
              <a:rPr b="0" i="0" lang="en" sz="1500" u="none" cap="none" strike="noStrike">
                <a:solidFill>
                  <a:schemeClr val="dk1"/>
                </a:solidFill>
                <a:latin typeface="Arial"/>
                <a:ea typeface="Arial"/>
                <a:cs typeface="Arial"/>
                <a:sym typeface="Arial"/>
              </a:rPr>
              <a:t>Identify users and stakeholders to be involved in mitigation, preparedness and response activities (IDM Pillar 3), as priority, for possible future demonstrator project activities.</a:t>
            </a:r>
            <a:endParaRPr/>
          </a:p>
        </p:txBody>
      </p:sp>
      <p:sp>
        <p:nvSpPr>
          <p:cNvPr id="192" name="Google Shape;192;p23"/>
          <p:cNvSpPr txBox="1"/>
          <p:nvPr/>
        </p:nvSpPr>
        <p:spPr>
          <a:xfrm>
            <a:off x="175690" y="2190186"/>
            <a:ext cx="8749637" cy="1246495"/>
          </a:xfrm>
          <a:prstGeom prst="rect">
            <a:avLst/>
          </a:prstGeom>
          <a:solidFill>
            <a:schemeClr val="lt1"/>
          </a:solidFill>
          <a:ln cap="flat" cmpd="sng" w="381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500"/>
              <a:buFont typeface="Arial"/>
              <a:buAutoNum type="arabicPeriod" startAt="2"/>
            </a:pPr>
            <a:r>
              <a:rPr b="0" i="0" lang="en" sz="1500" u="none" cap="none" strike="noStrike">
                <a:solidFill>
                  <a:schemeClr val="dk1"/>
                </a:solidFill>
                <a:latin typeface="Arial"/>
                <a:ea typeface="Arial"/>
                <a:cs typeface="Arial"/>
                <a:sym typeface="Arial"/>
              </a:rPr>
              <a:t>Identify main geographic areas most prone to drought phenomena, distinguishing those covered or not by satellite acquisition (IDM Pillar 2), in order to identify: a) those areas where EO data processing and protocols could be applied, in view of testing activities to be promoted within a “Demonstrator project” framework; b) a possible EO strategy to put in place and proposed for adoption to face drought phenomena within IDM framework pillars.</a:t>
            </a:r>
            <a:endParaRPr b="0" i="0" sz="6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a:t>Drought Pilot Key Outputs</a:t>
            </a:r>
            <a:endParaRPr/>
          </a:p>
        </p:txBody>
      </p:sp>
      <p:graphicFrame>
        <p:nvGraphicFramePr>
          <p:cNvPr id="198" name="Google Shape;198;p24"/>
          <p:cNvGraphicFramePr/>
          <p:nvPr/>
        </p:nvGraphicFramePr>
        <p:xfrm>
          <a:off x="132036" y="855179"/>
          <a:ext cx="3000000" cy="3000000"/>
        </p:xfrm>
        <a:graphic>
          <a:graphicData uri="http://schemas.openxmlformats.org/drawingml/2006/table">
            <a:tbl>
              <a:tblPr bandRow="1" firstRow="1">
                <a:noFill/>
                <a:tableStyleId>{A309E99C-A232-4301-B32A-AF8F44007C8E}</a:tableStyleId>
              </a:tblPr>
              <a:tblGrid>
                <a:gridCol w="4230100"/>
                <a:gridCol w="1540250"/>
                <a:gridCol w="1686400"/>
                <a:gridCol w="1355775"/>
              </a:tblGrid>
              <a:tr h="315825">
                <a:tc>
                  <a:txBody>
                    <a:bodyPr/>
                    <a:lstStyle/>
                    <a:p>
                      <a:pPr indent="0" lvl="0" marL="0" marR="0" rtl="0" algn="l">
                        <a:lnSpc>
                          <a:spcPct val="100000"/>
                        </a:lnSpc>
                        <a:spcBef>
                          <a:spcPts val="0"/>
                        </a:spcBef>
                        <a:spcAft>
                          <a:spcPts val="0"/>
                        </a:spcAft>
                        <a:buNone/>
                      </a:pPr>
                      <a:r>
                        <a:rPr lang="en" sz="1100" u="none" cap="none" strike="noStrike"/>
                        <a:t>Key output</a:t>
                      </a:r>
                      <a:endParaRPr/>
                    </a:p>
                  </a:txBody>
                  <a:tcPr marT="34300" marB="34300" marR="68575" marL="68575" anchor="ctr" anchorCtr="1"/>
                </a:tc>
                <a:tc>
                  <a:txBody>
                    <a:bodyPr/>
                    <a:lstStyle/>
                    <a:p>
                      <a:pPr indent="0" lvl="0" marL="0" marR="0" rtl="0" algn="l">
                        <a:lnSpc>
                          <a:spcPct val="100000"/>
                        </a:lnSpc>
                        <a:spcBef>
                          <a:spcPts val="0"/>
                        </a:spcBef>
                        <a:spcAft>
                          <a:spcPts val="0"/>
                        </a:spcAft>
                        <a:buNone/>
                      </a:pPr>
                      <a:r>
                        <a:rPr lang="en" sz="1100" u="none" cap="none" strike="noStrike"/>
                        <a:t>Geographic focus</a:t>
                      </a:r>
                      <a:endParaRPr/>
                    </a:p>
                  </a:txBody>
                  <a:tcPr marT="34300" marB="34300" marR="68575" marL="68575" anchor="ctr" anchorCtr="1"/>
                </a:tc>
                <a:tc>
                  <a:txBody>
                    <a:bodyPr/>
                    <a:lstStyle/>
                    <a:p>
                      <a:pPr indent="0" lvl="0" marL="0" marR="0" rtl="0" algn="l">
                        <a:lnSpc>
                          <a:spcPct val="100000"/>
                        </a:lnSpc>
                        <a:spcBef>
                          <a:spcPts val="0"/>
                        </a:spcBef>
                        <a:spcAft>
                          <a:spcPts val="0"/>
                        </a:spcAft>
                        <a:buNone/>
                      </a:pPr>
                      <a:r>
                        <a:rPr lang="en" sz="1100" u="none" cap="none" strike="noStrike"/>
                        <a:t>Target users</a:t>
                      </a:r>
                      <a:endParaRPr/>
                    </a:p>
                  </a:txBody>
                  <a:tcPr marT="34300" marB="34300" marR="68575" marL="68575" anchor="ctr" anchorCtr="1"/>
                </a:tc>
                <a:tc>
                  <a:txBody>
                    <a:bodyPr/>
                    <a:lstStyle/>
                    <a:p>
                      <a:pPr indent="0" lvl="0" marL="0" marR="0" rtl="0" algn="l">
                        <a:lnSpc>
                          <a:spcPct val="100000"/>
                        </a:lnSpc>
                        <a:spcBef>
                          <a:spcPts val="0"/>
                        </a:spcBef>
                        <a:spcAft>
                          <a:spcPts val="0"/>
                        </a:spcAft>
                        <a:buNone/>
                      </a:pPr>
                      <a:r>
                        <a:rPr lang="en" sz="1100" u="none" cap="none" strike="noStrike"/>
                        <a:t>Output format</a:t>
                      </a:r>
                      <a:endParaRPr/>
                    </a:p>
                  </a:txBody>
                  <a:tcPr marT="34300" marB="34300" marR="68575" marL="68575" anchor="ctr" anchorCtr="1"/>
                </a:tc>
              </a:tr>
              <a:tr h="5143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 Regional Multi-Scale Observation Framework defining appropriate temporal and spatial scales for drought monitoring, including integration pathways toward national-level meteorological datasets.</a:t>
                      </a:r>
                      <a:endParaRPr/>
                    </a:p>
                  </a:txBody>
                  <a:tcPr marT="34300" marB="34300" marR="68575" marL="68575" anchor="ctr" anchorCtr="1"/>
                </a:tc>
                <a:tc rowSpan="7">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t>Global</a:t>
                      </a:r>
                      <a:endParaRPr/>
                    </a:p>
                    <a:p>
                      <a:pPr indent="0" lvl="0" marL="0" marR="0" rtl="0" algn="ctr">
                        <a:lnSpc>
                          <a:spcPct val="100000"/>
                        </a:lnSpc>
                        <a:spcBef>
                          <a:spcPts val="600"/>
                        </a:spcBef>
                        <a:spcAft>
                          <a:spcPts val="0"/>
                        </a:spcAft>
                        <a:buClr>
                          <a:srgbClr val="000000"/>
                        </a:buClr>
                        <a:buSzPts val="1000"/>
                        <a:buFont typeface="Arial"/>
                        <a:buNone/>
                      </a:pPr>
                      <a:r>
                        <a:rPr lang="en" sz="1000" u="none" cap="none" strike="noStrike"/>
                        <a:t>&amp;</a:t>
                      </a:r>
                      <a:endParaRPr/>
                    </a:p>
                    <a:p>
                      <a:pPr indent="0" lvl="0" marL="0" marR="0" rtl="0" algn="ctr">
                        <a:lnSpc>
                          <a:spcPct val="100000"/>
                        </a:lnSpc>
                        <a:spcBef>
                          <a:spcPts val="600"/>
                        </a:spcBef>
                        <a:spcAft>
                          <a:spcPts val="0"/>
                        </a:spcAft>
                        <a:buClr>
                          <a:srgbClr val="000000"/>
                        </a:buClr>
                        <a:buSzPts val="1000"/>
                        <a:buFont typeface="Arial"/>
                        <a:buNone/>
                      </a:pPr>
                      <a:r>
                        <a:rPr lang="en" sz="1000" u="none" cap="none" strike="noStrike"/>
                        <a:t>Regional to local </a:t>
                      </a:r>
                      <a:endParaRPr/>
                    </a:p>
                    <a:p>
                      <a:pPr indent="0" lvl="0" marL="0" marR="0" rtl="0" algn="ctr">
                        <a:lnSpc>
                          <a:spcPct val="100000"/>
                        </a:lnSpc>
                        <a:spcBef>
                          <a:spcPts val="600"/>
                        </a:spcBef>
                        <a:spcAft>
                          <a:spcPts val="0"/>
                        </a:spcAft>
                        <a:buClr>
                          <a:srgbClr val="000000"/>
                        </a:buClr>
                        <a:buSzPts val="1000"/>
                        <a:buFont typeface="Arial"/>
                        <a:buNone/>
                      </a:pPr>
                      <a:r>
                        <a:rPr lang="en" sz="1000" u="none" cap="none" strike="noStrike"/>
                        <a:t>(minimum targets: at least 2 per year and, overall, at least 1 per continent)</a:t>
                      </a:r>
                      <a:endParaRPr/>
                    </a:p>
                    <a:p>
                      <a:pPr indent="0" lvl="0" marL="0" marR="0" rtl="0" algn="ctr">
                        <a:lnSpc>
                          <a:spcPct val="100000"/>
                        </a:lnSpc>
                        <a:spcBef>
                          <a:spcPts val="600"/>
                        </a:spcBef>
                        <a:spcAft>
                          <a:spcPts val="0"/>
                        </a:spcAft>
                        <a:buClr>
                          <a:srgbClr val="000000"/>
                        </a:buClr>
                        <a:buSzPts val="1000"/>
                        <a:buFont typeface="Arial"/>
                        <a:buNone/>
                      </a:pPr>
                      <a:r>
                        <a:rPr lang="en" sz="1000" u="none" cap="none" strike="noStrike"/>
                        <a:t>Prioritize areas where multi-mission data are already available</a:t>
                      </a:r>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t>(e.g. Italy, ASI’s SAOCOM ZoE,</a:t>
                      </a:r>
                      <a:r>
                        <a:rPr lang="en" sz="1000" u="none" cap="none" strike="noStrike"/>
                        <a:t> Argentina/Andes, sites covered by BCK missions)</a:t>
                      </a:r>
                      <a:endParaRPr sz="1000" u="none" cap="none" strike="noStrike"/>
                    </a:p>
                  </a:txBody>
                  <a:tcPr marT="34300" marB="34300" marR="68575" marL="68575" anchor="ctr" anchorCtr="1"/>
                </a:tc>
                <a:tc rowSpan="7">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t>Scientific community, geospatial</a:t>
                      </a:r>
                      <a:r>
                        <a:rPr lang="en" sz="1000" u="none" cap="none" strike="noStrike"/>
                        <a:t> services companies, CEOS Agencies, Pilot partners, decision-makers, technical officers in administration in charge of DRM, Civil Protection and supporting Centres, professionals (e.g. geologists, engineers, urban planners)</a:t>
                      </a:r>
                      <a:endParaRPr sz="1000" u="none" cap="none" strike="noStrike"/>
                    </a:p>
                  </a:txBody>
                  <a:tcPr marT="34300" marB="34300" marR="68575" marL="68575" anchor="ctr" anchorCtr="1"/>
                </a:tc>
                <a:tc rowSpan="7">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t>Report</a:t>
                      </a:r>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t>(e.g. in the form of a white paper or a PPT)</a:t>
                      </a:r>
                      <a:endParaRPr/>
                    </a:p>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p>
                    <a:p>
                      <a:pPr indent="0" lvl="0" marL="0" marR="0" rtl="0" algn="ctr">
                        <a:lnSpc>
                          <a:spcPct val="100000"/>
                        </a:lnSpc>
                        <a:spcBef>
                          <a:spcPts val="0"/>
                        </a:spcBef>
                        <a:spcAft>
                          <a:spcPts val="0"/>
                        </a:spcAft>
                        <a:buClr>
                          <a:srgbClr val="000000"/>
                        </a:buClr>
                        <a:buSzPts val="1000"/>
                        <a:buFont typeface="Arial"/>
                        <a:buNone/>
                      </a:pPr>
                      <a:r>
                        <a:rPr lang="en" sz="1000" u="none" cap="none" strike="noStrike"/>
                        <a:t>To be agree and defined</a:t>
                      </a:r>
                      <a:endParaRPr/>
                    </a:p>
                  </a:txBody>
                  <a:tcPr marT="34300" marB="34300" marR="68575" marL="68575" anchor="ctr" anchorCtr="1"/>
                </a:tc>
              </a:tr>
              <a:tr h="5143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 Consolidated Inventory of Drought Parameters, Indices and Datasets, compiling established methodologies, literature references, and global drought management practices.</a:t>
                      </a:r>
                      <a:endParaRPr/>
                    </a:p>
                  </a:txBody>
                  <a:tcPr marT="34300" marB="34300" marR="68575" marL="68575" anchor="ctr" anchorCtr="1"/>
                </a:tc>
                <a:tc vMerge="1"/>
                <a:tc vMerge="1"/>
                <a:tc vMerge="1"/>
              </a:tr>
              <a:tr h="44970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 Geospatial Drought-Prone Areas Assessment Report, identifying and mapping regions affected by past drought events using EO data archives.</a:t>
                      </a:r>
                      <a:endParaRPr/>
                    </a:p>
                  </a:txBody>
                  <a:tcPr marT="34300" marB="34300" marR="68575" marL="68575" anchor="ctr" anchorCtr="1"/>
                </a:tc>
                <a:tc vMerge="1"/>
                <a:tc vMerge="1"/>
                <a:tc vMerge="1"/>
              </a:tr>
              <a:tr h="5143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 User Requirements and Gap Analysis Report, documenting observational needs, identified limitations, and priority areas for improvement.</a:t>
                      </a:r>
                      <a:endParaRPr/>
                    </a:p>
                  </a:txBody>
                  <a:tcPr marT="34300" marB="34300" marR="68575" marL="68575" anchor="ctr" anchorCtr="1"/>
                </a:tc>
                <a:tc vMerge="1"/>
                <a:tc vMerge="1"/>
                <a:tc vMerge="1"/>
              </a:tr>
              <a:tr h="7307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An EO Data Sources and Constellation Assessment Study, evaluating current and upcoming space missions, including analysis of their contribution to drought risk components (hazard, vulnerability, exposure), and assessing data policy and sustainability aspects.</a:t>
                      </a:r>
                      <a:endParaRPr/>
                    </a:p>
                  </a:txBody>
                  <a:tcPr marT="34300" marB="34300" marR="68575" marL="68575" anchor="ctr" anchorCtr="1"/>
                </a:tc>
                <a:tc vMerge="1"/>
                <a:tc vMerge="1"/>
                <a:tc vMerge="1"/>
              </a:tr>
              <a:tr h="5143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A Methodological Framework for EO and Big Data Processing, outlining recommended techniques to derive drought hazard indicators and proxies at multiple scales.</a:t>
                      </a:r>
                      <a:endParaRPr/>
                    </a:p>
                  </a:txBody>
                  <a:tcPr marT="34300" marB="34300" marR="68575" marL="68575" anchor="ctr" anchorCtr="1"/>
                </a:tc>
                <a:tc vMerge="1"/>
                <a:tc vMerge="1"/>
                <a:tc vMerge="1"/>
              </a:tr>
              <a:tr h="365750">
                <a:tc>
                  <a:txBody>
                    <a:bodyPr/>
                    <a:lstStyle/>
                    <a:p>
                      <a:pPr indent="0" lvl="0" marL="0" marR="0" rtl="0" algn="just">
                        <a:lnSpc>
                          <a:spcPct val="100000"/>
                        </a:lnSpc>
                        <a:spcBef>
                          <a:spcPts val="0"/>
                        </a:spcBef>
                        <a:spcAft>
                          <a:spcPts val="0"/>
                        </a:spcAft>
                        <a:buClr>
                          <a:srgbClr val="000000"/>
                        </a:buClr>
                        <a:buSzPts val="1000"/>
                        <a:buFont typeface="Arial"/>
                        <a:buNone/>
                      </a:pPr>
                      <a:r>
                        <a:rPr lang="en" sz="1000" u="none" cap="none" strike="noStrike"/>
                        <a:t>A Scientific Validation and Data Integration Plan, identifying priority study areas and defining validation activities based on EO and in-situ datasets.</a:t>
                      </a:r>
                      <a:endParaRPr/>
                    </a:p>
                  </a:txBody>
                  <a:tcPr marT="34300" marB="34300" marR="68575" marL="68575" anchor="ctr" anchorCtr="1"/>
                </a:tc>
                <a:tc vMerge="1"/>
                <a:tc vMerge="1"/>
                <a:tc v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5"/>
          <p:cNvSpPr txBox="1"/>
          <p:nvPr>
            <p:ph type="title"/>
          </p:nvPr>
        </p:nvSpPr>
        <p:spPr>
          <a:xfrm>
            <a:off x="342900" y="285750"/>
            <a:ext cx="7200900" cy="297948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6600" u="none" cap="none" strike="noStrike">
                <a:solidFill>
                  <a:srgbClr val="F2F2F2"/>
                </a:solidFill>
                <a:latin typeface="Arial"/>
                <a:ea typeface="Arial"/>
                <a:cs typeface="Arial"/>
                <a:sym typeface="Arial"/>
              </a:rPr>
              <a:t>WGDisasters</a:t>
            </a:r>
            <a:endParaRPr b="1" i="1" sz="4950" u="none" cap="none" strike="noStrike">
              <a:solidFill>
                <a:srgbClr val="F2F2F2"/>
              </a:solidFill>
              <a:latin typeface="Arial"/>
              <a:ea typeface="Arial"/>
              <a:cs typeface="Arial"/>
              <a:sym typeface="Arial"/>
            </a:endParaRPr>
          </a:p>
        </p:txBody>
      </p:sp>
      <p:sp>
        <p:nvSpPr>
          <p:cNvPr id="204" name="Google Shape;204;p25"/>
          <p:cNvSpPr/>
          <p:nvPr/>
        </p:nvSpPr>
        <p:spPr>
          <a:xfrm>
            <a:off x="5064369" y="3949017"/>
            <a:ext cx="3883395" cy="1334692"/>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rPr b="1" i="0" lang="en" sz="1400" u="none" cap="none" strike="noStrike">
                <a:solidFill>
                  <a:srgbClr val="000000"/>
                </a:solidFill>
                <a:latin typeface="Montserrat"/>
                <a:ea typeface="Montserrat"/>
                <a:cs typeface="Montserrat"/>
                <a:sym typeface="Montserrat"/>
              </a:rPr>
              <a:t>Lorant Czaran (UNOOSA) - Chair</a:t>
            </a:r>
            <a:endParaRPr/>
          </a:p>
          <a:p>
            <a:pPr indent="0" lvl="0" marL="0" marR="0" rtl="0" algn="r">
              <a:lnSpc>
                <a:spcPct val="150000"/>
              </a:lnSpc>
              <a:spcBef>
                <a:spcPts val="0"/>
              </a:spcBef>
              <a:spcAft>
                <a:spcPts val="0"/>
              </a:spcAft>
              <a:buNone/>
            </a:pPr>
            <a:r>
              <a:rPr b="1" i="0" lang="en" sz="1400" u="none" cap="none" strike="noStrike">
                <a:solidFill>
                  <a:srgbClr val="000000"/>
                </a:solidFill>
                <a:latin typeface="Montserrat"/>
                <a:ea typeface="Montserrat"/>
                <a:cs typeface="Montserrat"/>
                <a:sym typeface="Montserrat"/>
              </a:rPr>
              <a:t>Antonio Montuori (ASI) – Vice Chair </a:t>
            </a:r>
            <a:endParaRPr/>
          </a:p>
          <a:p>
            <a:pPr indent="0" lvl="0" marL="0" marR="0" rtl="0" algn="r">
              <a:lnSpc>
                <a:spcPct val="150000"/>
              </a:lnSpc>
              <a:spcBef>
                <a:spcPts val="0"/>
              </a:spcBef>
              <a:spcAft>
                <a:spcPts val="0"/>
              </a:spcAft>
              <a:buNone/>
            </a:pPr>
            <a:r>
              <a:rPr b="1" i="0" lang="en" sz="1400" u="none" cap="none" strike="noStrike">
                <a:solidFill>
                  <a:srgbClr val="000000"/>
                </a:solidFill>
                <a:latin typeface="Montserrat"/>
                <a:ea typeface="Montserrat"/>
                <a:cs typeface="Montserrat"/>
                <a:sym typeface="Montserrat"/>
              </a:rPr>
              <a:t>Andrew Eddy (Athena Global) - Secretary</a:t>
            </a:r>
            <a:endParaRPr b="1" i="0" sz="1400" u="none" cap="none" strike="noStrike">
              <a:solidFill>
                <a:srgbClr val="000000"/>
              </a:solidFill>
              <a:latin typeface="Montserrat"/>
              <a:ea typeface="Montserrat"/>
              <a:cs typeface="Montserrat"/>
              <a:sym typeface="Montserrat"/>
            </a:endParaRPr>
          </a:p>
        </p:txBody>
      </p:sp>
      <p:sp>
        <p:nvSpPr>
          <p:cNvPr id="205" name="Google Shape;205;p25"/>
          <p:cNvSpPr/>
          <p:nvPr/>
        </p:nvSpPr>
        <p:spPr>
          <a:xfrm>
            <a:off x="6650051" y="3437848"/>
            <a:ext cx="24032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sng" cap="none" strike="noStrike">
                <a:solidFill>
                  <a:srgbClr val="000000"/>
                </a:solidFill>
                <a:latin typeface="Montserrat"/>
                <a:ea typeface="Montserrat"/>
                <a:cs typeface="Montserrat"/>
                <a:sym typeface="Montserrat"/>
                <a:hlinkClick r:id="rId3">
                  <a:extLst>
                    <a:ext uri="{A12FA001-AC4F-418D-AE19-62706E023703}">
                      <ahyp:hlinkClr val="tx"/>
                    </a:ext>
                  </a:extLst>
                </a:hlinkClick>
              </a:rPr>
              <a:t>ceos.org/wgdisasters</a:t>
            </a:r>
            <a:r>
              <a:rPr b="1" i="0" lang="en" sz="1600" u="none" cap="none" strike="noStrike">
                <a:solidFill>
                  <a:schemeClr val="accent1"/>
                </a:solidFill>
                <a:latin typeface="Montserrat"/>
                <a:ea typeface="Montserrat"/>
                <a:cs typeface="Montserrat"/>
                <a:sym typeface="Montserrat"/>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9"/>
          <p:cNvSpPr txBox="1"/>
          <p:nvPr>
            <p:ph idx="1" type="body"/>
          </p:nvPr>
        </p:nvSpPr>
        <p:spPr>
          <a:xfrm>
            <a:off x="4800600" y="971550"/>
            <a:ext cx="4138340" cy="3429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t>Earth observations to address risk: identification of natural </a:t>
            </a:r>
            <a:r>
              <a:rPr b="1" lang="en"/>
              <a:t>hazards</a:t>
            </a:r>
            <a:r>
              <a:rPr lang="en"/>
              <a:t>, </a:t>
            </a:r>
            <a:r>
              <a:rPr b="1" lang="en"/>
              <a:t>exposure </a:t>
            </a:r>
            <a:r>
              <a:rPr lang="en"/>
              <a:t>of people, assets and livelihoods, and related </a:t>
            </a:r>
            <a:r>
              <a:rPr b="1" lang="en"/>
              <a:t>vulnerabilities</a:t>
            </a:r>
            <a:endParaRPr b="1"/>
          </a:p>
          <a:p>
            <a:pPr indent="0" lvl="0" marL="0" rtl="0" algn="l">
              <a:lnSpc>
                <a:spcPct val="100000"/>
              </a:lnSpc>
              <a:spcBef>
                <a:spcPts val="0"/>
              </a:spcBef>
              <a:spcAft>
                <a:spcPts val="0"/>
              </a:spcAft>
              <a:buNone/>
            </a:pPr>
            <a:r>
              <a:t/>
            </a:r>
            <a:endParaRPr b="1"/>
          </a:p>
          <a:p>
            <a:pPr indent="0" lvl="0" marL="0" rtl="0" algn="l">
              <a:lnSpc>
                <a:spcPct val="100000"/>
              </a:lnSpc>
              <a:spcBef>
                <a:spcPts val="0"/>
              </a:spcBef>
              <a:spcAft>
                <a:spcPts val="0"/>
              </a:spcAft>
              <a:buNone/>
            </a:pPr>
            <a:r>
              <a:rPr lang="en"/>
              <a:t>CEOS WG Disasters Work Plan is aligned with the </a:t>
            </a:r>
            <a:r>
              <a:rPr b="1" lang="en"/>
              <a:t>Sendai Framework </a:t>
            </a:r>
            <a:r>
              <a:rPr lang="en"/>
              <a:t>on Disaster Risk Reduction</a:t>
            </a:r>
            <a:r>
              <a:rPr lang="en" sz="1350"/>
              <a:t> (DRR)</a:t>
            </a:r>
            <a:endParaRPr/>
          </a:p>
          <a:p>
            <a:pPr indent="0" lvl="0" marL="0" rtl="0" algn="l">
              <a:lnSpc>
                <a:spcPct val="100000"/>
              </a:lnSpc>
              <a:spcBef>
                <a:spcPts val="0"/>
              </a:spcBef>
              <a:spcAft>
                <a:spcPts val="0"/>
              </a:spcAft>
              <a:buNone/>
            </a:pPr>
            <a:r>
              <a:t/>
            </a:r>
            <a:endParaRPr sz="1350"/>
          </a:p>
          <a:p>
            <a:pPr indent="0" lvl="0" marL="0" rtl="0" algn="l">
              <a:lnSpc>
                <a:spcPct val="100000"/>
              </a:lnSpc>
              <a:spcBef>
                <a:spcPts val="0"/>
              </a:spcBef>
              <a:spcAft>
                <a:spcPts val="0"/>
              </a:spcAft>
              <a:buNone/>
            </a:pPr>
            <a:r>
              <a:rPr lang="en" sz="1350"/>
              <a:t>GEO4DRM</a:t>
            </a:r>
            <a:endParaRPr/>
          </a:p>
          <a:p>
            <a:pPr indent="0" lvl="0" marL="0" rtl="0" algn="l">
              <a:lnSpc>
                <a:spcPct val="100000"/>
              </a:lnSpc>
              <a:spcBef>
                <a:spcPts val="0"/>
              </a:spcBef>
              <a:spcAft>
                <a:spcPts val="0"/>
              </a:spcAft>
              <a:buNone/>
            </a:pPr>
            <a:r>
              <a:t/>
            </a:r>
            <a:endParaRPr sz="1350"/>
          </a:p>
          <a:p>
            <a:pPr indent="0" lvl="0" marL="0" rtl="0" algn="l">
              <a:lnSpc>
                <a:spcPct val="100000"/>
              </a:lnSpc>
              <a:spcBef>
                <a:spcPts val="0"/>
              </a:spcBef>
              <a:spcAft>
                <a:spcPts val="0"/>
              </a:spcAft>
              <a:buNone/>
            </a:pPr>
            <a:r>
              <a:rPr lang="en"/>
              <a:t>International Charter </a:t>
            </a:r>
            <a:endParaRPr/>
          </a:p>
          <a:p>
            <a:pPr indent="0" lvl="0" marL="0" rtl="0" algn="l">
              <a:lnSpc>
                <a:spcPct val="100000"/>
              </a:lnSpc>
              <a:spcBef>
                <a:spcPts val="0"/>
              </a:spcBef>
              <a:spcAft>
                <a:spcPts val="0"/>
              </a:spcAft>
              <a:buNone/>
            </a:pPr>
            <a:r>
              <a:rPr lang="en"/>
              <a:t>     Space and Major Disasters </a:t>
            </a:r>
            <a:endParaRPr/>
          </a:p>
          <a:p>
            <a:pPr indent="0" lvl="0" marL="0" rtl="0" algn="l">
              <a:lnSpc>
                <a:spcPct val="100000"/>
              </a:lnSpc>
              <a:spcBef>
                <a:spcPts val="0"/>
              </a:spcBef>
              <a:spcAft>
                <a:spcPts val="0"/>
              </a:spcAft>
              <a:buNone/>
            </a:pPr>
            <a:r>
              <a:rPr lang="en"/>
              <a:t>     and Copernicus EMS</a:t>
            </a:r>
            <a:endParaRPr sz="1350"/>
          </a:p>
        </p:txBody>
      </p:sp>
      <p:sp>
        <p:nvSpPr>
          <p:cNvPr id="77" name="Google Shape;77;p9"/>
          <p:cNvSpPr txBox="1"/>
          <p:nvPr>
            <p:ph idx="2" type="body"/>
          </p:nvPr>
        </p:nvSpPr>
        <p:spPr>
          <a:xfrm>
            <a:off x="1873625" y="228600"/>
            <a:ext cx="5679622" cy="457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lang="en" sz="3000">
                <a:solidFill>
                  <a:schemeClr val="dk2"/>
                </a:solidFill>
              </a:rPr>
              <a:t>WGDisasters Fundamentals</a:t>
            </a:r>
            <a:endParaRPr/>
          </a:p>
        </p:txBody>
      </p:sp>
      <p:pic>
        <p:nvPicPr>
          <p:cNvPr descr="Disaster Management Cycle" id="78" name="Google Shape;78;p9"/>
          <p:cNvPicPr preferRelativeResize="0"/>
          <p:nvPr/>
        </p:nvPicPr>
        <p:blipFill rotWithShape="1">
          <a:blip r:embed="rId3">
            <a:alphaModFix/>
          </a:blip>
          <a:srcRect b="0" l="0" r="0" t="0"/>
          <a:stretch/>
        </p:blipFill>
        <p:spPr>
          <a:xfrm>
            <a:off x="371134" y="971550"/>
            <a:ext cx="4179095" cy="3681422"/>
          </a:xfrm>
          <a:prstGeom prst="rect">
            <a:avLst/>
          </a:prstGeom>
          <a:noFill/>
          <a:ln>
            <a:noFill/>
          </a:ln>
        </p:spPr>
      </p:pic>
      <p:pic>
        <p:nvPicPr>
          <p:cNvPr id="79" name="Google Shape;79;p9"/>
          <p:cNvPicPr preferRelativeResize="0"/>
          <p:nvPr/>
        </p:nvPicPr>
        <p:blipFill rotWithShape="1">
          <a:blip r:embed="rId4">
            <a:alphaModFix/>
          </a:blip>
          <a:srcRect b="0" l="0" r="0" t="0"/>
          <a:stretch/>
        </p:blipFill>
        <p:spPr>
          <a:xfrm>
            <a:off x="6391353" y="2749165"/>
            <a:ext cx="1161894" cy="676612"/>
          </a:xfrm>
          <a:prstGeom prst="rect">
            <a:avLst/>
          </a:prstGeom>
          <a:noFill/>
          <a:ln>
            <a:noFill/>
          </a:ln>
          <a:effectLst>
            <a:outerShdw blurRad="292100" rotWithShape="0" algn="tl" dir="2700000" dist="139700">
              <a:srgbClr val="333333">
                <a:alpha val="65098"/>
              </a:srgbClr>
            </a:outerShdw>
          </a:effectLst>
        </p:spPr>
      </p:pic>
      <p:pic>
        <p:nvPicPr>
          <p:cNvPr id="80" name="Google Shape;80;p9"/>
          <p:cNvPicPr preferRelativeResize="0"/>
          <p:nvPr/>
        </p:nvPicPr>
        <p:blipFill rotWithShape="1">
          <a:blip r:embed="rId5">
            <a:alphaModFix/>
          </a:blip>
          <a:srcRect b="0" l="0" r="0" t="0"/>
          <a:stretch/>
        </p:blipFill>
        <p:spPr>
          <a:xfrm>
            <a:off x="7684583" y="3648412"/>
            <a:ext cx="1063792" cy="1085400"/>
          </a:xfrm>
          <a:prstGeom prst="rect">
            <a:avLst/>
          </a:prstGeom>
          <a:noFill/>
          <a:ln>
            <a:noFill/>
          </a:ln>
          <a:effectLst>
            <a:outerShdw blurRad="292100" rotWithShape="0" algn="tl" dir="2700000" dist="139700">
              <a:srgbClr val="333333">
                <a:alpha val="65098"/>
              </a:srgbClr>
            </a:outerShdw>
          </a:effectLst>
        </p:spPr>
      </p:pic>
      <p:sp>
        <p:nvSpPr>
          <p:cNvPr id="81" name="Google Shape;81;p9"/>
          <p:cNvSpPr/>
          <p:nvPr/>
        </p:nvSpPr>
        <p:spPr>
          <a:xfrm>
            <a:off x="2982186" y="4860419"/>
            <a:ext cx="319029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50" u="sng" cap="none" strike="noStrike">
                <a:solidFill>
                  <a:srgbClr val="000000"/>
                </a:solidFill>
                <a:latin typeface="Arial"/>
                <a:ea typeface="Arial"/>
                <a:cs typeface="Arial"/>
                <a:sym typeface="Arial"/>
                <a:hlinkClick r:id="rId6">
                  <a:extLst>
                    <a:ext uri="{A12FA001-AC4F-418D-AE19-62706E023703}">
                      <ahyp:hlinkClr val="tx"/>
                    </a:ext>
                  </a:extLst>
                </a:hlinkClick>
              </a:rPr>
              <a:t>https://ceos.org/ourwork/workinggroups/disasters/</a:t>
            </a:r>
            <a:r>
              <a:rPr b="0" i="0" lang="en" sz="1050" u="none" cap="none" strike="noStrike">
                <a:solidFill>
                  <a:srgbClr val="000000"/>
                </a:solidFill>
                <a:latin typeface="Arial"/>
                <a:ea typeface="Arial"/>
                <a:cs typeface="Arial"/>
                <a:sym typeface="Arial"/>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0"/>
          <p:cNvSpPr txBox="1"/>
          <p:nvPr/>
        </p:nvSpPr>
        <p:spPr>
          <a:xfrm>
            <a:off x="142657" y="918368"/>
            <a:ext cx="5650925" cy="3497153"/>
          </a:xfrm>
          <a:prstGeom prst="rect">
            <a:avLst/>
          </a:prstGeom>
          <a:noFill/>
          <a:ln>
            <a:noFill/>
          </a:ln>
        </p:spPr>
        <p:txBody>
          <a:bodyPr anchorCtr="0" anchor="t" bIns="34275" lIns="68575" spcFirstLastPara="1" rIns="68575" wrap="square" tIns="34275">
            <a:noAutofit/>
          </a:bodyPr>
          <a:lstStyle/>
          <a:p>
            <a:pPr indent="-361950" lvl="0" marL="457200" marR="0" rtl="0" algn="l">
              <a:lnSpc>
                <a:spcPct val="115000"/>
              </a:lnSpc>
              <a:spcBef>
                <a:spcPts val="80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Support </a:t>
            </a:r>
            <a:r>
              <a:rPr b="1" i="0" lang="en" sz="1200" u="none" cap="none" strike="noStrike">
                <a:solidFill>
                  <a:schemeClr val="dk1"/>
                </a:solidFill>
                <a:latin typeface="Montserrat"/>
                <a:ea typeface="Montserrat"/>
                <a:cs typeface="Montserrat"/>
                <a:sym typeface="Montserrat"/>
              </a:rPr>
              <a:t>Disaster Risk Management (DRM) authorities </a:t>
            </a:r>
            <a:r>
              <a:rPr b="0" i="0" lang="en" sz="1200" u="none" cap="none" strike="noStrike">
                <a:solidFill>
                  <a:schemeClr val="dk1"/>
                </a:solidFill>
                <a:latin typeface="Montserrat"/>
                <a:ea typeface="Montserrat"/>
                <a:cs typeface="Montserrat"/>
                <a:sym typeface="Montserrat"/>
              </a:rPr>
              <a:t>by means of </a:t>
            </a:r>
            <a:r>
              <a:rPr b="1" i="0" lang="en" sz="1200" u="none" cap="none" strike="noStrike">
                <a:solidFill>
                  <a:schemeClr val="dk1"/>
                </a:solidFill>
                <a:latin typeface="Montserrat"/>
                <a:ea typeface="Montserrat"/>
                <a:cs typeface="Montserrat"/>
                <a:sym typeface="Montserrat"/>
              </a:rPr>
              <a:t>satellite-based EO </a:t>
            </a:r>
            <a:r>
              <a:rPr b="0" i="0" lang="en" sz="1200" u="none" cap="none" strike="noStrike">
                <a:solidFill>
                  <a:schemeClr val="dk1"/>
                </a:solidFill>
                <a:latin typeface="Montserrat"/>
                <a:ea typeface="Montserrat"/>
                <a:cs typeface="Montserrat"/>
                <a:sym typeface="Montserrat"/>
              </a:rPr>
              <a:t>and </a:t>
            </a:r>
            <a:r>
              <a:rPr b="1" i="0" lang="en" sz="1200" u="none" cap="none" strike="noStrike">
                <a:solidFill>
                  <a:schemeClr val="dk1"/>
                </a:solidFill>
                <a:latin typeface="Montserrat"/>
                <a:ea typeface="Montserrat"/>
                <a:cs typeface="Montserrat"/>
                <a:sym typeface="Montserrat"/>
              </a:rPr>
              <a:t>science-based analyses.</a:t>
            </a:r>
            <a:endParaRPr/>
          </a:p>
          <a:p>
            <a:pPr indent="-361950" lvl="0" marL="457200" marR="0" rtl="0" algn="l">
              <a:lnSpc>
                <a:spcPct val="115000"/>
              </a:lnSpc>
              <a:spcBef>
                <a:spcPts val="125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Support the </a:t>
            </a:r>
            <a:r>
              <a:rPr b="1" i="0" lang="en" sz="1200" u="none" cap="none" strike="noStrike">
                <a:solidFill>
                  <a:schemeClr val="dk1"/>
                </a:solidFill>
                <a:latin typeface="Montserrat"/>
                <a:ea typeface="Montserrat"/>
                <a:cs typeface="Montserrat"/>
                <a:sym typeface="Montserrat"/>
              </a:rPr>
              <a:t>UNDRR Sendai Framework</a:t>
            </a:r>
            <a:r>
              <a:rPr b="0" i="0" lang="en" sz="1200" u="none" cap="none" strike="noStrike">
                <a:solidFill>
                  <a:schemeClr val="dk1"/>
                </a:solidFill>
                <a:latin typeface="Montserrat"/>
                <a:ea typeface="Montserrat"/>
                <a:cs typeface="Montserrat"/>
                <a:sym typeface="Montserrat"/>
              </a:rPr>
              <a:t>, (mainly Priority1 “Understanding Risk”, Priority4 “Build Back Better”).</a:t>
            </a:r>
            <a:endParaRPr b="0" i="0" sz="1200" u="none" cap="none" strike="noStrike">
              <a:solidFill>
                <a:schemeClr val="dk1"/>
              </a:solidFill>
              <a:latin typeface="Montserrat"/>
              <a:ea typeface="Montserrat"/>
              <a:cs typeface="Montserrat"/>
              <a:sym typeface="Montserrat"/>
            </a:endParaRPr>
          </a:p>
          <a:p>
            <a:pPr indent="-361950" lvl="0" marL="457200" marR="0" rtl="0" algn="l">
              <a:lnSpc>
                <a:spcPct val="115000"/>
              </a:lnSpc>
              <a:spcBef>
                <a:spcPts val="125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Support </a:t>
            </a:r>
            <a:r>
              <a:rPr b="1" i="0" lang="en" sz="1200" u="none" cap="none" strike="noStrike">
                <a:solidFill>
                  <a:schemeClr val="dk1"/>
                </a:solidFill>
                <a:latin typeface="Montserrat"/>
                <a:ea typeface="Montserrat"/>
                <a:cs typeface="Montserrat"/>
                <a:sym typeface="Montserrat"/>
              </a:rPr>
              <a:t>international initiatives </a:t>
            </a:r>
            <a:r>
              <a:rPr b="0" i="0" lang="en" sz="1200" u="none" cap="none" strike="noStrike">
                <a:solidFill>
                  <a:schemeClr val="dk1"/>
                </a:solidFill>
                <a:latin typeface="Montserrat"/>
                <a:ea typeface="Montserrat"/>
                <a:cs typeface="Montserrat"/>
                <a:sym typeface="Montserrat"/>
              </a:rPr>
              <a:t>such as GEO.</a:t>
            </a:r>
            <a:endParaRPr b="0" i="0" sz="1200" u="none" cap="none" strike="noStrike">
              <a:solidFill>
                <a:schemeClr val="dk1"/>
              </a:solidFill>
              <a:latin typeface="Montserrat"/>
              <a:ea typeface="Montserrat"/>
              <a:cs typeface="Montserrat"/>
              <a:sym typeface="Montserrat"/>
            </a:endParaRPr>
          </a:p>
          <a:p>
            <a:pPr indent="-361950" lvl="0" marL="457200" marR="0" rtl="0" algn="l">
              <a:lnSpc>
                <a:spcPct val="115000"/>
              </a:lnSpc>
              <a:spcBef>
                <a:spcPts val="125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Raise the </a:t>
            </a:r>
            <a:r>
              <a:rPr b="1" i="0" lang="en" sz="1200" u="none" cap="none" strike="noStrike">
                <a:solidFill>
                  <a:schemeClr val="dk1"/>
                </a:solidFill>
                <a:latin typeface="Montserrat"/>
                <a:ea typeface="Montserrat"/>
                <a:cs typeface="Montserrat"/>
                <a:sym typeface="Montserrat"/>
              </a:rPr>
              <a:t>awareness of Governments, policy-makers, decision-makers, and major stakeholders </a:t>
            </a:r>
            <a:r>
              <a:rPr b="0" i="0" lang="en" sz="1200" u="none" cap="none" strike="noStrike">
                <a:solidFill>
                  <a:schemeClr val="dk1"/>
                </a:solidFill>
                <a:latin typeface="Montserrat"/>
                <a:ea typeface="Montserrat"/>
                <a:cs typeface="Montserrat"/>
                <a:sym typeface="Montserrat"/>
              </a:rPr>
              <a:t>of the benefits of using satellite EO in all phases of DRM.</a:t>
            </a:r>
            <a:endParaRPr b="0" i="0" sz="1200" u="none" cap="none" strike="noStrike">
              <a:solidFill>
                <a:schemeClr val="dk1"/>
              </a:solidFill>
              <a:latin typeface="Montserrat"/>
              <a:ea typeface="Montserrat"/>
              <a:cs typeface="Montserrat"/>
              <a:sym typeface="Montserrat"/>
            </a:endParaRPr>
          </a:p>
          <a:p>
            <a:pPr indent="-361950" lvl="0" marL="457200" marR="0" rtl="0" algn="l">
              <a:lnSpc>
                <a:spcPct val="115000"/>
              </a:lnSpc>
              <a:spcBef>
                <a:spcPts val="1250"/>
              </a:spcBef>
              <a:spcAft>
                <a:spcPts val="45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Foster </a:t>
            </a:r>
            <a:r>
              <a:rPr b="1" i="0" lang="en" sz="1200" u="none" cap="none" strike="noStrike">
                <a:solidFill>
                  <a:schemeClr val="dk1"/>
                </a:solidFill>
                <a:latin typeface="Montserrat"/>
                <a:ea typeface="Montserrat"/>
                <a:cs typeface="Montserrat"/>
                <a:sym typeface="Montserrat"/>
              </a:rPr>
              <a:t>increased use of EO </a:t>
            </a:r>
            <a:r>
              <a:rPr b="0" i="0" lang="en" sz="1200" u="none" cap="none" strike="noStrike">
                <a:solidFill>
                  <a:schemeClr val="dk1"/>
                </a:solidFill>
                <a:latin typeface="Montserrat"/>
                <a:ea typeface="Montserrat"/>
                <a:cs typeface="Montserrat"/>
                <a:sym typeface="Montserrat"/>
              </a:rPr>
              <a:t>in support of </a:t>
            </a:r>
            <a:r>
              <a:rPr b="1" i="0" lang="en" sz="1200" u="none" cap="none" strike="noStrike">
                <a:solidFill>
                  <a:schemeClr val="dk1"/>
                </a:solidFill>
                <a:latin typeface="Montserrat"/>
                <a:ea typeface="Montserrat"/>
                <a:cs typeface="Montserrat"/>
                <a:sym typeface="Montserrat"/>
              </a:rPr>
              <a:t>DRM and DRR, </a:t>
            </a:r>
            <a:r>
              <a:rPr b="0" i="0" lang="en" sz="1200" u="none" cap="none" strike="noStrike">
                <a:solidFill>
                  <a:schemeClr val="dk1"/>
                </a:solidFill>
                <a:latin typeface="Montserrat"/>
                <a:ea typeface="Montserrat"/>
                <a:cs typeface="Montserrat"/>
                <a:sym typeface="Montserrat"/>
              </a:rPr>
              <a:t>and express </a:t>
            </a:r>
            <a:r>
              <a:rPr b="1" i="0" lang="en" sz="1200" u="none" cap="none" strike="noStrike">
                <a:solidFill>
                  <a:schemeClr val="dk1"/>
                </a:solidFill>
                <a:latin typeface="Montserrat"/>
                <a:ea typeface="Montserrat"/>
                <a:cs typeface="Montserrat"/>
                <a:sym typeface="Montserrat"/>
              </a:rPr>
              <a:t>related EO capabilities and needs.</a:t>
            </a:r>
            <a:endParaRPr b="0" i="0" sz="1200" u="none" cap="none" strike="noStrike">
              <a:solidFill>
                <a:schemeClr val="dk1"/>
              </a:solidFill>
              <a:latin typeface="Montserrat"/>
              <a:ea typeface="Montserrat"/>
              <a:cs typeface="Montserrat"/>
              <a:sym typeface="Montserrat"/>
            </a:endParaRPr>
          </a:p>
        </p:txBody>
      </p:sp>
      <p:sp>
        <p:nvSpPr>
          <p:cNvPr id="87" name="Google Shape;87;p10"/>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3300"/>
              <a:t>WGDisasters Objectives</a:t>
            </a:r>
            <a:endParaRPr/>
          </a:p>
        </p:txBody>
      </p:sp>
      <p:grpSp>
        <p:nvGrpSpPr>
          <p:cNvPr id="88" name="Google Shape;88;p10"/>
          <p:cNvGrpSpPr/>
          <p:nvPr/>
        </p:nvGrpSpPr>
        <p:grpSpPr>
          <a:xfrm>
            <a:off x="5949165" y="1070778"/>
            <a:ext cx="3024683" cy="1600200"/>
            <a:chOff x="6976136" y="1295400"/>
            <a:chExt cx="4267200" cy="2380911"/>
          </a:xfrm>
        </p:grpSpPr>
        <p:pic>
          <p:nvPicPr>
            <p:cNvPr descr="Why have there been so many natural disasters? | Nectar" id="89" name="Google Shape;89;p10"/>
            <p:cNvPicPr preferRelativeResize="0"/>
            <p:nvPr/>
          </p:nvPicPr>
          <p:blipFill rotWithShape="1">
            <a:blip r:embed="rId3">
              <a:alphaModFix/>
            </a:blip>
            <a:srcRect b="0" l="0" r="0" t="0"/>
            <a:stretch/>
          </p:blipFill>
          <p:spPr>
            <a:xfrm>
              <a:off x="6976136" y="1295400"/>
              <a:ext cx="4267200" cy="2380911"/>
            </a:xfrm>
            <a:prstGeom prst="rect">
              <a:avLst/>
            </a:prstGeom>
            <a:noFill/>
            <a:ln>
              <a:noFill/>
            </a:ln>
            <a:effectLst>
              <a:outerShdw blurRad="292100" rotWithShape="0" algn="tl" dir="2700000" dist="139700">
                <a:srgbClr val="333333">
                  <a:alpha val="65098"/>
                </a:srgbClr>
              </a:outerShdw>
            </a:effectLst>
          </p:spPr>
        </p:pic>
        <p:pic>
          <p:nvPicPr>
            <p:cNvPr descr="Natural Hazards - News | U.S. Geological Survey" id="90" name="Google Shape;90;p10"/>
            <p:cNvPicPr preferRelativeResize="0"/>
            <p:nvPr/>
          </p:nvPicPr>
          <p:blipFill rotWithShape="1">
            <a:blip r:embed="rId4">
              <a:alphaModFix/>
            </a:blip>
            <a:srcRect b="0" l="0" r="0" t="0"/>
            <a:stretch/>
          </p:blipFill>
          <p:spPr>
            <a:xfrm>
              <a:off x="8077200" y="1304145"/>
              <a:ext cx="1022555" cy="2372166"/>
            </a:xfrm>
            <a:prstGeom prst="rect">
              <a:avLst/>
            </a:prstGeom>
            <a:noFill/>
            <a:ln>
              <a:noFill/>
            </a:ln>
          </p:spPr>
        </p:pic>
        <p:pic>
          <p:nvPicPr>
            <p:cNvPr descr="Natural Hazards - News | U.S. Geological Survey" id="91" name="Google Shape;91;p10"/>
            <p:cNvPicPr preferRelativeResize="0"/>
            <p:nvPr/>
          </p:nvPicPr>
          <p:blipFill rotWithShape="1">
            <a:blip r:embed="rId5">
              <a:alphaModFix/>
            </a:blip>
            <a:srcRect b="0" l="0" r="0" t="-184"/>
            <a:stretch/>
          </p:blipFill>
          <p:spPr>
            <a:xfrm>
              <a:off x="10210800" y="1295400"/>
              <a:ext cx="1022555" cy="2372166"/>
            </a:xfrm>
            <a:prstGeom prst="rect">
              <a:avLst/>
            </a:prstGeom>
            <a:noFill/>
            <a:ln>
              <a:noFill/>
            </a:ln>
          </p:spPr>
        </p:pic>
      </p:grpSp>
      <p:pic>
        <p:nvPicPr>
          <p:cNvPr descr="SDGs – Sustainable Development Goals – Ecodynamics Group" id="92" name="Google Shape;92;p10"/>
          <p:cNvPicPr preferRelativeResize="0"/>
          <p:nvPr/>
        </p:nvPicPr>
        <p:blipFill rotWithShape="1">
          <a:blip r:embed="rId6">
            <a:alphaModFix/>
          </a:blip>
          <a:srcRect b="0" l="0" r="0" t="0"/>
          <a:stretch/>
        </p:blipFill>
        <p:spPr>
          <a:xfrm>
            <a:off x="5943600" y="3077160"/>
            <a:ext cx="3117552" cy="16057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1"/>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3300"/>
              <a:t>WGDisasters Activities</a:t>
            </a:r>
            <a:endParaRPr/>
          </a:p>
        </p:txBody>
      </p:sp>
      <p:sp>
        <p:nvSpPr>
          <p:cNvPr id="98" name="Google Shape;98;p11"/>
          <p:cNvSpPr txBox="1"/>
          <p:nvPr/>
        </p:nvSpPr>
        <p:spPr>
          <a:xfrm>
            <a:off x="171450" y="971551"/>
            <a:ext cx="4490325" cy="3497153"/>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480"/>
              </a:spcBef>
              <a:spcAft>
                <a:spcPts val="0"/>
              </a:spcAft>
              <a:buClr>
                <a:srgbClr val="002569"/>
              </a:buClr>
              <a:buSzPts val="2400"/>
              <a:buFont typeface="Arial"/>
              <a:buNone/>
            </a:pPr>
            <a:r>
              <a:rPr b="1" i="0" lang="en" sz="1400" u="sng" cap="none" strike="noStrike">
                <a:solidFill>
                  <a:srgbClr val="002060"/>
                </a:solidFill>
                <a:latin typeface="Montserrat"/>
                <a:ea typeface="Montserrat"/>
                <a:cs typeface="Montserrat"/>
                <a:sym typeface="Montserrat"/>
              </a:rPr>
              <a:t>Pilots and Demonstrators (e.g. Wildfire, Flood, Seismic, Biodiversity)</a:t>
            </a:r>
            <a:r>
              <a:rPr b="1" i="0" lang="en" sz="1400" u="none" cap="none" strike="noStrike">
                <a:solidFill>
                  <a:srgbClr val="002060"/>
                </a:solidFill>
                <a:latin typeface="Montserrat"/>
                <a:ea typeface="Montserrat"/>
                <a:cs typeface="Montserrat"/>
                <a:sym typeface="Montserrat"/>
              </a:rPr>
              <a:t>:</a:t>
            </a:r>
            <a:endParaRPr/>
          </a:p>
          <a:p>
            <a:pPr indent="-381000" lvl="0" marL="457200" marR="0" rtl="0" algn="l">
              <a:lnSpc>
                <a:spcPct val="100000"/>
              </a:lnSpc>
              <a:spcBef>
                <a:spcPts val="480"/>
              </a:spcBef>
              <a:spcAft>
                <a:spcPts val="0"/>
              </a:spcAft>
              <a:buClr>
                <a:srgbClr val="002569"/>
              </a:buClr>
              <a:buSzPts val="2400"/>
              <a:buFont typeface="Arial"/>
              <a:buChar char="•"/>
            </a:pPr>
            <a:r>
              <a:rPr b="0" i="0" lang="en" sz="1400" u="none" cap="none" strike="noStrike">
                <a:solidFill>
                  <a:srgbClr val="002060"/>
                </a:solidFill>
                <a:latin typeface="Montserrat"/>
                <a:ea typeface="Montserrat"/>
                <a:cs typeface="Montserrat"/>
                <a:sym typeface="Montserrat"/>
              </a:rPr>
              <a:t>Provide inventory of EO systems for a specific themes at hotspots.</a:t>
            </a:r>
            <a:endParaRPr/>
          </a:p>
          <a:p>
            <a:pPr indent="-381000" lvl="0" marL="457200" marR="0" rtl="0" algn="l">
              <a:lnSpc>
                <a:spcPct val="100000"/>
              </a:lnSpc>
              <a:spcBef>
                <a:spcPts val="480"/>
              </a:spcBef>
              <a:spcAft>
                <a:spcPts val="0"/>
              </a:spcAft>
              <a:buClr>
                <a:srgbClr val="002569"/>
              </a:buClr>
              <a:buSzPts val="2400"/>
              <a:buFont typeface="Arial"/>
              <a:buChar char="•"/>
            </a:pPr>
            <a:r>
              <a:rPr b="0" i="0" lang="en" sz="1400" u="none" cap="none" strike="noStrike">
                <a:solidFill>
                  <a:srgbClr val="002060"/>
                </a:solidFill>
                <a:latin typeface="Montserrat"/>
                <a:ea typeface="Montserrat"/>
                <a:cs typeface="Montserrat"/>
                <a:sym typeface="Montserrat"/>
              </a:rPr>
              <a:t>Explore existing data gaps and new methodologies, and articulate global stakeholder and user requirements.</a:t>
            </a:r>
            <a:endParaRPr/>
          </a:p>
          <a:p>
            <a:pPr indent="0" lvl="0" marL="0" marR="0" rtl="0" algn="l">
              <a:lnSpc>
                <a:spcPct val="100000"/>
              </a:lnSpc>
              <a:spcBef>
                <a:spcPts val="480"/>
              </a:spcBef>
              <a:spcAft>
                <a:spcPts val="0"/>
              </a:spcAft>
              <a:buClr>
                <a:srgbClr val="002569"/>
              </a:buClr>
              <a:buSzPts val="2400"/>
              <a:buFont typeface="Arial"/>
              <a:buNone/>
            </a:pPr>
            <a:r>
              <a:rPr b="1" i="0" lang="en" sz="1400" u="sng" cap="none" strike="noStrike">
                <a:solidFill>
                  <a:srgbClr val="002060"/>
                </a:solidFill>
                <a:latin typeface="Montserrat"/>
                <a:ea typeface="Montserrat"/>
                <a:cs typeface="Montserrat"/>
                <a:sym typeface="Montserrat"/>
              </a:rPr>
              <a:t>Global Volcano Early Warning and Emergency Response System (GVEWERS)</a:t>
            </a:r>
            <a:endParaRPr/>
          </a:p>
          <a:p>
            <a:pPr indent="-381000" lvl="0" marL="457200" marR="0" rtl="0" algn="l">
              <a:lnSpc>
                <a:spcPct val="100000"/>
              </a:lnSpc>
              <a:spcBef>
                <a:spcPts val="480"/>
              </a:spcBef>
              <a:spcAft>
                <a:spcPts val="0"/>
              </a:spcAft>
              <a:buClr>
                <a:srgbClr val="002569"/>
              </a:buClr>
              <a:buSzPts val="2400"/>
              <a:buFont typeface="Arial"/>
              <a:buChar char="•"/>
            </a:pPr>
            <a:r>
              <a:rPr b="0" i="0" lang="en" sz="1400" u="none" cap="none" strike="noStrike">
                <a:solidFill>
                  <a:srgbClr val="002060"/>
                </a:solidFill>
                <a:latin typeface="Montserrat"/>
                <a:ea typeface="Montserrat"/>
                <a:cs typeface="Montserrat"/>
                <a:sym typeface="Montserrat"/>
              </a:rPr>
              <a:t>Provide integrated observations to support DRR and EW at Holocene era volcanoes.</a:t>
            </a:r>
            <a:endParaRPr/>
          </a:p>
          <a:p>
            <a:pPr indent="0" lvl="0" marL="0" marR="0" rtl="0" algn="l">
              <a:lnSpc>
                <a:spcPct val="100000"/>
              </a:lnSpc>
              <a:spcBef>
                <a:spcPts val="480"/>
              </a:spcBef>
              <a:spcAft>
                <a:spcPts val="0"/>
              </a:spcAft>
              <a:buClr>
                <a:srgbClr val="002569"/>
              </a:buClr>
              <a:buSzPts val="2400"/>
              <a:buFont typeface="Arial"/>
              <a:buNone/>
            </a:pPr>
            <a:r>
              <a:rPr b="1" i="0" lang="en" sz="1400" u="sng" cap="none" strike="noStrike">
                <a:solidFill>
                  <a:srgbClr val="002060"/>
                </a:solidFill>
                <a:latin typeface="Montserrat"/>
                <a:ea typeface="Montserrat"/>
                <a:cs typeface="Montserrat"/>
                <a:sym typeface="Montserrat"/>
              </a:rPr>
              <a:t>Early Warnings for All Subteam (EW4All)</a:t>
            </a:r>
            <a:endParaRPr/>
          </a:p>
          <a:p>
            <a:pPr indent="-381000" lvl="0" marL="457200" marR="0" rtl="0" algn="l">
              <a:lnSpc>
                <a:spcPct val="100000"/>
              </a:lnSpc>
              <a:spcBef>
                <a:spcPts val="480"/>
              </a:spcBef>
              <a:spcAft>
                <a:spcPts val="0"/>
              </a:spcAft>
              <a:buClr>
                <a:srgbClr val="002569"/>
              </a:buClr>
              <a:buSzPts val="2400"/>
              <a:buFont typeface="Arial"/>
              <a:buChar char="•"/>
            </a:pPr>
            <a:r>
              <a:rPr b="0" i="0" lang="en" sz="1400" u="none" cap="none" strike="noStrike">
                <a:solidFill>
                  <a:srgbClr val="002060"/>
                </a:solidFill>
                <a:latin typeface="Montserrat"/>
                <a:ea typeface="Montserrat"/>
                <a:cs typeface="Montserrat"/>
                <a:sym typeface="Montserrat"/>
              </a:rPr>
              <a:t>Examine possible contributions to UN activity and </a:t>
            </a:r>
            <a:r>
              <a:rPr b="0" i="1" lang="en" sz="1400" u="none" cap="none" strike="noStrike">
                <a:solidFill>
                  <a:srgbClr val="002060"/>
                </a:solidFill>
                <a:latin typeface="Montserrat"/>
                <a:ea typeface="Montserrat"/>
                <a:cs typeface="Montserrat"/>
                <a:sym typeface="Montserrat"/>
              </a:rPr>
              <a:t>possible joint work with WGISS.</a:t>
            </a:r>
            <a:endParaRPr b="0" i="1" sz="1400" u="none" cap="none" strike="noStrike">
              <a:solidFill>
                <a:srgbClr val="002060"/>
              </a:solidFill>
              <a:latin typeface="Montserrat"/>
              <a:ea typeface="Montserrat"/>
              <a:cs typeface="Montserrat"/>
              <a:sym typeface="Montserrat"/>
            </a:endParaRPr>
          </a:p>
          <a:p>
            <a:pPr indent="-228600" lvl="0" marL="457200" marR="0" rtl="0" algn="l">
              <a:lnSpc>
                <a:spcPct val="100000"/>
              </a:lnSpc>
              <a:spcBef>
                <a:spcPts val="480"/>
              </a:spcBef>
              <a:spcAft>
                <a:spcPts val="0"/>
              </a:spcAft>
              <a:buClr>
                <a:srgbClr val="002569"/>
              </a:buClr>
              <a:buSzPts val="2400"/>
              <a:buFont typeface="Arial"/>
              <a:buNone/>
            </a:pPr>
            <a:r>
              <a:t/>
            </a:r>
            <a:endParaRPr b="0" i="0" sz="1400" u="none" cap="none" strike="noStrike">
              <a:solidFill>
                <a:srgbClr val="002060"/>
              </a:solidFill>
              <a:latin typeface="Montserrat"/>
              <a:ea typeface="Montserrat"/>
              <a:cs typeface="Montserrat"/>
              <a:sym typeface="Montserrat"/>
            </a:endParaRPr>
          </a:p>
        </p:txBody>
      </p:sp>
      <p:sp>
        <p:nvSpPr>
          <p:cNvPr id="99" name="Google Shape;99;p11"/>
          <p:cNvSpPr txBox="1"/>
          <p:nvPr/>
        </p:nvSpPr>
        <p:spPr>
          <a:xfrm>
            <a:off x="4661775" y="965200"/>
            <a:ext cx="4139325" cy="34971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Noto Sans Symbols"/>
              <a:buNone/>
            </a:pPr>
            <a:r>
              <a:rPr b="1" i="0" lang="en" sz="1400" u="sng" cap="none" strike="noStrike">
                <a:solidFill>
                  <a:srgbClr val="002060"/>
                </a:solidFill>
                <a:latin typeface="Montserrat"/>
                <a:ea typeface="Montserrat"/>
                <a:cs typeface="Montserrat"/>
                <a:sym typeface="Montserrat"/>
              </a:rPr>
              <a:t>Recovery Observatory</a:t>
            </a:r>
            <a:endParaRPr b="1" i="0" sz="1400" u="sng" cap="none" strike="noStrike">
              <a:solidFill>
                <a:srgbClr val="002060"/>
              </a:solidFill>
              <a:latin typeface="Montserrat"/>
              <a:ea typeface="Montserrat"/>
              <a:cs typeface="Montserrat"/>
              <a:sym typeface="Montserrat"/>
            </a:endParaRPr>
          </a:p>
          <a:p>
            <a:pPr indent="-228600" lvl="0" marL="228600" marR="0" rtl="0" algn="l">
              <a:lnSpc>
                <a:spcPct val="90000"/>
              </a:lnSpc>
              <a:spcBef>
                <a:spcPts val="1000"/>
              </a:spcBef>
              <a:spcAft>
                <a:spcPts val="0"/>
              </a:spcAft>
              <a:buClr>
                <a:srgbClr val="000000"/>
              </a:buClr>
              <a:buSzPts val="1400"/>
              <a:buFont typeface="Noto Sans Symbols"/>
              <a:buChar char="❖"/>
            </a:pPr>
            <a:r>
              <a:rPr b="0" i="0" lang="en" sz="1400" u="none" cap="none" strike="noStrike">
                <a:solidFill>
                  <a:srgbClr val="002060"/>
                </a:solidFill>
                <a:latin typeface="Montserrat"/>
                <a:ea typeface="Montserrat"/>
                <a:cs typeface="Montserrat"/>
                <a:sym typeface="Montserrat"/>
              </a:rPr>
              <a:t>Explore better use of satellite data and for recovery following major disaster events. </a:t>
            </a:r>
            <a:endParaRPr/>
          </a:p>
          <a:p>
            <a:pPr indent="-228600" lvl="0" marL="228600" marR="0" rtl="0" algn="l">
              <a:lnSpc>
                <a:spcPct val="90000"/>
              </a:lnSpc>
              <a:spcBef>
                <a:spcPts val="1000"/>
              </a:spcBef>
              <a:spcAft>
                <a:spcPts val="0"/>
              </a:spcAft>
              <a:buClr>
                <a:srgbClr val="000000"/>
              </a:buClr>
              <a:buSzPts val="1400"/>
              <a:buFont typeface="Noto Sans Symbols"/>
              <a:buChar char="❖"/>
            </a:pPr>
            <a:r>
              <a:rPr b="0" i="0" lang="en" sz="1400" u="none" cap="none" strike="noStrike">
                <a:solidFill>
                  <a:srgbClr val="002060"/>
                </a:solidFill>
                <a:latin typeface="Montserrat"/>
                <a:ea typeface="Montserrat"/>
                <a:cs typeface="Montserrat"/>
                <a:sym typeface="Montserrat"/>
              </a:rPr>
              <a:t>Direct input to Post Disaster Needs Assessments and long-term contribution to Recovery Framework. </a:t>
            </a:r>
            <a:endParaRPr/>
          </a:p>
          <a:p>
            <a:pPr indent="-228600" lvl="0" marL="228600" marR="0" rtl="0" algn="l">
              <a:lnSpc>
                <a:spcPct val="90000"/>
              </a:lnSpc>
              <a:spcBef>
                <a:spcPts val="1000"/>
              </a:spcBef>
              <a:spcAft>
                <a:spcPts val="0"/>
              </a:spcAft>
              <a:buClr>
                <a:srgbClr val="000000"/>
              </a:buClr>
              <a:buSzPts val="1400"/>
              <a:buFont typeface="Noto Sans Symbols"/>
              <a:buChar char="❖"/>
            </a:pPr>
            <a:r>
              <a:rPr b="0" i="1" lang="en" sz="1400" u="none" cap="none" strike="noStrike">
                <a:solidFill>
                  <a:srgbClr val="002060"/>
                </a:solidFill>
                <a:latin typeface="Montserrat"/>
                <a:ea typeface="Montserrat"/>
                <a:cs typeface="Montserrat"/>
                <a:sym typeface="Montserrat"/>
              </a:rPr>
              <a:t>Currently examining joint activities with International Charter.</a:t>
            </a:r>
            <a:endParaRPr b="1" i="1" sz="1400" u="sng" cap="none" strike="noStrike">
              <a:solidFill>
                <a:srgbClr val="002060"/>
              </a:solidFill>
              <a:latin typeface="Montserrat"/>
              <a:ea typeface="Montserrat"/>
              <a:cs typeface="Montserrat"/>
              <a:sym typeface="Montserrat"/>
            </a:endParaRPr>
          </a:p>
          <a:p>
            <a:pPr indent="0" lvl="0" marL="0" marR="0" rtl="0" algn="l">
              <a:lnSpc>
                <a:spcPct val="90000"/>
              </a:lnSpc>
              <a:spcBef>
                <a:spcPts val="1000"/>
              </a:spcBef>
              <a:spcAft>
                <a:spcPts val="0"/>
              </a:spcAft>
              <a:buClr>
                <a:srgbClr val="000000"/>
              </a:buClr>
              <a:buSzPts val="1400"/>
              <a:buFont typeface="Noto Sans Symbols"/>
              <a:buNone/>
            </a:pPr>
            <a:r>
              <a:rPr b="1" i="0" lang="en" sz="1400" u="sng" cap="none" strike="noStrike">
                <a:solidFill>
                  <a:srgbClr val="002060"/>
                </a:solidFill>
                <a:latin typeface="Montserrat"/>
                <a:ea typeface="Montserrat"/>
                <a:cs typeface="Montserrat"/>
                <a:sym typeface="Montserrat"/>
              </a:rPr>
              <a:t>Geohazards Supersites and Natural Laboratories (GSNL)</a:t>
            </a:r>
            <a:endParaRPr/>
          </a:p>
          <a:p>
            <a:pPr indent="-228600" lvl="0" marL="228600" marR="0" rtl="0" algn="l">
              <a:lnSpc>
                <a:spcPct val="90000"/>
              </a:lnSpc>
              <a:spcBef>
                <a:spcPts val="1000"/>
              </a:spcBef>
              <a:spcAft>
                <a:spcPts val="0"/>
              </a:spcAft>
              <a:buClr>
                <a:srgbClr val="000000"/>
              </a:buClr>
              <a:buSzPts val="1400"/>
              <a:buFont typeface="Noto Sans Symbols"/>
              <a:buChar char="❖"/>
            </a:pPr>
            <a:r>
              <a:rPr b="0" i="0" lang="en" sz="1400" u="none" cap="none" strike="noStrike">
                <a:solidFill>
                  <a:srgbClr val="002060"/>
                </a:solidFill>
                <a:latin typeface="Montserrat"/>
                <a:ea typeface="Montserrat"/>
                <a:cs typeface="Montserrat"/>
                <a:sym typeface="Montserrat"/>
              </a:rPr>
              <a:t>Improve geophysical and geohazard assessment, promoting EO products uptake for societal benefits over 13 supersites globally.</a:t>
            </a:r>
            <a:endParaRPr/>
          </a:p>
          <a:p>
            <a:pPr indent="-228600" lvl="0" marL="228600" marR="0" rtl="0" algn="l">
              <a:lnSpc>
                <a:spcPct val="90000"/>
              </a:lnSpc>
              <a:spcBef>
                <a:spcPts val="1000"/>
              </a:spcBef>
              <a:spcAft>
                <a:spcPts val="0"/>
              </a:spcAft>
              <a:buClr>
                <a:srgbClr val="000000"/>
              </a:buClr>
              <a:buSzPts val="1400"/>
              <a:buFont typeface="Noto Sans Symbols"/>
              <a:buChar char="❖"/>
            </a:pPr>
            <a:r>
              <a:rPr b="0" i="1" lang="en" sz="1400" u="none" cap="none" strike="noStrike">
                <a:solidFill>
                  <a:srgbClr val="002060"/>
                </a:solidFill>
                <a:latin typeface="Montserrat"/>
                <a:ea typeface="Montserrat"/>
                <a:cs typeface="Montserrat"/>
                <a:sym typeface="Montserrat"/>
              </a:rPr>
              <a:t>New Cyprus Supersite.</a:t>
            </a:r>
            <a:endParaRPr/>
          </a:p>
          <a:p>
            <a:pPr indent="0" lvl="0" marL="0" marR="0" rtl="0" algn="l">
              <a:lnSpc>
                <a:spcPct val="90000"/>
              </a:lnSpc>
              <a:spcBef>
                <a:spcPts val="1000"/>
              </a:spcBef>
              <a:spcAft>
                <a:spcPts val="0"/>
              </a:spcAft>
              <a:buClr>
                <a:srgbClr val="000000"/>
              </a:buClr>
              <a:buSzPts val="1400"/>
              <a:buFont typeface="Noto Sans Symbols"/>
              <a:buNone/>
            </a:pPr>
            <a:r>
              <a:t/>
            </a:r>
            <a:endParaRPr b="0" i="0" sz="1400" u="none" cap="none" strike="noStrike">
              <a:solidFill>
                <a:srgbClr val="002060"/>
              </a:solidFill>
              <a:latin typeface="Montserrat"/>
              <a:ea typeface="Montserrat"/>
              <a:cs typeface="Montserrat"/>
              <a:sym typeface="Montserrat"/>
            </a:endParaRPr>
          </a:p>
          <a:p>
            <a:pPr indent="0" lvl="0" marL="0" marR="0" rtl="0" algn="l">
              <a:lnSpc>
                <a:spcPct val="90000"/>
              </a:lnSpc>
              <a:spcBef>
                <a:spcPts val="1000"/>
              </a:spcBef>
              <a:spcAft>
                <a:spcPts val="0"/>
              </a:spcAft>
              <a:buClr>
                <a:srgbClr val="000000"/>
              </a:buClr>
              <a:buSzPts val="1400"/>
              <a:buFont typeface="Noto Sans Symbols"/>
              <a:buNone/>
            </a:pPr>
            <a:r>
              <a:t/>
            </a:r>
            <a:endParaRPr b="0" i="0" sz="14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2"/>
          <p:cNvSpPr txBox="1"/>
          <p:nvPr/>
        </p:nvSpPr>
        <p:spPr>
          <a:xfrm>
            <a:off x="171450" y="1062776"/>
            <a:ext cx="6375900" cy="1771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Montserrat"/>
              <a:buNone/>
            </a:pPr>
            <a:r>
              <a:rPr b="1" i="0" lang="en" sz="1300" u="none" cap="none" strike="noStrike">
                <a:solidFill>
                  <a:schemeClr val="dk1"/>
                </a:solidFill>
                <a:latin typeface="Montserrat"/>
                <a:ea typeface="Montserrat"/>
                <a:cs typeface="Montserrat"/>
                <a:sym typeface="Montserrat"/>
              </a:rPr>
              <a:t>G-VEWERS</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300" u="none" cap="none" strike="noStrike">
                <a:solidFill>
                  <a:schemeClr val="dk1"/>
                </a:solidFill>
                <a:latin typeface="Montserrat"/>
                <a:ea typeface="Montserrat"/>
                <a:cs typeface="Montserrat"/>
                <a:sym typeface="Montserrat"/>
              </a:rPr>
              <a:t>Permanent volcano observations building on Demonstrator success</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300" u="none" cap="none" strike="noStrike">
                <a:solidFill>
                  <a:schemeClr val="dk1"/>
                </a:solidFill>
                <a:latin typeface="Montserrat"/>
                <a:ea typeface="Montserrat"/>
                <a:cs typeface="Montserrat"/>
                <a:sym typeface="Montserrat"/>
              </a:rPr>
              <a:t>Provide eruption response and early warning capabilities</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300" u="none" cap="none" strike="noStrike">
                <a:solidFill>
                  <a:schemeClr val="dk1"/>
                </a:solidFill>
                <a:latin typeface="Montserrat"/>
                <a:ea typeface="Montserrat"/>
                <a:cs typeface="Montserrat"/>
                <a:sym typeface="Montserrat"/>
              </a:rPr>
              <a:t>Assist local capacity for EO data analysis</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300" u="none" cap="none" strike="noStrike">
                <a:solidFill>
                  <a:schemeClr val="dk1"/>
                </a:solidFill>
                <a:latin typeface="Montserrat"/>
                <a:ea typeface="Montserrat"/>
                <a:cs typeface="Montserrat"/>
                <a:sym typeface="Montserrat"/>
              </a:rPr>
              <a:t>Train scientist at volcano observatories</a:t>
            </a:r>
            <a:endParaRPr b="0" i="0" sz="1300" u="none" cap="none" strike="noStrike">
              <a:solidFill>
                <a:schemeClr val="dk1"/>
              </a:solidFill>
              <a:latin typeface="Montserrat"/>
              <a:ea typeface="Montserrat"/>
              <a:cs typeface="Montserrat"/>
              <a:sym typeface="Montserrat"/>
            </a:endParaRPr>
          </a:p>
        </p:txBody>
      </p:sp>
      <p:sp>
        <p:nvSpPr>
          <p:cNvPr id="105" name="Google Shape;105;p12"/>
          <p:cNvSpPr txBox="1"/>
          <p:nvPr>
            <p:ph type="title"/>
          </p:nvPr>
        </p:nvSpPr>
        <p:spPr>
          <a:xfrm>
            <a:off x="132036" y="131954"/>
            <a:ext cx="7240314" cy="584252"/>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2800"/>
              <a:t>Recent WGDisasters Activities 1</a:t>
            </a:r>
            <a:endParaRPr sz="2800"/>
          </a:p>
        </p:txBody>
      </p:sp>
      <p:sp>
        <p:nvSpPr>
          <p:cNvPr id="106" name="Google Shape;106;p12"/>
          <p:cNvSpPr txBox="1"/>
          <p:nvPr/>
        </p:nvSpPr>
        <p:spPr>
          <a:xfrm>
            <a:off x="2361555" y="766854"/>
            <a:ext cx="2781276" cy="508037"/>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50"/>
              <a:buFont typeface="Arial"/>
              <a:buNone/>
            </a:pPr>
            <a:r>
              <a:rPr b="1" i="0" lang="en" sz="1350" u="none" cap="none" strike="noStrike">
                <a:solidFill>
                  <a:srgbClr val="002569"/>
                </a:solidFill>
                <a:latin typeface="Arial"/>
                <a:ea typeface="Arial"/>
                <a:cs typeface="Arial"/>
                <a:sym typeface="Arial"/>
              </a:rPr>
              <a:t>Lead: </a:t>
            </a:r>
            <a:r>
              <a:rPr b="0" i="0" lang="en" sz="1350" u="none" cap="none" strike="noStrike">
                <a:solidFill>
                  <a:srgbClr val="002569"/>
                </a:solidFill>
                <a:latin typeface="Arial"/>
                <a:ea typeface="Arial"/>
                <a:cs typeface="Arial"/>
                <a:sym typeface="Arial"/>
              </a:rPr>
              <a:t>Mike Poland (USGS), Susanna Ebmeier (Leeds Univ.)</a:t>
            </a:r>
            <a:endParaRPr b="0" i="0" sz="1350" u="none" cap="none" strike="noStrike">
              <a:solidFill>
                <a:srgbClr val="002569"/>
              </a:solidFill>
              <a:latin typeface="Arial"/>
              <a:ea typeface="Arial"/>
              <a:cs typeface="Arial"/>
              <a:sym typeface="Arial"/>
            </a:endParaRPr>
          </a:p>
        </p:txBody>
      </p:sp>
      <p:pic>
        <p:nvPicPr>
          <p:cNvPr id="107" name="Google Shape;107;p12"/>
          <p:cNvPicPr preferRelativeResize="0"/>
          <p:nvPr/>
        </p:nvPicPr>
        <p:blipFill rotWithShape="1">
          <a:blip r:embed="rId3">
            <a:alphaModFix/>
          </a:blip>
          <a:srcRect b="0" l="0" r="0" t="0"/>
          <a:stretch/>
        </p:blipFill>
        <p:spPr>
          <a:xfrm>
            <a:off x="83850" y="2834425"/>
            <a:ext cx="4277901" cy="2031550"/>
          </a:xfrm>
          <a:prstGeom prst="rect">
            <a:avLst/>
          </a:prstGeom>
          <a:noFill/>
          <a:ln>
            <a:noFill/>
          </a:ln>
        </p:spPr>
      </p:pic>
      <p:pic>
        <p:nvPicPr>
          <p:cNvPr id="108" name="Google Shape;108;p12"/>
          <p:cNvPicPr preferRelativeResize="0"/>
          <p:nvPr/>
        </p:nvPicPr>
        <p:blipFill rotWithShape="1">
          <a:blip r:embed="rId4">
            <a:alphaModFix/>
          </a:blip>
          <a:srcRect b="0" l="0" r="0" t="0"/>
          <a:stretch/>
        </p:blipFill>
        <p:spPr>
          <a:xfrm>
            <a:off x="6457951" y="914401"/>
            <a:ext cx="2584502" cy="2286000"/>
          </a:xfrm>
          <a:prstGeom prst="rect">
            <a:avLst/>
          </a:prstGeom>
          <a:noFill/>
          <a:ln>
            <a:noFill/>
          </a:ln>
        </p:spPr>
      </p:pic>
      <p:pic>
        <p:nvPicPr>
          <p:cNvPr id="109" name="Google Shape;109;p12"/>
          <p:cNvPicPr preferRelativeResize="0"/>
          <p:nvPr/>
        </p:nvPicPr>
        <p:blipFill rotWithShape="1">
          <a:blip r:embed="rId5">
            <a:alphaModFix/>
          </a:blip>
          <a:srcRect b="0" l="0" r="0" t="0"/>
          <a:stretch/>
        </p:blipFill>
        <p:spPr>
          <a:xfrm>
            <a:off x="4789958" y="1988769"/>
            <a:ext cx="1633214" cy="1229853"/>
          </a:xfrm>
          <a:prstGeom prst="rect">
            <a:avLst/>
          </a:prstGeom>
          <a:noFill/>
          <a:ln>
            <a:noFill/>
          </a:ln>
        </p:spPr>
      </p:pic>
      <p:pic>
        <p:nvPicPr>
          <p:cNvPr id="110" name="Google Shape;110;p12"/>
          <p:cNvPicPr preferRelativeResize="0"/>
          <p:nvPr/>
        </p:nvPicPr>
        <p:blipFill rotWithShape="1">
          <a:blip r:embed="rId6">
            <a:alphaModFix/>
          </a:blip>
          <a:srcRect b="0" l="0" r="0" t="0"/>
          <a:stretch/>
        </p:blipFill>
        <p:spPr>
          <a:xfrm>
            <a:off x="4972050" y="3295384"/>
            <a:ext cx="3944968" cy="15052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3"/>
          <p:cNvSpPr txBox="1"/>
          <p:nvPr/>
        </p:nvSpPr>
        <p:spPr>
          <a:xfrm>
            <a:off x="57149" y="766438"/>
            <a:ext cx="4309019" cy="211454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Montserrat"/>
              <a:buNone/>
            </a:pPr>
            <a:r>
              <a:rPr b="1" i="0" lang="en" sz="1200" u="none" cap="none" strike="noStrike">
                <a:solidFill>
                  <a:schemeClr val="dk1"/>
                </a:solidFill>
                <a:latin typeface="Montserrat"/>
                <a:ea typeface="Montserrat"/>
                <a:cs typeface="Montserrat"/>
                <a:sym typeface="Montserrat"/>
              </a:rPr>
              <a:t>Seismic Hazards Demonstrator</a:t>
            </a:r>
            <a:endParaRPr b="1" i="0" sz="1200" u="none" cap="none" strike="noStrike">
              <a:solidFill>
                <a:schemeClr val="dk1"/>
              </a:solidFill>
              <a:latin typeface="Montserrat"/>
              <a:ea typeface="Montserrat"/>
              <a:cs typeface="Montserrat"/>
              <a:sym typeface="Montserrat"/>
            </a:endParaRPr>
          </a:p>
          <a:p>
            <a:pPr indent="-361950" lvl="0" marL="457200" marR="0" rtl="0" algn="l">
              <a:lnSpc>
                <a:spcPct val="100000"/>
              </a:lnSpc>
              <a:spcBef>
                <a:spcPts val="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Develop and demonstrate advanced science products for rapid earthquake response.</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EO active faults mapping.</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Articulate relationship with Int. Charter.</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Support seismic exposure mapping.</a:t>
            </a:r>
            <a:endParaRPr/>
          </a:p>
          <a:p>
            <a:pPr indent="-361950" lvl="0" marL="457200" marR="0" rtl="0" algn="l">
              <a:lnSpc>
                <a:spcPct val="100000"/>
              </a:lnSpc>
              <a:spcBef>
                <a:spcPts val="0"/>
              </a:spcBef>
              <a:spcAft>
                <a:spcPts val="0"/>
              </a:spcAft>
              <a:buClr>
                <a:schemeClr val="dk1"/>
              </a:buClr>
              <a:buSzPts val="2100"/>
              <a:buFont typeface="Montserrat"/>
              <a:buChar char="❖"/>
            </a:pPr>
            <a:r>
              <a:rPr b="0" i="0" lang="en" sz="1200" u="none" cap="none" strike="noStrike">
                <a:solidFill>
                  <a:schemeClr val="dk1"/>
                </a:solidFill>
                <a:latin typeface="Montserrat"/>
                <a:ea typeface="Montserrat"/>
                <a:cs typeface="Montserrat"/>
                <a:sym typeface="Montserrat"/>
              </a:rPr>
              <a:t>Initial focus on Latin America and Caribbean (LAC) now expanded to be global (2026)</a:t>
            </a:r>
            <a:endParaRPr b="0" i="0" sz="1200" u="none" cap="none" strike="noStrike">
              <a:solidFill>
                <a:schemeClr val="dk1"/>
              </a:solidFill>
              <a:latin typeface="Montserrat"/>
              <a:ea typeface="Montserrat"/>
              <a:cs typeface="Montserrat"/>
              <a:sym typeface="Montserrat"/>
            </a:endParaRPr>
          </a:p>
        </p:txBody>
      </p:sp>
      <p:sp>
        <p:nvSpPr>
          <p:cNvPr id="116" name="Google Shape;116;p13"/>
          <p:cNvSpPr txBox="1"/>
          <p:nvPr>
            <p:ph type="title"/>
          </p:nvPr>
        </p:nvSpPr>
        <p:spPr>
          <a:xfrm>
            <a:off x="132036" y="131954"/>
            <a:ext cx="7297464" cy="584252"/>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2800"/>
              <a:t>Recent  WGDisasters Activities 2</a:t>
            </a:r>
            <a:endParaRPr sz="2800"/>
          </a:p>
        </p:txBody>
      </p:sp>
      <p:sp>
        <p:nvSpPr>
          <p:cNvPr id="117" name="Google Shape;117;p13"/>
          <p:cNvSpPr txBox="1"/>
          <p:nvPr/>
        </p:nvSpPr>
        <p:spPr>
          <a:xfrm>
            <a:off x="6796384" y="3828146"/>
            <a:ext cx="2233117" cy="721003"/>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2569"/>
                </a:solidFill>
                <a:latin typeface="Arial"/>
                <a:ea typeface="Arial"/>
                <a:cs typeface="Arial"/>
                <a:sym typeface="Arial"/>
              </a:rPr>
              <a:t>Lead: </a:t>
            </a:r>
            <a:r>
              <a:rPr b="0" i="0" lang="en" sz="1300" u="none" cap="none" strike="noStrike">
                <a:solidFill>
                  <a:srgbClr val="002569"/>
                </a:solidFill>
                <a:latin typeface="Arial"/>
                <a:ea typeface="Arial"/>
                <a:cs typeface="Arial"/>
                <a:sym typeface="Arial"/>
              </a:rPr>
              <a:t>Philippe Bally (ESA), Stefano Salvi (INGV), Zach Foltz (ARGANS)</a:t>
            </a:r>
            <a:endParaRPr b="0" i="0" sz="1300" u="none" cap="none" strike="noStrike">
              <a:solidFill>
                <a:srgbClr val="002569"/>
              </a:solidFill>
              <a:latin typeface="Arial"/>
              <a:ea typeface="Arial"/>
              <a:cs typeface="Arial"/>
              <a:sym typeface="Arial"/>
            </a:endParaRPr>
          </a:p>
        </p:txBody>
      </p:sp>
      <p:pic>
        <p:nvPicPr>
          <p:cNvPr id="118" name="Google Shape;118;p13"/>
          <p:cNvPicPr preferRelativeResize="0"/>
          <p:nvPr/>
        </p:nvPicPr>
        <p:blipFill rotWithShape="1">
          <a:blip r:embed="rId3">
            <a:alphaModFix/>
          </a:blip>
          <a:srcRect b="0" l="0" r="0" t="0"/>
          <a:stretch/>
        </p:blipFill>
        <p:spPr>
          <a:xfrm>
            <a:off x="6686550" y="933711"/>
            <a:ext cx="2398513" cy="2646947"/>
          </a:xfrm>
          <a:prstGeom prst="rect">
            <a:avLst/>
          </a:prstGeom>
          <a:noFill/>
          <a:ln>
            <a:noFill/>
          </a:ln>
        </p:spPr>
      </p:pic>
      <p:pic>
        <p:nvPicPr>
          <p:cNvPr id="119" name="Google Shape;119;p13"/>
          <p:cNvPicPr preferRelativeResize="0"/>
          <p:nvPr/>
        </p:nvPicPr>
        <p:blipFill rotWithShape="1">
          <a:blip r:embed="rId4">
            <a:alphaModFix/>
          </a:blip>
          <a:srcRect b="0" l="0" r="0" t="0"/>
          <a:stretch/>
        </p:blipFill>
        <p:spPr>
          <a:xfrm>
            <a:off x="114499" y="3023770"/>
            <a:ext cx="2057201" cy="1895969"/>
          </a:xfrm>
          <a:prstGeom prst="rect">
            <a:avLst/>
          </a:prstGeom>
          <a:noFill/>
          <a:ln>
            <a:noFill/>
          </a:ln>
        </p:spPr>
      </p:pic>
      <p:pic>
        <p:nvPicPr>
          <p:cNvPr id="120" name="Google Shape;120;p13"/>
          <p:cNvPicPr preferRelativeResize="0"/>
          <p:nvPr/>
        </p:nvPicPr>
        <p:blipFill rotWithShape="1">
          <a:blip r:embed="rId5">
            <a:alphaModFix/>
          </a:blip>
          <a:srcRect b="0" l="0" r="0" t="0"/>
          <a:stretch/>
        </p:blipFill>
        <p:spPr>
          <a:xfrm>
            <a:off x="2313236" y="3388395"/>
            <a:ext cx="1883757" cy="1405826"/>
          </a:xfrm>
          <a:prstGeom prst="rect">
            <a:avLst/>
          </a:prstGeom>
          <a:noFill/>
          <a:ln>
            <a:noFill/>
          </a:ln>
        </p:spPr>
      </p:pic>
      <p:pic>
        <p:nvPicPr>
          <p:cNvPr id="121" name="Google Shape;121;p13"/>
          <p:cNvPicPr preferRelativeResize="0"/>
          <p:nvPr/>
        </p:nvPicPr>
        <p:blipFill rotWithShape="1">
          <a:blip r:embed="rId6">
            <a:alphaModFix/>
          </a:blip>
          <a:srcRect b="0" l="0" r="0" t="0"/>
          <a:stretch/>
        </p:blipFill>
        <p:spPr>
          <a:xfrm>
            <a:off x="4114800" y="933711"/>
            <a:ext cx="2512407" cy="2380989"/>
          </a:xfrm>
          <a:prstGeom prst="rect">
            <a:avLst/>
          </a:prstGeom>
          <a:noFill/>
          <a:ln>
            <a:noFill/>
          </a:ln>
        </p:spPr>
      </p:pic>
      <p:sp>
        <p:nvSpPr>
          <p:cNvPr id="122" name="Google Shape;122;p13"/>
          <p:cNvSpPr/>
          <p:nvPr/>
        </p:nvSpPr>
        <p:spPr>
          <a:xfrm>
            <a:off x="4366169" y="3429000"/>
            <a:ext cx="2178845" cy="1384995"/>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chemeClr val="dk1"/>
                </a:solidFill>
                <a:latin typeface="Arial"/>
                <a:ea typeface="Arial"/>
                <a:cs typeface="Arial"/>
                <a:sym typeface="Arial"/>
              </a:rPr>
              <a:t>Examples of displacement map retrieved for 2023 Turkey-Syria earthquake with TSX (lower-right), Sentinel-1 (lower-left and upper-left) created on the Geohazards Exploitation Platform (GEP).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4"/>
          <p:cNvSpPr txBox="1"/>
          <p:nvPr>
            <p:ph idx="1" type="body"/>
          </p:nvPr>
        </p:nvSpPr>
        <p:spPr>
          <a:xfrm>
            <a:off x="243175" y="800538"/>
            <a:ext cx="8606627" cy="3643320"/>
          </a:xfrm>
          <a:prstGeom prst="rect">
            <a:avLst/>
          </a:prstGeom>
          <a:noFill/>
          <a:ln>
            <a:noFill/>
          </a:ln>
        </p:spPr>
        <p:txBody>
          <a:bodyPr anchorCtr="0" anchor="t" bIns="34275" lIns="68575" spcFirstLastPara="1" rIns="68575" wrap="square" tIns="34275">
            <a:noAutofit/>
          </a:bodyPr>
          <a:lstStyle/>
          <a:p>
            <a:pPr indent="-349250" lvl="0" marL="457200" rtl="0" algn="l">
              <a:lnSpc>
                <a:spcPct val="100000"/>
              </a:lnSpc>
              <a:spcBef>
                <a:spcPts val="0"/>
              </a:spcBef>
              <a:spcAft>
                <a:spcPts val="0"/>
              </a:spcAft>
              <a:buClr>
                <a:srgbClr val="000000"/>
              </a:buClr>
              <a:buSzPts val="1900"/>
              <a:buChar char="❖"/>
            </a:pPr>
            <a:r>
              <a:rPr b="1" lang="en" sz="1000"/>
              <a:t>Landslide Initiative (ASI lead)</a:t>
            </a:r>
            <a:endParaRPr sz="1000"/>
          </a:p>
          <a:p>
            <a:pPr indent="-330200" lvl="1" marL="914400" rtl="0" algn="l">
              <a:lnSpc>
                <a:spcPct val="100000"/>
              </a:lnSpc>
              <a:spcBef>
                <a:spcPts val="0"/>
              </a:spcBef>
              <a:spcAft>
                <a:spcPts val="0"/>
              </a:spcAft>
              <a:buSzPts val="1600"/>
              <a:buChar char="▪"/>
            </a:pPr>
            <a:r>
              <a:rPr lang="en" sz="1000"/>
              <a:t>Multi-sensor data-based approaches for landslide detection</a:t>
            </a:r>
            <a:endParaRPr sz="1600"/>
          </a:p>
          <a:p>
            <a:pPr indent="-330200" lvl="1" marL="914400" rtl="0" algn="l">
              <a:lnSpc>
                <a:spcPct val="100000"/>
              </a:lnSpc>
              <a:spcBef>
                <a:spcPts val="0"/>
              </a:spcBef>
              <a:spcAft>
                <a:spcPts val="0"/>
              </a:spcAft>
              <a:buSzPts val="1600"/>
              <a:buChar char="▪"/>
            </a:pPr>
            <a:r>
              <a:rPr lang="en" sz="1000"/>
              <a:t>Impact on urban environments and infrastructure, fragility curves</a:t>
            </a:r>
            <a:endParaRPr sz="1600"/>
          </a:p>
          <a:p>
            <a:pPr indent="-349250" lvl="0" marL="457200" rtl="0" algn="l">
              <a:lnSpc>
                <a:spcPct val="100000"/>
              </a:lnSpc>
              <a:spcBef>
                <a:spcPts val="0"/>
              </a:spcBef>
              <a:spcAft>
                <a:spcPts val="0"/>
              </a:spcAft>
              <a:buSzPts val="1900"/>
              <a:buChar char="❖"/>
            </a:pPr>
            <a:r>
              <a:rPr b="1" lang="en" sz="1000"/>
              <a:t>Drought Pilot (CONAE and ASI leads)</a:t>
            </a:r>
            <a:endParaRPr sz="1000"/>
          </a:p>
          <a:p>
            <a:pPr indent="-330200" lvl="1" marL="914400" rtl="0" algn="l">
              <a:lnSpc>
                <a:spcPct val="100000"/>
              </a:lnSpc>
              <a:spcBef>
                <a:spcPts val="0"/>
              </a:spcBef>
              <a:spcAft>
                <a:spcPts val="0"/>
              </a:spcAft>
              <a:buSzPts val="1600"/>
              <a:buChar char="▪"/>
            </a:pPr>
            <a:r>
              <a:rPr lang="en" sz="1000"/>
              <a:t>Evaluate EO satellite and CEOS contributions to drought monitoring and early warning systems</a:t>
            </a:r>
            <a:endParaRPr sz="1600"/>
          </a:p>
          <a:p>
            <a:pPr indent="-330200" lvl="1" marL="914400" rtl="0" algn="l">
              <a:lnSpc>
                <a:spcPct val="100000"/>
              </a:lnSpc>
              <a:spcBef>
                <a:spcPts val="0"/>
              </a:spcBef>
              <a:spcAft>
                <a:spcPts val="0"/>
              </a:spcAft>
              <a:buSzPts val="1600"/>
              <a:buChar char="▪"/>
            </a:pPr>
            <a:r>
              <a:rPr lang="en" sz="1000"/>
              <a:t>Identify main geographic areas most prone to drought phenomena.</a:t>
            </a:r>
            <a:endParaRPr sz="1600"/>
          </a:p>
          <a:p>
            <a:pPr indent="-330200" lvl="1" marL="914400" rtl="0" algn="l">
              <a:lnSpc>
                <a:spcPct val="100000"/>
              </a:lnSpc>
              <a:spcBef>
                <a:spcPts val="0"/>
              </a:spcBef>
              <a:spcAft>
                <a:spcPts val="0"/>
              </a:spcAft>
              <a:buSzPts val="1600"/>
              <a:buChar char="▪"/>
            </a:pPr>
            <a:r>
              <a:rPr lang="en" sz="1000"/>
              <a:t>Identify users and stakeholders for mitigation, preparedness and response activities.</a:t>
            </a:r>
            <a:endParaRPr sz="1000"/>
          </a:p>
          <a:p>
            <a:pPr indent="-349250" lvl="0" marL="457200" rtl="0" algn="l">
              <a:lnSpc>
                <a:spcPct val="100000"/>
              </a:lnSpc>
              <a:spcBef>
                <a:spcPts val="0"/>
              </a:spcBef>
              <a:spcAft>
                <a:spcPts val="0"/>
              </a:spcAft>
              <a:buSzPts val="1900"/>
              <a:buChar char="❖"/>
            </a:pPr>
            <a:r>
              <a:rPr b="1" lang="en" sz="1000"/>
              <a:t>Biodiversity Pilot (ISRO lead)</a:t>
            </a:r>
            <a:endParaRPr sz="1900"/>
          </a:p>
          <a:p>
            <a:pPr indent="-330200" lvl="1" marL="914400" rtl="0" algn="l">
              <a:lnSpc>
                <a:spcPct val="100000"/>
              </a:lnSpc>
              <a:spcBef>
                <a:spcPts val="0"/>
              </a:spcBef>
              <a:spcAft>
                <a:spcPts val="0"/>
              </a:spcAft>
              <a:buSzPts val="1600"/>
              <a:buChar char="▪"/>
            </a:pPr>
            <a:r>
              <a:rPr lang="en" sz="1000"/>
              <a:t>Assess biodiversity status and risks using EO data, focusing on biodiversity hotspots.</a:t>
            </a:r>
            <a:endParaRPr sz="1600"/>
          </a:p>
          <a:p>
            <a:pPr indent="-330200" lvl="1" marL="914400" rtl="0" algn="l">
              <a:lnSpc>
                <a:spcPct val="100000"/>
              </a:lnSpc>
              <a:spcBef>
                <a:spcPts val="0"/>
              </a:spcBef>
              <a:spcAft>
                <a:spcPts val="0"/>
              </a:spcAft>
              <a:buSzPts val="1600"/>
              <a:buChar char="▪"/>
            </a:pPr>
            <a:r>
              <a:rPr lang="en" sz="1000"/>
              <a:t>Define disasters and related impacts in the context of biodiversity.</a:t>
            </a:r>
            <a:endParaRPr sz="1600"/>
          </a:p>
          <a:p>
            <a:pPr indent="-330200" lvl="1" marL="914400" rtl="0" algn="l">
              <a:lnSpc>
                <a:spcPct val="100000"/>
              </a:lnSpc>
              <a:spcBef>
                <a:spcPts val="0"/>
              </a:spcBef>
              <a:spcAft>
                <a:spcPts val="0"/>
              </a:spcAft>
              <a:buSzPts val="1600"/>
              <a:buChar char="▪"/>
            </a:pPr>
            <a:r>
              <a:rPr lang="en" sz="1000"/>
              <a:t>Study ecosystem regeneration in damaged areas.</a:t>
            </a:r>
            <a:endParaRPr sz="1600"/>
          </a:p>
          <a:p>
            <a:pPr indent="-349250" lvl="0" marL="457200" rtl="0" algn="l">
              <a:lnSpc>
                <a:spcPct val="100000"/>
              </a:lnSpc>
              <a:spcBef>
                <a:spcPts val="0"/>
              </a:spcBef>
              <a:spcAft>
                <a:spcPts val="0"/>
              </a:spcAft>
              <a:buClr>
                <a:srgbClr val="000000"/>
              </a:buClr>
              <a:buSzPts val="1900"/>
              <a:buChar char="❖"/>
            </a:pPr>
            <a:r>
              <a:rPr b="1" lang="en" sz="1000"/>
              <a:t>Wildfire Preparedness Pilot (ANU and ISRO lead)</a:t>
            </a:r>
            <a:endParaRPr sz="1000"/>
          </a:p>
          <a:p>
            <a:pPr indent="-330200" lvl="1" marL="914400" rtl="0" algn="l">
              <a:lnSpc>
                <a:spcPct val="100000"/>
              </a:lnSpc>
              <a:spcBef>
                <a:spcPts val="0"/>
              </a:spcBef>
              <a:spcAft>
                <a:spcPts val="0"/>
              </a:spcAft>
              <a:buSzPts val="1600"/>
              <a:buChar char="▪"/>
            </a:pPr>
            <a:r>
              <a:rPr lang="en" sz="1000"/>
              <a:t>Multi-sensor data-based approaches for determining status of wildfire fuels</a:t>
            </a:r>
            <a:endParaRPr sz="1600"/>
          </a:p>
          <a:p>
            <a:pPr indent="-330200" lvl="1" marL="914400" rtl="0" algn="l">
              <a:lnSpc>
                <a:spcPct val="100000"/>
              </a:lnSpc>
              <a:spcBef>
                <a:spcPts val="0"/>
              </a:spcBef>
              <a:spcAft>
                <a:spcPts val="0"/>
              </a:spcAft>
              <a:buSzPts val="1600"/>
              <a:buChar char="▪"/>
            </a:pPr>
            <a:r>
              <a:rPr lang="en" sz="1000"/>
              <a:t>Development and validation of new methodologies and early demonstrators with users</a:t>
            </a:r>
            <a:endParaRPr sz="1600"/>
          </a:p>
          <a:p>
            <a:pPr indent="-349250" lvl="0" marL="457200" rtl="0" algn="l">
              <a:lnSpc>
                <a:spcPct val="100000"/>
              </a:lnSpc>
              <a:spcBef>
                <a:spcPts val="0"/>
              </a:spcBef>
              <a:spcAft>
                <a:spcPts val="0"/>
              </a:spcAft>
              <a:buSzPts val="1900"/>
              <a:buChar char="❖"/>
            </a:pPr>
            <a:r>
              <a:rPr b="1" lang="en" sz="1000">
                <a:latin typeface="Montserrat"/>
                <a:ea typeface="Montserrat"/>
                <a:cs typeface="Montserrat"/>
                <a:sym typeface="Montserrat"/>
              </a:rPr>
              <a:t>Interoperability Demonstrators and EO-GPT Demonstrator (biodiversity and flood) being considered for joint implementation with WGISS</a:t>
            </a:r>
            <a:endParaRPr sz="1000"/>
          </a:p>
        </p:txBody>
      </p:sp>
      <p:sp>
        <p:nvSpPr>
          <p:cNvPr id="128" name="Google Shape;128;p14"/>
          <p:cNvSpPr txBox="1"/>
          <p:nvPr>
            <p:ph type="title"/>
          </p:nvPr>
        </p:nvSpPr>
        <p:spPr>
          <a:xfrm>
            <a:off x="171793" y="139905"/>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sz="2800">
                <a:latin typeface="Arial"/>
                <a:ea typeface="Arial"/>
                <a:cs typeface="Arial"/>
                <a:sym typeface="Arial"/>
              </a:rPr>
              <a:t>Activities approved in principle March 2026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a:t>Landslide Pilot</a:t>
            </a:r>
            <a:endParaRPr/>
          </a:p>
        </p:txBody>
      </p:sp>
      <p:sp>
        <p:nvSpPr>
          <p:cNvPr id="134" name="Google Shape;134;p15"/>
          <p:cNvSpPr/>
          <p:nvPr/>
        </p:nvSpPr>
        <p:spPr>
          <a:xfrm>
            <a:off x="79281" y="852277"/>
            <a:ext cx="9011964" cy="4131900"/>
          </a:xfrm>
          <a:prstGeom prst="rect">
            <a:avLst/>
          </a:prstGeom>
          <a:noFill/>
          <a:ln>
            <a:noFill/>
          </a:ln>
        </p:spPr>
        <p:txBody>
          <a:bodyPr anchorCtr="0" anchor="t" bIns="45700" lIns="91425" spcFirstLastPara="1" rIns="91425" wrap="square" tIns="45700">
            <a:spAutoFit/>
          </a:bodyPr>
          <a:lstStyle/>
          <a:p>
            <a:pPr indent="-257175" lvl="0" marL="257175"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Identified 5 initial topics, partially rejuvenating the Demonstrator and partially expanding the portfolio:</a:t>
            </a:r>
            <a:endParaRPr/>
          </a:p>
          <a:p>
            <a:pPr indent="-214313" lvl="5" marL="603647" marR="0" rtl="0" algn="l">
              <a:lnSpc>
                <a:spcPct val="100000"/>
              </a:lnSpc>
              <a:spcBef>
                <a:spcPts val="900"/>
              </a:spcBef>
              <a:spcAft>
                <a:spcPts val="0"/>
              </a:spcAft>
              <a:buClr>
                <a:srgbClr val="000000"/>
              </a:buClr>
              <a:buSzPts val="1200"/>
              <a:buFont typeface="Courier New"/>
              <a:buChar char="o"/>
            </a:pPr>
            <a:r>
              <a:rPr b="0" i="0" lang="en" sz="1200" u="none" cap="none" strike="noStrike">
                <a:solidFill>
                  <a:srgbClr val="000000"/>
                </a:solidFill>
                <a:latin typeface="Arial"/>
                <a:ea typeface="Arial"/>
                <a:cs typeface="Arial"/>
                <a:sym typeface="Arial"/>
              </a:rPr>
              <a:t>#1 – Multi-sensor EO data-based approaches for landslides </a:t>
            </a:r>
            <a:endParaRPr/>
          </a:p>
          <a:p>
            <a:pPr indent="-214313" lvl="5" marL="603647" marR="0" rtl="0" algn="l">
              <a:lnSpc>
                <a:spcPct val="100000"/>
              </a:lnSpc>
              <a:spcBef>
                <a:spcPts val="900"/>
              </a:spcBef>
              <a:spcAft>
                <a:spcPts val="0"/>
              </a:spcAft>
              <a:buClr>
                <a:srgbClr val="000000"/>
              </a:buClr>
              <a:buSzPts val="1200"/>
              <a:buFont typeface="Courier New"/>
              <a:buChar char="o"/>
            </a:pPr>
            <a:r>
              <a:rPr b="0" i="0" lang="en" sz="1200" u="none" cap="none" strike="noStrike">
                <a:solidFill>
                  <a:srgbClr val="000000"/>
                </a:solidFill>
                <a:latin typeface="Arial"/>
                <a:ea typeface="Arial"/>
                <a:cs typeface="Arial"/>
                <a:sym typeface="Arial"/>
              </a:rPr>
              <a:t>#2 – AI 4 Landslides </a:t>
            </a:r>
            <a:r>
              <a:rPr b="0" i="0" lang="en" sz="1200" u="none" cap="none" strike="noStrike">
                <a:solidFill>
                  <a:srgbClr val="00B050"/>
                </a:solidFill>
                <a:latin typeface="Arial"/>
                <a:ea typeface="Arial"/>
                <a:cs typeface="Arial"/>
                <a:sym typeface="Arial"/>
              </a:rPr>
              <a:t>(New topic) </a:t>
            </a:r>
            <a:endParaRPr/>
          </a:p>
          <a:p>
            <a:pPr indent="-214313" lvl="5" marL="603647" marR="0" rtl="0" algn="l">
              <a:lnSpc>
                <a:spcPct val="100000"/>
              </a:lnSpc>
              <a:spcBef>
                <a:spcPts val="900"/>
              </a:spcBef>
              <a:spcAft>
                <a:spcPts val="0"/>
              </a:spcAft>
              <a:buClr>
                <a:srgbClr val="000000"/>
              </a:buClr>
              <a:buSzPts val="1200"/>
              <a:buFont typeface="Courier New"/>
              <a:buChar char="o"/>
            </a:pPr>
            <a:r>
              <a:rPr b="0" i="0" lang="en" sz="1200" u="none" cap="none" strike="noStrike">
                <a:solidFill>
                  <a:srgbClr val="000000"/>
                </a:solidFill>
                <a:latin typeface="Arial"/>
                <a:ea typeface="Arial"/>
                <a:cs typeface="Arial"/>
                <a:sym typeface="Arial"/>
              </a:rPr>
              <a:t>#3 – EO-based landslide vulnerability assessment </a:t>
            </a:r>
            <a:r>
              <a:rPr b="0" i="0" lang="en" sz="1200" u="none" cap="none" strike="noStrike">
                <a:solidFill>
                  <a:srgbClr val="00B050"/>
                </a:solidFill>
                <a:latin typeface="Arial"/>
                <a:ea typeface="Arial"/>
                <a:cs typeface="Arial"/>
                <a:sym typeface="Arial"/>
              </a:rPr>
              <a:t>(New topic) </a:t>
            </a:r>
            <a:endParaRPr/>
          </a:p>
          <a:p>
            <a:pPr indent="-214313" lvl="5" marL="603647" marR="0" rtl="0" algn="l">
              <a:lnSpc>
                <a:spcPct val="100000"/>
              </a:lnSpc>
              <a:spcBef>
                <a:spcPts val="900"/>
              </a:spcBef>
              <a:spcAft>
                <a:spcPts val="0"/>
              </a:spcAft>
              <a:buClr>
                <a:srgbClr val="000000"/>
              </a:buClr>
              <a:buSzPts val="1200"/>
              <a:buFont typeface="Courier New"/>
              <a:buChar char="o"/>
            </a:pPr>
            <a:r>
              <a:rPr b="0" i="0" lang="en" sz="1200" u="none" cap="none" strike="noStrike">
                <a:solidFill>
                  <a:srgbClr val="000000"/>
                </a:solidFill>
                <a:latin typeface="Arial"/>
                <a:ea typeface="Arial"/>
                <a:cs typeface="Arial"/>
                <a:sym typeface="Arial"/>
              </a:rPr>
              <a:t>#4 – Landslides in humanitarian contexts </a:t>
            </a:r>
            <a:endParaRPr/>
          </a:p>
          <a:p>
            <a:pPr indent="-214313" lvl="5" marL="603647" marR="0" rtl="0" algn="l">
              <a:lnSpc>
                <a:spcPct val="100000"/>
              </a:lnSpc>
              <a:spcBef>
                <a:spcPts val="900"/>
              </a:spcBef>
              <a:spcAft>
                <a:spcPts val="0"/>
              </a:spcAft>
              <a:buClr>
                <a:srgbClr val="000000"/>
              </a:buClr>
              <a:buSzPts val="1200"/>
              <a:buFont typeface="Courier New"/>
              <a:buChar char="o"/>
            </a:pPr>
            <a:r>
              <a:rPr b="0" i="0" lang="en" sz="1200" u="none" cap="none" strike="noStrike">
                <a:solidFill>
                  <a:srgbClr val="000000"/>
                </a:solidFill>
                <a:latin typeface="Arial"/>
                <a:ea typeface="Arial"/>
                <a:cs typeface="Arial"/>
                <a:sym typeface="Arial"/>
              </a:rPr>
              <a:t>#5 – Landslides &amp; Climate Change </a:t>
            </a:r>
            <a:r>
              <a:rPr b="0" i="0" lang="en" sz="1200" u="none" cap="none" strike="noStrike">
                <a:solidFill>
                  <a:srgbClr val="00B050"/>
                </a:solidFill>
                <a:latin typeface="Arial"/>
                <a:ea typeface="Arial"/>
                <a:cs typeface="Arial"/>
                <a:sym typeface="Arial"/>
              </a:rPr>
              <a:t>(New topic) </a:t>
            </a:r>
            <a:endParaRPr/>
          </a:p>
          <a:p>
            <a:pPr indent="-256500" lvl="4" marL="256500" marR="0" rtl="0" algn="l">
              <a:lnSpc>
                <a:spcPct val="100000"/>
              </a:lnSpc>
              <a:spcBef>
                <a:spcPts val="180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Cross-cutting scope: enable transfer of science/algorithmic advances into benefits for operational DRM</a:t>
            </a:r>
            <a:endParaRPr/>
          </a:p>
          <a:p>
            <a:pPr indent="-256500" lvl="4" marL="256500" marR="0" rtl="0" algn="l">
              <a:lnSpc>
                <a:spcPct val="100000"/>
              </a:lnSpc>
              <a:spcBef>
                <a:spcPts val="180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Risk focus – not only hazard -&gt; see discussion point in “Reviewing WG Strategy &amp; Objectives”</a:t>
            </a:r>
            <a:endParaRPr/>
          </a:p>
          <a:p>
            <a:pPr indent="-256500" lvl="4" marL="256500" marR="0" rtl="0" algn="l">
              <a:lnSpc>
                <a:spcPct val="100000"/>
              </a:lnSpc>
              <a:spcBef>
                <a:spcPts val="180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Address SIT Chair priorities over Earth’s water cycle (Priority 1).</a:t>
            </a:r>
            <a:endParaRPr b="0" i="0" sz="1500" u="none" cap="none" strike="noStrike">
              <a:solidFill>
                <a:srgbClr val="000000"/>
              </a:solidFill>
              <a:latin typeface="Arial"/>
              <a:ea typeface="Arial"/>
              <a:cs typeface="Arial"/>
              <a:sym typeface="Arial"/>
            </a:endParaRPr>
          </a:p>
          <a:p>
            <a:pPr indent="-256500" lvl="4" marL="256500" marR="0" rtl="0" algn="l">
              <a:lnSpc>
                <a:spcPct val="100000"/>
              </a:lnSpc>
              <a:spcBef>
                <a:spcPts val="180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Further topics may be added upon specific requests from the members in due course – however, need for groups who can support such further topics</a:t>
            </a:r>
            <a:endParaRPr b="0" i="0" sz="2100" u="none" cap="none" strike="noStrike">
              <a:solidFill>
                <a:srgbClr val="00B05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
              <a:t>Landslide Pilot Timeframe</a:t>
            </a:r>
            <a:endParaRPr/>
          </a:p>
        </p:txBody>
      </p:sp>
      <p:sp>
        <p:nvSpPr>
          <p:cNvPr id="140" name="Google Shape;140;p16"/>
          <p:cNvSpPr/>
          <p:nvPr/>
        </p:nvSpPr>
        <p:spPr>
          <a:xfrm>
            <a:off x="439012" y="1016867"/>
            <a:ext cx="8325512" cy="30931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Arial"/>
                <a:ea typeface="Arial"/>
                <a:cs typeface="Arial"/>
                <a:sym typeface="Arial"/>
              </a:rPr>
              <a:t>Schedule</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Approval </a:t>
            </a:r>
            <a:r>
              <a:rPr b="0" i="0" lang="en" sz="1500" u="none" cap="none" strike="noStrike">
                <a:solidFill>
                  <a:srgbClr val="000000"/>
                </a:solidFill>
                <a:latin typeface="Arial"/>
                <a:ea typeface="Arial"/>
                <a:cs typeface="Arial"/>
                <a:sym typeface="Arial"/>
              </a:rPr>
              <a:t>of New Landslide Pilot proposal at WGDisasters-25 (March 2026)</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Pilot Kick-off: </a:t>
            </a:r>
            <a:r>
              <a:rPr b="0" i="0" lang="en" sz="1500" u="none" cap="none" strike="noStrike">
                <a:solidFill>
                  <a:srgbClr val="000000"/>
                </a:solidFill>
                <a:latin typeface="Arial"/>
                <a:ea typeface="Arial"/>
                <a:cs typeface="Arial"/>
                <a:sym typeface="Arial"/>
              </a:rPr>
              <a:t>WGDisasters-26 meeting (Implementation Plan to be approved)</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Pilot duration: </a:t>
            </a:r>
            <a:r>
              <a:rPr b="0" i="0" lang="en" sz="1500" u="none" cap="none" strike="noStrike">
                <a:solidFill>
                  <a:srgbClr val="000000"/>
                </a:solidFill>
                <a:latin typeface="Arial"/>
                <a:ea typeface="Arial"/>
                <a:cs typeface="Arial"/>
                <a:sym typeface="Arial"/>
              </a:rPr>
              <a:t>3 years (end 2026 – 2029) – also to match ASI’s vice-chairmanship + chairmanship</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Mid-term review: </a:t>
            </a:r>
            <a:r>
              <a:rPr b="0" i="0" lang="en" sz="1500" u="none" cap="none" strike="noStrike">
                <a:solidFill>
                  <a:srgbClr val="000000"/>
                </a:solidFill>
                <a:latin typeface="Arial"/>
                <a:ea typeface="Arial"/>
                <a:cs typeface="Arial"/>
                <a:sym typeface="Arial"/>
              </a:rPr>
              <a:t>after 1.5 years (also to check achievements towards existing objectives and/or opportunity to add further objectives or expand the existing ones)</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Intermediate Milestones: </a:t>
            </a:r>
            <a:r>
              <a:rPr b="0" i="0" lang="en" sz="1500" u="none" cap="none" strike="noStrike">
                <a:solidFill>
                  <a:srgbClr val="000000"/>
                </a:solidFill>
                <a:latin typeface="Arial"/>
                <a:ea typeface="Arial"/>
                <a:cs typeface="Arial"/>
                <a:sym typeface="Arial"/>
              </a:rPr>
              <a:t>presentations at WGDisasters meetings (2/yr) with updates during periodic WG Teleconferences + annual reporting to CEOS Plenary</a:t>
            </a:r>
            <a:endParaRPr/>
          </a:p>
          <a:p>
            <a:pPr indent="-257175" lvl="0" marL="257175" marR="0" rtl="0" algn="l">
              <a:lnSpc>
                <a:spcPct val="100000"/>
              </a:lnSpc>
              <a:spcBef>
                <a:spcPts val="900"/>
              </a:spcBef>
              <a:spcAft>
                <a:spcPts val="0"/>
              </a:spcAft>
              <a:buClr>
                <a:srgbClr val="000000"/>
              </a:buClr>
              <a:buSzPts val="1500"/>
              <a:buFont typeface="Arial"/>
              <a:buChar char="•"/>
            </a:pPr>
            <a:r>
              <a:rPr b="1" i="0" lang="en" sz="1500" u="none" cap="none" strike="noStrike">
                <a:solidFill>
                  <a:srgbClr val="000000"/>
                </a:solidFill>
                <a:latin typeface="Arial"/>
                <a:ea typeface="Arial"/>
                <a:cs typeface="Arial"/>
                <a:sym typeface="Arial"/>
              </a:rPr>
              <a:t>Final Milestone: </a:t>
            </a:r>
            <a:r>
              <a:rPr b="0" i="0" lang="en" sz="1500" u="none" cap="none" strike="noStrike">
                <a:solidFill>
                  <a:srgbClr val="000000"/>
                </a:solidFill>
                <a:latin typeface="Arial"/>
                <a:ea typeface="Arial"/>
                <a:cs typeface="Arial"/>
                <a:sym typeface="Arial"/>
              </a:rPr>
              <a:t>final presentation and report of pilot activities at WGDisasters-33</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 Eddy</dc:creator>
</cp:coreProperties>
</file>