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3"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Lst>
  <p:sldSz cy="6858000" cx="12192000"/>
  <p:notesSz cx="6858000" cy="9144000"/>
  <p:embeddedFontLst>
    <p:embeddedFont>
      <p:font typeface="Montserrat"/>
      <p:regular r:id="rId27"/>
      <p:bold r:id="rId28"/>
      <p:italic r:id="rId29"/>
      <p:boldItalic r:id="rId3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4083DD1E-96B3-44D3-80CF-935259DCDF8A}">
  <a:tblStyle styleId="{4083DD1E-96B3-44D3-80CF-935259DCDF8A}"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font" Target="fonts/Montserrat-bold.fntdata"/><Relationship Id="rId27" Type="http://schemas.openxmlformats.org/officeDocument/2006/relationships/font" Target="fonts/Montserrat-regular.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Montserrat-italic.fntdata"/><Relationship Id="rId7" Type="http://schemas.openxmlformats.org/officeDocument/2006/relationships/slide" Target="slides/slide2.xml"/><Relationship Id="rId8" Type="http://schemas.openxmlformats.org/officeDocument/2006/relationships/slide" Target="slides/slide3.xml"/><Relationship Id="rId30" Type="http://schemas.openxmlformats.org/officeDocument/2006/relationships/font" Target="fonts/Montserrat-boldItalic.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docs.google.com/spreadsheets/d/1pFRRStzudrNsmhgfQi_80LZhmLcVhEEyxTYVO4DBWaE/edit?gid=67498801" TargetMode="Externa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docs.google.com/spreadsheets/d/1pFRRStzudrNsmhgfQi_80LZhmLcVhEEyxTYVO4DBWaE/edit?gid=67498801" TargetMode="Externa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g3d63a0981ba_0_49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58" name="Google Shape;158;g3d63a0981ba_0_4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3d63a0981ba_0_62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66" name="Google Shape;166;g3d63a0981ba_0_6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g3d63a0981ba_0_42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71" name="Google Shape;171;g3d63a0981ba_0_4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3d63a0981ba_0_76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81" name="Google Shape;181;g3d63a0981ba_0_7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g3d63a0981ba_0_72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87" name="Google Shape;187;g3d63a0981ba_0_7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g3d63a0981ba_0_73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93" name="Google Shape;193;g3d63a0981ba_0_7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g3d63a0981ba_0_73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99" name="Google Shape;199;g3d63a0981ba_0_7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g3d63a0981ba_0_74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05" name="Google Shape;205;g3d63a0981ba_0_7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g3d63a0981ba_0_74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11" name="Google Shape;211;g3d63a0981ba_0_7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g3d63a0981ba_0_75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17" name="Google Shape;217;g3d63a0981ba_0_7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3d63a0981ba_0_1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g3d63a0981ba_0_1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g3d63a0981ba_0_75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23" name="Google Shape;223;g3d63a0981ba_0_7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g3d63a0981ba_0_76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29" name="Google Shape;229;g3d63a0981ba_0_7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g3d63a0981ba_0_66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78" name="Google Shape;78;g3d63a0981ba_0_6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g3d63a0981ba_0_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86" name="Google Shape;86;g3d63a0981ba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12700" rtl="0" algn="l">
              <a:lnSpc>
                <a:spcPct val="115000"/>
              </a:lnSpc>
              <a:spcBef>
                <a:spcPts val="800"/>
              </a:spcBef>
              <a:spcAft>
                <a:spcPts val="0"/>
              </a:spcAft>
              <a:buClr>
                <a:schemeClr val="dk1"/>
              </a:buClr>
              <a:buSzPts val="1100"/>
              <a:buFont typeface="Arial"/>
              <a:buNone/>
            </a:pPr>
            <a:r>
              <a:rPr lang="en-GB" sz="1000">
                <a:solidFill>
                  <a:schemeClr val="dk1"/>
                </a:solidFill>
                <a:latin typeface="Montserrat"/>
                <a:ea typeface="Montserrat"/>
                <a:cs typeface="Montserrat"/>
                <a:sym typeface="Montserrat"/>
              </a:rPr>
              <a:t>❖I'll provide updates: </a:t>
            </a:r>
            <a:endParaRPr sz="1000">
              <a:solidFill>
                <a:schemeClr val="dk1"/>
              </a:solidFill>
              <a:latin typeface="Montserrat"/>
              <a:ea typeface="Montserrat"/>
              <a:cs typeface="Montserrat"/>
              <a:sym typeface="Montserrat"/>
            </a:endParaRPr>
          </a:p>
          <a:p>
            <a:pPr indent="0" lvl="0" marL="12700" rtl="0" algn="l">
              <a:lnSpc>
                <a:spcPct val="115000"/>
              </a:lnSpc>
              <a:spcBef>
                <a:spcPts val="400"/>
              </a:spcBef>
              <a:spcAft>
                <a:spcPts val="0"/>
              </a:spcAft>
              <a:buClr>
                <a:schemeClr val="dk1"/>
              </a:buClr>
              <a:buSzPts val="1100"/>
              <a:buFont typeface="Arial"/>
              <a:buNone/>
            </a:pPr>
            <a:r>
              <a:rPr lang="en-GB" sz="700">
                <a:solidFill>
                  <a:schemeClr val="dk1"/>
                </a:solidFill>
                <a:latin typeface="Montserrat"/>
                <a:ea typeface="Montserrat"/>
                <a:cs typeface="Montserrat"/>
                <a:sym typeface="Montserrat"/>
              </a:rPr>
              <a:t>▪- WGCV + GEOGLAM ET Meeting... had to be postponed to ~October from the planned June date because of Copernicus LMS General Assembly being rescheduled to the week we were planning, but UN FAO is going to host and we have a solid agenda. </a:t>
            </a:r>
            <a:endParaRPr sz="700">
              <a:solidFill>
                <a:schemeClr val="dk1"/>
              </a:solidFill>
              <a:latin typeface="Montserrat"/>
              <a:ea typeface="Montserrat"/>
              <a:cs typeface="Montserrat"/>
              <a:sym typeface="Montserrat"/>
            </a:endParaRPr>
          </a:p>
          <a:p>
            <a:pPr indent="0" lvl="0" marL="12700" rtl="0" algn="l">
              <a:lnSpc>
                <a:spcPct val="115000"/>
              </a:lnSpc>
              <a:spcBef>
                <a:spcPts val="400"/>
              </a:spcBef>
              <a:spcAft>
                <a:spcPts val="0"/>
              </a:spcAft>
              <a:buClr>
                <a:schemeClr val="dk1"/>
              </a:buClr>
              <a:buSzPts val="1100"/>
              <a:buFont typeface="Arial"/>
              <a:buNone/>
            </a:pPr>
            <a:r>
              <a:rPr lang="en-GB" sz="700">
                <a:solidFill>
                  <a:schemeClr val="dk1"/>
                </a:solidFill>
                <a:latin typeface="Montserrat"/>
                <a:ea typeface="Montserrat"/>
                <a:cs typeface="Montserrat"/>
                <a:sym typeface="Montserrat"/>
              </a:rPr>
              <a:t>▪- European Commission will fund a consultant to help us get through Phase 1 of the EAVs and develop a plan / start Phase 2 of the EAVs.</a:t>
            </a:r>
            <a:endParaRPr sz="700">
              <a:solidFill>
                <a:schemeClr val="dk1"/>
              </a:solidFill>
              <a:latin typeface="Montserrat"/>
              <a:ea typeface="Montserrat"/>
              <a:cs typeface="Montserrat"/>
              <a:sym typeface="Montserrat"/>
            </a:endParaRPr>
          </a:p>
          <a:p>
            <a:pPr indent="0" lvl="0" marL="12700" rtl="0" algn="l">
              <a:lnSpc>
                <a:spcPct val="115000"/>
              </a:lnSpc>
              <a:spcBef>
                <a:spcPts val="400"/>
              </a:spcBef>
              <a:spcAft>
                <a:spcPts val="0"/>
              </a:spcAft>
              <a:buClr>
                <a:schemeClr val="dk1"/>
              </a:buClr>
              <a:buSzPts val="1100"/>
              <a:buFont typeface="Arial"/>
              <a:buNone/>
            </a:pPr>
            <a:r>
              <a:rPr lang="en-GB" sz="700">
                <a:solidFill>
                  <a:schemeClr val="dk1"/>
                </a:solidFill>
                <a:latin typeface="Montserrat"/>
                <a:ea typeface="Montserrat"/>
                <a:cs typeface="Montserrat"/>
                <a:sym typeface="Montserrat"/>
              </a:rPr>
              <a:t>▪- Show briefly that I developed some materials to teach people how to fill in the EAV table and the consultant (if ready in time), or Sven or I, can set up times with them to walk them through it - so that the CEOS people can do their part in the Phase 1 EAVs </a:t>
            </a:r>
            <a:endParaRPr sz="700">
              <a:solidFill>
                <a:schemeClr val="dk1"/>
              </a:solidFill>
              <a:latin typeface="Montserrat"/>
              <a:ea typeface="Montserrat"/>
              <a:cs typeface="Montserrat"/>
              <a:sym typeface="Montserrat"/>
            </a:endParaRPr>
          </a:p>
          <a:p>
            <a:pPr indent="0" lvl="0" marL="12700" rtl="0" algn="l">
              <a:lnSpc>
                <a:spcPct val="115000"/>
              </a:lnSpc>
              <a:spcBef>
                <a:spcPts val="800"/>
              </a:spcBef>
              <a:spcAft>
                <a:spcPts val="0"/>
              </a:spcAft>
              <a:buClr>
                <a:schemeClr val="dk1"/>
              </a:buClr>
              <a:buSzPts val="1100"/>
              <a:buFont typeface="Arial"/>
              <a:buNone/>
            </a:pPr>
            <a:r>
              <a:rPr lang="en-GB" sz="1000">
                <a:solidFill>
                  <a:schemeClr val="dk1"/>
                </a:solidFill>
                <a:latin typeface="Montserrat"/>
                <a:ea typeface="Montserrat"/>
                <a:cs typeface="Montserrat"/>
                <a:sym typeface="Montserrat"/>
              </a:rPr>
              <a:t>❖- On that latter point, I need to take a look at the GEOGLAM Subgroup membership list (</a:t>
            </a:r>
            <a:r>
              <a:rPr lang="en-GB" sz="1000" u="sng">
                <a:solidFill>
                  <a:schemeClr val="hlink"/>
                </a:solidFill>
                <a:latin typeface="Montserrat"/>
                <a:ea typeface="Montserrat"/>
                <a:cs typeface="Montserrat"/>
                <a:sym typeface="Montserrat"/>
                <a:hlinkClick r:id="rId2"/>
              </a:rPr>
              <a:t>Matt, have you been maintaining a list other than this</a:t>
            </a:r>
            <a:r>
              <a:rPr lang="en-GB" sz="1000">
                <a:solidFill>
                  <a:schemeClr val="dk1"/>
                </a:solidFill>
                <a:latin typeface="Montserrat"/>
                <a:ea typeface="Montserrat"/>
                <a:cs typeface="Montserrat"/>
                <a:sym typeface="Montserrat"/>
              </a:rPr>
              <a:t>, I see it was updated in September but not since Plenary) and see which organizations are on it vs. who has responded to the stocktake so far.</a:t>
            </a:r>
            <a:endParaRPr sz="1000">
              <a:solidFill>
                <a:schemeClr val="dk1"/>
              </a:solidFill>
              <a:latin typeface="Montserrat"/>
              <a:ea typeface="Montserrat"/>
              <a:cs typeface="Montserrat"/>
              <a:sym typeface="Montserrat"/>
            </a:endParaRPr>
          </a:p>
          <a:p>
            <a:pPr indent="0" lvl="0" marL="12700" rtl="0" algn="l">
              <a:lnSpc>
                <a:spcPct val="115000"/>
              </a:lnSpc>
              <a:spcBef>
                <a:spcPts val="800"/>
              </a:spcBef>
              <a:spcAft>
                <a:spcPts val="0"/>
              </a:spcAft>
              <a:buClr>
                <a:schemeClr val="dk1"/>
              </a:buClr>
              <a:buSzPts val="1100"/>
              <a:buFont typeface="Arial"/>
              <a:buNone/>
            </a:pPr>
            <a:r>
              <a:rPr lang="en-GB" sz="1000">
                <a:solidFill>
                  <a:schemeClr val="dk1"/>
                </a:solidFill>
                <a:latin typeface="Montserrat"/>
                <a:ea typeface="Montserrat"/>
                <a:cs typeface="Montserrat"/>
                <a:sym typeface="Montserrat"/>
              </a:rPr>
              <a:t>❖- Based on that, Julie suggested that I "ask for help instead of an action and then let NASA offer an intervention" because even though I asked for an action at Plenary, "because no one championed it it didn't get captured it in the official minutes/actions". I was confused by this because we DO have an action on the record... but because it she said this just now during the big NASA prep call and I wasn't planning to request a specific action, I didn't feel that was appropriate to dig in further with her.  </a:t>
            </a:r>
            <a:endParaRPr sz="1000">
              <a:solidFill>
                <a:schemeClr val="dk1"/>
              </a:solidFill>
              <a:latin typeface="Montserrat"/>
              <a:ea typeface="Montserrat"/>
              <a:cs typeface="Montserrat"/>
              <a:sym typeface="Montserrat"/>
            </a:endParaRPr>
          </a:p>
          <a:p>
            <a:pPr indent="0" lvl="0" marL="12700" rtl="0" algn="l">
              <a:lnSpc>
                <a:spcPct val="115000"/>
              </a:lnSpc>
              <a:spcBef>
                <a:spcPts val="800"/>
              </a:spcBef>
              <a:spcAft>
                <a:spcPts val="0"/>
              </a:spcAft>
              <a:buClr>
                <a:schemeClr val="dk1"/>
              </a:buClr>
              <a:buSzPts val="1100"/>
              <a:buFont typeface="Arial"/>
              <a:buNone/>
            </a:pPr>
            <a:r>
              <a:rPr lang="en-GB" sz="1000">
                <a:solidFill>
                  <a:schemeClr val="dk1"/>
                </a:solidFill>
                <a:latin typeface="Montserrat"/>
                <a:ea typeface="Montserrat"/>
                <a:cs typeface="Montserrat"/>
                <a:sym typeface="Montserrat"/>
              </a:rPr>
              <a:t>❖- The "help" she recommended I ask for is showing who </a:t>
            </a:r>
            <a:r>
              <a:rPr i="1" lang="en-GB" sz="1000">
                <a:solidFill>
                  <a:schemeClr val="dk1"/>
                </a:solidFill>
                <a:latin typeface="Montserrat"/>
                <a:ea typeface="Montserrat"/>
                <a:cs typeface="Montserrat"/>
                <a:sym typeface="Montserrat"/>
              </a:rPr>
              <a:t>has not</a:t>
            </a:r>
            <a:r>
              <a:rPr lang="en-GB" sz="1000">
                <a:solidFill>
                  <a:schemeClr val="dk1"/>
                </a:solidFill>
                <a:latin typeface="Montserrat"/>
                <a:ea typeface="Montserrat"/>
                <a:cs typeface="Montserrat"/>
                <a:sym typeface="Montserrat"/>
              </a:rPr>
              <a:t> yet responded to the action that I think should (i.e. who may have science or satellites that are relevant to the Phase 1 EAVs), and let NASA and/or others intervene. </a:t>
            </a:r>
            <a:endParaRPr sz="1000">
              <a:solidFill>
                <a:schemeClr val="dk1"/>
              </a:solidFill>
              <a:latin typeface="Montserrat"/>
              <a:ea typeface="Montserrat"/>
              <a:cs typeface="Montserrat"/>
              <a:sym typeface="Montserrat"/>
            </a:endParaRPr>
          </a:p>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g3d63a0981ba_0_24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92" name="Google Shape;92;g3d63a0981ba_0_2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12700" rtl="0" algn="l">
              <a:lnSpc>
                <a:spcPct val="115000"/>
              </a:lnSpc>
              <a:spcBef>
                <a:spcPts val="800"/>
              </a:spcBef>
              <a:spcAft>
                <a:spcPts val="0"/>
              </a:spcAft>
              <a:buNone/>
            </a:pPr>
            <a:r>
              <a:rPr lang="en-GB" sz="1000">
                <a:solidFill>
                  <a:schemeClr val="dk1"/>
                </a:solidFill>
                <a:latin typeface="Montserrat"/>
                <a:ea typeface="Montserrat"/>
                <a:cs typeface="Montserrat"/>
                <a:sym typeface="Montserrat"/>
              </a:rPr>
              <a:t>❖I'll provide updates: </a:t>
            </a:r>
            <a:endParaRPr sz="1000">
              <a:solidFill>
                <a:schemeClr val="dk1"/>
              </a:solidFill>
              <a:latin typeface="Montserrat"/>
              <a:ea typeface="Montserrat"/>
              <a:cs typeface="Montserrat"/>
              <a:sym typeface="Montserrat"/>
            </a:endParaRPr>
          </a:p>
          <a:p>
            <a:pPr indent="0" lvl="0" marL="12700" rtl="0" algn="l">
              <a:lnSpc>
                <a:spcPct val="115000"/>
              </a:lnSpc>
              <a:spcBef>
                <a:spcPts val="400"/>
              </a:spcBef>
              <a:spcAft>
                <a:spcPts val="0"/>
              </a:spcAft>
              <a:buNone/>
            </a:pPr>
            <a:r>
              <a:rPr lang="en-GB" sz="700">
                <a:solidFill>
                  <a:schemeClr val="dk1"/>
                </a:solidFill>
                <a:latin typeface="Montserrat"/>
                <a:ea typeface="Montserrat"/>
                <a:cs typeface="Montserrat"/>
                <a:sym typeface="Montserrat"/>
              </a:rPr>
              <a:t>▪- WGCV + GEOGLAM ET Meeting... had to be postponed to ~October from the planned June date because of Copernicus LMS General Assembly being rescheduled to the week we were planning, but UN FAO is going to host and we have a solid agenda. </a:t>
            </a:r>
            <a:endParaRPr sz="700">
              <a:solidFill>
                <a:schemeClr val="dk1"/>
              </a:solidFill>
              <a:latin typeface="Montserrat"/>
              <a:ea typeface="Montserrat"/>
              <a:cs typeface="Montserrat"/>
              <a:sym typeface="Montserrat"/>
            </a:endParaRPr>
          </a:p>
          <a:p>
            <a:pPr indent="0" lvl="0" marL="12700" rtl="0" algn="l">
              <a:lnSpc>
                <a:spcPct val="115000"/>
              </a:lnSpc>
              <a:spcBef>
                <a:spcPts val="400"/>
              </a:spcBef>
              <a:spcAft>
                <a:spcPts val="0"/>
              </a:spcAft>
              <a:buNone/>
            </a:pPr>
            <a:r>
              <a:rPr lang="en-GB" sz="700">
                <a:solidFill>
                  <a:schemeClr val="dk1"/>
                </a:solidFill>
                <a:latin typeface="Montserrat"/>
                <a:ea typeface="Montserrat"/>
                <a:cs typeface="Montserrat"/>
                <a:sym typeface="Montserrat"/>
              </a:rPr>
              <a:t>▪- European Commission will fund a consultant to help us get through Phase 1 of the EAVs and develop a plan / start Phase 2 of the EAVs.</a:t>
            </a:r>
            <a:endParaRPr sz="700">
              <a:solidFill>
                <a:schemeClr val="dk1"/>
              </a:solidFill>
              <a:latin typeface="Montserrat"/>
              <a:ea typeface="Montserrat"/>
              <a:cs typeface="Montserrat"/>
              <a:sym typeface="Montserrat"/>
            </a:endParaRPr>
          </a:p>
          <a:p>
            <a:pPr indent="0" lvl="0" marL="12700" rtl="0" algn="l">
              <a:lnSpc>
                <a:spcPct val="115000"/>
              </a:lnSpc>
              <a:spcBef>
                <a:spcPts val="400"/>
              </a:spcBef>
              <a:spcAft>
                <a:spcPts val="0"/>
              </a:spcAft>
              <a:buNone/>
            </a:pPr>
            <a:r>
              <a:rPr lang="en-GB" sz="700">
                <a:solidFill>
                  <a:schemeClr val="dk1"/>
                </a:solidFill>
                <a:latin typeface="Montserrat"/>
                <a:ea typeface="Montserrat"/>
                <a:cs typeface="Montserrat"/>
                <a:sym typeface="Montserrat"/>
              </a:rPr>
              <a:t>▪- Show briefly that I developed some materials to teach people how to fill in the EAV table and the consultant (if ready in time), or Sven or I, can set up times with them to walk them through it - so that the CEOS people can do their part in the Phase 1 EAVs </a:t>
            </a:r>
            <a:endParaRPr sz="700">
              <a:solidFill>
                <a:schemeClr val="dk1"/>
              </a:solidFill>
              <a:latin typeface="Montserrat"/>
              <a:ea typeface="Montserrat"/>
              <a:cs typeface="Montserrat"/>
              <a:sym typeface="Montserrat"/>
            </a:endParaRPr>
          </a:p>
          <a:p>
            <a:pPr indent="0" lvl="0" marL="12700" rtl="0" algn="l">
              <a:lnSpc>
                <a:spcPct val="115000"/>
              </a:lnSpc>
              <a:spcBef>
                <a:spcPts val="800"/>
              </a:spcBef>
              <a:spcAft>
                <a:spcPts val="0"/>
              </a:spcAft>
              <a:buNone/>
            </a:pPr>
            <a:r>
              <a:rPr lang="en-GB" sz="1000">
                <a:solidFill>
                  <a:schemeClr val="dk1"/>
                </a:solidFill>
                <a:latin typeface="Montserrat"/>
                <a:ea typeface="Montserrat"/>
                <a:cs typeface="Montserrat"/>
                <a:sym typeface="Montserrat"/>
              </a:rPr>
              <a:t>❖- On that latter point, I need to take a look at the GEOGLAM Subgroup membership list (</a:t>
            </a:r>
            <a:r>
              <a:rPr lang="en-GB" sz="1000" u="sng">
                <a:solidFill>
                  <a:schemeClr val="hlink"/>
                </a:solidFill>
                <a:latin typeface="Montserrat"/>
                <a:ea typeface="Montserrat"/>
                <a:cs typeface="Montserrat"/>
                <a:sym typeface="Montserrat"/>
                <a:hlinkClick r:id="rId2"/>
              </a:rPr>
              <a:t>Matt, have you been maintaining a list other than this</a:t>
            </a:r>
            <a:r>
              <a:rPr lang="en-GB" sz="1000">
                <a:solidFill>
                  <a:schemeClr val="dk1"/>
                </a:solidFill>
                <a:latin typeface="Montserrat"/>
                <a:ea typeface="Montserrat"/>
                <a:cs typeface="Montserrat"/>
                <a:sym typeface="Montserrat"/>
              </a:rPr>
              <a:t>, I see it was updated in September but not since Plenary) and see which organizations are on it vs. who has responded to the stocktake so far.</a:t>
            </a:r>
            <a:endParaRPr sz="1000">
              <a:solidFill>
                <a:schemeClr val="dk1"/>
              </a:solidFill>
              <a:latin typeface="Montserrat"/>
              <a:ea typeface="Montserrat"/>
              <a:cs typeface="Montserrat"/>
              <a:sym typeface="Montserrat"/>
            </a:endParaRPr>
          </a:p>
          <a:p>
            <a:pPr indent="0" lvl="0" marL="12700" rtl="0" algn="l">
              <a:lnSpc>
                <a:spcPct val="115000"/>
              </a:lnSpc>
              <a:spcBef>
                <a:spcPts val="800"/>
              </a:spcBef>
              <a:spcAft>
                <a:spcPts val="0"/>
              </a:spcAft>
              <a:buNone/>
            </a:pPr>
            <a:r>
              <a:rPr lang="en-GB" sz="1000">
                <a:solidFill>
                  <a:schemeClr val="dk1"/>
                </a:solidFill>
                <a:latin typeface="Montserrat"/>
                <a:ea typeface="Montserrat"/>
                <a:cs typeface="Montserrat"/>
                <a:sym typeface="Montserrat"/>
              </a:rPr>
              <a:t>❖- Based on that, Julie suggested that I "ask for help instead of an action and then let NASA offer an intervention" because even though I asked for an action at Plenary, "because no one championed it it didn't get captured it in the official minutes/actions". I was confused by this because we DO have an action on the record... but because it she said this just now during the big NASA prep call and I wasn't planning to request a specific action, I didn't feel that was appropriate to dig in further with her.  </a:t>
            </a:r>
            <a:endParaRPr sz="1000">
              <a:solidFill>
                <a:schemeClr val="dk1"/>
              </a:solidFill>
              <a:latin typeface="Montserrat"/>
              <a:ea typeface="Montserrat"/>
              <a:cs typeface="Montserrat"/>
              <a:sym typeface="Montserrat"/>
            </a:endParaRPr>
          </a:p>
          <a:p>
            <a:pPr indent="0" lvl="0" marL="12700" rtl="0" algn="l">
              <a:lnSpc>
                <a:spcPct val="115000"/>
              </a:lnSpc>
              <a:spcBef>
                <a:spcPts val="800"/>
              </a:spcBef>
              <a:spcAft>
                <a:spcPts val="0"/>
              </a:spcAft>
              <a:buNone/>
            </a:pPr>
            <a:r>
              <a:rPr lang="en-GB" sz="1000">
                <a:solidFill>
                  <a:schemeClr val="dk1"/>
                </a:solidFill>
                <a:latin typeface="Montserrat"/>
                <a:ea typeface="Montserrat"/>
                <a:cs typeface="Montserrat"/>
                <a:sym typeface="Montserrat"/>
              </a:rPr>
              <a:t>❖- The "help" she recommended I ask for is showing who </a:t>
            </a:r>
            <a:r>
              <a:rPr i="1" lang="en-GB" sz="1000">
                <a:solidFill>
                  <a:schemeClr val="dk1"/>
                </a:solidFill>
                <a:latin typeface="Montserrat"/>
                <a:ea typeface="Montserrat"/>
                <a:cs typeface="Montserrat"/>
                <a:sym typeface="Montserrat"/>
              </a:rPr>
              <a:t>has not</a:t>
            </a:r>
            <a:r>
              <a:rPr lang="en-GB" sz="1000">
                <a:solidFill>
                  <a:schemeClr val="dk1"/>
                </a:solidFill>
                <a:latin typeface="Montserrat"/>
                <a:ea typeface="Montserrat"/>
                <a:cs typeface="Montserrat"/>
                <a:sym typeface="Montserrat"/>
              </a:rPr>
              <a:t> yet responded to the action that I think should (i.e. who may have science or satellites that are relevant to the Phase 1 EAVs), and let NASA and/or others intervene. </a:t>
            </a:r>
            <a:endParaRPr sz="1000">
              <a:solidFill>
                <a:schemeClr val="dk1"/>
              </a:solidFill>
              <a:latin typeface="Montserrat"/>
              <a:ea typeface="Montserrat"/>
              <a:cs typeface="Montserrat"/>
              <a:sym typeface="Montserrat"/>
            </a:endParaRPr>
          </a:p>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3d63a0981ba_0_25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02" name="Google Shape;102;g3d63a0981ba_0_2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3d63a0981ba_0_63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11" name="Google Shape;111;g3d63a0981ba_0_6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g3d63a0981ba_0_28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23" name="Google Shape;123;g3d63a0981ba_0_2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g3d63a0981ba_0_49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31" name="Google Shape;131;g3d63a0981ba_0_4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381000" rtl="0" algn="l">
              <a:lnSpc>
                <a:spcPct val="120000"/>
              </a:lnSpc>
              <a:spcBef>
                <a:spcPts val="0"/>
              </a:spcBef>
              <a:spcAft>
                <a:spcPts val="0"/>
              </a:spcAft>
              <a:buClr>
                <a:schemeClr val="dk1"/>
              </a:buClr>
              <a:buSzPts val="1100"/>
              <a:buFont typeface="Arial"/>
              <a:buNone/>
            </a:pPr>
            <a:r>
              <a:rPr b="1" i="1" lang="en-GB" sz="1000">
                <a:solidFill>
                  <a:schemeClr val="dk1"/>
                </a:solidFill>
                <a:highlight>
                  <a:srgbClr val="FFFFFF"/>
                </a:highlight>
                <a:latin typeface="Montserrat"/>
                <a:ea typeface="Montserrat"/>
                <a:cs typeface="Montserrat"/>
                <a:sym typeface="Montserrat"/>
              </a:rPr>
              <a:t>Documents: </a:t>
            </a:r>
            <a:endParaRPr b="1" i="1" sz="1000">
              <a:solidFill>
                <a:schemeClr val="dk1"/>
              </a:solidFill>
              <a:highlight>
                <a:srgbClr val="FFFFFF"/>
              </a:highlight>
              <a:latin typeface="Montserrat"/>
              <a:ea typeface="Montserrat"/>
              <a:cs typeface="Montserrat"/>
              <a:sym typeface="Montserrat"/>
            </a:endParaRPr>
          </a:p>
          <a:p>
            <a:pPr indent="0" lvl="0" marL="381000" rtl="0" algn="l">
              <a:lnSpc>
                <a:spcPct val="120000"/>
              </a:lnSpc>
              <a:spcBef>
                <a:spcPts val="0"/>
              </a:spcBef>
              <a:spcAft>
                <a:spcPts val="0"/>
              </a:spcAft>
              <a:buClr>
                <a:schemeClr val="dk1"/>
              </a:buClr>
              <a:buSzPts val="1100"/>
              <a:buFont typeface="Arial"/>
              <a:buNone/>
            </a:pPr>
            <a:r>
              <a:rPr i="1" lang="en-GB" sz="1000">
                <a:solidFill>
                  <a:schemeClr val="dk1"/>
                </a:solidFill>
                <a:highlight>
                  <a:srgbClr val="FFFFFF"/>
                </a:highlight>
                <a:latin typeface="Montserrat"/>
                <a:ea typeface="Montserrat"/>
                <a:cs typeface="Montserrat"/>
                <a:sym typeface="Montserrat"/>
              </a:rPr>
              <a:t>- Phase 2 Report</a:t>
            </a:r>
            <a:endParaRPr i="1" sz="1000">
              <a:solidFill>
                <a:schemeClr val="dk1"/>
              </a:solidFill>
              <a:highlight>
                <a:srgbClr val="FFFFFF"/>
              </a:highlight>
              <a:latin typeface="Montserrat"/>
              <a:ea typeface="Montserrat"/>
              <a:cs typeface="Montserrat"/>
              <a:sym typeface="Montserrat"/>
            </a:endParaRPr>
          </a:p>
          <a:p>
            <a:pPr indent="0" lvl="0" marL="381000" rtl="0" algn="l">
              <a:lnSpc>
                <a:spcPct val="120000"/>
              </a:lnSpc>
              <a:spcBef>
                <a:spcPts val="0"/>
              </a:spcBef>
              <a:spcAft>
                <a:spcPts val="0"/>
              </a:spcAft>
              <a:buClr>
                <a:schemeClr val="dk1"/>
              </a:buClr>
              <a:buSzPts val="1100"/>
              <a:buFont typeface="Arial"/>
              <a:buNone/>
            </a:pPr>
            <a:r>
              <a:rPr i="1" lang="en-GB" sz="1000">
                <a:solidFill>
                  <a:schemeClr val="dk1"/>
                </a:solidFill>
                <a:highlight>
                  <a:srgbClr val="FFFFFF"/>
                </a:highlight>
                <a:latin typeface="Montserrat"/>
                <a:ea typeface="Montserrat"/>
                <a:cs typeface="Montserrat"/>
                <a:sym typeface="Montserrat"/>
              </a:rPr>
              <a:t>- Agency feedback on level of interest in remaining EAVs</a:t>
            </a:r>
            <a:endParaRPr i="1" sz="1000">
              <a:solidFill>
                <a:schemeClr val="dk1"/>
              </a:solidFill>
              <a:highlight>
                <a:srgbClr val="FFFFFF"/>
              </a:highlight>
              <a:latin typeface="Montserrat"/>
              <a:ea typeface="Montserrat"/>
              <a:cs typeface="Montserrat"/>
              <a:sym typeface="Montserrat"/>
            </a:endParaRPr>
          </a:p>
          <a:p>
            <a:pPr indent="0" lvl="0" marL="0" rtl="0" algn="l">
              <a:lnSpc>
                <a:spcPct val="115000"/>
              </a:lnSpc>
              <a:spcBef>
                <a:spcPts val="0"/>
              </a:spcBef>
              <a:spcAft>
                <a:spcPts val="0"/>
              </a:spcAft>
              <a:buClr>
                <a:schemeClr val="dk1"/>
              </a:buClr>
              <a:buSzPts val="1100"/>
              <a:buFont typeface="Arial"/>
              <a:buNone/>
            </a:pPr>
            <a:r>
              <a:t/>
            </a:r>
            <a:endParaRPr i="1">
              <a:solidFill>
                <a:srgbClr val="222222"/>
              </a:solidFill>
              <a:highlight>
                <a:srgbClr val="FFFFFF"/>
              </a:highlight>
            </a:endParaRPr>
          </a:p>
          <a:p>
            <a:pPr indent="0" lvl="0" marL="381000" rtl="0" algn="l">
              <a:lnSpc>
                <a:spcPct val="120000"/>
              </a:lnSpc>
              <a:spcBef>
                <a:spcPts val="0"/>
              </a:spcBef>
              <a:spcAft>
                <a:spcPts val="0"/>
              </a:spcAft>
              <a:buClr>
                <a:schemeClr val="dk1"/>
              </a:buClr>
              <a:buSzPts val="1100"/>
              <a:buFont typeface="Arial"/>
              <a:buNone/>
            </a:pPr>
            <a:r>
              <a:rPr b="1" i="1" lang="en-GB" sz="1000">
                <a:solidFill>
                  <a:schemeClr val="dk1"/>
                </a:solidFill>
                <a:highlight>
                  <a:srgbClr val="FFFFFF"/>
                </a:highlight>
                <a:latin typeface="Montserrat"/>
                <a:ea typeface="Montserrat"/>
                <a:cs typeface="Montserrat"/>
                <a:sym typeface="Montserrat"/>
              </a:rPr>
              <a:t>Report</a:t>
            </a:r>
            <a:r>
              <a:rPr i="1" lang="en-GB" sz="1000">
                <a:solidFill>
                  <a:schemeClr val="dk1"/>
                </a:solidFill>
                <a:highlight>
                  <a:srgbClr val="FFFFFF"/>
                </a:highlight>
                <a:latin typeface="Montserrat"/>
                <a:ea typeface="Montserrat"/>
                <a:cs typeface="Montserrat"/>
                <a:sym typeface="Montserrat"/>
              </a:rPr>
              <a:t>:</a:t>
            </a:r>
            <a:endParaRPr i="1" sz="1000">
              <a:solidFill>
                <a:schemeClr val="dk1"/>
              </a:solidFill>
              <a:highlight>
                <a:srgbClr val="FFFFFF"/>
              </a:highlight>
              <a:latin typeface="Montserrat"/>
              <a:ea typeface="Montserrat"/>
              <a:cs typeface="Montserrat"/>
              <a:sym typeface="Montserrat"/>
            </a:endParaRPr>
          </a:p>
          <a:p>
            <a:pPr indent="0" lvl="0" marL="381000" rtl="0" algn="l">
              <a:lnSpc>
                <a:spcPct val="120000"/>
              </a:lnSpc>
              <a:spcBef>
                <a:spcPts val="0"/>
              </a:spcBef>
              <a:spcAft>
                <a:spcPts val="0"/>
              </a:spcAft>
              <a:buClr>
                <a:schemeClr val="dk1"/>
              </a:buClr>
              <a:buSzPts val="1100"/>
              <a:buFont typeface="Arial"/>
              <a:buNone/>
            </a:pPr>
            <a:r>
              <a:rPr i="1" lang="en-GB" sz="1000">
                <a:solidFill>
                  <a:schemeClr val="dk1"/>
                </a:solidFill>
                <a:highlight>
                  <a:srgbClr val="FFFFFF"/>
                </a:highlight>
                <a:latin typeface="Montserrat"/>
                <a:ea typeface="Montserrat"/>
                <a:cs typeface="Montserrat"/>
                <a:sym typeface="Montserrat"/>
              </a:rPr>
              <a:t>- EAV Req’s</a:t>
            </a:r>
            <a:endParaRPr i="1" sz="1000">
              <a:solidFill>
                <a:schemeClr val="dk1"/>
              </a:solidFill>
              <a:highlight>
                <a:srgbClr val="FFFFFF"/>
              </a:highlight>
              <a:latin typeface="Montserrat"/>
              <a:ea typeface="Montserrat"/>
              <a:cs typeface="Montserrat"/>
              <a:sym typeface="Montserrat"/>
            </a:endParaRPr>
          </a:p>
          <a:p>
            <a:pPr indent="0" lvl="0" marL="381000" rtl="0" algn="l">
              <a:lnSpc>
                <a:spcPct val="120000"/>
              </a:lnSpc>
              <a:spcBef>
                <a:spcPts val="0"/>
              </a:spcBef>
              <a:spcAft>
                <a:spcPts val="0"/>
              </a:spcAft>
              <a:buClr>
                <a:schemeClr val="dk1"/>
              </a:buClr>
              <a:buSzPts val="1100"/>
              <a:buFont typeface="Arial"/>
              <a:buNone/>
            </a:pPr>
            <a:r>
              <a:rPr i="1" lang="en-GB" sz="1000">
                <a:solidFill>
                  <a:schemeClr val="dk1"/>
                </a:solidFill>
                <a:highlight>
                  <a:srgbClr val="FFFFFF"/>
                </a:highlight>
                <a:latin typeface="Montserrat"/>
                <a:ea typeface="Montserrat"/>
                <a:cs typeface="Montserrat"/>
                <a:sym typeface="Montserrat"/>
              </a:rPr>
              <a:t>- Agency Foci for next phase of EAV Stocktake</a:t>
            </a:r>
            <a:endParaRPr i="1" sz="1000">
              <a:solidFill>
                <a:schemeClr val="dk1"/>
              </a:solidFill>
              <a:highlight>
                <a:srgbClr val="FFFFFF"/>
              </a:highlight>
              <a:latin typeface="Montserrat"/>
              <a:ea typeface="Montserrat"/>
              <a:cs typeface="Montserrat"/>
              <a:sym typeface="Montserrat"/>
            </a:endParaRPr>
          </a:p>
          <a:p>
            <a:pPr indent="0" lvl="0" marL="0" rtl="0" algn="l">
              <a:lnSpc>
                <a:spcPct val="115000"/>
              </a:lnSpc>
              <a:spcBef>
                <a:spcPts val="0"/>
              </a:spcBef>
              <a:spcAft>
                <a:spcPts val="0"/>
              </a:spcAft>
              <a:buClr>
                <a:schemeClr val="dk1"/>
              </a:buClr>
              <a:buSzPts val="1100"/>
              <a:buFont typeface="Arial"/>
              <a:buNone/>
            </a:pPr>
            <a:r>
              <a:t/>
            </a:r>
            <a:endParaRPr i="1">
              <a:solidFill>
                <a:srgbClr val="222222"/>
              </a:solidFill>
              <a:highlight>
                <a:srgbClr val="FFFFFF"/>
              </a:highlight>
            </a:endParaRPr>
          </a:p>
          <a:p>
            <a:pPr indent="0" lvl="0" marL="381000" rtl="0" algn="l">
              <a:lnSpc>
                <a:spcPct val="120000"/>
              </a:lnSpc>
              <a:spcBef>
                <a:spcPts val="0"/>
              </a:spcBef>
              <a:spcAft>
                <a:spcPts val="0"/>
              </a:spcAft>
              <a:buClr>
                <a:schemeClr val="dk1"/>
              </a:buClr>
              <a:buSzPts val="1100"/>
              <a:buFont typeface="Arial"/>
              <a:buNone/>
            </a:pPr>
            <a:r>
              <a:rPr b="1" i="1" lang="en-GB" sz="1000">
                <a:solidFill>
                  <a:schemeClr val="dk1"/>
                </a:solidFill>
                <a:highlight>
                  <a:srgbClr val="FFFFFF"/>
                </a:highlight>
                <a:latin typeface="Montserrat"/>
                <a:ea typeface="Montserrat"/>
                <a:cs typeface="Montserrat"/>
                <a:sym typeface="Montserrat"/>
              </a:rPr>
              <a:t>Action</a:t>
            </a:r>
            <a:r>
              <a:rPr i="1" lang="en-GB" sz="1000">
                <a:solidFill>
                  <a:schemeClr val="dk1"/>
                </a:solidFill>
                <a:highlight>
                  <a:srgbClr val="FFFFFF"/>
                </a:highlight>
                <a:latin typeface="Montserrat"/>
                <a:ea typeface="Montserrat"/>
                <a:cs typeface="Montserrat"/>
                <a:sym typeface="Montserrat"/>
              </a:rPr>
              <a:t>:</a:t>
            </a:r>
            <a:endParaRPr i="1" sz="1000">
              <a:solidFill>
                <a:schemeClr val="dk1"/>
              </a:solidFill>
              <a:highlight>
                <a:srgbClr val="FFFFFF"/>
              </a:highlight>
              <a:latin typeface="Montserrat"/>
              <a:ea typeface="Montserrat"/>
              <a:cs typeface="Montserrat"/>
              <a:sym typeface="Montserrat"/>
            </a:endParaRPr>
          </a:p>
          <a:p>
            <a:pPr indent="0" lvl="0" marL="381000" rtl="0" algn="l">
              <a:lnSpc>
                <a:spcPct val="115000"/>
              </a:lnSpc>
              <a:spcBef>
                <a:spcPts val="0"/>
              </a:spcBef>
              <a:spcAft>
                <a:spcPts val="0"/>
              </a:spcAft>
              <a:buClr>
                <a:schemeClr val="dk1"/>
              </a:buClr>
              <a:buSzPts val="1100"/>
              <a:buFont typeface="Arial"/>
              <a:buNone/>
            </a:pPr>
            <a:r>
              <a:rPr i="1" lang="en-GB" sz="1000">
                <a:solidFill>
                  <a:srgbClr val="222222"/>
                </a:solidFill>
                <a:highlight>
                  <a:srgbClr val="FFFFFF"/>
                </a:highlight>
              </a:rPr>
              <a:t>Agencies continue Stocktake based on their foci </a:t>
            </a:r>
            <a:endParaRPr i="1" sz="1000">
              <a:solidFill>
                <a:srgbClr val="222222"/>
              </a:solidFill>
              <a:highlight>
                <a:srgbClr val="FFFFFF"/>
              </a:highlight>
            </a:endParaRPr>
          </a:p>
          <a:p>
            <a:pPr indent="0" lvl="0" marL="381000" rtl="0" algn="l">
              <a:lnSpc>
                <a:spcPct val="115000"/>
              </a:lnSpc>
              <a:spcBef>
                <a:spcPts val="0"/>
              </a:spcBef>
              <a:spcAft>
                <a:spcPts val="0"/>
              </a:spcAft>
              <a:buClr>
                <a:schemeClr val="dk1"/>
              </a:buClr>
              <a:buSzPts val="1100"/>
              <a:buFont typeface="Arial"/>
              <a:buNone/>
            </a:pPr>
            <a:r>
              <a:rPr i="1" lang="en-GB" sz="1000">
                <a:solidFill>
                  <a:srgbClr val="222222"/>
                </a:solidFill>
                <a:highlight>
                  <a:srgbClr val="FFFFFF"/>
                </a:highlight>
              </a:rPr>
              <a:t>WG Cal-Val Workshop “Green-light”</a:t>
            </a:r>
            <a:endParaRPr i="1" sz="1000">
              <a:solidFill>
                <a:srgbClr val="222222"/>
              </a:solidFill>
              <a:highlight>
                <a:srgbClr val="FFFFFF"/>
              </a:highlight>
            </a:endParaRPr>
          </a:p>
          <a:p>
            <a:pPr indent="0" lvl="0" marL="0" rtl="0" algn="l">
              <a:spcBef>
                <a:spcPts val="0"/>
              </a:spcBef>
              <a:spcAft>
                <a:spcPts val="0"/>
              </a:spcAft>
              <a:buNone/>
            </a:pPr>
            <a:r>
              <a:t/>
            </a:r>
            <a:endParaRPr sz="1700">
              <a:solidFill>
                <a:schemeClr val="dk1"/>
              </a:solidFill>
              <a:latin typeface="Montserrat"/>
              <a:ea typeface="Montserrat"/>
              <a:cs typeface="Montserrat"/>
              <a:sym typeface="Montserrat"/>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 Id="rId3" Type="http://schemas.openxmlformats.org/officeDocument/2006/relationships/image" Target="../media/image3.jpg"/><Relationship Id="rId4" Type="http://schemas.openxmlformats.org/officeDocument/2006/relationships/image" Target="../media/image5.jpg"/><Relationship Id="rId5" Type="http://schemas.openxmlformats.org/officeDocument/2006/relationships/image" Target="../media/image6.png"/><Relationship Id="rId6" Type="http://schemas.openxmlformats.org/officeDocument/2006/relationships/image" Target="../media/image7.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11" name="Shape 11"/>
        <p:cNvGrpSpPr/>
        <p:nvPr/>
      </p:nvGrpSpPr>
      <p:grpSpPr>
        <a:xfrm>
          <a:off x="0" y="0"/>
          <a:ext cx="0" cy="0"/>
          <a:chOff x="0" y="0"/>
          <a:chExt cx="0" cy="0"/>
        </a:xfrm>
      </p:grpSpPr>
      <p:pic>
        <p:nvPicPr>
          <p:cNvPr id="12" name="Google Shape;12;p2"/>
          <p:cNvPicPr preferRelativeResize="0"/>
          <p:nvPr/>
        </p:nvPicPr>
        <p:blipFill rotWithShape="1">
          <a:blip r:embed="rId2">
            <a:alphaModFix/>
          </a:blip>
          <a:srcRect b="0" l="0" r="0" t="0"/>
          <a:stretch/>
        </p:blipFill>
        <p:spPr>
          <a:xfrm>
            <a:off x="3301750" y="2265730"/>
            <a:ext cx="8288156" cy="2756714"/>
          </a:xfrm>
          <a:prstGeom prst="rect">
            <a:avLst/>
          </a:prstGeom>
          <a:noFill/>
          <a:ln>
            <a:noFill/>
          </a:ln>
        </p:spPr>
      </p:pic>
      <p:pic>
        <p:nvPicPr>
          <p:cNvPr id="13" name="Google Shape;13;p2"/>
          <p:cNvPicPr preferRelativeResize="0"/>
          <p:nvPr/>
        </p:nvPicPr>
        <p:blipFill rotWithShape="1">
          <a:blip r:embed="rId3">
            <a:alphaModFix/>
          </a:blip>
          <a:srcRect b="-110" l="0" r="0" t="0"/>
          <a:stretch/>
        </p:blipFill>
        <p:spPr>
          <a:xfrm flipH="1" rot="10800000">
            <a:off x="2824280" y="4824248"/>
            <a:ext cx="5391556" cy="2038097"/>
          </a:xfrm>
          <a:prstGeom prst="rect">
            <a:avLst/>
          </a:prstGeom>
          <a:noFill/>
          <a:ln>
            <a:noFill/>
          </a:ln>
        </p:spPr>
      </p:pic>
      <p:pic>
        <p:nvPicPr>
          <p:cNvPr descr="A picture containing nature&#10;&#10;Description automatically generated" id="14" name="Google Shape;14;p2"/>
          <p:cNvPicPr preferRelativeResize="0"/>
          <p:nvPr/>
        </p:nvPicPr>
        <p:blipFill rotWithShape="1">
          <a:blip r:embed="rId4">
            <a:alphaModFix/>
          </a:blip>
          <a:srcRect b="0" l="0" r="0" t="0"/>
          <a:stretch/>
        </p:blipFill>
        <p:spPr>
          <a:xfrm>
            <a:off x="8477344" y="-1"/>
            <a:ext cx="3714656" cy="2686815"/>
          </a:xfrm>
          <a:prstGeom prst="rect">
            <a:avLst/>
          </a:prstGeom>
          <a:noFill/>
          <a:ln>
            <a:noFill/>
          </a:ln>
        </p:spPr>
      </p:pic>
      <p:sp>
        <p:nvSpPr>
          <p:cNvPr id="15" name="Google Shape;15;p2"/>
          <p:cNvSpPr/>
          <p:nvPr/>
        </p:nvSpPr>
        <p:spPr>
          <a:xfrm flipH="1">
            <a:off x="5456394" y="1968439"/>
            <a:ext cx="6751471" cy="4901119"/>
          </a:xfrm>
          <a:custGeom>
            <a:rect b="b" l="l" r="r" t="t"/>
            <a:pathLst>
              <a:path extrusionOk="0" h="4901119" w="6751471">
                <a:moveTo>
                  <a:pt x="0" y="4901119"/>
                </a:moveTo>
                <a:cubicBezTo>
                  <a:pt x="794" y="3261063"/>
                  <a:pt x="1588" y="1640056"/>
                  <a:pt x="2382" y="0"/>
                </a:cubicBezTo>
                <a:lnTo>
                  <a:pt x="6751471" y="4901119"/>
                </a:lnTo>
                <a:lnTo>
                  <a:pt x="0" y="4901119"/>
                </a:lnTo>
                <a:close/>
              </a:path>
            </a:pathLst>
          </a:custGeom>
          <a:solidFill>
            <a:schemeClr val="accent4"/>
          </a:solidFill>
          <a:ln>
            <a:noFill/>
          </a:ln>
          <a:effectLst>
            <a:outerShdw blurRad="50800" rotWithShape="0" algn="br" dir="135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6" name="Google Shape;16;p2"/>
          <p:cNvSpPr/>
          <p:nvPr/>
        </p:nvSpPr>
        <p:spPr>
          <a:xfrm flipH="1">
            <a:off x="-21101" y="-14542"/>
            <a:ext cx="12215481" cy="6870483"/>
          </a:xfrm>
          <a:custGeom>
            <a:rect b="b" l="l" r="r" t="t"/>
            <a:pathLst>
              <a:path extrusionOk="0" h="6836301" w="14761910">
                <a:moveTo>
                  <a:pt x="11356917" y="6833935"/>
                </a:moveTo>
                <a:lnTo>
                  <a:pt x="0" y="12611"/>
                </a:lnTo>
                <a:lnTo>
                  <a:pt x="14761631" y="0"/>
                </a:lnTo>
                <a:cubicBezTo>
                  <a:pt x="14763636" y="1138989"/>
                  <a:pt x="14754117" y="2277978"/>
                  <a:pt x="14756122" y="3416967"/>
                </a:cubicBezTo>
                <a:cubicBezTo>
                  <a:pt x="14754955" y="4555956"/>
                  <a:pt x="14759552" y="5697312"/>
                  <a:pt x="14758385" y="6836301"/>
                </a:cubicBezTo>
                <a:lnTo>
                  <a:pt x="11356917" y="6833935"/>
                </a:lnTo>
                <a:close/>
              </a:path>
            </a:pathLst>
          </a:custGeom>
          <a:solidFill>
            <a:schemeClr val="accent1"/>
          </a:solidFill>
          <a:ln>
            <a:noFill/>
          </a:ln>
          <a:effectLst>
            <a:outerShdw blurRad="50800" rotWithShape="0" algn="t" dir="2700000" dist="381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pic>
        <p:nvPicPr>
          <p:cNvPr id="17" name="Google Shape;17;p2"/>
          <p:cNvPicPr preferRelativeResize="0"/>
          <p:nvPr/>
        </p:nvPicPr>
        <p:blipFill rotWithShape="1">
          <a:blip r:embed="rId5">
            <a:alphaModFix/>
          </a:blip>
          <a:srcRect b="0" l="0" r="0" t="0"/>
          <a:stretch/>
        </p:blipFill>
        <p:spPr>
          <a:xfrm>
            <a:off x="138431" y="5311498"/>
            <a:ext cx="2738896" cy="1508514"/>
          </a:xfrm>
          <a:prstGeom prst="rect">
            <a:avLst/>
          </a:prstGeom>
          <a:noFill/>
          <a:ln>
            <a:noFill/>
          </a:ln>
          <a:effectLst>
            <a:outerShdw blurRad="50800" rotWithShape="0" algn="tl" dir="2700000" dist="38100">
              <a:srgbClr val="000000">
                <a:alpha val="40000"/>
              </a:srgbClr>
            </a:outerShdw>
          </a:effectLst>
        </p:spPr>
      </p:pic>
      <p:pic>
        <p:nvPicPr>
          <p:cNvPr id="18" name="Google Shape;18;p2"/>
          <p:cNvPicPr preferRelativeResize="0"/>
          <p:nvPr/>
        </p:nvPicPr>
        <p:blipFill rotWithShape="1">
          <a:blip r:embed="rId6">
            <a:alphaModFix amt="34000"/>
          </a:blip>
          <a:srcRect b="-8776" l="32582" r="8553" t="2404"/>
          <a:stretch/>
        </p:blipFill>
        <p:spPr>
          <a:xfrm rot="5400000">
            <a:off x="5734365" y="-1016162"/>
            <a:ext cx="5455200" cy="7480800"/>
          </a:xfrm>
          <a:prstGeom prst="rtTriangle">
            <a:avLst/>
          </a:prstGeom>
          <a:noFill/>
          <a:ln>
            <a:noFill/>
          </a:ln>
        </p:spPr>
      </p:pic>
      <p:pic>
        <p:nvPicPr>
          <p:cNvPr id="19" name="Google Shape;19;p2"/>
          <p:cNvPicPr preferRelativeResize="0"/>
          <p:nvPr/>
        </p:nvPicPr>
        <p:blipFill rotWithShape="1">
          <a:blip r:embed="rId6">
            <a:alphaModFix amt="34000"/>
          </a:blip>
          <a:srcRect b="677" l="54017" r="11355" t="36080"/>
          <a:stretch/>
        </p:blipFill>
        <p:spPr>
          <a:xfrm rot="-5400000">
            <a:off x="5792644" y="4820060"/>
            <a:ext cx="1719600" cy="2366700"/>
          </a:xfrm>
          <a:prstGeom prst="rtTriangle">
            <a:avLst/>
          </a:prstGeom>
          <a:noFill/>
          <a:ln>
            <a:noFill/>
          </a:ln>
        </p:spPr>
      </p:pic>
      <p:sp>
        <p:nvSpPr>
          <p:cNvPr id="20" name="Google Shape;20;p2"/>
          <p:cNvSpPr txBox="1"/>
          <p:nvPr>
            <p:ph type="title"/>
          </p:nvPr>
        </p:nvSpPr>
        <p:spPr>
          <a:xfrm>
            <a:off x="176047" y="175938"/>
            <a:ext cx="6157200" cy="3972600"/>
          </a:xfrm>
          <a:prstGeom prst="rect">
            <a:avLst/>
          </a:prstGeom>
          <a:noFill/>
          <a:ln>
            <a:noFill/>
          </a:ln>
        </p:spPr>
        <p:txBody>
          <a:bodyPr anchorCtr="0" anchor="t" bIns="45700" lIns="91425" spcFirstLastPara="1" rIns="91425" wrap="square" tIns="45700">
            <a:noAutofit/>
          </a:bodyPr>
          <a:lstStyle>
            <a:lvl1pPr lvl="0" marR="0" algn="l">
              <a:lnSpc>
                <a:spcPct val="90000"/>
              </a:lnSpc>
              <a:spcBef>
                <a:spcPts val="0"/>
              </a:spcBef>
              <a:spcAft>
                <a:spcPts val="0"/>
              </a:spcAft>
              <a:buClr>
                <a:schemeClr val="lt1"/>
              </a:buClr>
              <a:buSzPts val="8000"/>
              <a:buFont typeface="Montserrat"/>
              <a:buNone/>
              <a:defRPr i="0" sz="8000" u="none" cap="none" strike="noStrike">
                <a:solidFill>
                  <a:schemeClr val="lt1"/>
                </a:solidFill>
                <a:latin typeface="Montserrat"/>
                <a:ea typeface="Montserrat"/>
                <a:cs typeface="Montserrat"/>
                <a:sym typeface="Montserrat"/>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21" name="Shape 21"/>
        <p:cNvGrpSpPr/>
        <p:nvPr/>
      </p:nvGrpSpPr>
      <p:grpSpPr>
        <a:xfrm>
          <a:off x="0" y="0"/>
          <a:ext cx="0" cy="0"/>
          <a:chOff x="0" y="0"/>
          <a:chExt cx="0" cy="0"/>
        </a:xfrm>
      </p:grpSpPr>
      <p:sp>
        <p:nvSpPr>
          <p:cNvPr id="22" name="Google Shape;22;p3"/>
          <p:cNvSpPr/>
          <p:nvPr/>
        </p:nvSpPr>
        <p:spPr>
          <a:xfrm>
            <a:off x="0" y="1"/>
            <a:ext cx="12192000" cy="10374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2"/>
              </a:solidFill>
              <a:latin typeface="Arial"/>
              <a:ea typeface="Arial"/>
              <a:cs typeface="Arial"/>
              <a:sym typeface="Arial"/>
            </a:endParaRPr>
          </a:p>
        </p:txBody>
      </p:sp>
      <p:pic>
        <p:nvPicPr>
          <p:cNvPr id="23" name="Google Shape;23;p3"/>
          <p:cNvPicPr preferRelativeResize="0"/>
          <p:nvPr/>
        </p:nvPicPr>
        <p:blipFill rotWithShape="1">
          <a:blip r:embed="rId2">
            <a:alphaModFix amt="34000"/>
          </a:blip>
          <a:srcRect b="35419" l="51342" r="-2843" t="39269"/>
          <a:stretch/>
        </p:blipFill>
        <p:spPr>
          <a:xfrm flipH="1">
            <a:off x="9304423" y="0"/>
            <a:ext cx="2887577" cy="1037492"/>
          </a:xfrm>
          <a:prstGeom prst="rect">
            <a:avLst/>
          </a:prstGeom>
          <a:noFill/>
          <a:ln>
            <a:noFill/>
          </a:ln>
        </p:spPr>
      </p:pic>
      <p:pic>
        <p:nvPicPr>
          <p:cNvPr id="24" name="Google Shape;24;p3"/>
          <p:cNvPicPr preferRelativeResize="0"/>
          <p:nvPr/>
        </p:nvPicPr>
        <p:blipFill rotWithShape="1">
          <a:blip r:embed="rId3">
            <a:alphaModFix/>
          </a:blip>
          <a:srcRect b="0" l="0" r="0" t="0"/>
          <a:stretch/>
        </p:blipFill>
        <p:spPr>
          <a:xfrm>
            <a:off x="9791700" y="111656"/>
            <a:ext cx="2027900" cy="803439"/>
          </a:xfrm>
          <a:prstGeom prst="rect">
            <a:avLst/>
          </a:prstGeom>
          <a:noFill/>
          <a:ln>
            <a:noFill/>
          </a:ln>
          <a:effectLst>
            <a:outerShdw blurRad="50800" rotWithShape="0" algn="tl" dir="2700000" dist="38100">
              <a:srgbClr val="000000">
                <a:alpha val="40000"/>
              </a:srgbClr>
            </a:outerShdw>
          </a:effectLst>
        </p:spPr>
      </p:pic>
      <p:sp>
        <p:nvSpPr>
          <p:cNvPr id="25" name="Google Shape;25;p3"/>
          <p:cNvSpPr/>
          <p:nvPr/>
        </p:nvSpPr>
        <p:spPr>
          <a:xfrm>
            <a:off x="-1778" y="6574604"/>
            <a:ext cx="12193800" cy="28350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2"/>
              </a:solidFill>
              <a:latin typeface="Arial"/>
              <a:ea typeface="Arial"/>
              <a:cs typeface="Arial"/>
              <a:sym typeface="Arial"/>
            </a:endParaRPr>
          </a:p>
        </p:txBody>
      </p:sp>
      <p:sp>
        <p:nvSpPr>
          <p:cNvPr id="26" name="Google Shape;26;p3"/>
          <p:cNvSpPr/>
          <p:nvPr/>
        </p:nvSpPr>
        <p:spPr>
          <a:xfrm flipH="1" rot="10800000">
            <a:off x="-4504" y="6540563"/>
            <a:ext cx="12196500" cy="594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2"/>
              </a:solidFill>
              <a:latin typeface="Arial"/>
              <a:ea typeface="Arial"/>
              <a:cs typeface="Arial"/>
              <a:sym typeface="Arial"/>
            </a:endParaRPr>
          </a:p>
        </p:txBody>
      </p:sp>
      <p:sp>
        <p:nvSpPr>
          <p:cNvPr id="27" name="Google Shape;27;p3"/>
          <p:cNvSpPr txBox="1"/>
          <p:nvPr/>
        </p:nvSpPr>
        <p:spPr>
          <a:xfrm>
            <a:off x="10265664" y="6574604"/>
            <a:ext cx="1925400" cy="307800"/>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1" i="0" lang="en-GB" sz="1400" u="none" cap="none" strike="noStrike">
                <a:solidFill>
                  <a:schemeClr val="accent1"/>
                </a:solidFill>
                <a:latin typeface="Montserrat"/>
                <a:ea typeface="Montserrat"/>
                <a:cs typeface="Montserrat"/>
                <a:sym typeface="Montserrat"/>
              </a:rPr>
              <a:t>Slide </a:t>
            </a:r>
            <a:fld id="{00000000-1234-1234-1234-123412341234}" type="slidenum">
              <a:rPr b="1" i="0" lang="en-GB" sz="1400" u="none" cap="none" strike="noStrike">
                <a:solidFill>
                  <a:schemeClr val="accent1"/>
                </a:solidFill>
                <a:latin typeface="Montserrat"/>
                <a:ea typeface="Montserrat"/>
                <a:cs typeface="Montserrat"/>
                <a:sym typeface="Montserrat"/>
              </a:rPr>
              <a:t>‹#›</a:t>
            </a:fld>
            <a:endParaRPr b="1" i="0" sz="1400" u="none" cap="none" strike="noStrike">
              <a:solidFill>
                <a:schemeClr val="accent1"/>
              </a:solidFill>
              <a:latin typeface="Montserrat"/>
              <a:ea typeface="Montserrat"/>
              <a:cs typeface="Montserrat"/>
              <a:sym typeface="Montserrat"/>
            </a:endParaRPr>
          </a:p>
        </p:txBody>
      </p:sp>
      <p:sp>
        <p:nvSpPr>
          <p:cNvPr id="28" name="Google Shape;28;p3"/>
          <p:cNvSpPr txBox="1"/>
          <p:nvPr/>
        </p:nvSpPr>
        <p:spPr>
          <a:xfrm>
            <a:off x="-24375" y="6562800"/>
            <a:ext cx="5875200" cy="3078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a:solidFill>
                  <a:schemeClr val="accent1"/>
                </a:solidFill>
                <a:latin typeface="Montserrat"/>
                <a:ea typeface="Montserrat"/>
                <a:cs typeface="Montserrat"/>
                <a:sym typeface="Montserrat"/>
              </a:rPr>
              <a:t>SIT-41, 14-16 April 2026</a:t>
            </a:r>
            <a:endParaRPr b="1">
              <a:solidFill>
                <a:schemeClr val="accent1"/>
              </a:solidFill>
              <a:latin typeface="Montserrat"/>
              <a:ea typeface="Montserrat"/>
              <a:cs typeface="Montserrat"/>
              <a:sym typeface="Montserrat"/>
            </a:endParaRPr>
          </a:p>
        </p:txBody>
      </p:sp>
      <p:sp>
        <p:nvSpPr>
          <p:cNvPr id="29" name="Google Shape;29;p3"/>
          <p:cNvSpPr txBox="1"/>
          <p:nvPr>
            <p:ph idx="1" type="body"/>
          </p:nvPr>
        </p:nvSpPr>
        <p:spPr>
          <a:xfrm>
            <a:off x="324233" y="1558533"/>
            <a:ext cx="11495400" cy="4662900"/>
          </a:xfrm>
          <a:prstGeom prst="rect">
            <a:avLst/>
          </a:prstGeom>
          <a:noFill/>
          <a:ln>
            <a:noFill/>
          </a:ln>
        </p:spPr>
        <p:txBody>
          <a:bodyPr anchorCtr="0" anchor="t" bIns="45700" lIns="91425" spcFirstLastPara="1" rIns="91425" wrap="square" tIns="45700">
            <a:noAutofit/>
          </a:bodyPr>
          <a:lstStyle>
            <a:lvl1pPr indent="-406400" lvl="0" marL="457200" marR="0" algn="l">
              <a:lnSpc>
                <a:spcPct val="115000"/>
              </a:lnSpc>
              <a:spcBef>
                <a:spcPts val="1000"/>
              </a:spcBef>
              <a:spcAft>
                <a:spcPts val="0"/>
              </a:spcAft>
              <a:buClr>
                <a:schemeClr val="dk1"/>
              </a:buClr>
              <a:buSzPts val="2800"/>
              <a:buFont typeface="Montserrat"/>
              <a:buChar char="❖"/>
              <a:defRPr i="0" sz="2800" u="none" cap="none" strike="noStrike">
                <a:solidFill>
                  <a:schemeClr val="dk1"/>
                </a:solidFill>
                <a:latin typeface="Montserrat"/>
                <a:ea typeface="Montserrat"/>
                <a:cs typeface="Montserrat"/>
                <a:sym typeface="Montserrat"/>
              </a:defRPr>
            </a:lvl1pPr>
            <a:lvl2pPr indent="-381000" lvl="1" marL="914400" marR="0" algn="l">
              <a:lnSpc>
                <a:spcPct val="115000"/>
              </a:lnSpc>
              <a:spcBef>
                <a:spcPts val="500"/>
              </a:spcBef>
              <a:spcAft>
                <a:spcPts val="0"/>
              </a:spcAft>
              <a:buClr>
                <a:schemeClr val="dk1"/>
              </a:buClr>
              <a:buSzPts val="2400"/>
              <a:buFont typeface="Montserrat"/>
              <a:buChar char="▪"/>
              <a:defRPr i="0" sz="2400" u="none" cap="none" strike="noStrike">
                <a:solidFill>
                  <a:schemeClr val="dk1"/>
                </a:solidFill>
                <a:latin typeface="Montserrat"/>
                <a:ea typeface="Montserrat"/>
                <a:cs typeface="Montserrat"/>
                <a:sym typeface="Montserrat"/>
              </a:defRPr>
            </a:lvl2pPr>
            <a:lvl3pPr indent="-355600" lvl="2" marL="1371600" marR="0" algn="l">
              <a:lnSpc>
                <a:spcPct val="115000"/>
              </a:lnSpc>
              <a:spcBef>
                <a:spcPts val="500"/>
              </a:spcBef>
              <a:spcAft>
                <a:spcPts val="0"/>
              </a:spcAft>
              <a:buClr>
                <a:schemeClr val="dk1"/>
              </a:buClr>
              <a:buSzPts val="2000"/>
              <a:buFont typeface="Montserrat"/>
              <a:buChar char="o"/>
              <a:defRPr i="0" sz="2000" u="none" cap="none" strike="noStrike">
                <a:solidFill>
                  <a:schemeClr val="dk1"/>
                </a:solidFill>
                <a:latin typeface="Montserrat"/>
                <a:ea typeface="Montserrat"/>
                <a:cs typeface="Montserrat"/>
                <a:sym typeface="Montserrat"/>
              </a:defRPr>
            </a:lvl3pPr>
            <a:lvl4pPr indent="-342900" lvl="3" marL="1828800" marR="0" algn="l">
              <a:lnSpc>
                <a:spcPct val="115000"/>
              </a:lnSpc>
              <a:spcBef>
                <a:spcPts val="500"/>
              </a:spcBef>
              <a:spcAft>
                <a:spcPts val="0"/>
              </a:spcAft>
              <a:buClr>
                <a:schemeClr val="dk1"/>
              </a:buClr>
              <a:buSzPts val="1800"/>
              <a:buFont typeface="Montserrat"/>
              <a:buChar char="•"/>
              <a:defRPr i="0" sz="1800" u="none" cap="none" strike="noStrike">
                <a:solidFill>
                  <a:schemeClr val="dk1"/>
                </a:solidFill>
                <a:latin typeface="Montserrat"/>
                <a:ea typeface="Montserrat"/>
                <a:cs typeface="Montserrat"/>
                <a:sym typeface="Montserrat"/>
              </a:defRPr>
            </a:lvl4pPr>
            <a:lvl5pPr indent="-342900" lvl="4" marL="2286000" marR="0" algn="l">
              <a:lnSpc>
                <a:spcPct val="115000"/>
              </a:lnSpc>
              <a:spcBef>
                <a:spcPts val="500"/>
              </a:spcBef>
              <a:spcAft>
                <a:spcPts val="0"/>
              </a:spcAft>
              <a:buClr>
                <a:schemeClr val="dk1"/>
              </a:buClr>
              <a:buSzPts val="1800"/>
              <a:buFont typeface="Montserrat"/>
              <a:buChar char="•"/>
              <a:defRPr i="0" sz="1800" u="none" cap="none" strike="noStrike">
                <a:solidFill>
                  <a:schemeClr val="dk1"/>
                </a:solidFill>
                <a:latin typeface="Montserrat"/>
                <a:ea typeface="Montserrat"/>
                <a:cs typeface="Montserrat"/>
                <a:sym typeface="Montserrat"/>
              </a:defRPr>
            </a:lvl5pPr>
            <a:lvl6pPr indent="-355600" lvl="5" marL="2743200" marR="0" algn="l">
              <a:lnSpc>
                <a:spcPct val="115000"/>
              </a:lnSpc>
              <a:spcBef>
                <a:spcPts val="500"/>
              </a:spcBef>
              <a:spcAft>
                <a:spcPts val="0"/>
              </a:spcAft>
              <a:buClr>
                <a:schemeClr val="dk1"/>
              </a:buClr>
              <a:buSzPts val="2000"/>
              <a:buFont typeface="Montserrat"/>
              <a:buChar char="•"/>
              <a:defRPr i="0" sz="2000" u="none" cap="none" strike="noStrike">
                <a:solidFill>
                  <a:schemeClr val="dk1"/>
                </a:solidFill>
                <a:latin typeface="Montserrat"/>
                <a:ea typeface="Montserrat"/>
                <a:cs typeface="Montserrat"/>
                <a:sym typeface="Montserrat"/>
              </a:defRPr>
            </a:lvl6pPr>
            <a:lvl7pPr indent="-355600" lvl="6" marL="3200400" marR="0" algn="l">
              <a:lnSpc>
                <a:spcPct val="115000"/>
              </a:lnSpc>
              <a:spcBef>
                <a:spcPts val="500"/>
              </a:spcBef>
              <a:spcAft>
                <a:spcPts val="0"/>
              </a:spcAft>
              <a:buClr>
                <a:schemeClr val="dk1"/>
              </a:buClr>
              <a:buSzPts val="2000"/>
              <a:buFont typeface="Montserrat"/>
              <a:buChar char="•"/>
              <a:defRPr i="0" sz="2000" u="none" cap="none" strike="noStrike">
                <a:solidFill>
                  <a:schemeClr val="dk1"/>
                </a:solidFill>
                <a:latin typeface="Montserrat"/>
                <a:ea typeface="Montserrat"/>
                <a:cs typeface="Montserrat"/>
                <a:sym typeface="Montserrat"/>
              </a:defRPr>
            </a:lvl7pPr>
            <a:lvl8pPr indent="-355600" lvl="7" marL="3657600" marR="0" algn="l">
              <a:lnSpc>
                <a:spcPct val="115000"/>
              </a:lnSpc>
              <a:spcBef>
                <a:spcPts val="500"/>
              </a:spcBef>
              <a:spcAft>
                <a:spcPts val="0"/>
              </a:spcAft>
              <a:buClr>
                <a:schemeClr val="dk1"/>
              </a:buClr>
              <a:buSzPts val="2000"/>
              <a:buFont typeface="Montserrat"/>
              <a:buChar char="•"/>
              <a:defRPr i="0" sz="2000" u="none" cap="none" strike="noStrike">
                <a:solidFill>
                  <a:schemeClr val="dk1"/>
                </a:solidFill>
                <a:latin typeface="Montserrat"/>
                <a:ea typeface="Montserrat"/>
                <a:cs typeface="Montserrat"/>
                <a:sym typeface="Montserrat"/>
              </a:defRPr>
            </a:lvl8pPr>
            <a:lvl9pPr indent="-355600" lvl="8" marL="4114800" marR="0" algn="l">
              <a:lnSpc>
                <a:spcPct val="115000"/>
              </a:lnSpc>
              <a:spcBef>
                <a:spcPts val="500"/>
              </a:spcBef>
              <a:spcAft>
                <a:spcPts val="0"/>
              </a:spcAft>
              <a:buClr>
                <a:schemeClr val="dk1"/>
              </a:buClr>
              <a:buSzPts val="2000"/>
              <a:buFont typeface="Montserrat"/>
              <a:buChar char="•"/>
              <a:defRPr i="0" sz="2000" u="none" cap="none" strike="noStrike">
                <a:solidFill>
                  <a:schemeClr val="dk1"/>
                </a:solidFill>
                <a:latin typeface="Montserrat"/>
                <a:ea typeface="Montserrat"/>
                <a:cs typeface="Montserrat"/>
                <a:sym typeface="Montserrat"/>
              </a:defRPr>
            </a:lvl9pPr>
          </a:lstStyle>
          <a:p/>
        </p:txBody>
      </p:sp>
      <p:sp>
        <p:nvSpPr>
          <p:cNvPr id="30" name="Google Shape;30;p3"/>
          <p:cNvSpPr txBox="1"/>
          <p:nvPr>
            <p:ph type="title"/>
          </p:nvPr>
        </p:nvSpPr>
        <p:spPr>
          <a:xfrm>
            <a:off x="176048" y="175939"/>
            <a:ext cx="9387000" cy="779100"/>
          </a:xfrm>
          <a:prstGeom prst="rect">
            <a:avLst/>
          </a:prstGeom>
          <a:noFill/>
          <a:ln>
            <a:noFill/>
          </a:ln>
        </p:spPr>
        <p:txBody>
          <a:bodyPr anchorCtr="0" anchor="t" bIns="45700" lIns="91425" spcFirstLastPara="1" rIns="91425" wrap="square" tIns="45700">
            <a:noAutofit/>
          </a:bodyPr>
          <a:lstStyle>
            <a:lvl1pPr lvl="0" marR="0" algn="l">
              <a:lnSpc>
                <a:spcPct val="90000"/>
              </a:lnSpc>
              <a:spcBef>
                <a:spcPts val="0"/>
              </a:spcBef>
              <a:spcAft>
                <a:spcPts val="0"/>
              </a:spcAft>
              <a:buClr>
                <a:schemeClr val="lt1"/>
              </a:buClr>
              <a:buSzPts val="4400"/>
              <a:buFont typeface="Montserrat"/>
              <a:buNone/>
              <a:defRPr i="0" sz="4400" u="none" cap="none" strike="noStrike">
                <a:solidFill>
                  <a:schemeClr val="lt1"/>
                </a:solidFill>
                <a:latin typeface="Montserrat"/>
                <a:ea typeface="Montserrat"/>
                <a:cs typeface="Montserrat"/>
                <a:sym typeface="Montserrat"/>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31" name="Shape 31"/>
        <p:cNvGrpSpPr/>
        <p:nvPr/>
      </p:nvGrpSpPr>
      <p:grpSpPr>
        <a:xfrm>
          <a:off x="0" y="0"/>
          <a:ext cx="0" cy="0"/>
          <a:chOff x="0" y="0"/>
          <a:chExt cx="0" cy="0"/>
        </a:xfrm>
      </p:grpSpPr>
      <p:sp>
        <p:nvSpPr>
          <p:cNvPr id="32" name="Google Shape;32;p4"/>
          <p:cNvSpPr/>
          <p:nvPr/>
        </p:nvSpPr>
        <p:spPr>
          <a:xfrm>
            <a:off x="0" y="1"/>
            <a:ext cx="12192000" cy="10374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2"/>
              </a:solidFill>
              <a:latin typeface="Arial"/>
              <a:ea typeface="Arial"/>
              <a:cs typeface="Arial"/>
              <a:sym typeface="Arial"/>
            </a:endParaRPr>
          </a:p>
        </p:txBody>
      </p:sp>
      <p:pic>
        <p:nvPicPr>
          <p:cNvPr id="33" name="Google Shape;33;p4"/>
          <p:cNvPicPr preferRelativeResize="0"/>
          <p:nvPr/>
        </p:nvPicPr>
        <p:blipFill rotWithShape="1">
          <a:blip r:embed="rId2">
            <a:alphaModFix amt="34000"/>
          </a:blip>
          <a:srcRect b="35419" l="51342" r="-2843" t="39269"/>
          <a:stretch/>
        </p:blipFill>
        <p:spPr>
          <a:xfrm flipH="1">
            <a:off x="9304423" y="0"/>
            <a:ext cx="2887577" cy="1037492"/>
          </a:xfrm>
          <a:prstGeom prst="rect">
            <a:avLst/>
          </a:prstGeom>
          <a:noFill/>
          <a:ln>
            <a:noFill/>
          </a:ln>
        </p:spPr>
      </p:pic>
      <p:pic>
        <p:nvPicPr>
          <p:cNvPr id="34" name="Google Shape;34;p4"/>
          <p:cNvPicPr preferRelativeResize="0"/>
          <p:nvPr/>
        </p:nvPicPr>
        <p:blipFill rotWithShape="1">
          <a:blip r:embed="rId3">
            <a:alphaModFix/>
          </a:blip>
          <a:srcRect b="0" l="0" r="0" t="0"/>
          <a:stretch/>
        </p:blipFill>
        <p:spPr>
          <a:xfrm>
            <a:off x="9791700" y="111656"/>
            <a:ext cx="2027900" cy="803439"/>
          </a:xfrm>
          <a:prstGeom prst="rect">
            <a:avLst/>
          </a:prstGeom>
          <a:noFill/>
          <a:ln>
            <a:noFill/>
          </a:ln>
          <a:effectLst>
            <a:outerShdw blurRad="50800" rotWithShape="0" algn="tl" dir="2700000" dist="38100">
              <a:srgbClr val="000000">
                <a:alpha val="40000"/>
              </a:srgbClr>
            </a:outerShdw>
          </a:effectLst>
        </p:spPr>
      </p:pic>
      <p:sp>
        <p:nvSpPr>
          <p:cNvPr id="35" name="Google Shape;35;p4"/>
          <p:cNvSpPr/>
          <p:nvPr/>
        </p:nvSpPr>
        <p:spPr>
          <a:xfrm>
            <a:off x="-1778" y="6574604"/>
            <a:ext cx="12193800" cy="28350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2"/>
              </a:solidFill>
              <a:latin typeface="Arial"/>
              <a:ea typeface="Arial"/>
              <a:cs typeface="Arial"/>
              <a:sym typeface="Arial"/>
            </a:endParaRPr>
          </a:p>
        </p:txBody>
      </p:sp>
      <p:sp>
        <p:nvSpPr>
          <p:cNvPr id="36" name="Google Shape;36;p4"/>
          <p:cNvSpPr/>
          <p:nvPr/>
        </p:nvSpPr>
        <p:spPr>
          <a:xfrm flipH="1" rot="10800000">
            <a:off x="-4504" y="6540563"/>
            <a:ext cx="12196500" cy="594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2"/>
              </a:solidFill>
              <a:latin typeface="Arial"/>
              <a:ea typeface="Arial"/>
              <a:cs typeface="Arial"/>
              <a:sym typeface="Arial"/>
            </a:endParaRPr>
          </a:p>
        </p:txBody>
      </p:sp>
      <p:sp>
        <p:nvSpPr>
          <p:cNvPr id="37" name="Google Shape;37;p4"/>
          <p:cNvSpPr txBox="1"/>
          <p:nvPr>
            <p:ph idx="1" type="body"/>
          </p:nvPr>
        </p:nvSpPr>
        <p:spPr>
          <a:xfrm>
            <a:off x="386632" y="1445923"/>
            <a:ext cx="5508900" cy="4775400"/>
          </a:xfrm>
          <a:prstGeom prst="rect">
            <a:avLst/>
          </a:prstGeom>
          <a:noFill/>
          <a:ln>
            <a:noFill/>
          </a:ln>
        </p:spPr>
        <p:txBody>
          <a:bodyPr anchorCtr="0" anchor="t" bIns="45700" lIns="91425" spcFirstLastPara="1" rIns="91425" wrap="square" tIns="45700">
            <a:noAutofit/>
          </a:bodyPr>
          <a:lstStyle>
            <a:lvl1pPr indent="-406400" lvl="0" marL="457200" marR="0" algn="l">
              <a:lnSpc>
                <a:spcPct val="115000"/>
              </a:lnSpc>
              <a:spcBef>
                <a:spcPts val="1000"/>
              </a:spcBef>
              <a:spcAft>
                <a:spcPts val="0"/>
              </a:spcAft>
              <a:buClr>
                <a:schemeClr val="dk1"/>
              </a:buClr>
              <a:buSzPts val="2800"/>
              <a:buFont typeface="Montserrat"/>
              <a:buChar char="❖"/>
              <a:defRPr i="0" sz="2800" u="none" cap="none" strike="noStrike">
                <a:solidFill>
                  <a:schemeClr val="dk1"/>
                </a:solidFill>
                <a:latin typeface="Montserrat"/>
                <a:ea typeface="Montserrat"/>
                <a:cs typeface="Montserrat"/>
                <a:sym typeface="Montserrat"/>
              </a:defRPr>
            </a:lvl1pPr>
            <a:lvl2pPr indent="-381000" lvl="1" marL="914400" marR="0" algn="l">
              <a:lnSpc>
                <a:spcPct val="115000"/>
              </a:lnSpc>
              <a:spcBef>
                <a:spcPts val="500"/>
              </a:spcBef>
              <a:spcAft>
                <a:spcPts val="0"/>
              </a:spcAft>
              <a:buClr>
                <a:schemeClr val="dk1"/>
              </a:buClr>
              <a:buSzPts val="2400"/>
              <a:buFont typeface="Montserrat"/>
              <a:buChar char="▪"/>
              <a:defRPr i="0" sz="2400" u="none" cap="none" strike="noStrike">
                <a:solidFill>
                  <a:schemeClr val="dk1"/>
                </a:solidFill>
                <a:latin typeface="Montserrat"/>
                <a:ea typeface="Montserrat"/>
                <a:cs typeface="Montserrat"/>
                <a:sym typeface="Montserrat"/>
              </a:defRPr>
            </a:lvl2pPr>
            <a:lvl3pPr indent="-355600" lvl="2" marL="1371600" marR="0" algn="l">
              <a:lnSpc>
                <a:spcPct val="115000"/>
              </a:lnSpc>
              <a:spcBef>
                <a:spcPts val="500"/>
              </a:spcBef>
              <a:spcAft>
                <a:spcPts val="0"/>
              </a:spcAft>
              <a:buClr>
                <a:schemeClr val="dk1"/>
              </a:buClr>
              <a:buSzPts val="2000"/>
              <a:buFont typeface="Montserrat"/>
              <a:buChar char="o"/>
              <a:defRPr i="0" sz="2000" u="none" cap="none" strike="noStrike">
                <a:solidFill>
                  <a:schemeClr val="dk1"/>
                </a:solidFill>
                <a:latin typeface="Montserrat"/>
                <a:ea typeface="Montserrat"/>
                <a:cs typeface="Montserrat"/>
                <a:sym typeface="Montserrat"/>
              </a:defRPr>
            </a:lvl3pPr>
            <a:lvl4pPr indent="-342900" lvl="3" marL="1828800" marR="0" algn="l">
              <a:lnSpc>
                <a:spcPct val="115000"/>
              </a:lnSpc>
              <a:spcBef>
                <a:spcPts val="500"/>
              </a:spcBef>
              <a:spcAft>
                <a:spcPts val="0"/>
              </a:spcAft>
              <a:buClr>
                <a:schemeClr val="dk1"/>
              </a:buClr>
              <a:buSzPts val="1800"/>
              <a:buFont typeface="Montserrat"/>
              <a:buChar char="•"/>
              <a:defRPr i="0" sz="1800" u="none" cap="none" strike="noStrike">
                <a:solidFill>
                  <a:schemeClr val="dk1"/>
                </a:solidFill>
                <a:latin typeface="Montserrat"/>
                <a:ea typeface="Montserrat"/>
                <a:cs typeface="Montserrat"/>
                <a:sym typeface="Montserrat"/>
              </a:defRPr>
            </a:lvl4pPr>
            <a:lvl5pPr indent="-342900" lvl="4" marL="2286000" marR="0" algn="l">
              <a:lnSpc>
                <a:spcPct val="115000"/>
              </a:lnSpc>
              <a:spcBef>
                <a:spcPts val="500"/>
              </a:spcBef>
              <a:spcAft>
                <a:spcPts val="0"/>
              </a:spcAft>
              <a:buClr>
                <a:schemeClr val="dk1"/>
              </a:buClr>
              <a:buSzPts val="1800"/>
              <a:buFont typeface="Montserrat"/>
              <a:buChar char="•"/>
              <a:defRPr i="0" sz="1800" u="none" cap="none" strike="noStrike">
                <a:solidFill>
                  <a:schemeClr val="dk1"/>
                </a:solidFill>
                <a:latin typeface="Montserrat"/>
                <a:ea typeface="Montserrat"/>
                <a:cs typeface="Montserrat"/>
                <a:sym typeface="Montserrat"/>
              </a:defRPr>
            </a:lvl5pPr>
            <a:lvl6pPr indent="-355600" lvl="5" marL="2743200" marR="0" algn="l">
              <a:lnSpc>
                <a:spcPct val="115000"/>
              </a:lnSpc>
              <a:spcBef>
                <a:spcPts val="500"/>
              </a:spcBef>
              <a:spcAft>
                <a:spcPts val="0"/>
              </a:spcAft>
              <a:buClr>
                <a:schemeClr val="dk1"/>
              </a:buClr>
              <a:buSzPts val="2000"/>
              <a:buFont typeface="Montserrat"/>
              <a:buChar char="•"/>
              <a:defRPr i="0" sz="2000" u="none" cap="none" strike="noStrike">
                <a:solidFill>
                  <a:schemeClr val="dk1"/>
                </a:solidFill>
                <a:latin typeface="Montserrat"/>
                <a:ea typeface="Montserrat"/>
                <a:cs typeface="Montserrat"/>
                <a:sym typeface="Montserrat"/>
              </a:defRPr>
            </a:lvl6pPr>
            <a:lvl7pPr indent="-355600" lvl="6" marL="3200400" marR="0" algn="l">
              <a:lnSpc>
                <a:spcPct val="115000"/>
              </a:lnSpc>
              <a:spcBef>
                <a:spcPts val="500"/>
              </a:spcBef>
              <a:spcAft>
                <a:spcPts val="0"/>
              </a:spcAft>
              <a:buClr>
                <a:schemeClr val="dk1"/>
              </a:buClr>
              <a:buSzPts val="2000"/>
              <a:buFont typeface="Montserrat"/>
              <a:buChar char="•"/>
              <a:defRPr i="0" sz="2000" u="none" cap="none" strike="noStrike">
                <a:solidFill>
                  <a:schemeClr val="dk1"/>
                </a:solidFill>
                <a:latin typeface="Montserrat"/>
                <a:ea typeface="Montserrat"/>
                <a:cs typeface="Montserrat"/>
                <a:sym typeface="Montserrat"/>
              </a:defRPr>
            </a:lvl7pPr>
            <a:lvl8pPr indent="-355600" lvl="7" marL="3657600" marR="0" algn="l">
              <a:lnSpc>
                <a:spcPct val="115000"/>
              </a:lnSpc>
              <a:spcBef>
                <a:spcPts val="500"/>
              </a:spcBef>
              <a:spcAft>
                <a:spcPts val="0"/>
              </a:spcAft>
              <a:buClr>
                <a:schemeClr val="dk1"/>
              </a:buClr>
              <a:buSzPts val="2000"/>
              <a:buFont typeface="Montserrat"/>
              <a:buChar char="•"/>
              <a:defRPr i="0" sz="2000" u="none" cap="none" strike="noStrike">
                <a:solidFill>
                  <a:schemeClr val="dk1"/>
                </a:solidFill>
                <a:latin typeface="Montserrat"/>
                <a:ea typeface="Montserrat"/>
                <a:cs typeface="Montserrat"/>
                <a:sym typeface="Montserrat"/>
              </a:defRPr>
            </a:lvl8pPr>
            <a:lvl9pPr indent="-355600" lvl="8" marL="4114800" marR="0" algn="l">
              <a:lnSpc>
                <a:spcPct val="115000"/>
              </a:lnSpc>
              <a:spcBef>
                <a:spcPts val="500"/>
              </a:spcBef>
              <a:spcAft>
                <a:spcPts val="0"/>
              </a:spcAft>
              <a:buClr>
                <a:schemeClr val="dk1"/>
              </a:buClr>
              <a:buSzPts val="2000"/>
              <a:buFont typeface="Montserrat"/>
              <a:buChar char="•"/>
              <a:defRPr i="0" sz="2000" u="none" cap="none" strike="noStrike">
                <a:solidFill>
                  <a:schemeClr val="dk1"/>
                </a:solidFill>
                <a:latin typeface="Montserrat"/>
                <a:ea typeface="Montserrat"/>
                <a:cs typeface="Montserrat"/>
                <a:sym typeface="Montserrat"/>
              </a:defRPr>
            </a:lvl9pPr>
          </a:lstStyle>
          <a:p/>
        </p:txBody>
      </p:sp>
      <p:sp>
        <p:nvSpPr>
          <p:cNvPr id="38" name="Google Shape;38;p4"/>
          <p:cNvSpPr txBox="1"/>
          <p:nvPr>
            <p:ph idx="2" type="body"/>
          </p:nvPr>
        </p:nvSpPr>
        <p:spPr>
          <a:xfrm>
            <a:off x="6296361" y="1445923"/>
            <a:ext cx="5508900" cy="4775400"/>
          </a:xfrm>
          <a:prstGeom prst="rect">
            <a:avLst/>
          </a:prstGeom>
          <a:noFill/>
          <a:ln>
            <a:noFill/>
          </a:ln>
        </p:spPr>
        <p:txBody>
          <a:bodyPr anchorCtr="0" anchor="t" bIns="45700" lIns="91425" spcFirstLastPara="1" rIns="91425" wrap="square" tIns="45700">
            <a:noAutofit/>
          </a:bodyPr>
          <a:lstStyle>
            <a:lvl1pPr indent="-406400" lvl="0" marL="457200" marR="0" algn="l">
              <a:lnSpc>
                <a:spcPct val="115000"/>
              </a:lnSpc>
              <a:spcBef>
                <a:spcPts val="1000"/>
              </a:spcBef>
              <a:spcAft>
                <a:spcPts val="0"/>
              </a:spcAft>
              <a:buClr>
                <a:schemeClr val="dk1"/>
              </a:buClr>
              <a:buSzPts val="2800"/>
              <a:buFont typeface="Montserrat"/>
              <a:buChar char="❖"/>
              <a:defRPr i="0" sz="2800" u="none" cap="none" strike="noStrike">
                <a:solidFill>
                  <a:schemeClr val="dk1"/>
                </a:solidFill>
                <a:latin typeface="Montserrat"/>
                <a:ea typeface="Montserrat"/>
                <a:cs typeface="Montserrat"/>
                <a:sym typeface="Montserrat"/>
              </a:defRPr>
            </a:lvl1pPr>
            <a:lvl2pPr indent="-381000" lvl="1" marL="914400" marR="0" algn="l">
              <a:lnSpc>
                <a:spcPct val="115000"/>
              </a:lnSpc>
              <a:spcBef>
                <a:spcPts val="500"/>
              </a:spcBef>
              <a:spcAft>
                <a:spcPts val="0"/>
              </a:spcAft>
              <a:buClr>
                <a:schemeClr val="dk1"/>
              </a:buClr>
              <a:buSzPts val="2400"/>
              <a:buFont typeface="Montserrat"/>
              <a:buChar char="▪"/>
              <a:defRPr i="0" sz="2400" u="none" cap="none" strike="noStrike">
                <a:solidFill>
                  <a:schemeClr val="dk1"/>
                </a:solidFill>
                <a:latin typeface="Montserrat"/>
                <a:ea typeface="Montserrat"/>
                <a:cs typeface="Montserrat"/>
                <a:sym typeface="Montserrat"/>
              </a:defRPr>
            </a:lvl2pPr>
            <a:lvl3pPr indent="-355600" lvl="2" marL="1371600" marR="0" algn="l">
              <a:lnSpc>
                <a:spcPct val="115000"/>
              </a:lnSpc>
              <a:spcBef>
                <a:spcPts val="500"/>
              </a:spcBef>
              <a:spcAft>
                <a:spcPts val="0"/>
              </a:spcAft>
              <a:buClr>
                <a:schemeClr val="dk1"/>
              </a:buClr>
              <a:buSzPts val="2000"/>
              <a:buFont typeface="Montserrat"/>
              <a:buChar char="o"/>
              <a:defRPr i="0" sz="2000" u="none" cap="none" strike="noStrike">
                <a:solidFill>
                  <a:schemeClr val="dk1"/>
                </a:solidFill>
                <a:latin typeface="Montserrat"/>
                <a:ea typeface="Montserrat"/>
                <a:cs typeface="Montserrat"/>
                <a:sym typeface="Montserrat"/>
              </a:defRPr>
            </a:lvl3pPr>
            <a:lvl4pPr indent="-342900" lvl="3" marL="1828800" marR="0" algn="l">
              <a:lnSpc>
                <a:spcPct val="115000"/>
              </a:lnSpc>
              <a:spcBef>
                <a:spcPts val="500"/>
              </a:spcBef>
              <a:spcAft>
                <a:spcPts val="0"/>
              </a:spcAft>
              <a:buClr>
                <a:schemeClr val="dk1"/>
              </a:buClr>
              <a:buSzPts val="1800"/>
              <a:buFont typeface="Montserrat"/>
              <a:buChar char="•"/>
              <a:defRPr i="0" sz="1800" u="none" cap="none" strike="noStrike">
                <a:solidFill>
                  <a:schemeClr val="dk1"/>
                </a:solidFill>
                <a:latin typeface="Montserrat"/>
                <a:ea typeface="Montserrat"/>
                <a:cs typeface="Montserrat"/>
                <a:sym typeface="Montserrat"/>
              </a:defRPr>
            </a:lvl4pPr>
            <a:lvl5pPr indent="-342900" lvl="4" marL="2286000" marR="0" algn="l">
              <a:lnSpc>
                <a:spcPct val="115000"/>
              </a:lnSpc>
              <a:spcBef>
                <a:spcPts val="500"/>
              </a:spcBef>
              <a:spcAft>
                <a:spcPts val="0"/>
              </a:spcAft>
              <a:buClr>
                <a:schemeClr val="dk1"/>
              </a:buClr>
              <a:buSzPts val="1800"/>
              <a:buFont typeface="Montserrat"/>
              <a:buChar char="•"/>
              <a:defRPr i="0" sz="1800" u="none" cap="none" strike="noStrike">
                <a:solidFill>
                  <a:schemeClr val="dk1"/>
                </a:solidFill>
                <a:latin typeface="Montserrat"/>
                <a:ea typeface="Montserrat"/>
                <a:cs typeface="Montserrat"/>
                <a:sym typeface="Montserrat"/>
              </a:defRPr>
            </a:lvl5pPr>
            <a:lvl6pPr indent="-355600" lvl="5" marL="2743200" marR="0" algn="l">
              <a:lnSpc>
                <a:spcPct val="115000"/>
              </a:lnSpc>
              <a:spcBef>
                <a:spcPts val="500"/>
              </a:spcBef>
              <a:spcAft>
                <a:spcPts val="0"/>
              </a:spcAft>
              <a:buClr>
                <a:schemeClr val="dk1"/>
              </a:buClr>
              <a:buSzPts val="2000"/>
              <a:buFont typeface="Montserrat"/>
              <a:buChar char="•"/>
              <a:defRPr i="0" sz="2000" u="none" cap="none" strike="noStrike">
                <a:solidFill>
                  <a:schemeClr val="dk1"/>
                </a:solidFill>
                <a:latin typeface="Montserrat"/>
                <a:ea typeface="Montserrat"/>
                <a:cs typeface="Montserrat"/>
                <a:sym typeface="Montserrat"/>
              </a:defRPr>
            </a:lvl6pPr>
            <a:lvl7pPr indent="-355600" lvl="6" marL="3200400" marR="0" algn="l">
              <a:lnSpc>
                <a:spcPct val="115000"/>
              </a:lnSpc>
              <a:spcBef>
                <a:spcPts val="500"/>
              </a:spcBef>
              <a:spcAft>
                <a:spcPts val="0"/>
              </a:spcAft>
              <a:buClr>
                <a:schemeClr val="dk1"/>
              </a:buClr>
              <a:buSzPts val="2000"/>
              <a:buFont typeface="Montserrat"/>
              <a:buChar char="•"/>
              <a:defRPr i="0" sz="2000" u="none" cap="none" strike="noStrike">
                <a:solidFill>
                  <a:schemeClr val="dk1"/>
                </a:solidFill>
                <a:latin typeface="Montserrat"/>
                <a:ea typeface="Montserrat"/>
                <a:cs typeface="Montserrat"/>
                <a:sym typeface="Montserrat"/>
              </a:defRPr>
            </a:lvl7pPr>
            <a:lvl8pPr indent="-355600" lvl="7" marL="3657600" marR="0" algn="l">
              <a:lnSpc>
                <a:spcPct val="115000"/>
              </a:lnSpc>
              <a:spcBef>
                <a:spcPts val="500"/>
              </a:spcBef>
              <a:spcAft>
                <a:spcPts val="0"/>
              </a:spcAft>
              <a:buClr>
                <a:schemeClr val="dk1"/>
              </a:buClr>
              <a:buSzPts val="2000"/>
              <a:buFont typeface="Montserrat"/>
              <a:buChar char="•"/>
              <a:defRPr i="0" sz="2000" u="none" cap="none" strike="noStrike">
                <a:solidFill>
                  <a:schemeClr val="dk1"/>
                </a:solidFill>
                <a:latin typeface="Montserrat"/>
                <a:ea typeface="Montserrat"/>
                <a:cs typeface="Montserrat"/>
                <a:sym typeface="Montserrat"/>
              </a:defRPr>
            </a:lvl8pPr>
            <a:lvl9pPr indent="-355600" lvl="8" marL="4114800" marR="0" algn="l">
              <a:lnSpc>
                <a:spcPct val="115000"/>
              </a:lnSpc>
              <a:spcBef>
                <a:spcPts val="500"/>
              </a:spcBef>
              <a:spcAft>
                <a:spcPts val="0"/>
              </a:spcAft>
              <a:buClr>
                <a:schemeClr val="dk1"/>
              </a:buClr>
              <a:buSzPts val="2000"/>
              <a:buFont typeface="Montserrat"/>
              <a:buChar char="•"/>
              <a:defRPr i="0" sz="2000" u="none" cap="none" strike="noStrike">
                <a:solidFill>
                  <a:schemeClr val="dk1"/>
                </a:solidFill>
                <a:latin typeface="Montserrat"/>
                <a:ea typeface="Montserrat"/>
                <a:cs typeface="Montserrat"/>
                <a:sym typeface="Montserrat"/>
              </a:defRPr>
            </a:lvl9pPr>
          </a:lstStyle>
          <a:p/>
        </p:txBody>
      </p:sp>
      <p:sp>
        <p:nvSpPr>
          <p:cNvPr id="39" name="Google Shape;39;p4"/>
          <p:cNvSpPr txBox="1"/>
          <p:nvPr/>
        </p:nvSpPr>
        <p:spPr>
          <a:xfrm>
            <a:off x="10265664" y="6574604"/>
            <a:ext cx="1925400" cy="307800"/>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1" lang="en-GB" sz="1400">
                <a:solidFill>
                  <a:schemeClr val="accent1"/>
                </a:solidFill>
                <a:latin typeface="Montserrat"/>
                <a:ea typeface="Montserrat"/>
                <a:cs typeface="Montserrat"/>
                <a:sym typeface="Montserrat"/>
              </a:rPr>
              <a:t>Slide </a:t>
            </a:r>
            <a:fld id="{00000000-1234-1234-1234-123412341234}" type="slidenum">
              <a:rPr b="1" lang="en-GB" sz="1400">
                <a:solidFill>
                  <a:schemeClr val="accent1"/>
                </a:solidFill>
                <a:latin typeface="Montserrat"/>
                <a:ea typeface="Montserrat"/>
                <a:cs typeface="Montserrat"/>
                <a:sym typeface="Montserrat"/>
              </a:rPr>
              <a:t>‹#›</a:t>
            </a:fld>
            <a:endParaRPr b="1" sz="1400">
              <a:solidFill>
                <a:schemeClr val="accent1"/>
              </a:solidFill>
              <a:latin typeface="Montserrat"/>
              <a:ea typeface="Montserrat"/>
              <a:cs typeface="Montserrat"/>
              <a:sym typeface="Montserrat"/>
            </a:endParaRPr>
          </a:p>
        </p:txBody>
      </p:sp>
      <p:sp>
        <p:nvSpPr>
          <p:cNvPr id="40" name="Google Shape;40;p4"/>
          <p:cNvSpPr txBox="1"/>
          <p:nvPr>
            <p:ph type="title"/>
          </p:nvPr>
        </p:nvSpPr>
        <p:spPr>
          <a:xfrm>
            <a:off x="176048" y="175939"/>
            <a:ext cx="9387000" cy="779100"/>
          </a:xfrm>
          <a:prstGeom prst="rect">
            <a:avLst/>
          </a:prstGeom>
          <a:noFill/>
          <a:ln>
            <a:noFill/>
          </a:ln>
        </p:spPr>
        <p:txBody>
          <a:bodyPr anchorCtr="0" anchor="t" bIns="45700" lIns="91425" spcFirstLastPara="1" rIns="91425" wrap="square" tIns="45700">
            <a:noAutofit/>
          </a:bodyPr>
          <a:lstStyle>
            <a:lvl1pPr lvl="0" marR="0" algn="l">
              <a:lnSpc>
                <a:spcPct val="90000"/>
              </a:lnSpc>
              <a:spcBef>
                <a:spcPts val="0"/>
              </a:spcBef>
              <a:spcAft>
                <a:spcPts val="0"/>
              </a:spcAft>
              <a:buClr>
                <a:schemeClr val="lt1"/>
              </a:buClr>
              <a:buSzPts val="4400"/>
              <a:buFont typeface="Montserrat"/>
              <a:buNone/>
              <a:defRPr i="0" sz="4400" u="none" cap="none" strike="noStrike">
                <a:solidFill>
                  <a:schemeClr val="lt1"/>
                </a:solidFill>
                <a:latin typeface="Montserrat"/>
                <a:ea typeface="Montserrat"/>
                <a:cs typeface="Montserrat"/>
                <a:sym typeface="Montserrat"/>
              </a:defRPr>
            </a:lvl1pPr>
            <a:lvl2pPr lvl="1">
              <a:spcBef>
                <a:spcPts val="0"/>
              </a:spcBef>
              <a:spcAft>
                <a:spcPts val="0"/>
              </a:spcAft>
              <a:buSzPts val="1400"/>
              <a:buFont typeface="Montserrat"/>
              <a:buNone/>
              <a:defRPr sz="1800">
                <a:latin typeface="Montserrat"/>
                <a:ea typeface="Montserrat"/>
                <a:cs typeface="Montserrat"/>
                <a:sym typeface="Montserrat"/>
              </a:defRPr>
            </a:lvl2pPr>
            <a:lvl3pPr lvl="2">
              <a:spcBef>
                <a:spcPts val="0"/>
              </a:spcBef>
              <a:spcAft>
                <a:spcPts val="0"/>
              </a:spcAft>
              <a:buSzPts val="1400"/>
              <a:buFont typeface="Montserrat"/>
              <a:buNone/>
              <a:defRPr sz="1800">
                <a:latin typeface="Montserrat"/>
                <a:ea typeface="Montserrat"/>
                <a:cs typeface="Montserrat"/>
                <a:sym typeface="Montserrat"/>
              </a:defRPr>
            </a:lvl3pPr>
            <a:lvl4pPr lvl="3">
              <a:spcBef>
                <a:spcPts val="0"/>
              </a:spcBef>
              <a:spcAft>
                <a:spcPts val="0"/>
              </a:spcAft>
              <a:buSzPts val="1400"/>
              <a:buFont typeface="Montserrat"/>
              <a:buNone/>
              <a:defRPr sz="1800">
                <a:latin typeface="Montserrat"/>
                <a:ea typeface="Montserrat"/>
                <a:cs typeface="Montserrat"/>
                <a:sym typeface="Montserrat"/>
              </a:defRPr>
            </a:lvl4pPr>
            <a:lvl5pPr lvl="4">
              <a:spcBef>
                <a:spcPts val="0"/>
              </a:spcBef>
              <a:spcAft>
                <a:spcPts val="0"/>
              </a:spcAft>
              <a:buSzPts val="1400"/>
              <a:buFont typeface="Montserrat"/>
              <a:buNone/>
              <a:defRPr sz="1800">
                <a:latin typeface="Montserrat"/>
                <a:ea typeface="Montserrat"/>
                <a:cs typeface="Montserrat"/>
                <a:sym typeface="Montserrat"/>
              </a:defRPr>
            </a:lvl5pPr>
            <a:lvl6pPr lvl="5">
              <a:spcBef>
                <a:spcPts val="0"/>
              </a:spcBef>
              <a:spcAft>
                <a:spcPts val="0"/>
              </a:spcAft>
              <a:buSzPts val="1400"/>
              <a:buFont typeface="Montserrat"/>
              <a:buNone/>
              <a:defRPr sz="1800">
                <a:latin typeface="Montserrat"/>
                <a:ea typeface="Montserrat"/>
                <a:cs typeface="Montserrat"/>
                <a:sym typeface="Montserrat"/>
              </a:defRPr>
            </a:lvl6pPr>
            <a:lvl7pPr lvl="6">
              <a:spcBef>
                <a:spcPts val="0"/>
              </a:spcBef>
              <a:spcAft>
                <a:spcPts val="0"/>
              </a:spcAft>
              <a:buSzPts val="1400"/>
              <a:buFont typeface="Montserrat"/>
              <a:buNone/>
              <a:defRPr sz="1800">
                <a:latin typeface="Montserrat"/>
                <a:ea typeface="Montserrat"/>
                <a:cs typeface="Montserrat"/>
                <a:sym typeface="Montserrat"/>
              </a:defRPr>
            </a:lvl7pPr>
            <a:lvl8pPr lvl="7">
              <a:spcBef>
                <a:spcPts val="0"/>
              </a:spcBef>
              <a:spcAft>
                <a:spcPts val="0"/>
              </a:spcAft>
              <a:buSzPts val="1400"/>
              <a:buFont typeface="Montserrat"/>
              <a:buNone/>
              <a:defRPr sz="1800">
                <a:latin typeface="Montserrat"/>
                <a:ea typeface="Montserrat"/>
                <a:cs typeface="Montserrat"/>
                <a:sym typeface="Montserrat"/>
              </a:defRPr>
            </a:lvl8pPr>
            <a:lvl9pPr lvl="8">
              <a:spcBef>
                <a:spcPts val="0"/>
              </a:spcBef>
              <a:spcAft>
                <a:spcPts val="0"/>
              </a:spcAft>
              <a:buSzPts val="1400"/>
              <a:buFont typeface="Montserrat"/>
              <a:buNone/>
              <a:defRPr sz="1800">
                <a:latin typeface="Montserrat"/>
                <a:ea typeface="Montserrat"/>
                <a:cs typeface="Montserrat"/>
                <a:sym typeface="Montserrat"/>
              </a:defRPr>
            </a:lvl9pPr>
          </a:lstStyle>
          <a:p/>
        </p:txBody>
      </p:sp>
      <p:sp>
        <p:nvSpPr>
          <p:cNvPr id="41" name="Google Shape;41;p4"/>
          <p:cNvSpPr txBox="1"/>
          <p:nvPr/>
        </p:nvSpPr>
        <p:spPr>
          <a:xfrm>
            <a:off x="-24375" y="6562800"/>
            <a:ext cx="5875200" cy="30780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SzPts val="1100"/>
              <a:buNone/>
            </a:pPr>
            <a:r>
              <a:rPr b="1" lang="en-GB">
                <a:solidFill>
                  <a:schemeClr val="accent1"/>
                </a:solidFill>
                <a:latin typeface="Montserrat"/>
                <a:ea typeface="Montserrat"/>
                <a:cs typeface="Montserrat"/>
                <a:sym typeface="Montserrat"/>
              </a:rPr>
              <a:t>SIT-41, 14-16 April 2026</a:t>
            </a:r>
            <a:endParaRPr b="1">
              <a:solidFill>
                <a:schemeClr val="accent1"/>
              </a:solidFill>
              <a:latin typeface="Montserrat"/>
              <a:ea typeface="Montserrat"/>
              <a:cs typeface="Montserrat"/>
              <a:sym typeface="Montserrat"/>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Only">
    <p:spTree>
      <p:nvGrpSpPr>
        <p:cNvPr id="42" name="Shape 42"/>
        <p:cNvGrpSpPr/>
        <p:nvPr/>
      </p:nvGrpSpPr>
      <p:grpSpPr>
        <a:xfrm>
          <a:off x="0" y="0"/>
          <a:ext cx="0" cy="0"/>
          <a:chOff x="0" y="0"/>
          <a:chExt cx="0" cy="0"/>
        </a:xfrm>
      </p:grpSpPr>
      <p:sp>
        <p:nvSpPr>
          <p:cNvPr id="43" name="Google Shape;43;p5"/>
          <p:cNvSpPr/>
          <p:nvPr/>
        </p:nvSpPr>
        <p:spPr>
          <a:xfrm>
            <a:off x="0" y="1"/>
            <a:ext cx="12192000" cy="10374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2"/>
              </a:solidFill>
              <a:latin typeface="Arial"/>
              <a:ea typeface="Arial"/>
              <a:cs typeface="Arial"/>
              <a:sym typeface="Arial"/>
            </a:endParaRPr>
          </a:p>
        </p:txBody>
      </p:sp>
      <p:pic>
        <p:nvPicPr>
          <p:cNvPr id="44" name="Google Shape;44;p5"/>
          <p:cNvPicPr preferRelativeResize="0"/>
          <p:nvPr/>
        </p:nvPicPr>
        <p:blipFill rotWithShape="1">
          <a:blip r:embed="rId2">
            <a:alphaModFix amt="34000"/>
          </a:blip>
          <a:srcRect b="35419" l="51342" r="-2843" t="39269"/>
          <a:stretch/>
        </p:blipFill>
        <p:spPr>
          <a:xfrm flipH="1">
            <a:off x="9304423" y="0"/>
            <a:ext cx="2887577" cy="1037492"/>
          </a:xfrm>
          <a:prstGeom prst="rect">
            <a:avLst/>
          </a:prstGeom>
          <a:noFill/>
          <a:ln>
            <a:noFill/>
          </a:ln>
        </p:spPr>
      </p:pic>
      <p:pic>
        <p:nvPicPr>
          <p:cNvPr id="45" name="Google Shape;45;p5"/>
          <p:cNvPicPr preferRelativeResize="0"/>
          <p:nvPr/>
        </p:nvPicPr>
        <p:blipFill rotWithShape="1">
          <a:blip r:embed="rId3">
            <a:alphaModFix/>
          </a:blip>
          <a:srcRect b="0" l="0" r="0" t="0"/>
          <a:stretch/>
        </p:blipFill>
        <p:spPr>
          <a:xfrm>
            <a:off x="9791700" y="111656"/>
            <a:ext cx="2027900" cy="803439"/>
          </a:xfrm>
          <a:prstGeom prst="rect">
            <a:avLst/>
          </a:prstGeom>
          <a:noFill/>
          <a:ln>
            <a:noFill/>
          </a:ln>
          <a:effectLst>
            <a:outerShdw blurRad="50800" rotWithShape="0" algn="tl" dir="2700000" dist="38100">
              <a:srgbClr val="000000">
                <a:alpha val="40000"/>
              </a:srgbClr>
            </a:outerShdw>
          </a:effectLst>
        </p:spPr>
      </p:pic>
      <p:sp>
        <p:nvSpPr>
          <p:cNvPr id="46" name="Google Shape;46;p5"/>
          <p:cNvSpPr/>
          <p:nvPr/>
        </p:nvSpPr>
        <p:spPr>
          <a:xfrm>
            <a:off x="-1778" y="6574604"/>
            <a:ext cx="12193800" cy="28350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2"/>
              </a:solidFill>
              <a:latin typeface="Arial"/>
              <a:ea typeface="Arial"/>
              <a:cs typeface="Arial"/>
              <a:sym typeface="Arial"/>
            </a:endParaRPr>
          </a:p>
        </p:txBody>
      </p:sp>
      <p:sp>
        <p:nvSpPr>
          <p:cNvPr id="47" name="Google Shape;47;p5"/>
          <p:cNvSpPr/>
          <p:nvPr/>
        </p:nvSpPr>
        <p:spPr>
          <a:xfrm flipH="1" rot="10800000">
            <a:off x="-4504" y="6540563"/>
            <a:ext cx="12196500" cy="594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2"/>
              </a:solidFill>
              <a:latin typeface="Arial"/>
              <a:ea typeface="Arial"/>
              <a:cs typeface="Arial"/>
              <a:sym typeface="Arial"/>
            </a:endParaRPr>
          </a:p>
        </p:txBody>
      </p:sp>
      <p:sp>
        <p:nvSpPr>
          <p:cNvPr id="48" name="Google Shape;48;p5"/>
          <p:cNvSpPr txBox="1"/>
          <p:nvPr/>
        </p:nvSpPr>
        <p:spPr>
          <a:xfrm>
            <a:off x="10265664" y="6574604"/>
            <a:ext cx="1925400" cy="307800"/>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1" lang="en-GB" sz="1400">
                <a:solidFill>
                  <a:schemeClr val="accent1"/>
                </a:solidFill>
                <a:latin typeface="Montserrat"/>
                <a:ea typeface="Montserrat"/>
                <a:cs typeface="Montserrat"/>
                <a:sym typeface="Montserrat"/>
              </a:rPr>
              <a:t>Slide </a:t>
            </a:r>
            <a:fld id="{00000000-1234-1234-1234-123412341234}" type="slidenum">
              <a:rPr b="1" lang="en-GB" sz="1400">
                <a:solidFill>
                  <a:schemeClr val="accent1"/>
                </a:solidFill>
                <a:latin typeface="Montserrat"/>
                <a:ea typeface="Montserrat"/>
                <a:cs typeface="Montserrat"/>
                <a:sym typeface="Montserrat"/>
              </a:rPr>
              <a:t>‹#›</a:t>
            </a:fld>
            <a:endParaRPr b="1" sz="1400">
              <a:solidFill>
                <a:schemeClr val="accent1"/>
              </a:solidFill>
              <a:latin typeface="Montserrat"/>
              <a:ea typeface="Montserrat"/>
              <a:cs typeface="Montserrat"/>
              <a:sym typeface="Montserrat"/>
            </a:endParaRPr>
          </a:p>
        </p:txBody>
      </p:sp>
      <p:sp>
        <p:nvSpPr>
          <p:cNvPr id="49" name="Google Shape;49;p5"/>
          <p:cNvSpPr txBox="1"/>
          <p:nvPr>
            <p:ph type="title"/>
          </p:nvPr>
        </p:nvSpPr>
        <p:spPr>
          <a:xfrm>
            <a:off x="176048" y="175939"/>
            <a:ext cx="9387000" cy="779100"/>
          </a:xfrm>
          <a:prstGeom prst="rect">
            <a:avLst/>
          </a:prstGeom>
          <a:noFill/>
          <a:ln>
            <a:noFill/>
          </a:ln>
        </p:spPr>
        <p:txBody>
          <a:bodyPr anchorCtr="0" anchor="t" bIns="45700" lIns="91425" spcFirstLastPara="1" rIns="91425" wrap="square" tIns="45700">
            <a:noAutofit/>
          </a:bodyPr>
          <a:lstStyle>
            <a:lvl1pPr lvl="0" marR="0" algn="l">
              <a:lnSpc>
                <a:spcPct val="90000"/>
              </a:lnSpc>
              <a:spcBef>
                <a:spcPts val="0"/>
              </a:spcBef>
              <a:spcAft>
                <a:spcPts val="0"/>
              </a:spcAft>
              <a:buClr>
                <a:schemeClr val="lt1"/>
              </a:buClr>
              <a:buSzPts val="4400"/>
              <a:buFont typeface="Montserrat"/>
              <a:buNone/>
              <a:defRPr i="0" sz="4400" u="none" cap="none" strike="noStrike">
                <a:solidFill>
                  <a:schemeClr val="lt1"/>
                </a:solidFill>
                <a:latin typeface="Montserrat"/>
                <a:ea typeface="Montserrat"/>
                <a:cs typeface="Montserrat"/>
                <a:sym typeface="Montserrat"/>
              </a:defRPr>
            </a:lvl1pPr>
            <a:lvl2pPr lvl="1">
              <a:spcBef>
                <a:spcPts val="0"/>
              </a:spcBef>
              <a:spcAft>
                <a:spcPts val="0"/>
              </a:spcAft>
              <a:buSzPts val="1400"/>
              <a:buFont typeface="Montserrat"/>
              <a:buNone/>
              <a:defRPr sz="1800">
                <a:latin typeface="Montserrat"/>
                <a:ea typeface="Montserrat"/>
                <a:cs typeface="Montserrat"/>
                <a:sym typeface="Montserrat"/>
              </a:defRPr>
            </a:lvl2pPr>
            <a:lvl3pPr lvl="2">
              <a:spcBef>
                <a:spcPts val="0"/>
              </a:spcBef>
              <a:spcAft>
                <a:spcPts val="0"/>
              </a:spcAft>
              <a:buSzPts val="1400"/>
              <a:buFont typeface="Montserrat"/>
              <a:buNone/>
              <a:defRPr sz="1800">
                <a:latin typeface="Montserrat"/>
                <a:ea typeface="Montserrat"/>
                <a:cs typeface="Montserrat"/>
                <a:sym typeface="Montserrat"/>
              </a:defRPr>
            </a:lvl3pPr>
            <a:lvl4pPr lvl="3">
              <a:spcBef>
                <a:spcPts val="0"/>
              </a:spcBef>
              <a:spcAft>
                <a:spcPts val="0"/>
              </a:spcAft>
              <a:buSzPts val="1400"/>
              <a:buFont typeface="Montserrat"/>
              <a:buNone/>
              <a:defRPr sz="1800">
                <a:latin typeface="Montserrat"/>
                <a:ea typeface="Montserrat"/>
                <a:cs typeface="Montserrat"/>
                <a:sym typeface="Montserrat"/>
              </a:defRPr>
            </a:lvl4pPr>
            <a:lvl5pPr lvl="4">
              <a:spcBef>
                <a:spcPts val="0"/>
              </a:spcBef>
              <a:spcAft>
                <a:spcPts val="0"/>
              </a:spcAft>
              <a:buSzPts val="1400"/>
              <a:buFont typeface="Montserrat"/>
              <a:buNone/>
              <a:defRPr sz="1800">
                <a:latin typeface="Montserrat"/>
                <a:ea typeface="Montserrat"/>
                <a:cs typeface="Montserrat"/>
                <a:sym typeface="Montserrat"/>
              </a:defRPr>
            </a:lvl5pPr>
            <a:lvl6pPr lvl="5">
              <a:spcBef>
                <a:spcPts val="0"/>
              </a:spcBef>
              <a:spcAft>
                <a:spcPts val="0"/>
              </a:spcAft>
              <a:buSzPts val="1400"/>
              <a:buFont typeface="Montserrat"/>
              <a:buNone/>
              <a:defRPr sz="1800">
                <a:latin typeface="Montserrat"/>
                <a:ea typeface="Montserrat"/>
                <a:cs typeface="Montserrat"/>
                <a:sym typeface="Montserrat"/>
              </a:defRPr>
            </a:lvl6pPr>
            <a:lvl7pPr lvl="6">
              <a:spcBef>
                <a:spcPts val="0"/>
              </a:spcBef>
              <a:spcAft>
                <a:spcPts val="0"/>
              </a:spcAft>
              <a:buSzPts val="1400"/>
              <a:buFont typeface="Montserrat"/>
              <a:buNone/>
              <a:defRPr sz="1800">
                <a:latin typeface="Montserrat"/>
                <a:ea typeface="Montserrat"/>
                <a:cs typeface="Montserrat"/>
                <a:sym typeface="Montserrat"/>
              </a:defRPr>
            </a:lvl7pPr>
            <a:lvl8pPr lvl="7">
              <a:spcBef>
                <a:spcPts val="0"/>
              </a:spcBef>
              <a:spcAft>
                <a:spcPts val="0"/>
              </a:spcAft>
              <a:buSzPts val="1400"/>
              <a:buFont typeface="Montserrat"/>
              <a:buNone/>
              <a:defRPr sz="1800">
                <a:latin typeface="Montserrat"/>
                <a:ea typeface="Montserrat"/>
                <a:cs typeface="Montserrat"/>
                <a:sym typeface="Montserrat"/>
              </a:defRPr>
            </a:lvl8pPr>
            <a:lvl9pPr lvl="8">
              <a:spcBef>
                <a:spcPts val="0"/>
              </a:spcBef>
              <a:spcAft>
                <a:spcPts val="0"/>
              </a:spcAft>
              <a:buSzPts val="1400"/>
              <a:buFont typeface="Montserrat"/>
              <a:buNone/>
              <a:defRPr sz="1800">
                <a:latin typeface="Montserrat"/>
                <a:ea typeface="Montserrat"/>
                <a:cs typeface="Montserrat"/>
                <a:sym typeface="Montserrat"/>
              </a:defRPr>
            </a:lvl9pPr>
          </a:lstStyle>
          <a:p/>
        </p:txBody>
      </p:sp>
      <p:sp>
        <p:nvSpPr>
          <p:cNvPr id="50" name="Google Shape;50;p5"/>
          <p:cNvSpPr txBox="1"/>
          <p:nvPr/>
        </p:nvSpPr>
        <p:spPr>
          <a:xfrm>
            <a:off x="-24375" y="6562800"/>
            <a:ext cx="5875200" cy="30780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SzPts val="1100"/>
              <a:buNone/>
            </a:pPr>
            <a:r>
              <a:rPr b="1" lang="en-GB">
                <a:solidFill>
                  <a:schemeClr val="accent1"/>
                </a:solidFill>
                <a:latin typeface="Montserrat"/>
                <a:ea typeface="Montserrat"/>
                <a:cs typeface="Montserrat"/>
                <a:sym typeface="Montserrat"/>
              </a:rPr>
              <a:t>SIT-41, 14-16 April 2026</a:t>
            </a:r>
            <a:endParaRPr b="1">
              <a:solidFill>
                <a:schemeClr val="accent1"/>
              </a:solidFill>
              <a:latin typeface="Montserrat"/>
              <a:ea typeface="Montserrat"/>
              <a:cs typeface="Montserrat"/>
              <a:sym typeface="Montserrat"/>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p:cSld name="Content with Caption">
    <p:spTree>
      <p:nvGrpSpPr>
        <p:cNvPr id="51" name="Shape 51"/>
        <p:cNvGrpSpPr/>
        <p:nvPr/>
      </p:nvGrpSpPr>
      <p:grpSpPr>
        <a:xfrm>
          <a:off x="0" y="0"/>
          <a:ext cx="0" cy="0"/>
          <a:chOff x="0" y="0"/>
          <a:chExt cx="0" cy="0"/>
        </a:xfrm>
      </p:grpSpPr>
      <p:sp>
        <p:nvSpPr>
          <p:cNvPr id="52" name="Google Shape;52;p6"/>
          <p:cNvSpPr/>
          <p:nvPr/>
        </p:nvSpPr>
        <p:spPr>
          <a:xfrm>
            <a:off x="0" y="1"/>
            <a:ext cx="12192000" cy="10374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2"/>
              </a:solidFill>
              <a:latin typeface="Arial"/>
              <a:ea typeface="Arial"/>
              <a:cs typeface="Arial"/>
              <a:sym typeface="Arial"/>
            </a:endParaRPr>
          </a:p>
        </p:txBody>
      </p:sp>
      <p:pic>
        <p:nvPicPr>
          <p:cNvPr id="53" name="Google Shape;53;p6"/>
          <p:cNvPicPr preferRelativeResize="0"/>
          <p:nvPr/>
        </p:nvPicPr>
        <p:blipFill rotWithShape="1">
          <a:blip r:embed="rId2">
            <a:alphaModFix amt="34000"/>
          </a:blip>
          <a:srcRect b="35419" l="51342" r="-2843" t="39269"/>
          <a:stretch/>
        </p:blipFill>
        <p:spPr>
          <a:xfrm flipH="1">
            <a:off x="9304423" y="0"/>
            <a:ext cx="2887577" cy="1037492"/>
          </a:xfrm>
          <a:prstGeom prst="rect">
            <a:avLst/>
          </a:prstGeom>
          <a:noFill/>
          <a:ln>
            <a:noFill/>
          </a:ln>
        </p:spPr>
      </p:pic>
      <p:pic>
        <p:nvPicPr>
          <p:cNvPr id="54" name="Google Shape;54;p6"/>
          <p:cNvPicPr preferRelativeResize="0"/>
          <p:nvPr/>
        </p:nvPicPr>
        <p:blipFill rotWithShape="1">
          <a:blip r:embed="rId3">
            <a:alphaModFix/>
          </a:blip>
          <a:srcRect b="0" l="0" r="0" t="0"/>
          <a:stretch/>
        </p:blipFill>
        <p:spPr>
          <a:xfrm>
            <a:off x="9791700" y="111656"/>
            <a:ext cx="2027900" cy="803439"/>
          </a:xfrm>
          <a:prstGeom prst="rect">
            <a:avLst/>
          </a:prstGeom>
          <a:noFill/>
          <a:ln>
            <a:noFill/>
          </a:ln>
          <a:effectLst>
            <a:outerShdw blurRad="50800" rotWithShape="0" algn="tl" dir="2700000" dist="38100">
              <a:srgbClr val="000000">
                <a:alpha val="40000"/>
              </a:srgbClr>
            </a:outerShdw>
          </a:effectLst>
        </p:spPr>
      </p:pic>
      <p:sp>
        <p:nvSpPr>
          <p:cNvPr id="55" name="Google Shape;55;p6"/>
          <p:cNvSpPr/>
          <p:nvPr/>
        </p:nvSpPr>
        <p:spPr>
          <a:xfrm>
            <a:off x="-1778" y="6574604"/>
            <a:ext cx="12193800" cy="28350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2"/>
              </a:solidFill>
              <a:latin typeface="Arial"/>
              <a:ea typeface="Arial"/>
              <a:cs typeface="Arial"/>
              <a:sym typeface="Arial"/>
            </a:endParaRPr>
          </a:p>
        </p:txBody>
      </p:sp>
      <p:sp>
        <p:nvSpPr>
          <p:cNvPr id="56" name="Google Shape;56;p6"/>
          <p:cNvSpPr/>
          <p:nvPr/>
        </p:nvSpPr>
        <p:spPr>
          <a:xfrm flipH="1" rot="10800000">
            <a:off x="-4504" y="6540563"/>
            <a:ext cx="12196500" cy="594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2"/>
              </a:solidFill>
              <a:latin typeface="Arial"/>
              <a:ea typeface="Arial"/>
              <a:cs typeface="Arial"/>
              <a:sym typeface="Arial"/>
            </a:endParaRPr>
          </a:p>
        </p:txBody>
      </p:sp>
      <p:sp>
        <p:nvSpPr>
          <p:cNvPr id="57" name="Google Shape;57;p6"/>
          <p:cNvSpPr txBox="1"/>
          <p:nvPr>
            <p:ph idx="1" type="body"/>
          </p:nvPr>
        </p:nvSpPr>
        <p:spPr>
          <a:xfrm>
            <a:off x="5180012" y="1373852"/>
            <a:ext cx="6172200" cy="4694400"/>
          </a:xfrm>
          <a:prstGeom prst="rect">
            <a:avLst/>
          </a:prstGeom>
          <a:noFill/>
          <a:ln>
            <a:noFill/>
          </a:ln>
        </p:spPr>
        <p:txBody>
          <a:bodyPr anchorCtr="0" anchor="t" bIns="45700" lIns="91425" spcFirstLastPara="1" rIns="91425" wrap="square" tIns="45700">
            <a:noAutofit/>
          </a:bodyPr>
          <a:lstStyle>
            <a:lvl1pPr indent="-431800" lvl="0" marL="457200" marR="0" algn="l">
              <a:lnSpc>
                <a:spcPct val="115000"/>
              </a:lnSpc>
              <a:spcBef>
                <a:spcPts val="1000"/>
              </a:spcBef>
              <a:spcAft>
                <a:spcPts val="0"/>
              </a:spcAft>
              <a:buClr>
                <a:schemeClr val="dk1"/>
              </a:buClr>
              <a:buSzPts val="3200"/>
              <a:buFont typeface="Montserrat"/>
              <a:buChar char="❖"/>
              <a:defRPr i="0" sz="3200" u="none" cap="none" strike="noStrike">
                <a:solidFill>
                  <a:schemeClr val="dk1"/>
                </a:solidFill>
                <a:latin typeface="Montserrat"/>
                <a:ea typeface="Montserrat"/>
                <a:cs typeface="Montserrat"/>
                <a:sym typeface="Montserrat"/>
              </a:defRPr>
            </a:lvl1pPr>
            <a:lvl2pPr indent="-406400" lvl="1" marL="914400" marR="0" algn="l">
              <a:lnSpc>
                <a:spcPct val="115000"/>
              </a:lnSpc>
              <a:spcBef>
                <a:spcPts val="500"/>
              </a:spcBef>
              <a:spcAft>
                <a:spcPts val="0"/>
              </a:spcAft>
              <a:buClr>
                <a:schemeClr val="dk1"/>
              </a:buClr>
              <a:buSzPts val="2800"/>
              <a:buFont typeface="Montserrat"/>
              <a:buChar char="▪"/>
              <a:defRPr i="0" sz="2800" u="none" cap="none" strike="noStrike">
                <a:solidFill>
                  <a:schemeClr val="dk1"/>
                </a:solidFill>
                <a:latin typeface="Montserrat"/>
                <a:ea typeface="Montserrat"/>
                <a:cs typeface="Montserrat"/>
                <a:sym typeface="Montserrat"/>
              </a:defRPr>
            </a:lvl2pPr>
            <a:lvl3pPr indent="-381000" lvl="2" marL="1371600" marR="0" algn="l">
              <a:lnSpc>
                <a:spcPct val="115000"/>
              </a:lnSpc>
              <a:spcBef>
                <a:spcPts val="500"/>
              </a:spcBef>
              <a:spcAft>
                <a:spcPts val="0"/>
              </a:spcAft>
              <a:buClr>
                <a:schemeClr val="dk1"/>
              </a:buClr>
              <a:buSzPts val="2400"/>
              <a:buFont typeface="Montserrat"/>
              <a:buChar char="o"/>
              <a:defRPr i="0" sz="2400" u="none" cap="none" strike="noStrike">
                <a:solidFill>
                  <a:schemeClr val="dk1"/>
                </a:solidFill>
                <a:latin typeface="Montserrat"/>
                <a:ea typeface="Montserrat"/>
                <a:cs typeface="Montserrat"/>
                <a:sym typeface="Montserrat"/>
              </a:defRPr>
            </a:lvl3pPr>
            <a:lvl4pPr indent="-355600" lvl="3" marL="1828800" marR="0" algn="l">
              <a:lnSpc>
                <a:spcPct val="115000"/>
              </a:lnSpc>
              <a:spcBef>
                <a:spcPts val="500"/>
              </a:spcBef>
              <a:spcAft>
                <a:spcPts val="0"/>
              </a:spcAft>
              <a:buClr>
                <a:schemeClr val="dk1"/>
              </a:buClr>
              <a:buSzPts val="2000"/>
              <a:buFont typeface="Montserrat"/>
              <a:buChar char="•"/>
              <a:defRPr i="0" sz="2000" u="none" cap="none" strike="noStrike">
                <a:solidFill>
                  <a:schemeClr val="dk1"/>
                </a:solidFill>
                <a:latin typeface="Montserrat"/>
                <a:ea typeface="Montserrat"/>
                <a:cs typeface="Montserrat"/>
                <a:sym typeface="Montserrat"/>
              </a:defRPr>
            </a:lvl4pPr>
            <a:lvl5pPr indent="-355600" lvl="4" marL="2286000" marR="0" algn="l">
              <a:lnSpc>
                <a:spcPct val="115000"/>
              </a:lnSpc>
              <a:spcBef>
                <a:spcPts val="500"/>
              </a:spcBef>
              <a:spcAft>
                <a:spcPts val="0"/>
              </a:spcAft>
              <a:buClr>
                <a:schemeClr val="dk1"/>
              </a:buClr>
              <a:buSzPts val="2000"/>
              <a:buFont typeface="Montserrat"/>
              <a:buChar char="•"/>
              <a:defRPr i="0" sz="2000" u="none" cap="none" strike="noStrike">
                <a:solidFill>
                  <a:schemeClr val="dk1"/>
                </a:solidFill>
                <a:latin typeface="Montserrat"/>
                <a:ea typeface="Montserrat"/>
                <a:cs typeface="Montserrat"/>
                <a:sym typeface="Montserrat"/>
              </a:defRPr>
            </a:lvl5pPr>
            <a:lvl6pPr indent="-355600" lvl="5" marL="2743200" marR="0" algn="l">
              <a:lnSpc>
                <a:spcPct val="115000"/>
              </a:lnSpc>
              <a:spcBef>
                <a:spcPts val="500"/>
              </a:spcBef>
              <a:spcAft>
                <a:spcPts val="0"/>
              </a:spcAft>
              <a:buClr>
                <a:schemeClr val="dk1"/>
              </a:buClr>
              <a:buSzPts val="2000"/>
              <a:buFont typeface="Montserrat"/>
              <a:buChar char="•"/>
              <a:defRPr i="0" sz="2000" u="none" cap="none" strike="noStrike">
                <a:solidFill>
                  <a:schemeClr val="dk1"/>
                </a:solidFill>
                <a:latin typeface="Montserrat"/>
                <a:ea typeface="Montserrat"/>
                <a:cs typeface="Montserrat"/>
                <a:sym typeface="Montserrat"/>
              </a:defRPr>
            </a:lvl6pPr>
            <a:lvl7pPr indent="-355600" lvl="6" marL="3200400" marR="0" algn="l">
              <a:lnSpc>
                <a:spcPct val="115000"/>
              </a:lnSpc>
              <a:spcBef>
                <a:spcPts val="500"/>
              </a:spcBef>
              <a:spcAft>
                <a:spcPts val="0"/>
              </a:spcAft>
              <a:buClr>
                <a:schemeClr val="dk1"/>
              </a:buClr>
              <a:buSzPts val="2000"/>
              <a:buFont typeface="Montserrat"/>
              <a:buChar char="•"/>
              <a:defRPr i="0" sz="2000" u="none" cap="none" strike="noStrike">
                <a:solidFill>
                  <a:schemeClr val="dk1"/>
                </a:solidFill>
                <a:latin typeface="Montserrat"/>
                <a:ea typeface="Montserrat"/>
                <a:cs typeface="Montserrat"/>
                <a:sym typeface="Montserrat"/>
              </a:defRPr>
            </a:lvl7pPr>
            <a:lvl8pPr indent="-355600" lvl="7" marL="3657600" marR="0" algn="l">
              <a:lnSpc>
                <a:spcPct val="115000"/>
              </a:lnSpc>
              <a:spcBef>
                <a:spcPts val="500"/>
              </a:spcBef>
              <a:spcAft>
                <a:spcPts val="0"/>
              </a:spcAft>
              <a:buClr>
                <a:schemeClr val="dk1"/>
              </a:buClr>
              <a:buSzPts val="2000"/>
              <a:buFont typeface="Montserrat"/>
              <a:buChar char="•"/>
              <a:defRPr i="0" sz="2000" u="none" cap="none" strike="noStrike">
                <a:solidFill>
                  <a:schemeClr val="dk1"/>
                </a:solidFill>
                <a:latin typeface="Montserrat"/>
                <a:ea typeface="Montserrat"/>
                <a:cs typeface="Montserrat"/>
                <a:sym typeface="Montserrat"/>
              </a:defRPr>
            </a:lvl8pPr>
            <a:lvl9pPr indent="-355600" lvl="8" marL="4114800" marR="0" algn="l">
              <a:lnSpc>
                <a:spcPct val="115000"/>
              </a:lnSpc>
              <a:spcBef>
                <a:spcPts val="500"/>
              </a:spcBef>
              <a:spcAft>
                <a:spcPts val="0"/>
              </a:spcAft>
              <a:buClr>
                <a:schemeClr val="dk1"/>
              </a:buClr>
              <a:buSzPts val="2000"/>
              <a:buFont typeface="Montserrat"/>
              <a:buChar char="•"/>
              <a:defRPr i="0" sz="2000" u="none" cap="none" strike="noStrike">
                <a:solidFill>
                  <a:schemeClr val="dk1"/>
                </a:solidFill>
                <a:latin typeface="Montserrat"/>
                <a:ea typeface="Montserrat"/>
                <a:cs typeface="Montserrat"/>
                <a:sym typeface="Montserrat"/>
              </a:defRPr>
            </a:lvl9pPr>
          </a:lstStyle>
          <a:p/>
        </p:txBody>
      </p:sp>
      <p:sp>
        <p:nvSpPr>
          <p:cNvPr id="58" name="Google Shape;58;p6"/>
          <p:cNvSpPr txBox="1"/>
          <p:nvPr>
            <p:ph idx="2" type="body"/>
          </p:nvPr>
        </p:nvSpPr>
        <p:spPr>
          <a:xfrm>
            <a:off x="839788" y="1373852"/>
            <a:ext cx="3932100" cy="4630500"/>
          </a:xfrm>
          <a:prstGeom prst="rect">
            <a:avLst/>
          </a:prstGeom>
          <a:noFill/>
          <a:ln>
            <a:noFill/>
          </a:ln>
        </p:spPr>
        <p:txBody>
          <a:bodyPr anchorCtr="0" anchor="t" bIns="45700" lIns="91425" spcFirstLastPara="1" rIns="91425" wrap="square" tIns="45700">
            <a:noAutofit/>
          </a:bodyPr>
          <a:lstStyle>
            <a:lvl1pPr indent="-228600" lvl="0" marL="457200" marR="0" algn="l">
              <a:lnSpc>
                <a:spcPct val="115000"/>
              </a:lnSpc>
              <a:spcBef>
                <a:spcPts val="1000"/>
              </a:spcBef>
              <a:spcAft>
                <a:spcPts val="0"/>
              </a:spcAft>
              <a:buClr>
                <a:schemeClr val="dk1"/>
              </a:buClr>
              <a:buSzPts val="1600"/>
              <a:buFont typeface="Montserrat"/>
              <a:buNone/>
              <a:defRPr i="0" sz="1600" u="none" cap="none" strike="noStrike">
                <a:solidFill>
                  <a:schemeClr val="dk1"/>
                </a:solidFill>
                <a:latin typeface="Montserrat"/>
                <a:ea typeface="Montserrat"/>
                <a:cs typeface="Montserrat"/>
                <a:sym typeface="Montserrat"/>
              </a:defRPr>
            </a:lvl1pPr>
            <a:lvl2pPr indent="-228600" lvl="1" marL="914400" marR="0" algn="l">
              <a:lnSpc>
                <a:spcPct val="115000"/>
              </a:lnSpc>
              <a:spcBef>
                <a:spcPts val="500"/>
              </a:spcBef>
              <a:spcAft>
                <a:spcPts val="0"/>
              </a:spcAft>
              <a:buClr>
                <a:schemeClr val="dk1"/>
              </a:buClr>
              <a:buSzPts val="1400"/>
              <a:buFont typeface="Montserrat"/>
              <a:buNone/>
              <a:defRPr i="0" sz="1400" u="none" cap="none" strike="noStrike">
                <a:solidFill>
                  <a:schemeClr val="dk1"/>
                </a:solidFill>
                <a:latin typeface="Montserrat"/>
                <a:ea typeface="Montserrat"/>
                <a:cs typeface="Montserrat"/>
                <a:sym typeface="Montserrat"/>
              </a:defRPr>
            </a:lvl2pPr>
            <a:lvl3pPr indent="-228600" lvl="2" marL="1371600" marR="0" algn="l">
              <a:lnSpc>
                <a:spcPct val="115000"/>
              </a:lnSpc>
              <a:spcBef>
                <a:spcPts val="500"/>
              </a:spcBef>
              <a:spcAft>
                <a:spcPts val="0"/>
              </a:spcAft>
              <a:buClr>
                <a:schemeClr val="dk1"/>
              </a:buClr>
              <a:buSzPts val="1200"/>
              <a:buFont typeface="Montserrat"/>
              <a:buNone/>
              <a:defRPr i="0" sz="1200" u="none" cap="none" strike="noStrike">
                <a:solidFill>
                  <a:schemeClr val="dk1"/>
                </a:solidFill>
                <a:latin typeface="Montserrat"/>
                <a:ea typeface="Montserrat"/>
                <a:cs typeface="Montserrat"/>
                <a:sym typeface="Montserrat"/>
              </a:defRPr>
            </a:lvl3pPr>
            <a:lvl4pPr indent="-228600" lvl="3" marL="1828800" marR="0" algn="l">
              <a:lnSpc>
                <a:spcPct val="115000"/>
              </a:lnSpc>
              <a:spcBef>
                <a:spcPts val="500"/>
              </a:spcBef>
              <a:spcAft>
                <a:spcPts val="0"/>
              </a:spcAft>
              <a:buClr>
                <a:schemeClr val="dk1"/>
              </a:buClr>
              <a:buSzPts val="1000"/>
              <a:buFont typeface="Montserrat"/>
              <a:buNone/>
              <a:defRPr i="0" sz="1000" u="none" cap="none" strike="noStrike">
                <a:solidFill>
                  <a:schemeClr val="dk1"/>
                </a:solidFill>
                <a:latin typeface="Montserrat"/>
                <a:ea typeface="Montserrat"/>
                <a:cs typeface="Montserrat"/>
                <a:sym typeface="Montserrat"/>
              </a:defRPr>
            </a:lvl4pPr>
            <a:lvl5pPr indent="-228600" lvl="4" marL="2286000" marR="0" algn="l">
              <a:lnSpc>
                <a:spcPct val="115000"/>
              </a:lnSpc>
              <a:spcBef>
                <a:spcPts val="500"/>
              </a:spcBef>
              <a:spcAft>
                <a:spcPts val="0"/>
              </a:spcAft>
              <a:buClr>
                <a:schemeClr val="dk1"/>
              </a:buClr>
              <a:buSzPts val="1000"/>
              <a:buFont typeface="Montserrat"/>
              <a:buNone/>
              <a:defRPr i="0" sz="1000" u="none" cap="none" strike="noStrike">
                <a:solidFill>
                  <a:schemeClr val="dk1"/>
                </a:solidFill>
                <a:latin typeface="Montserrat"/>
                <a:ea typeface="Montserrat"/>
                <a:cs typeface="Montserrat"/>
                <a:sym typeface="Montserrat"/>
              </a:defRPr>
            </a:lvl5pPr>
            <a:lvl6pPr indent="-228600" lvl="5" marL="2743200" marR="0" algn="l">
              <a:lnSpc>
                <a:spcPct val="115000"/>
              </a:lnSpc>
              <a:spcBef>
                <a:spcPts val="500"/>
              </a:spcBef>
              <a:spcAft>
                <a:spcPts val="0"/>
              </a:spcAft>
              <a:buClr>
                <a:schemeClr val="dk1"/>
              </a:buClr>
              <a:buSzPts val="1000"/>
              <a:buFont typeface="Montserrat"/>
              <a:buNone/>
              <a:defRPr i="0" sz="1000" u="none" cap="none" strike="noStrike">
                <a:solidFill>
                  <a:schemeClr val="dk1"/>
                </a:solidFill>
                <a:latin typeface="Montserrat"/>
                <a:ea typeface="Montserrat"/>
                <a:cs typeface="Montserrat"/>
                <a:sym typeface="Montserrat"/>
              </a:defRPr>
            </a:lvl6pPr>
            <a:lvl7pPr indent="-228600" lvl="6" marL="3200400" marR="0" algn="l">
              <a:lnSpc>
                <a:spcPct val="115000"/>
              </a:lnSpc>
              <a:spcBef>
                <a:spcPts val="500"/>
              </a:spcBef>
              <a:spcAft>
                <a:spcPts val="0"/>
              </a:spcAft>
              <a:buClr>
                <a:schemeClr val="dk1"/>
              </a:buClr>
              <a:buSzPts val="1000"/>
              <a:buFont typeface="Montserrat"/>
              <a:buNone/>
              <a:defRPr i="0" sz="1000" u="none" cap="none" strike="noStrike">
                <a:solidFill>
                  <a:schemeClr val="dk1"/>
                </a:solidFill>
                <a:latin typeface="Montserrat"/>
                <a:ea typeface="Montserrat"/>
                <a:cs typeface="Montserrat"/>
                <a:sym typeface="Montserrat"/>
              </a:defRPr>
            </a:lvl7pPr>
            <a:lvl8pPr indent="-228600" lvl="7" marL="3657600" marR="0" algn="l">
              <a:lnSpc>
                <a:spcPct val="115000"/>
              </a:lnSpc>
              <a:spcBef>
                <a:spcPts val="500"/>
              </a:spcBef>
              <a:spcAft>
                <a:spcPts val="0"/>
              </a:spcAft>
              <a:buClr>
                <a:schemeClr val="dk1"/>
              </a:buClr>
              <a:buSzPts val="1000"/>
              <a:buFont typeface="Montserrat"/>
              <a:buNone/>
              <a:defRPr i="0" sz="1000" u="none" cap="none" strike="noStrike">
                <a:solidFill>
                  <a:schemeClr val="dk1"/>
                </a:solidFill>
                <a:latin typeface="Montserrat"/>
                <a:ea typeface="Montserrat"/>
                <a:cs typeface="Montserrat"/>
                <a:sym typeface="Montserrat"/>
              </a:defRPr>
            </a:lvl8pPr>
            <a:lvl9pPr indent="-228600" lvl="8" marL="4114800" marR="0" algn="l">
              <a:lnSpc>
                <a:spcPct val="115000"/>
              </a:lnSpc>
              <a:spcBef>
                <a:spcPts val="500"/>
              </a:spcBef>
              <a:spcAft>
                <a:spcPts val="0"/>
              </a:spcAft>
              <a:buClr>
                <a:schemeClr val="dk1"/>
              </a:buClr>
              <a:buSzPts val="1000"/>
              <a:buFont typeface="Montserrat"/>
              <a:buNone/>
              <a:defRPr i="0" sz="1000" u="none" cap="none" strike="noStrike">
                <a:solidFill>
                  <a:schemeClr val="dk1"/>
                </a:solidFill>
                <a:latin typeface="Montserrat"/>
                <a:ea typeface="Montserrat"/>
                <a:cs typeface="Montserrat"/>
                <a:sym typeface="Montserrat"/>
              </a:defRPr>
            </a:lvl9pPr>
          </a:lstStyle>
          <a:p/>
        </p:txBody>
      </p:sp>
      <p:sp>
        <p:nvSpPr>
          <p:cNvPr id="59" name="Google Shape;59;p6"/>
          <p:cNvSpPr txBox="1"/>
          <p:nvPr/>
        </p:nvSpPr>
        <p:spPr>
          <a:xfrm>
            <a:off x="10265664" y="6574604"/>
            <a:ext cx="1925400" cy="307800"/>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1" lang="en-GB" sz="1400">
                <a:solidFill>
                  <a:schemeClr val="accent1"/>
                </a:solidFill>
                <a:latin typeface="Montserrat"/>
                <a:ea typeface="Montserrat"/>
                <a:cs typeface="Montserrat"/>
                <a:sym typeface="Montserrat"/>
              </a:rPr>
              <a:t>Slide </a:t>
            </a:r>
            <a:fld id="{00000000-1234-1234-1234-123412341234}" type="slidenum">
              <a:rPr b="1" lang="en-GB" sz="1400">
                <a:solidFill>
                  <a:schemeClr val="accent1"/>
                </a:solidFill>
                <a:latin typeface="Montserrat"/>
                <a:ea typeface="Montserrat"/>
                <a:cs typeface="Montserrat"/>
                <a:sym typeface="Montserrat"/>
              </a:rPr>
              <a:t>‹#›</a:t>
            </a:fld>
            <a:endParaRPr b="1" sz="1400">
              <a:solidFill>
                <a:schemeClr val="accent1"/>
              </a:solidFill>
              <a:latin typeface="Montserrat"/>
              <a:ea typeface="Montserrat"/>
              <a:cs typeface="Montserrat"/>
              <a:sym typeface="Montserrat"/>
            </a:endParaRPr>
          </a:p>
        </p:txBody>
      </p:sp>
      <p:sp>
        <p:nvSpPr>
          <p:cNvPr id="60" name="Google Shape;60;p6"/>
          <p:cNvSpPr txBox="1"/>
          <p:nvPr>
            <p:ph type="title"/>
          </p:nvPr>
        </p:nvSpPr>
        <p:spPr>
          <a:xfrm>
            <a:off x="176048" y="175939"/>
            <a:ext cx="9387000" cy="779100"/>
          </a:xfrm>
          <a:prstGeom prst="rect">
            <a:avLst/>
          </a:prstGeom>
          <a:noFill/>
          <a:ln>
            <a:noFill/>
          </a:ln>
        </p:spPr>
        <p:txBody>
          <a:bodyPr anchorCtr="0" anchor="t" bIns="45700" lIns="91425" spcFirstLastPara="1" rIns="91425" wrap="square" tIns="45700">
            <a:noAutofit/>
          </a:bodyPr>
          <a:lstStyle>
            <a:lvl1pPr lvl="0" marR="0" algn="l">
              <a:lnSpc>
                <a:spcPct val="90000"/>
              </a:lnSpc>
              <a:spcBef>
                <a:spcPts val="0"/>
              </a:spcBef>
              <a:spcAft>
                <a:spcPts val="0"/>
              </a:spcAft>
              <a:buClr>
                <a:schemeClr val="lt1"/>
              </a:buClr>
              <a:buSzPts val="4400"/>
              <a:buFont typeface="Montserrat"/>
              <a:buNone/>
              <a:defRPr i="0" sz="4400" u="none" cap="none" strike="noStrike">
                <a:solidFill>
                  <a:schemeClr val="lt1"/>
                </a:solidFill>
                <a:latin typeface="Montserrat"/>
                <a:ea typeface="Montserrat"/>
                <a:cs typeface="Montserrat"/>
                <a:sym typeface="Montserrat"/>
              </a:defRPr>
            </a:lvl1pPr>
            <a:lvl2pPr lvl="1">
              <a:spcBef>
                <a:spcPts val="0"/>
              </a:spcBef>
              <a:spcAft>
                <a:spcPts val="0"/>
              </a:spcAft>
              <a:buSzPts val="1400"/>
              <a:buFont typeface="Montserrat"/>
              <a:buNone/>
              <a:defRPr sz="1800">
                <a:latin typeface="Montserrat"/>
                <a:ea typeface="Montserrat"/>
                <a:cs typeface="Montserrat"/>
                <a:sym typeface="Montserrat"/>
              </a:defRPr>
            </a:lvl2pPr>
            <a:lvl3pPr lvl="2">
              <a:spcBef>
                <a:spcPts val="0"/>
              </a:spcBef>
              <a:spcAft>
                <a:spcPts val="0"/>
              </a:spcAft>
              <a:buSzPts val="1400"/>
              <a:buFont typeface="Montserrat"/>
              <a:buNone/>
              <a:defRPr sz="1800">
                <a:latin typeface="Montserrat"/>
                <a:ea typeface="Montserrat"/>
                <a:cs typeface="Montserrat"/>
                <a:sym typeface="Montserrat"/>
              </a:defRPr>
            </a:lvl3pPr>
            <a:lvl4pPr lvl="3">
              <a:spcBef>
                <a:spcPts val="0"/>
              </a:spcBef>
              <a:spcAft>
                <a:spcPts val="0"/>
              </a:spcAft>
              <a:buSzPts val="1400"/>
              <a:buFont typeface="Montserrat"/>
              <a:buNone/>
              <a:defRPr sz="1800">
                <a:latin typeface="Montserrat"/>
                <a:ea typeface="Montserrat"/>
                <a:cs typeface="Montserrat"/>
                <a:sym typeface="Montserrat"/>
              </a:defRPr>
            </a:lvl4pPr>
            <a:lvl5pPr lvl="4">
              <a:spcBef>
                <a:spcPts val="0"/>
              </a:spcBef>
              <a:spcAft>
                <a:spcPts val="0"/>
              </a:spcAft>
              <a:buSzPts val="1400"/>
              <a:buFont typeface="Montserrat"/>
              <a:buNone/>
              <a:defRPr sz="1800">
                <a:latin typeface="Montserrat"/>
                <a:ea typeface="Montserrat"/>
                <a:cs typeface="Montserrat"/>
                <a:sym typeface="Montserrat"/>
              </a:defRPr>
            </a:lvl5pPr>
            <a:lvl6pPr lvl="5">
              <a:spcBef>
                <a:spcPts val="0"/>
              </a:spcBef>
              <a:spcAft>
                <a:spcPts val="0"/>
              </a:spcAft>
              <a:buSzPts val="1400"/>
              <a:buFont typeface="Montserrat"/>
              <a:buNone/>
              <a:defRPr sz="1800">
                <a:latin typeface="Montserrat"/>
                <a:ea typeface="Montserrat"/>
                <a:cs typeface="Montserrat"/>
                <a:sym typeface="Montserrat"/>
              </a:defRPr>
            </a:lvl6pPr>
            <a:lvl7pPr lvl="6">
              <a:spcBef>
                <a:spcPts val="0"/>
              </a:spcBef>
              <a:spcAft>
                <a:spcPts val="0"/>
              </a:spcAft>
              <a:buSzPts val="1400"/>
              <a:buFont typeface="Montserrat"/>
              <a:buNone/>
              <a:defRPr sz="1800">
                <a:latin typeface="Montserrat"/>
                <a:ea typeface="Montserrat"/>
                <a:cs typeface="Montserrat"/>
                <a:sym typeface="Montserrat"/>
              </a:defRPr>
            </a:lvl7pPr>
            <a:lvl8pPr lvl="7">
              <a:spcBef>
                <a:spcPts val="0"/>
              </a:spcBef>
              <a:spcAft>
                <a:spcPts val="0"/>
              </a:spcAft>
              <a:buSzPts val="1400"/>
              <a:buFont typeface="Montserrat"/>
              <a:buNone/>
              <a:defRPr sz="1800">
                <a:latin typeface="Montserrat"/>
                <a:ea typeface="Montserrat"/>
                <a:cs typeface="Montserrat"/>
                <a:sym typeface="Montserrat"/>
              </a:defRPr>
            </a:lvl8pPr>
            <a:lvl9pPr lvl="8">
              <a:spcBef>
                <a:spcPts val="0"/>
              </a:spcBef>
              <a:spcAft>
                <a:spcPts val="0"/>
              </a:spcAft>
              <a:buSzPts val="1400"/>
              <a:buFont typeface="Montserrat"/>
              <a:buNone/>
              <a:defRPr sz="1800">
                <a:latin typeface="Montserrat"/>
                <a:ea typeface="Montserrat"/>
                <a:cs typeface="Montserrat"/>
                <a:sym typeface="Montserrat"/>
              </a:defRPr>
            </a:lvl9pPr>
          </a:lstStyle>
          <a:p/>
        </p:txBody>
      </p:sp>
      <p:sp>
        <p:nvSpPr>
          <p:cNvPr id="61" name="Google Shape;61;p6"/>
          <p:cNvSpPr txBox="1"/>
          <p:nvPr/>
        </p:nvSpPr>
        <p:spPr>
          <a:xfrm>
            <a:off x="-24375" y="6562800"/>
            <a:ext cx="5875200" cy="30780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SzPts val="1100"/>
              <a:buNone/>
            </a:pPr>
            <a:r>
              <a:rPr b="1" lang="en-GB">
                <a:solidFill>
                  <a:schemeClr val="accent1"/>
                </a:solidFill>
                <a:latin typeface="Montserrat"/>
                <a:ea typeface="Montserrat"/>
                <a:cs typeface="Montserrat"/>
                <a:sym typeface="Montserrat"/>
              </a:rPr>
              <a:t>SIT-41, 14-16 April 2026</a:t>
            </a:r>
            <a:endParaRPr b="1">
              <a:solidFill>
                <a:schemeClr val="accent1"/>
              </a:solidFill>
              <a:latin typeface="Montserrat"/>
              <a:ea typeface="Montserrat"/>
              <a:cs typeface="Montserrat"/>
              <a:sym typeface="Montserrat"/>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7.png"/><Relationship Id="rId2" Type="http://schemas.openxmlformats.org/officeDocument/2006/relationships/image" Target="../media/image2.png"/><Relationship Id="rId3" Type="http://schemas.openxmlformats.org/officeDocument/2006/relationships/slideLayout" Target="../slideLayouts/slideLayout1.xml"/><Relationship Id="rId4" Type="http://schemas.openxmlformats.org/officeDocument/2006/relationships/slideLayout" Target="../slideLayouts/slideLayout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p:nvPr/>
        </p:nvSpPr>
        <p:spPr>
          <a:xfrm>
            <a:off x="0" y="1"/>
            <a:ext cx="12192000" cy="10374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2"/>
              </a:solidFill>
              <a:latin typeface="Arial"/>
              <a:ea typeface="Arial"/>
              <a:cs typeface="Arial"/>
              <a:sym typeface="Arial"/>
            </a:endParaRPr>
          </a:p>
        </p:txBody>
      </p:sp>
      <p:pic>
        <p:nvPicPr>
          <p:cNvPr id="7" name="Google Shape;7;p1"/>
          <p:cNvPicPr preferRelativeResize="0"/>
          <p:nvPr/>
        </p:nvPicPr>
        <p:blipFill rotWithShape="1">
          <a:blip r:embed="rId1">
            <a:alphaModFix amt="34000"/>
          </a:blip>
          <a:srcRect b="35419" l="51342" r="-2843" t="39269"/>
          <a:stretch/>
        </p:blipFill>
        <p:spPr>
          <a:xfrm flipH="1">
            <a:off x="9304423" y="0"/>
            <a:ext cx="2887577" cy="1037492"/>
          </a:xfrm>
          <a:prstGeom prst="rect">
            <a:avLst/>
          </a:prstGeom>
          <a:noFill/>
          <a:ln>
            <a:noFill/>
          </a:ln>
        </p:spPr>
      </p:pic>
      <p:pic>
        <p:nvPicPr>
          <p:cNvPr id="8" name="Google Shape;8;p1"/>
          <p:cNvPicPr preferRelativeResize="0"/>
          <p:nvPr/>
        </p:nvPicPr>
        <p:blipFill rotWithShape="1">
          <a:blip r:embed="rId2">
            <a:alphaModFix/>
          </a:blip>
          <a:srcRect b="0" l="0" r="0" t="0"/>
          <a:stretch/>
        </p:blipFill>
        <p:spPr>
          <a:xfrm>
            <a:off x="9791700" y="111656"/>
            <a:ext cx="2027900" cy="803439"/>
          </a:xfrm>
          <a:prstGeom prst="rect">
            <a:avLst/>
          </a:prstGeom>
          <a:noFill/>
          <a:ln>
            <a:noFill/>
          </a:ln>
          <a:effectLst>
            <a:outerShdw blurRad="50800" rotWithShape="0" algn="tl" dir="2700000" dist="38100">
              <a:srgbClr val="000000">
                <a:alpha val="40000"/>
              </a:srgbClr>
            </a:outerShdw>
          </a:effectLst>
        </p:spPr>
      </p:pic>
      <p:sp>
        <p:nvSpPr>
          <p:cNvPr id="9" name="Google Shape;9;p1"/>
          <p:cNvSpPr/>
          <p:nvPr/>
        </p:nvSpPr>
        <p:spPr>
          <a:xfrm>
            <a:off x="-1778" y="6574604"/>
            <a:ext cx="12193800" cy="28350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2"/>
              </a:solidFill>
              <a:latin typeface="Arial"/>
              <a:ea typeface="Arial"/>
              <a:cs typeface="Arial"/>
              <a:sym typeface="Arial"/>
            </a:endParaRPr>
          </a:p>
        </p:txBody>
      </p:sp>
      <p:sp>
        <p:nvSpPr>
          <p:cNvPr id="10" name="Google Shape;10;p1"/>
          <p:cNvSpPr/>
          <p:nvPr/>
        </p:nvSpPr>
        <p:spPr>
          <a:xfrm flipH="1" rot="10800000">
            <a:off x="-4504" y="6540563"/>
            <a:ext cx="12196500" cy="5940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2"/>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48" r:id="rId3"/>
    <p:sldLayoutId id="2147483649" r:id="rId4"/>
    <p:sldLayoutId id="2147483650" r:id="rId5"/>
    <p:sldLayoutId id="2147483651" r:id="rId6"/>
    <p:sldLayoutId id="2147483652" r:id="rId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9.png"/><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 Id="rId3" Type="http://schemas.openxmlformats.org/officeDocument/2006/relationships/image" Target="../media/image1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2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2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hyperlink" Target="https://docs.google.com/document/d/1OiLauM-R0rbN_PLtnqWh5FdTBDypqgc4Rt4B5mTGeZg/edit?tab=t.0" TargetMode="External"/><Relationship Id="rId4" Type="http://schemas.openxmlformats.org/officeDocument/2006/relationships/image" Target="../media/image17.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1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xml"/><Relationship Id="rId3" Type="http://schemas.openxmlformats.org/officeDocument/2006/relationships/image" Target="../media/image1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 Id="rId3" Type="http://schemas.openxmlformats.org/officeDocument/2006/relationships/image" Target="../media/image2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1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3.png"/><Relationship Id="rId4" Type="http://schemas.openxmlformats.org/officeDocument/2006/relationships/image" Target="../media/image24.png"/><Relationship Id="rId5" Type="http://schemas.openxmlformats.org/officeDocument/2006/relationships/image" Target="../media/image2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
        <p:nvSpPr>
          <p:cNvPr id="66" name="Google Shape;66;p7"/>
          <p:cNvSpPr txBox="1"/>
          <p:nvPr>
            <p:ph type="title"/>
          </p:nvPr>
        </p:nvSpPr>
        <p:spPr>
          <a:xfrm>
            <a:off x="176050" y="175950"/>
            <a:ext cx="7793400" cy="4773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Clr>
                <a:schemeClr val="lt1"/>
              </a:buClr>
              <a:buSzPts val="8000"/>
              <a:buFont typeface="Arial"/>
              <a:buNone/>
            </a:pPr>
            <a:r>
              <a:rPr lang="en-GB" sz="7500"/>
              <a:t>CEOS </a:t>
            </a:r>
            <a:r>
              <a:rPr lang="en-GB" sz="7500"/>
              <a:t>SIT-41</a:t>
            </a:r>
            <a:endParaRPr sz="7500"/>
          </a:p>
          <a:p>
            <a:pPr indent="0" lvl="0" marL="0" rtl="0" algn="l">
              <a:lnSpc>
                <a:spcPct val="115000"/>
              </a:lnSpc>
              <a:spcBef>
                <a:spcPts val="0"/>
              </a:spcBef>
              <a:spcAft>
                <a:spcPts val="0"/>
              </a:spcAft>
              <a:buClr>
                <a:schemeClr val="lt1"/>
              </a:buClr>
              <a:buSzPts val="8000"/>
              <a:buFont typeface="Arial"/>
              <a:buNone/>
            </a:pPr>
            <a:r>
              <a:rPr lang="en-GB" sz="4200">
                <a:solidFill>
                  <a:schemeClr val="accent2"/>
                </a:solidFill>
              </a:rPr>
              <a:t>GEOGLAM</a:t>
            </a:r>
            <a:endParaRPr sz="7800">
              <a:solidFill>
                <a:schemeClr val="accent2"/>
              </a:solidFill>
            </a:endParaRPr>
          </a:p>
        </p:txBody>
      </p:sp>
      <p:sp>
        <p:nvSpPr>
          <p:cNvPr id="67" name="Google Shape;67;p7"/>
          <p:cNvSpPr/>
          <p:nvPr/>
        </p:nvSpPr>
        <p:spPr>
          <a:xfrm>
            <a:off x="7233175" y="4173950"/>
            <a:ext cx="4833000" cy="2684100"/>
          </a:xfrm>
          <a:prstGeom prst="rect">
            <a:avLst/>
          </a:prstGeom>
          <a:noFill/>
          <a:ln>
            <a:noFill/>
          </a:ln>
        </p:spPr>
        <p:txBody>
          <a:bodyPr anchorCtr="0" anchor="t" bIns="0" lIns="0" spcFirstLastPara="1" rIns="0" wrap="square" tIns="0">
            <a:noAutofit/>
          </a:bodyPr>
          <a:lstStyle/>
          <a:p>
            <a:pPr indent="0" lvl="0" marL="0" rtl="0" algn="r">
              <a:lnSpc>
                <a:spcPct val="130000"/>
              </a:lnSpc>
              <a:spcBef>
                <a:spcPts val="0"/>
              </a:spcBef>
              <a:spcAft>
                <a:spcPts val="0"/>
              </a:spcAft>
              <a:buClr>
                <a:schemeClr val="dk1"/>
              </a:buClr>
              <a:buFont typeface="Arial"/>
              <a:buNone/>
            </a:pPr>
            <a:r>
              <a:rPr b="1" lang="en-GB" sz="2200">
                <a:solidFill>
                  <a:schemeClr val="accent1"/>
                </a:solidFill>
                <a:latin typeface="Montserrat"/>
                <a:ea typeface="Montserrat"/>
                <a:cs typeface="Montserrat"/>
                <a:sym typeface="Montserrat"/>
              </a:rPr>
              <a:t>Alyssa Whitcraft</a:t>
            </a:r>
            <a:endParaRPr b="1" sz="2200">
              <a:solidFill>
                <a:schemeClr val="accent1"/>
              </a:solidFill>
              <a:latin typeface="Montserrat"/>
              <a:ea typeface="Montserrat"/>
              <a:cs typeface="Montserrat"/>
              <a:sym typeface="Montserrat"/>
            </a:endParaRPr>
          </a:p>
          <a:p>
            <a:pPr indent="0" lvl="0" marL="0" rtl="0" algn="r">
              <a:lnSpc>
                <a:spcPct val="130000"/>
              </a:lnSpc>
              <a:spcBef>
                <a:spcPts val="0"/>
              </a:spcBef>
              <a:spcAft>
                <a:spcPts val="0"/>
              </a:spcAft>
              <a:buClr>
                <a:schemeClr val="dk1"/>
              </a:buClr>
              <a:buFont typeface="Arial"/>
              <a:buNone/>
            </a:pPr>
            <a:r>
              <a:rPr b="1" lang="en-GB" sz="2200">
                <a:solidFill>
                  <a:schemeClr val="accent1"/>
                </a:solidFill>
                <a:latin typeface="Montserrat"/>
                <a:ea typeface="Montserrat"/>
                <a:cs typeface="Montserrat"/>
                <a:sym typeface="Montserrat"/>
              </a:rPr>
              <a:t>GEOGLAM Secretariat</a:t>
            </a:r>
            <a:endParaRPr>
              <a:solidFill>
                <a:schemeClr val="dk1"/>
              </a:solidFill>
              <a:latin typeface="Montserrat"/>
              <a:ea typeface="Montserrat"/>
              <a:cs typeface="Montserrat"/>
              <a:sym typeface="Montserrat"/>
            </a:endParaRPr>
          </a:p>
          <a:p>
            <a:pPr indent="0" lvl="0" marL="0" rtl="0" algn="r">
              <a:lnSpc>
                <a:spcPct val="130000"/>
              </a:lnSpc>
              <a:spcBef>
                <a:spcPts val="0"/>
              </a:spcBef>
              <a:spcAft>
                <a:spcPts val="0"/>
              </a:spcAft>
              <a:buClr>
                <a:schemeClr val="dk1"/>
              </a:buClr>
              <a:buFont typeface="Arial"/>
              <a:buNone/>
            </a:pPr>
            <a:r>
              <a:rPr b="1" lang="en-GB" sz="2200">
                <a:solidFill>
                  <a:schemeClr val="accent1"/>
                </a:solidFill>
                <a:latin typeface="Montserrat"/>
                <a:ea typeface="Montserrat"/>
                <a:cs typeface="Montserrat"/>
                <a:sym typeface="Montserrat"/>
              </a:rPr>
              <a:t>Agenda Item </a:t>
            </a:r>
            <a:r>
              <a:rPr b="1" lang="en-GB" sz="2200">
                <a:solidFill>
                  <a:schemeClr val="accent1"/>
                </a:solidFill>
                <a:latin typeface="Montserrat"/>
                <a:ea typeface="Montserrat"/>
                <a:cs typeface="Montserrat"/>
                <a:sym typeface="Montserrat"/>
              </a:rPr>
              <a:t># 7.1</a:t>
            </a:r>
            <a:endParaRPr>
              <a:solidFill>
                <a:schemeClr val="dk1"/>
              </a:solidFill>
              <a:latin typeface="Montserrat"/>
              <a:ea typeface="Montserrat"/>
              <a:cs typeface="Montserrat"/>
              <a:sym typeface="Montserrat"/>
            </a:endParaRPr>
          </a:p>
          <a:p>
            <a:pPr indent="0" lvl="0" marL="0" rtl="0" algn="r">
              <a:lnSpc>
                <a:spcPct val="130000"/>
              </a:lnSpc>
              <a:spcBef>
                <a:spcPts val="0"/>
              </a:spcBef>
              <a:spcAft>
                <a:spcPts val="0"/>
              </a:spcAft>
              <a:buClr>
                <a:schemeClr val="dk1"/>
              </a:buClr>
              <a:buFont typeface="Arial"/>
              <a:buNone/>
            </a:pPr>
            <a:r>
              <a:rPr b="1" lang="en-GB" sz="2200">
                <a:solidFill>
                  <a:schemeClr val="accent1"/>
                </a:solidFill>
                <a:latin typeface="Montserrat"/>
                <a:ea typeface="Montserrat"/>
                <a:cs typeface="Montserrat"/>
                <a:sym typeface="Montserrat"/>
              </a:rPr>
              <a:t>CEOS SIT-41 2026</a:t>
            </a:r>
            <a:endParaRPr b="1" sz="2200">
              <a:solidFill>
                <a:schemeClr val="accent1"/>
              </a:solidFill>
              <a:latin typeface="Montserrat"/>
              <a:ea typeface="Montserrat"/>
              <a:cs typeface="Montserrat"/>
              <a:sym typeface="Montserrat"/>
            </a:endParaRPr>
          </a:p>
          <a:p>
            <a:pPr indent="0" lvl="0" marL="0" rtl="0" algn="r">
              <a:lnSpc>
                <a:spcPct val="130000"/>
              </a:lnSpc>
              <a:spcBef>
                <a:spcPts val="0"/>
              </a:spcBef>
              <a:spcAft>
                <a:spcPts val="0"/>
              </a:spcAft>
              <a:buClr>
                <a:schemeClr val="dk1"/>
              </a:buClr>
              <a:buFont typeface="Arial"/>
              <a:buNone/>
            </a:pPr>
            <a:r>
              <a:rPr b="1" lang="en-GB" sz="2200">
                <a:solidFill>
                  <a:schemeClr val="accent1"/>
                </a:solidFill>
                <a:latin typeface="Montserrat"/>
                <a:ea typeface="Montserrat"/>
                <a:cs typeface="Montserrat"/>
                <a:sym typeface="Montserrat"/>
              </a:rPr>
              <a:t>Irvine, California, USA</a:t>
            </a:r>
            <a:endParaRPr b="1" sz="2200">
              <a:solidFill>
                <a:schemeClr val="accent1"/>
              </a:solidFill>
              <a:latin typeface="Montserrat"/>
              <a:ea typeface="Montserrat"/>
              <a:cs typeface="Montserrat"/>
              <a:sym typeface="Montserrat"/>
            </a:endParaRPr>
          </a:p>
          <a:p>
            <a:pPr indent="0" lvl="0" marL="0" rtl="0" algn="r">
              <a:lnSpc>
                <a:spcPct val="130000"/>
              </a:lnSpc>
              <a:spcBef>
                <a:spcPts val="0"/>
              </a:spcBef>
              <a:spcAft>
                <a:spcPts val="0"/>
              </a:spcAft>
              <a:buClr>
                <a:schemeClr val="dk1"/>
              </a:buClr>
              <a:buFont typeface="Arial"/>
              <a:buNone/>
            </a:pPr>
            <a:r>
              <a:rPr b="1" lang="en-GB" sz="2200">
                <a:solidFill>
                  <a:schemeClr val="accent1"/>
                </a:solidFill>
                <a:latin typeface="Montserrat"/>
                <a:ea typeface="Montserrat"/>
                <a:cs typeface="Montserrat"/>
                <a:sym typeface="Montserrat"/>
              </a:rPr>
              <a:t>14-16 April 2026</a:t>
            </a:r>
            <a:endParaRPr b="1" sz="2200">
              <a:solidFill>
                <a:schemeClr val="accent1"/>
              </a:solidFill>
              <a:latin typeface="Montserrat"/>
              <a:ea typeface="Montserrat"/>
              <a:cs typeface="Montserrat"/>
              <a:sym typeface="Montserrat"/>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16"/>
          <p:cNvSpPr txBox="1"/>
          <p:nvPr>
            <p:ph idx="1" type="body"/>
          </p:nvPr>
        </p:nvSpPr>
        <p:spPr>
          <a:xfrm>
            <a:off x="386625" y="1108775"/>
            <a:ext cx="4693500" cy="5112600"/>
          </a:xfrm>
          <a:prstGeom prst="rect">
            <a:avLst/>
          </a:prstGeom>
        </p:spPr>
        <p:txBody>
          <a:bodyPr anchorCtr="0" anchor="t" bIns="45700" lIns="91425" spcFirstLastPara="1" rIns="91425" wrap="square" tIns="45700">
            <a:noAutofit/>
          </a:bodyPr>
          <a:lstStyle/>
          <a:p>
            <a:pPr indent="-368300" lvl="0" marL="457200" rtl="0" algn="l">
              <a:lnSpc>
                <a:spcPct val="100000"/>
              </a:lnSpc>
              <a:spcBef>
                <a:spcPts val="0"/>
              </a:spcBef>
              <a:spcAft>
                <a:spcPts val="0"/>
              </a:spcAft>
              <a:buSzPts val="2200"/>
              <a:buAutoNum type="arabicPeriod"/>
            </a:pPr>
            <a:r>
              <a:rPr b="1" lang="en-GB" sz="2200"/>
              <a:t>Continue Plenary-39-21</a:t>
            </a:r>
            <a:endParaRPr sz="1500"/>
          </a:p>
          <a:p>
            <a:pPr indent="-355600" lvl="1" marL="914400" rtl="0" algn="l">
              <a:lnSpc>
                <a:spcPct val="100000"/>
              </a:lnSpc>
              <a:spcBef>
                <a:spcPts val="1000"/>
              </a:spcBef>
              <a:spcAft>
                <a:spcPts val="0"/>
              </a:spcAft>
              <a:buSzPts val="2000"/>
              <a:buAutoNum type="alphaLcPeriod"/>
            </a:pPr>
            <a:r>
              <a:rPr b="1" lang="en-GB" sz="2000"/>
              <a:t>Agencies: </a:t>
            </a:r>
            <a:r>
              <a:rPr lang="en-GB" sz="2000"/>
              <a:t>please identify accountable/lead points of contact</a:t>
            </a:r>
            <a:endParaRPr sz="2000"/>
          </a:p>
          <a:p>
            <a:pPr indent="-355600" lvl="1" marL="914400" rtl="0" algn="l">
              <a:lnSpc>
                <a:spcPct val="100000"/>
              </a:lnSpc>
              <a:spcBef>
                <a:spcPts val="0"/>
              </a:spcBef>
              <a:spcAft>
                <a:spcPts val="0"/>
              </a:spcAft>
              <a:buSzPts val="2000"/>
              <a:buAutoNum type="alphaLcPeriod"/>
            </a:pPr>
            <a:r>
              <a:rPr i="1" lang="en-GB" sz="2000"/>
              <a:t>Then: GEOGLAM will onboard them to EAVs</a:t>
            </a:r>
            <a:endParaRPr i="1" sz="2000"/>
          </a:p>
          <a:p>
            <a:pPr indent="-368300" lvl="0" marL="457200" rtl="0" algn="l">
              <a:lnSpc>
                <a:spcPct val="100000"/>
              </a:lnSpc>
              <a:spcBef>
                <a:spcPts val="1000"/>
              </a:spcBef>
              <a:spcAft>
                <a:spcPts val="0"/>
              </a:spcAft>
              <a:buSzPts val="2200"/>
              <a:buAutoNum type="arabicPeriod"/>
            </a:pPr>
            <a:r>
              <a:rPr b="1" lang="en-GB" sz="2200"/>
              <a:t>Agencies:</a:t>
            </a:r>
            <a:r>
              <a:rPr lang="en-GB" sz="2200"/>
              <a:t> please respond to and collaborate with EAV Consultant</a:t>
            </a:r>
            <a:endParaRPr sz="2200"/>
          </a:p>
          <a:p>
            <a:pPr indent="-355600" lvl="1" marL="914400" rtl="0" algn="l">
              <a:lnSpc>
                <a:spcPct val="100000"/>
              </a:lnSpc>
              <a:spcBef>
                <a:spcPts val="1000"/>
              </a:spcBef>
              <a:spcAft>
                <a:spcPts val="200"/>
              </a:spcAft>
              <a:buSzPts val="2000"/>
              <a:buAutoNum type="alphaLcPeriod"/>
            </a:pPr>
            <a:r>
              <a:rPr i="1" lang="en-GB" sz="2000"/>
              <a:t>Contract is short-term, strike while iron is hot!</a:t>
            </a:r>
            <a:endParaRPr i="1" sz="2000"/>
          </a:p>
        </p:txBody>
      </p:sp>
      <p:sp>
        <p:nvSpPr>
          <p:cNvPr id="161" name="Google Shape;161;p16"/>
          <p:cNvSpPr txBox="1"/>
          <p:nvPr>
            <p:ph idx="2" type="body"/>
          </p:nvPr>
        </p:nvSpPr>
        <p:spPr>
          <a:xfrm>
            <a:off x="176050" y="5104300"/>
            <a:ext cx="11762100" cy="1385400"/>
          </a:xfrm>
          <a:prstGeom prst="rect">
            <a:avLst/>
          </a:prstGeom>
          <a:solidFill>
            <a:srgbClr val="F3F3F3"/>
          </a:solidFill>
          <a:ln cap="flat" cmpd="sng" w="19050">
            <a:solidFill>
              <a:schemeClr val="accent2"/>
            </a:solidFill>
            <a:prstDash val="dash"/>
            <a:round/>
            <a:headEnd len="sm" w="sm" type="none"/>
            <a:tailEnd len="sm" w="sm" type="none"/>
          </a:ln>
        </p:spPr>
        <p:txBody>
          <a:bodyPr anchorCtr="0" anchor="t" bIns="45700" lIns="91425" spcFirstLastPara="1" rIns="91425" wrap="square" tIns="45700">
            <a:noAutofit/>
          </a:bodyPr>
          <a:lstStyle/>
          <a:p>
            <a:pPr indent="0" lvl="0" marL="0" rtl="0" algn="ctr">
              <a:spcBef>
                <a:spcPts val="1000"/>
              </a:spcBef>
              <a:spcAft>
                <a:spcPts val="0"/>
              </a:spcAft>
              <a:buNone/>
            </a:pPr>
            <a:r>
              <a:rPr b="1" lang="en-GB" sz="2300"/>
              <a:t>Looking Ahead:</a:t>
            </a:r>
            <a:endParaRPr b="1" sz="2300"/>
          </a:p>
          <a:p>
            <a:pPr indent="0" lvl="0" marL="0" rtl="0" algn="ctr">
              <a:spcBef>
                <a:spcPts val="1000"/>
              </a:spcBef>
              <a:spcAft>
                <a:spcPts val="0"/>
              </a:spcAft>
              <a:buNone/>
            </a:pPr>
            <a:r>
              <a:rPr b="1" lang="en-GB" sz="2000">
                <a:solidFill>
                  <a:srgbClr val="38761D"/>
                </a:solidFill>
              </a:rPr>
              <a:t>We will need support for a ~0.5 FTE coordinator</a:t>
            </a:r>
            <a:r>
              <a:rPr lang="en-GB" sz="2000">
                <a:solidFill>
                  <a:schemeClr val="accent2"/>
                </a:solidFill>
              </a:rPr>
              <a:t> </a:t>
            </a:r>
            <a:r>
              <a:rPr b="1" lang="en-GB" sz="2000">
                <a:solidFill>
                  <a:srgbClr val="38761D"/>
                </a:solidFill>
              </a:rPr>
              <a:t>to implement Phase 2 (6-12 months)</a:t>
            </a:r>
            <a:r>
              <a:rPr lang="en-GB" sz="2000"/>
              <a:t> </a:t>
            </a:r>
            <a:br>
              <a:rPr lang="en-GB" sz="2100"/>
            </a:br>
            <a:r>
              <a:rPr lang="en-GB" sz="2000"/>
              <a:t>after the EC-supported Expert Consultant completes their work</a:t>
            </a:r>
            <a:endParaRPr sz="2000"/>
          </a:p>
        </p:txBody>
      </p:sp>
      <p:sp>
        <p:nvSpPr>
          <p:cNvPr id="162" name="Google Shape;162;p16"/>
          <p:cNvSpPr txBox="1"/>
          <p:nvPr>
            <p:ph type="title"/>
          </p:nvPr>
        </p:nvSpPr>
        <p:spPr>
          <a:xfrm>
            <a:off x="176048" y="175939"/>
            <a:ext cx="9387000" cy="779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GB">
                <a:solidFill>
                  <a:schemeClr val="accent2"/>
                </a:solidFill>
              </a:rPr>
              <a:t>Requests</a:t>
            </a:r>
            <a:endParaRPr>
              <a:solidFill>
                <a:schemeClr val="accent2"/>
              </a:solidFill>
            </a:endParaRPr>
          </a:p>
        </p:txBody>
      </p:sp>
      <p:graphicFrame>
        <p:nvGraphicFramePr>
          <p:cNvPr id="163" name="Google Shape;163;p16"/>
          <p:cNvGraphicFramePr/>
          <p:nvPr/>
        </p:nvGraphicFramePr>
        <p:xfrm>
          <a:off x="5503450" y="99750"/>
          <a:ext cx="3000000" cy="3000000"/>
        </p:xfrm>
        <a:graphic>
          <a:graphicData uri="http://schemas.openxmlformats.org/drawingml/2006/table">
            <a:tbl>
              <a:tblPr>
                <a:noFill/>
                <a:tableStyleId>{4083DD1E-96B3-44D3-80CF-935259DCDF8A}</a:tableStyleId>
              </a:tblPr>
              <a:tblGrid>
                <a:gridCol w="1100000"/>
                <a:gridCol w="3631275"/>
                <a:gridCol w="1881050"/>
              </a:tblGrid>
              <a:tr h="342900">
                <a:tc>
                  <a:txBody>
                    <a:bodyPr/>
                    <a:lstStyle/>
                    <a:p>
                      <a:pPr indent="0" lvl="0" marL="0" rtl="0" algn="l">
                        <a:lnSpc>
                          <a:spcPct val="115000"/>
                        </a:lnSpc>
                        <a:spcBef>
                          <a:spcPts val="0"/>
                        </a:spcBef>
                        <a:spcAft>
                          <a:spcPts val="0"/>
                        </a:spcAft>
                        <a:buNone/>
                      </a:pPr>
                      <a:r>
                        <a:rPr b="1" lang="en-GB">
                          <a:solidFill>
                            <a:srgbClr val="FFFFFF"/>
                          </a:solidFill>
                          <a:latin typeface="Montserrat"/>
                          <a:ea typeface="Montserrat"/>
                          <a:cs typeface="Montserrat"/>
                          <a:sym typeface="Montserrat"/>
                        </a:rPr>
                        <a:t>Org</a:t>
                      </a:r>
                      <a:endParaRPr b="1">
                        <a:solidFill>
                          <a:srgbClr val="FFFFFF"/>
                        </a:solidFill>
                        <a:latin typeface="Montserrat"/>
                        <a:ea typeface="Montserrat"/>
                        <a:cs typeface="Montserrat"/>
                        <a:sym typeface="Montserrat"/>
                      </a:endParaRPr>
                    </a:p>
                  </a:txBody>
                  <a:tcPr marT="19050" marB="19050" marR="76200" marL="7620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356854"/>
                    </a:solidFill>
                  </a:tcPr>
                </a:tc>
                <a:tc>
                  <a:txBody>
                    <a:bodyPr/>
                    <a:lstStyle/>
                    <a:p>
                      <a:pPr indent="0" lvl="0" marL="0" rtl="0" algn="l">
                        <a:lnSpc>
                          <a:spcPct val="115000"/>
                        </a:lnSpc>
                        <a:spcBef>
                          <a:spcPts val="0"/>
                        </a:spcBef>
                        <a:spcAft>
                          <a:spcPts val="0"/>
                        </a:spcAft>
                        <a:buNone/>
                      </a:pPr>
                      <a:r>
                        <a:rPr b="1" lang="en-GB">
                          <a:solidFill>
                            <a:srgbClr val="FFFFFF"/>
                          </a:solidFill>
                          <a:latin typeface="Montserrat"/>
                          <a:ea typeface="Montserrat"/>
                          <a:cs typeface="Montserrat"/>
                          <a:sym typeface="Montserrat"/>
                        </a:rPr>
                        <a:t>GEOGLAM LSI Subgroup PoC</a:t>
                      </a:r>
                      <a:endParaRPr b="1">
                        <a:solidFill>
                          <a:srgbClr val="FFFFFF"/>
                        </a:solidFill>
                        <a:latin typeface="Montserrat"/>
                        <a:ea typeface="Montserrat"/>
                        <a:cs typeface="Montserrat"/>
                        <a:sym typeface="Montserrat"/>
                      </a:endParaRPr>
                    </a:p>
                  </a:txBody>
                  <a:tcPr marT="19050" marB="19050" marR="76200" marL="7620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356854"/>
                    </a:solidFill>
                  </a:tcPr>
                </a:tc>
                <a:tc>
                  <a:txBody>
                    <a:bodyPr/>
                    <a:lstStyle/>
                    <a:p>
                      <a:pPr indent="0" lvl="0" marL="0" rtl="0" algn="l">
                        <a:lnSpc>
                          <a:spcPct val="115000"/>
                        </a:lnSpc>
                        <a:spcBef>
                          <a:spcPts val="0"/>
                        </a:spcBef>
                        <a:spcAft>
                          <a:spcPts val="0"/>
                        </a:spcAft>
                        <a:buNone/>
                      </a:pPr>
                      <a:r>
                        <a:rPr b="1" lang="en-GB">
                          <a:solidFill>
                            <a:srgbClr val="FFFFFF"/>
                          </a:solidFill>
                          <a:latin typeface="Montserrat"/>
                          <a:ea typeface="Montserrat"/>
                          <a:cs typeface="Montserrat"/>
                          <a:sym typeface="Montserrat"/>
                        </a:rPr>
                        <a:t>Status</a:t>
                      </a:r>
                      <a:endParaRPr b="1">
                        <a:solidFill>
                          <a:srgbClr val="FFFFFF"/>
                        </a:solidFill>
                        <a:latin typeface="Montserrat"/>
                        <a:ea typeface="Montserrat"/>
                        <a:cs typeface="Montserrat"/>
                        <a:sym typeface="Montserrat"/>
                      </a:endParaRPr>
                    </a:p>
                  </a:txBody>
                  <a:tcPr marT="19050" marB="19050" marR="76200" marL="7620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356854"/>
                    </a:solidFill>
                  </a:tcPr>
                </a:tc>
              </a:tr>
              <a:tr h="200025">
                <a:tc>
                  <a:txBody>
                    <a:bodyPr/>
                    <a:lstStyle/>
                    <a:p>
                      <a:pPr indent="0" lvl="0" marL="0" rtl="0" algn="l">
                        <a:lnSpc>
                          <a:spcPct val="115000"/>
                        </a:lnSpc>
                        <a:spcBef>
                          <a:spcPts val="0"/>
                        </a:spcBef>
                        <a:spcAft>
                          <a:spcPts val="0"/>
                        </a:spcAft>
                        <a:buNone/>
                      </a:pPr>
                      <a:r>
                        <a:rPr lang="en-GB">
                          <a:solidFill>
                            <a:srgbClr val="434343"/>
                          </a:solidFill>
                          <a:latin typeface="Montserrat"/>
                          <a:ea typeface="Montserrat"/>
                          <a:cs typeface="Montserrat"/>
                          <a:sym typeface="Montserrat"/>
                        </a:rPr>
                        <a:t>GA</a:t>
                      </a:r>
                      <a:endParaRPr>
                        <a:solidFill>
                          <a:srgbClr val="434343"/>
                        </a:solidFill>
                        <a:latin typeface="Montserrat"/>
                        <a:ea typeface="Montserrat"/>
                        <a:cs typeface="Montserrat"/>
                        <a:sym typeface="Montserrat"/>
                      </a:endParaRPr>
                    </a:p>
                  </a:txBody>
                  <a:tcPr marT="19050" marB="19050" marR="76200" marL="7620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FFFFF"/>
                    </a:solidFill>
                  </a:tcPr>
                </a:tc>
                <a:tc>
                  <a:txBody>
                    <a:bodyPr/>
                    <a:lstStyle/>
                    <a:p>
                      <a:pPr indent="0" lvl="0" marL="0" rtl="0" algn="l">
                        <a:lnSpc>
                          <a:spcPct val="115000"/>
                        </a:lnSpc>
                        <a:spcBef>
                          <a:spcPts val="0"/>
                        </a:spcBef>
                        <a:spcAft>
                          <a:spcPts val="0"/>
                        </a:spcAft>
                        <a:buNone/>
                      </a:pPr>
                      <a:r>
                        <a:rPr lang="en-GB">
                          <a:solidFill>
                            <a:srgbClr val="434343"/>
                          </a:solidFill>
                          <a:latin typeface="Montserrat"/>
                          <a:ea typeface="Montserrat"/>
                          <a:cs typeface="Montserrat"/>
                          <a:sym typeface="Montserrat"/>
                        </a:rPr>
                        <a:t>Michael Wellington</a:t>
                      </a:r>
                      <a:endParaRPr>
                        <a:solidFill>
                          <a:srgbClr val="434343"/>
                        </a:solidFill>
                        <a:latin typeface="Montserrat"/>
                        <a:ea typeface="Montserrat"/>
                        <a:cs typeface="Montserrat"/>
                        <a:sym typeface="Montserrat"/>
                      </a:endParaRPr>
                    </a:p>
                  </a:txBody>
                  <a:tcPr marT="19050" marB="19050" marR="76200" marL="7620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FFFFF"/>
                    </a:solidFill>
                  </a:tcPr>
                </a:tc>
                <a:tc>
                  <a:txBody>
                    <a:bodyPr/>
                    <a:lstStyle/>
                    <a:p>
                      <a:pPr indent="0" lvl="0" marL="0" rtl="0" algn="l">
                        <a:lnSpc>
                          <a:spcPct val="115000"/>
                        </a:lnSpc>
                        <a:spcBef>
                          <a:spcPts val="0"/>
                        </a:spcBef>
                        <a:spcAft>
                          <a:spcPts val="0"/>
                        </a:spcAft>
                        <a:buClr>
                          <a:schemeClr val="dk1"/>
                        </a:buClr>
                        <a:buSzPts val="1100"/>
                        <a:buFont typeface="Arial"/>
                        <a:buNone/>
                      </a:pPr>
                      <a:r>
                        <a:rPr lang="en-GB">
                          <a:solidFill>
                            <a:srgbClr val="434343"/>
                          </a:solidFill>
                          <a:latin typeface="Montserrat"/>
                          <a:ea typeface="Montserrat"/>
                          <a:cs typeface="Montserrat"/>
                          <a:sym typeface="Montserrat"/>
                        </a:rPr>
                        <a:t>Confirmed</a:t>
                      </a:r>
                      <a:endParaRPr>
                        <a:solidFill>
                          <a:srgbClr val="434343"/>
                        </a:solidFill>
                        <a:latin typeface="Montserrat"/>
                        <a:ea typeface="Montserrat"/>
                        <a:cs typeface="Montserrat"/>
                        <a:sym typeface="Montserrat"/>
                      </a:endParaRPr>
                    </a:p>
                  </a:txBody>
                  <a:tcPr marT="19050" marB="19050" marR="76200" marL="7620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FFFFF"/>
                    </a:solidFill>
                  </a:tcPr>
                </a:tc>
              </a:tr>
              <a:tr h="200025">
                <a:tc>
                  <a:txBody>
                    <a:bodyPr/>
                    <a:lstStyle/>
                    <a:p>
                      <a:pPr indent="0" lvl="0" marL="0" rtl="0" algn="l">
                        <a:lnSpc>
                          <a:spcPct val="115000"/>
                        </a:lnSpc>
                        <a:spcBef>
                          <a:spcPts val="0"/>
                        </a:spcBef>
                        <a:spcAft>
                          <a:spcPts val="0"/>
                        </a:spcAft>
                        <a:buNone/>
                      </a:pPr>
                      <a:r>
                        <a:rPr lang="en-GB">
                          <a:solidFill>
                            <a:srgbClr val="434343"/>
                          </a:solidFill>
                          <a:latin typeface="Montserrat"/>
                          <a:ea typeface="Montserrat"/>
                          <a:cs typeface="Montserrat"/>
                          <a:sym typeface="Montserrat"/>
                        </a:rPr>
                        <a:t>ESA</a:t>
                      </a:r>
                      <a:endParaRPr>
                        <a:solidFill>
                          <a:srgbClr val="434343"/>
                        </a:solidFill>
                        <a:latin typeface="Montserrat"/>
                        <a:ea typeface="Montserrat"/>
                        <a:cs typeface="Montserrat"/>
                        <a:sym typeface="Montserrat"/>
                      </a:endParaRPr>
                    </a:p>
                  </a:txBody>
                  <a:tcPr marT="19050" marB="19050" marR="76200" marL="7620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6F8F9"/>
                    </a:solidFill>
                  </a:tcPr>
                </a:tc>
                <a:tc>
                  <a:txBody>
                    <a:bodyPr/>
                    <a:lstStyle/>
                    <a:p>
                      <a:pPr indent="0" lvl="0" marL="0" rtl="0" algn="l">
                        <a:lnSpc>
                          <a:spcPct val="115000"/>
                        </a:lnSpc>
                        <a:spcBef>
                          <a:spcPts val="0"/>
                        </a:spcBef>
                        <a:spcAft>
                          <a:spcPts val="0"/>
                        </a:spcAft>
                        <a:buNone/>
                      </a:pPr>
                      <a:r>
                        <a:rPr lang="en-GB">
                          <a:solidFill>
                            <a:srgbClr val="434343"/>
                          </a:solidFill>
                          <a:latin typeface="Montserrat"/>
                          <a:ea typeface="Montserrat"/>
                          <a:cs typeface="Montserrat"/>
                          <a:sym typeface="Montserrat"/>
                        </a:rPr>
                        <a:t>Zoltan Szantoi</a:t>
                      </a:r>
                      <a:endParaRPr>
                        <a:solidFill>
                          <a:srgbClr val="434343"/>
                        </a:solidFill>
                        <a:latin typeface="Montserrat"/>
                        <a:ea typeface="Montserrat"/>
                        <a:cs typeface="Montserrat"/>
                        <a:sym typeface="Montserrat"/>
                      </a:endParaRPr>
                    </a:p>
                  </a:txBody>
                  <a:tcPr marT="19050" marB="19050" marR="76200" marL="7620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6F8F9"/>
                    </a:solidFill>
                  </a:tcPr>
                </a:tc>
                <a:tc>
                  <a:txBody>
                    <a:bodyPr/>
                    <a:lstStyle/>
                    <a:p>
                      <a:pPr indent="0" lvl="0" marL="0" rtl="0" algn="l">
                        <a:lnSpc>
                          <a:spcPct val="115000"/>
                        </a:lnSpc>
                        <a:spcBef>
                          <a:spcPts val="0"/>
                        </a:spcBef>
                        <a:spcAft>
                          <a:spcPts val="0"/>
                        </a:spcAft>
                        <a:buClr>
                          <a:schemeClr val="dk1"/>
                        </a:buClr>
                        <a:buSzPts val="1100"/>
                        <a:buFont typeface="Arial"/>
                        <a:buNone/>
                      </a:pPr>
                      <a:r>
                        <a:rPr lang="en-GB">
                          <a:solidFill>
                            <a:srgbClr val="434343"/>
                          </a:solidFill>
                          <a:latin typeface="Montserrat"/>
                          <a:ea typeface="Montserrat"/>
                          <a:cs typeface="Montserrat"/>
                          <a:sym typeface="Montserrat"/>
                        </a:rPr>
                        <a:t>Confirmed</a:t>
                      </a:r>
                      <a:endParaRPr>
                        <a:solidFill>
                          <a:srgbClr val="434343"/>
                        </a:solidFill>
                        <a:latin typeface="Montserrat"/>
                        <a:ea typeface="Montserrat"/>
                        <a:cs typeface="Montserrat"/>
                        <a:sym typeface="Montserrat"/>
                      </a:endParaRPr>
                    </a:p>
                  </a:txBody>
                  <a:tcPr marT="19050" marB="19050" marR="76200" marL="7620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6F8F9"/>
                    </a:solidFill>
                  </a:tcPr>
                </a:tc>
              </a:tr>
              <a:tr h="200025">
                <a:tc>
                  <a:txBody>
                    <a:bodyPr/>
                    <a:lstStyle/>
                    <a:p>
                      <a:pPr indent="0" lvl="0" marL="0" rtl="0" algn="l">
                        <a:lnSpc>
                          <a:spcPct val="115000"/>
                        </a:lnSpc>
                        <a:spcBef>
                          <a:spcPts val="0"/>
                        </a:spcBef>
                        <a:spcAft>
                          <a:spcPts val="0"/>
                        </a:spcAft>
                        <a:buNone/>
                      </a:pPr>
                      <a:r>
                        <a:rPr lang="en-GB">
                          <a:solidFill>
                            <a:srgbClr val="434343"/>
                          </a:solidFill>
                          <a:latin typeface="Montserrat"/>
                          <a:ea typeface="Montserrat"/>
                          <a:cs typeface="Montserrat"/>
                          <a:sym typeface="Montserrat"/>
                        </a:rPr>
                        <a:t>ISRO</a:t>
                      </a:r>
                      <a:endParaRPr>
                        <a:solidFill>
                          <a:srgbClr val="434343"/>
                        </a:solidFill>
                        <a:latin typeface="Montserrat"/>
                        <a:ea typeface="Montserrat"/>
                        <a:cs typeface="Montserrat"/>
                        <a:sym typeface="Montserrat"/>
                      </a:endParaRPr>
                    </a:p>
                  </a:txBody>
                  <a:tcPr marT="19050" marB="19050" marR="76200" marL="7620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FFFFF"/>
                    </a:solidFill>
                  </a:tcPr>
                </a:tc>
                <a:tc>
                  <a:txBody>
                    <a:bodyPr/>
                    <a:lstStyle/>
                    <a:p>
                      <a:pPr indent="0" lvl="0" marL="0" rtl="0" algn="l">
                        <a:lnSpc>
                          <a:spcPct val="115000"/>
                        </a:lnSpc>
                        <a:spcBef>
                          <a:spcPts val="0"/>
                        </a:spcBef>
                        <a:spcAft>
                          <a:spcPts val="0"/>
                        </a:spcAft>
                        <a:buNone/>
                      </a:pPr>
                      <a:r>
                        <a:rPr lang="en-GB">
                          <a:solidFill>
                            <a:srgbClr val="434343"/>
                          </a:solidFill>
                          <a:latin typeface="Montserrat"/>
                          <a:ea typeface="Montserrat"/>
                          <a:cs typeface="Montserrat"/>
                          <a:sym typeface="Montserrat"/>
                        </a:rPr>
                        <a:t>Bimal Bhatticharya</a:t>
                      </a:r>
                      <a:endParaRPr>
                        <a:solidFill>
                          <a:srgbClr val="434343"/>
                        </a:solidFill>
                        <a:latin typeface="Montserrat"/>
                        <a:ea typeface="Montserrat"/>
                        <a:cs typeface="Montserrat"/>
                        <a:sym typeface="Montserrat"/>
                      </a:endParaRPr>
                    </a:p>
                  </a:txBody>
                  <a:tcPr marT="19050" marB="19050" marR="76200" marL="7620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FFFFF"/>
                    </a:solidFill>
                  </a:tcPr>
                </a:tc>
                <a:tc>
                  <a:txBody>
                    <a:bodyPr/>
                    <a:lstStyle/>
                    <a:p>
                      <a:pPr indent="0" lvl="0" marL="0" rtl="0" algn="l">
                        <a:lnSpc>
                          <a:spcPct val="115000"/>
                        </a:lnSpc>
                        <a:spcBef>
                          <a:spcPts val="0"/>
                        </a:spcBef>
                        <a:spcAft>
                          <a:spcPts val="0"/>
                        </a:spcAft>
                        <a:buClr>
                          <a:schemeClr val="dk1"/>
                        </a:buClr>
                        <a:buSzPts val="1100"/>
                        <a:buFont typeface="Arial"/>
                        <a:buNone/>
                      </a:pPr>
                      <a:r>
                        <a:rPr lang="en-GB">
                          <a:solidFill>
                            <a:srgbClr val="434343"/>
                          </a:solidFill>
                          <a:latin typeface="Montserrat"/>
                          <a:ea typeface="Montserrat"/>
                          <a:cs typeface="Montserrat"/>
                          <a:sym typeface="Montserrat"/>
                        </a:rPr>
                        <a:t>Confirmed</a:t>
                      </a:r>
                      <a:endParaRPr>
                        <a:solidFill>
                          <a:srgbClr val="434343"/>
                        </a:solidFill>
                        <a:latin typeface="Montserrat"/>
                        <a:ea typeface="Montserrat"/>
                        <a:cs typeface="Montserrat"/>
                        <a:sym typeface="Montserrat"/>
                      </a:endParaRPr>
                    </a:p>
                  </a:txBody>
                  <a:tcPr marT="19050" marB="19050" marR="76200" marL="7620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FFFFF"/>
                    </a:solidFill>
                  </a:tcPr>
                </a:tc>
              </a:tr>
              <a:tr h="200025">
                <a:tc>
                  <a:txBody>
                    <a:bodyPr/>
                    <a:lstStyle/>
                    <a:p>
                      <a:pPr indent="0" lvl="0" marL="0" rtl="0" algn="l">
                        <a:lnSpc>
                          <a:spcPct val="115000"/>
                        </a:lnSpc>
                        <a:spcBef>
                          <a:spcPts val="0"/>
                        </a:spcBef>
                        <a:spcAft>
                          <a:spcPts val="0"/>
                        </a:spcAft>
                        <a:buNone/>
                      </a:pPr>
                      <a:r>
                        <a:rPr lang="en-GB">
                          <a:solidFill>
                            <a:srgbClr val="434343"/>
                          </a:solidFill>
                          <a:latin typeface="Montserrat"/>
                          <a:ea typeface="Montserrat"/>
                          <a:cs typeface="Montserrat"/>
                          <a:sym typeface="Montserrat"/>
                        </a:rPr>
                        <a:t>CSIRO</a:t>
                      </a:r>
                      <a:endParaRPr>
                        <a:solidFill>
                          <a:srgbClr val="434343"/>
                        </a:solidFill>
                        <a:latin typeface="Montserrat"/>
                        <a:ea typeface="Montserrat"/>
                        <a:cs typeface="Montserrat"/>
                        <a:sym typeface="Montserrat"/>
                      </a:endParaRPr>
                    </a:p>
                  </a:txBody>
                  <a:tcPr marT="19050" marB="19050" marR="76200" marL="7620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6F8F9"/>
                    </a:solidFill>
                  </a:tcPr>
                </a:tc>
                <a:tc>
                  <a:txBody>
                    <a:bodyPr/>
                    <a:lstStyle/>
                    <a:p>
                      <a:pPr indent="0" lvl="0" marL="0" rtl="0" algn="l">
                        <a:lnSpc>
                          <a:spcPct val="115000"/>
                        </a:lnSpc>
                        <a:spcBef>
                          <a:spcPts val="0"/>
                        </a:spcBef>
                        <a:spcAft>
                          <a:spcPts val="0"/>
                        </a:spcAft>
                        <a:buNone/>
                      </a:pPr>
                      <a:r>
                        <a:rPr lang="en-GB">
                          <a:solidFill>
                            <a:srgbClr val="434343"/>
                          </a:solidFill>
                          <a:latin typeface="Montserrat"/>
                          <a:ea typeface="Montserrat"/>
                          <a:cs typeface="Montserrat"/>
                          <a:sym typeface="Montserrat"/>
                        </a:rPr>
                        <a:t>Roger Lawes</a:t>
                      </a:r>
                      <a:endParaRPr>
                        <a:solidFill>
                          <a:srgbClr val="434343"/>
                        </a:solidFill>
                        <a:latin typeface="Montserrat"/>
                        <a:ea typeface="Montserrat"/>
                        <a:cs typeface="Montserrat"/>
                        <a:sym typeface="Montserrat"/>
                      </a:endParaRPr>
                    </a:p>
                  </a:txBody>
                  <a:tcPr marT="19050" marB="19050" marR="76200" marL="7620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6F8F9"/>
                    </a:solidFill>
                  </a:tcPr>
                </a:tc>
                <a:tc>
                  <a:txBody>
                    <a:bodyPr/>
                    <a:lstStyle/>
                    <a:p>
                      <a:pPr indent="0" lvl="0" marL="0" rtl="0" algn="l">
                        <a:lnSpc>
                          <a:spcPct val="115000"/>
                        </a:lnSpc>
                        <a:spcBef>
                          <a:spcPts val="0"/>
                        </a:spcBef>
                        <a:spcAft>
                          <a:spcPts val="0"/>
                        </a:spcAft>
                        <a:buClr>
                          <a:schemeClr val="dk1"/>
                        </a:buClr>
                        <a:buSzPts val="1100"/>
                        <a:buFont typeface="Arial"/>
                        <a:buNone/>
                      </a:pPr>
                      <a:r>
                        <a:rPr lang="en-GB">
                          <a:solidFill>
                            <a:srgbClr val="434343"/>
                          </a:solidFill>
                          <a:latin typeface="Montserrat"/>
                          <a:ea typeface="Montserrat"/>
                          <a:cs typeface="Montserrat"/>
                          <a:sym typeface="Montserrat"/>
                        </a:rPr>
                        <a:t>Confirmed</a:t>
                      </a:r>
                      <a:endParaRPr>
                        <a:solidFill>
                          <a:srgbClr val="434343"/>
                        </a:solidFill>
                        <a:latin typeface="Montserrat"/>
                        <a:ea typeface="Montserrat"/>
                        <a:cs typeface="Montserrat"/>
                        <a:sym typeface="Montserrat"/>
                      </a:endParaRPr>
                    </a:p>
                  </a:txBody>
                  <a:tcPr marT="19050" marB="19050" marR="76200" marL="7620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6F8F9"/>
                    </a:solidFill>
                  </a:tcPr>
                </a:tc>
              </a:tr>
              <a:tr h="200025">
                <a:tc>
                  <a:txBody>
                    <a:bodyPr/>
                    <a:lstStyle/>
                    <a:p>
                      <a:pPr indent="0" lvl="0" marL="0" rtl="0" algn="l">
                        <a:lnSpc>
                          <a:spcPct val="115000"/>
                        </a:lnSpc>
                        <a:spcBef>
                          <a:spcPts val="0"/>
                        </a:spcBef>
                        <a:spcAft>
                          <a:spcPts val="0"/>
                        </a:spcAft>
                        <a:buNone/>
                      </a:pPr>
                      <a:r>
                        <a:rPr lang="en-GB">
                          <a:solidFill>
                            <a:srgbClr val="434343"/>
                          </a:solidFill>
                          <a:latin typeface="Montserrat"/>
                          <a:ea typeface="Montserrat"/>
                          <a:cs typeface="Montserrat"/>
                          <a:sym typeface="Montserrat"/>
                        </a:rPr>
                        <a:t>SANSA</a:t>
                      </a:r>
                      <a:endParaRPr>
                        <a:solidFill>
                          <a:srgbClr val="434343"/>
                        </a:solidFill>
                        <a:latin typeface="Montserrat"/>
                        <a:ea typeface="Montserrat"/>
                        <a:cs typeface="Montserrat"/>
                        <a:sym typeface="Montserrat"/>
                      </a:endParaRPr>
                    </a:p>
                  </a:txBody>
                  <a:tcPr marT="19050" marB="19050" marR="76200" marL="7620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FFFFF"/>
                    </a:solidFill>
                  </a:tcPr>
                </a:tc>
                <a:tc>
                  <a:txBody>
                    <a:bodyPr/>
                    <a:lstStyle/>
                    <a:p>
                      <a:pPr indent="0" lvl="0" marL="0" rtl="0" algn="l">
                        <a:lnSpc>
                          <a:spcPct val="115000"/>
                        </a:lnSpc>
                        <a:spcBef>
                          <a:spcPts val="0"/>
                        </a:spcBef>
                        <a:spcAft>
                          <a:spcPts val="0"/>
                        </a:spcAft>
                        <a:buNone/>
                      </a:pPr>
                      <a:r>
                        <a:rPr lang="en-GB">
                          <a:solidFill>
                            <a:srgbClr val="434343"/>
                          </a:solidFill>
                          <a:latin typeface="Montserrat"/>
                          <a:ea typeface="Montserrat"/>
                          <a:cs typeface="Montserrat"/>
                          <a:sym typeface="Montserrat"/>
                        </a:rPr>
                        <a:t>Abel Ramoe</a:t>
                      </a:r>
                      <a:r>
                        <a:rPr lang="en-GB">
                          <a:solidFill>
                            <a:srgbClr val="434343"/>
                          </a:solidFill>
                          <a:latin typeface="Montserrat"/>
                          <a:ea typeface="Montserrat"/>
                          <a:cs typeface="Montserrat"/>
                          <a:sym typeface="Montserrat"/>
                        </a:rPr>
                        <a:t>lo, Siyamthanda Gxokwe</a:t>
                      </a:r>
                      <a:endParaRPr>
                        <a:solidFill>
                          <a:srgbClr val="434343"/>
                        </a:solidFill>
                        <a:latin typeface="Montserrat"/>
                        <a:ea typeface="Montserrat"/>
                        <a:cs typeface="Montserrat"/>
                        <a:sym typeface="Montserrat"/>
                      </a:endParaRPr>
                    </a:p>
                  </a:txBody>
                  <a:tcPr marT="19050" marB="19050" marR="76200" marL="7620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FFFFF"/>
                    </a:solidFill>
                  </a:tcPr>
                </a:tc>
                <a:tc>
                  <a:txBody>
                    <a:bodyPr/>
                    <a:lstStyle/>
                    <a:p>
                      <a:pPr indent="0" lvl="0" marL="0" rtl="0" algn="l">
                        <a:lnSpc>
                          <a:spcPct val="115000"/>
                        </a:lnSpc>
                        <a:spcBef>
                          <a:spcPts val="0"/>
                        </a:spcBef>
                        <a:spcAft>
                          <a:spcPts val="0"/>
                        </a:spcAft>
                        <a:buClr>
                          <a:schemeClr val="dk1"/>
                        </a:buClr>
                        <a:buSzPts val="1100"/>
                        <a:buFont typeface="Arial"/>
                        <a:buNone/>
                      </a:pPr>
                      <a:r>
                        <a:rPr lang="en-GB">
                          <a:solidFill>
                            <a:srgbClr val="434343"/>
                          </a:solidFill>
                          <a:latin typeface="Montserrat"/>
                          <a:ea typeface="Montserrat"/>
                          <a:cs typeface="Montserrat"/>
                          <a:sym typeface="Montserrat"/>
                        </a:rPr>
                        <a:t>Confirmed</a:t>
                      </a:r>
                      <a:endParaRPr>
                        <a:solidFill>
                          <a:srgbClr val="434343"/>
                        </a:solidFill>
                        <a:latin typeface="Montserrat"/>
                        <a:ea typeface="Montserrat"/>
                        <a:cs typeface="Montserrat"/>
                        <a:sym typeface="Montserrat"/>
                      </a:endParaRPr>
                    </a:p>
                  </a:txBody>
                  <a:tcPr marT="19050" marB="19050" marR="76200" marL="7620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FFFFF"/>
                    </a:solidFill>
                  </a:tcPr>
                </a:tc>
              </a:tr>
              <a:tr h="200025">
                <a:tc>
                  <a:txBody>
                    <a:bodyPr/>
                    <a:lstStyle/>
                    <a:p>
                      <a:pPr indent="0" lvl="0" marL="0" rtl="0" algn="l">
                        <a:lnSpc>
                          <a:spcPct val="115000"/>
                        </a:lnSpc>
                        <a:spcBef>
                          <a:spcPts val="0"/>
                        </a:spcBef>
                        <a:spcAft>
                          <a:spcPts val="0"/>
                        </a:spcAft>
                        <a:buNone/>
                      </a:pPr>
                      <a:r>
                        <a:rPr lang="en-GB">
                          <a:solidFill>
                            <a:srgbClr val="434343"/>
                          </a:solidFill>
                          <a:latin typeface="Montserrat"/>
                          <a:ea typeface="Montserrat"/>
                          <a:cs typeface="Montserrat"/>
                          <a:sym typeface="Montserrat"/>
                        </a:rPr>
                        <a:t>CONAE</a:t>
                      </a:r>
                      <a:endParaRPr>
                        <a:solidFill>
                          <a:srgbClr val="434343"/>
                        </a:solidFill>
                        <a:latin typeface="Montserrat"/>
                        <a:ea typeface="Montserrat"/>
                        <a:cs typeface="Montserrat"/>
                        <a:sym typeface="Montserrat"/>
                      </a:endParaRPr>
                    </a:p>
                  </a:txBody>
                  <a:tcPr marT="19050" marB="19050" marR="76200" marL="7620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6F8F9"/>
                    </a:solidFill>
                  </a:tcPr>
                </a:tc>
                <a:tc>
                  <a:txBody>
                    <a:bodyPr/>
                    <a:lstStyle/>
                    <a:p>
                      <a:pPr indent="0" lvl="0" marL="0" rtl="0" algn="l">
                        <a:lnSpc>
                          <a:spcPct val="115000"/>
                        </a:lnSpc>
                        <a:spcBef>
                          <a:spcPts val="0"/>
                        </a:spcBef>
                        <a:spcAft>
                          <a:spcPts val="0"/>
                        </a:spcAft>
                        <a:buNone/>
                      </a:pPr>
                      <a:r>
                        <a:rPr lang="en-GB">
                          <a:solidFill>
                            <a:srgbClr val="434343"/>
                          </a:solidFill>
                          <a:latin typeface="Montserrat"/>
                          <a:ea typeface="Montserrat"/>
                          <a:cs typeface="Montserrat"/>
                          <a:sym typeface="Montserrat"/>
                        </a:rPr>
                        <a:t>Ignacio Pascual</a:t>
                      </a:r>
                      <a:endParaRPr>
                        <a:solidFill>
                          <a:srgbClr val="434343"/>
                        </a:solidFill>
                        <a:latin typeface="Montserrat"/>
                        <a:ea typeface="Montserrat"/>
                        <a:cs typeface="Montserrat"/>
                        <a:sym typeface="Montserrat"/>
                      </a:endParaRPr>
                    </a:p>
                  </a:txBody>
                  <a:tcPr marT="19050" marB="19050" marR="76200" marL="7620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6F8F9"/>
                    </a:solidFill>
                  </a:tcPr>
                </a:tc>
                <a:tc>
                  <a:txBody>
                    <a:bodyPr/>
                    <a:lstStyle/>
                    <a:p>
                      <a:pPr indent="0" lvl="0" marL="0" rtl="0" algn="l">
                        <a:lnSpc>
                          <a:spcPct val="115000"/>
                        </a:lnSpc>
                        <a:spcBef>
                          <a:spcPts val="0"/>
                        </a:spcBef>
                        <a:spcAft>
                          <a:spcPts val="0"/>
                        </a:spcAft>
                        <a:buClr>
                          <a:schemeClr val="dk1"/>
                        </a:buClr>
                        <a:buSzPts val="1100"/>
                        <a:buFont typeface="Arial"/>
                        <a:buNone/>
                      </a:pPr>
                      <a:r>
                        <a:rPr lang="en-GB">
                          <a:solidFill>
                            <a:srgbClr val="434343"/>
                          </a:solidFill>
                          <a:latin typeface="Montserrat"/>
                          <a:ea typeface="Montserrat"/>
                          <a:cs typeface="Montserrat"/>
                          <a:sym typeface="Montserrat"/>
                        </a:rPr>
                        <a:t>Confirmed</a:t>
                      </a:r>
                      <a:endParaRPr>
                        <a:solidFill>
                          <a:srgbClr val="434343"/>
                        </a:solidFill>
                        <a:latin typeface="Montserrat"/>
                        <a:ea typeface="Montserrat"/>
                        <a:cs typeface="Montserrat"/>
                        <a:sym typeface="Montserrat"/>
                      </a:endParaRPr>
                    </a:p>
                  </a:txBody>
                  <a:tcPr marT="19050" marB="19050" marR="76200" marL="7620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6F8F9"/>
                    </a:solidFill>
                  </a:tcPr>
                </a:tc>
              </a:tr>
              <a:tr h="200025">
                <a:tc>
                  <a:txBody>
                    <a:bodyPr/>
                    <a:lstStyle/>
                    <a:p>
                      <a:pPr indent="0" lvl="0" marL="0" rtl="0" algn="l">
                        <a:lnSpc>
                          <a:spcPct val="115000"/>
                        </a:lnSpc>
                        <a:spcBef>
                          <a:spcPts val="0"/>
                        </a:spcBef>
                        <a:spcAft>
                          <a:spcPts val="0"/>
                        </a:spcAft>
                        <a:buNone/>
                      </a:pPr>
                      <a:r>
                        <a:rPr lang="en-GB">
                          <a:solidFill>
                            <a:srgbClr val="434343"/>
                          </a:solidFill>
                          <a:latin typeface="Montserrat"/>
                          <a:ea typeface="Montserrat"/>
                          <a:cs typeface="Montserrat"/>
                          <a:sym typeface="Montserrat"/>
                        </a:rPr>
                        <a:t>NASA</a:t>
                      </a:r>
                      <a:endParaRPr>
                        <a:solidFill>
                          <a:srgbClr val="434343"/>
                        </a:solidFill>
                        <a:latin typeface="Montserrat"/>
                        <a:ea typeface="Montserrat"/>
                        <a:cs typeface="Montserrat"/>
                        <a:sym typeface="Montserrat"/>
                      </a:endParaRPr>
                    </a:p>
                  </a:txBody>
                  <a:tcPr marT="19050" marB="19050" marR="76200" marL="7620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FFFFF"/>
                    </a:solidFill>
                  </a:tcPr>
                </a:tc>
                <a:tc>
                  <a:txBody>
                    <a:bodyPr/>
                    <a:lstStyle/>
                    <a:p>
                      <a:pPr indent="0" lvl="0" marL="0" rtl="0" algn="l">
                        <a:lnSpc>
                          <a:spcPct val="115000"/>
                        </a:lnSpc>
                        <a:spcBef>
                          <a:spcPts val="0"/>
                        </a:spcBef>
                        <a:spcAft>
                          <a:spcPts val="0"/>
                        </a:spcAft>
                        <a:buNone/>
                      </a:pPr>
                      <a:r>
                        <a:rPr lang="en-GB">
                          <a:solidFill>
                            <a:srgbClr val="434343"/>
                          </a:solidFill>
                          <a:latin typeface="Montserrat"/>
                          <a:ea typeface="Montserrat"/>
                          <a:cs typeface="Montserrat"/>
                          <a:sym typeface="Montserrat"/>
                        </a:rPr>
                        <a:t>Alyssa Whitcraft (as NASA Acres)</a:t>
                      </a:r>
                      <a:endParaRPr>
                        <a:solidFill>
                          <a:srgbClr val="434343"/>
                        </a:solidFill>
                        <a:latin typeface="Montserrat"/>
                        <a:ea typeface="Montserrat"/>
                        <a:cs typeface="Montserrat"/>
                        <a:sym typeface="Montserrat"/>
                      </a:endParaRPr>
                    </a:p>
                  </a:txBody>
                  <a:tcPr marT="19050" marB="19050" marR="76200" marL="7620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FFFFF"/>
                    </a:solidFill>
                  </a:tcPr>
                </a:tc>
                <a:tc>
                  <a:txBody>
                    <a:bodyPr/>
                    <a:lstStyle/>
                    <a:p>
                      <a:pPr indent="0" lvl="0" marL="0" rtl="0" algn="l">
                        <a:lnSpc>
                          <a:spcPct val="115000"/>
                        </a:lnSpc>
                        <a:spcBef>
                          <a:spcPts val="0"/>
                        </a:spcBef>
                        <a:spcAft>
                          <a:spcPts val="0"/>
                        </a:spcAft>
                        <a:buNone/>
                      </a:pPr>
                      <a:r>
                        <a:rPr lang="en-GB">
                          <a:solidFill>
                            <a:srgbClr val="434343"/>
                          </a:solidFill>
                          <a:latin typeface="Montserrat"/>
                          <a:ea typeface="Montserrat"/>
                          <a:cs typeface="Montserrat"/>
                          <a:sym typeface="Montserrat"/>
                        </a:rPr>
                        <a:t>Confirmed</a:t>
                      </a:r>
                      <a:endParaRPr>
                        <a:solidFill>
                          <a:srgbClr val="434343"/>
                        </a:solidFill>
                        <a:latin typeface="Montserrat"/>
                        <a:ea typeface="Montserrat"/>
                        <a:cs typeface="Montserrat"/>
                        <a:sym typeface="Montserrat"/>
                      </a:endParaRPr>
                    </a:p>
                  </a:txBody>
                  <a:tcPr marT="19050" marB="19050" marR="76200" marL="7620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FFFFF"/>
                    </a:solidFill>
                  </a:tcPr>
                </a:tc>
              </a:tr>
              <a:tr h="200025">
                <a:tc>
                  <a:txBody>
                    <a:bodyPr/>
                    <a:lstStyle/>
                    <a:p>
                      <a:pPr indent="0" lvl="0" marL="0" rtl="0" algn="l">
                        <a:lnSpc>
                          <a:spcPct val="115000"/>
                        </a:lnSpc>
                        <a:spcBef>
                          <a:spcPts val="0"/>
                        </a:spcBef>
                        <a:spcAft>
                          <a:spcPts val="0"/>
                        </a:spcAft>
                        <a:buNone/>
                      </a:pPr>
                      <a:r>
                        <a:rPr lang="en-GB">
                          <a:solidFill>
                            <a:srgbClr val="434343"/>
                          </a:solidFill>
                          <a:latin typeface="Montserrat"/>
                          <a:ea typeface="Montserrat"/>
                          <a:cs typeface="Montserrat"/>
                          <a:sym typeface="Montserrat"/>
                        </a:rPr>
                        <a:t>EC/JRC</a:t>
                      </a:r>
                      <a:endParaRPr>
                        <a:solidFill>
                          <a:srgbClr val="434343"/>
                        </a:solidFill>
                        <a:latin typeface="Montserrat"/>
                        <a:ea typeface="Montserrat"/>
                        <a:cs typeface="Montserrat"/>
                        <a:sym typeface="Montserrat"/>
                      </a:endParaRPr>
                    </a:p>
                  </a:txBody>
                  <a:tcPr marT="19050" marB="19050" marR="76200" marL="7620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FFFFF"/>
                    </a:solidFill>
                  </a:tcPr>
                </a:tc>
                <a:tc>
                  <a:txBody>
                    <a:bodyPr/>
                    <a:lstStyle/>
                    <a:p>
                      <a:pPr indent="0" lvl="0" marL="0" rtl="0" algn="l">
                        <a:lnSpc>
                          <a:spcPct val="115000"/>
                        </a:lnSpc>
                        <a:spcBef>
                          <a:spcPts val="0"/>
                        </a:spcBef>
                        <a:spcAft>
                          <a:spcPts val="0"/>
                        </a:spcAft>
                        <a:buNone/>
                      </a:pPr>
                      <a:r>
                        <a:rPr lang="en-GB">
                          <a:solidFill>
                            <a:srgbClr val="434343"/>
                          </a:solidFill>
                          <a:latin typeface="Montserrat"/>
                          <a:ea typeface="Montserrat"/>
                          <a:cs typeface="Montserrat"/>
                          <a:sym typeface="Montserrat"/>
                        </a:rPr>
                        <a:t>Michel Massart, Felix Rembold</a:t>
                      </a:r>
                      <a:endParaRPr>
                        <a:solidFill>
                          <a:srgbClr val="434343"/>
                        </a:solidFill>
                        <a:latin typeface="Montserrat"/>
                        <a:ea typeface="Montserrat"/>
                        <a:cs typeface="Montserrat"/>
                        <a:sym typeface="Montserrat"/>
                      </a:endParaRPr>
                    </a:p>
                  </a:txBody>
                  <a:tcPr marT="19050" marB="19050" marR="76200" marL="7620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FFFFF"/>
                    </a:solidFill>
                  </a:tcPr>
                </a:tc>
                <a:tc>
                  <a:txBody>
                    <a:bodyPr/>
                    <a:lstStyle/>
                    <a:p>
                      <a:pPr indent="0" lvl="0" marL="0" rtl="0" algn="l">
                        <a:lnSpc>
                          <a:spcPct val="115000"/>
                        </a:lnSpc>
                        <a:spcBef>
                          <a:spcPts val="0"/>
                        </a:spcBef>
                        <a:spcAft>
                          <a:spcPts val="0"/>
                        </a:spcAft>
                        <a:buClr>
                          <a:schemeClr val="dk1"/>
                        </a:buClr>
                        <a:buSzPts val="1100"/>
                        <a:buFont typeface="Arial"/>
                        <a:buNone/>
                      </a:pPr>
                      <a:r>
                        <a:rPr lang="en-GB">
                          <a:solidFill>
                            <a:srgbClr val="434343"/>
                          </a:solidFill>
                          <a:latin typeface="Montserrat"/>
                          <a:ea typeface="Montserrat"/>
                          <a:cs typeface="Montserrat"/>
                          <a:sym typeface="Montserrat"/>
                        </a:rPr>
                        <a:t>Confirmed</a:t>
                      </a:r>
                      <a:endParaRPr>
                        <a:solidFill>
                          <a:schemeClr val="accent6"/>
                        </a:solidFill>
                        <a:latin typeface="Montserrat"/>
                        <a:ea typeface="Montserrat"/>
                        <a:cs typeface="Montserrat"/>
                        <a:sym typeface="Montserrat"/>
                      </a:endParaRPr>
                    </a:p>
                  </a:txBody>
                  <a:tcPr marT="19050" marB="19050" marR="76200" marL="7620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FFFFF"/>
                    </a:solidFill>
                  </a:tcPr>
                </a:tc>
              </a:tr>
              <a:tr h="200025">
                <a:tc>
                  <a:txBody>
                    <a:bodyPr/>
                    <a:lstStyle/>
                    <a:p>
                      <a:pPr indent="0" lvl="0" marL="0" marR="0" rtl="0" algn="l">
                        <a:lnSpc>
                          <a:spcPct val="115000"/>
                        </a:lnSpc>
                        <a:spcBef>
                          <a:spcPts val="0"/>
                        </a:spcBef>
                        <a:spcAft>
                          <a:spcPts val="0"/>
                        </a:spcAft>
                        <a:buNone/>
                      </a:pPr>
                      <a:r>
                        <a:rPr lang="en-GB">
                          <a:solidFill>
                            <a:srgbClr val="434343"/>
                          </a:solidFill>
                          <a:latin typeface="Montserrat"/>
                          <a:ea typeface="Montserrat"/>
                          <a:cs typeface="Montserrat"/>
                          <a:sym typeface="Montserrat"/>
                        </a:rPr>
                        <a:t>INPE</a:t>
                      </a:r>
                      <a:endParaRPr>
                        <a:solidFill>
                          <a:srgbClr val="434343"/>
                        </a:solidFill>
                        <a:latin typeface="Montserrat"/>
                        <a:ea typeface="Montserrat"/>
                        <a:cs typeface="Montserrat"/>
                        <a:sym typeface="Montserrat"/>
                      </a:endParaRPr>
                    </a:p>
                  </a:txBody>
                  <a:tcPr marT="19050" marB="19050" marR="76200" marL="7620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6F8F9"/>
                    </a:solidFill>
                  </a:tcPr>
                </a:tc>
                <a:tc>
                  <a:txBody>
                    <a:bodyPr/>
                    <a:lstStyle/>
                    <a:p>
                      <a:pPr indent="0" lvl="0" marL="0" marR="0" rtl="0" algn="l">
                        <a:lnSpc>
                          <a:spcPct val="115000"/>
                        </a:lnSpc>
                        <a:spcBef>
                          <a:spcPts val="0"/>
                        </a:spcBef>
                        <a:spcAft>
                          <a:spcPts val="0"/>
                        </a:spcAft>
                        <a:buNone/>
                      </a:pPr>
                      <a:r>
                        <a:rPr lang="en-GB">
                          <a:solidFill>
                            <a:srgbClr val="434343"/>
                          </a:solidFill>
                          <a:latin typeface="Montserrat"/>
                          <a:ea typeface="Montserrat"/>
                          <a:cs typeface="Montserrat"/>
                          <a:sym typeface="Montserrat"/>
                        </a:rPr>
                        <a:t>Gilberto Camara</a:t>
                      </a:r>
                      <a:endParaRPr>
                        <a:solidFill>
                          <a:srgbClr val="434343"/>
                        </a:solidFill>
                        <a:latin typeface="Montserrat"/>
                        <a:ea typeface="Montserrat"/>
                        <a:cs typeface="Montserrat"/>
                        <a:sym typeface="Montserrat"/>
                      </a:endParaRPr>
                    </a:p>
                  </a:txBody>
                  <a:tcPr marT="19050" marB="19050" marR="76200" marL="7620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6F8F9"/>
                    </a:solidFill>
                  </a:tcPr>
                </a:tc>
                <a:tc>
                  <a:txBody>
                    <a:bodyPr/>
                    <a:lstStyle/>
                    <a:p>
                      <a:pPr indent="0" lvl="0" marL="0" marR="0" rtl="0" algn="l">
                        <a:lnSpc>
                          <a:spcPct val="115000"/>
                        </a:lnSpc>
                        <a:spcBef>
                          <a:spcPts val="0"/>
                        </a:spcBef>
                        <a:spcAft>
                          <a:spcPts val="0"/>
                        </a:spcAft>
                        <a:buNone/>
                      </a:pPr>
                      <a:r>
                        <a:rPr lang="en-GB">
                          <a:solidFill>
                            <a:schemeClr val="accent6"/>
                          </a:solidFill>
                          <a:latin typeface="Montserrat"/>
                          <a:ea typeface="Montserrat"/>
                          <a:cs typeface="Montserrat"/>
                          <a:sym typeface="Montserrat"/>
                        </a:rPr>
                        <a:t>Unconfirmed</a:t>
                      </a:r>
                      <a:endParaRPr>
                        <a:solidFill>
                          <a:schemeClr val="accent6"/>
                        </a:solidFill>
                        <a:latin typeface="Montserrat"/>
                        <a:ea typeface="Montserrat"/>
                        <a:cs typeface="Montserrat"/>
                        <a:sym typeface="Montserrat"/>
                      </a:endParaRPr>
                    </a:p>
                  </a:txBody>
                  <a:tcPr marT="19050" marB="19050" marR="76200" marL="7620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6F8F9"/>
                    </a:solidFill>
                  </a:tcPr>
                </a:tc>
              </a:tr>
              <a:tr h="200025">
                <a:tc>
                  <a:txBody>
                    <a:bodyPr/>
                    <a:lstStyle/>
                    <a:p>
                      <a:pPr indent="0" lvl="0" marL="0" marR="0" rtl="0" algn="l">
                        <a:lnSpc>
                          <a:spcPct val="115000"/>
                        </a:lnSpc>
                        <a:spcBef>
                          <a:spcPts val="0"/>
                        </a:spcBef>
                        <a:spcAft>
                          <a:spcPts val="0"/>
                        </a:spcAft>
                        <a:buNone/>
                      </a:pPr>
                      <a:r>
                        <a:rPr lang="en-GB">
                          <a:solidFill>
                            <a:srgbClr val="434343"/>
                          </a:solidFill>
                          <a:latin typeface="Montserrat"/>
                          <a:ea typeface="Montserrat"/>
                          <a:cs typeface="Montserrat"/>
                          <a:sym typeface="Montserrat"/>
                        </a:rPr>
                        <a:t>NOAA</a:t>
                      </a:r>
                      <a:endParaRPr>
                        <a:solidFill>
                          <a:srgbClr val="434343"/>
                        </a:solidFill>
                        <a:latin typeface="Montserrat"/>
                        <a:ea typeface="Montserrat"/>
                        <a:cs typeface="Montserrat"/>
                        <a:sym typeface="Montserrat"/>
                      </a:endParaRPr>
                    </a:p>
                  </a:txBody>
                  <a:tcPr marT="19050" marB="19050" marR="76200" marL="7620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6F8F9"/>
                    </a:solidFill>
                  </a:tcPr>
                </a:tc>
                <a:tc>
                  <a:txBody>
                    <a:bodyPr/>
                    <a:lstStyle/>
                    <a:p>
                      <a:pPr indent="0" lvl="0" marL="0" marR="0" rtl="0" algn="l">
                        <a:lnSpc>
                          <a:spcPct val="115000"/>
                        </a:lnSpc>
                        <a:spcBef>
                          <a:spcPts val="0"/>
                        </a:spcBef>
                        <a:spcAft>
                          <a:spcPts val="0"/>
                        </a:spcAft>
                        <a:buNone/>
                      </a:pPr>
                      <a:r>
                        <a:t/>
                      </a:r>
                      <a:endParaRPr>
                        <a:solidFill>
                          <a:srgbClr val="434343"/>
                        </a:solidFill>
                        <a:latin typeface="Montserrat"/>
                        <a:ea typeface="Montserrat"/>
                        <a:cs typeface="Montserrat"/>
                        <a:sym typeface="Montserrat"/>
                      </a:endParaRPr>
                    </a:p>
                  </a:txBody>
                  <a:tcPr marT="19050" marB="19050" marR="76200" marL="7620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6F8F9"/>
                    </a:solidFill>
                  </a:tcPr>
                </a:tc>
                <a:tc>
                  <a:txBody>
                    <a:bodyPr/>
                    <a:lstStyle/>
                    <a:p>
                      <a:pPr indent="0" lvl="0" marL="0" marR="0" rtl="0" algn="l">
                        <a:lnSpc>
                          <a:spcPct val="115000"/>
                        </a:lnSpc>
                        <a:spcBef>
                          <a:spcPts val="0"/>
                        </a:spcBef>
                        <a:spcAft>
                          <a:spcPts val="0"/>
                        </a:spcAft>
                        <a:buNone/>
                      </a:pPr>
                      <a:r>
                        <a:rPr lang="en-GB">
                          <a:solidFill>
                            <a:srgbClr val="BF9000"/>
                          </a:solidFill>
                          <a:latin typeface="Montserrat"/>
                          <a:ea typeface="Montserrat"/>
                          <a:cs typeface="Montserrat"/>
                          <a:sym typeface="Montserrat"/>
                        </a:rPr>
                        <a:t>In progress</a:t>
                      </a:r>
                      <a:endParaRPr>
                        <a:solidFill>
                          <a:srgbClr val="BF9000"/>
                        </a:solidFill>
                        <a:latin typeface="Montserrat"/>
                        <a:ea typeface="Montserrat"/>
                        <a:cs typeface="Montserrat"/>
                        <a:sym typeface="Montserrat"/>
                      </a:endParaRPr>
                    </a:p>
                  </a:txBody>
                  <a:tcPr marT="19050" marB="19050" marR="76200" marL="7620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6F8F9"/>
                    </a:solidFill>
                  </a:tcPr>
                </a:tc>
              </a:tr>
              <a:tr h="200025">
                <a:tc>
                  <a:txBody>
                    <a:bodyPr/>
                    <a:lstStyle/>
                    <a:p>
                      <a:pPr indent="0" lvl="0" marL="0" marR="0" rtl="0" algn="l">
                        <a:lnSpc>
                          <a:spcPct val="115000"/>
                        </a:lnSpc>
                        <a:spcBef>
                          <a:spcPts val="0"/>
                        </a:spcBef>
                        <a:spcAft>
                          <a:spcPts val="0"/>
                        </a:spcAft>
                        <a:buNone/>
                      </a:pPr>
                      <a:r>
                        <a:rPr lang="en-GB">
                          <a:solidFill>
                            <a:srgbClr val="434343"/>
                          </a:solidFill>
                          <a:latin typeface="Montserrat"/>
                          <a:ea typeface="Montserrat"/>
                          <a:cs typeface="Montserrat"/>
                          <a:sym typeface="Montserrat"/>
                        </a:rPr>
                        <a:t>UKSA</a:t>
                      </a:r>
                      <a:endParaRPr>
                        <a:solidFill>
                          <a:srgbClr val="434343"/>
                        </a:solidFill>
                        <a:latin typeface="Montserrat"/>
                        <a:ea typeface="Montserrat"/>
                        <a:cs typeface="Montserrat"/>
                        <a:sym typeface="Montserrat"/>
                      </a:endParaRPr>
                    </a:p>
                  </a:txBody>
                  <a:tcPr marT="19050" marB="19050" marR="76200" marL="7620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FFFFF"/>
                    </a:solidFill>
                  </a:tcPr>
                </a:tc>
                <a:tc>
                  <a:txBody>
                    <a:bodyPr/>
                    <a:lstStyle/>
                    <a:p>
                      <a:pPr indent="0" lvl="0" marL="0" marR="0" rtl="0" algn="l">
                        <a:lnSpc>
                          <a:spcPct val="115000"/>
                        </a:lnSpc>
                        <a:spcBef>
                          <a:spcPts val="0"/>
                        </a:spcBef>
                        <a:spcAft>
                          <a:spcPts val="0"/>
                        </a:spcAft>
                        <a:buNone/>
                      </a:pPr>
                      <a:r>
                        <a:t/>
                      </a:r>
                      <a:endParaRPr>
                        <a:solidFill>
                          <a:srgbClr val="434343"/>
                        </a:solidFill>
                        <a:latin typeface="Montserrat"/>
                        <a:ea typeface="Montserrat"/>
                        <a:cs typeface="Montserrat"/>
                        <a:sym typeface="Montserrat"/>
                      </a:endParaRPr>
                    </a:p>
                  </a:txBody>
                  <a:tcPr marT="19050" marB="19050" marR="76200" marL="7620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FFFFF"/>
                    </a:solidFill>
                  </a:tcPr>
                </a:tc>
                <a:tc>
                  <a:txBody>
                    <a:bodyPr/>
                    <a:lstStyle/>
                    <a:p>
                      <a:pPr indent="0" lvl="0" marL="0" rtl="0" algn="l">
                        <a:lnSpc>
                          <a:spcPct val="115000"/>
                        </a:lnSpc>
                        <a:spcBef>
                          <a:spcPts val="0"/>
                        </a:spcBef>
                        <a:spcAft>
                          <a:spcPts val="0"/>
                        </a:spcAft>
                        <a:buClr>
                          <a:schemeClr val="dk1"/>
                        </a:buClr>
                        <a:buSzPts val="1100"/>
                        <a:buFont typeface="Arial"/>
                        <a:buNone/>
                      </a:pPr>
                      <a:r>
                        <a:rPr lang="en-GB">
                          <a:solidFill>
                            <a:srgbClr val="BF9000"/>
                          </a:solidFill>
                          <a:latin typeface="Montserrat"/>
                          <a:ea typeface="Montserrat"/>
                          <a:cs typeface="Montserrat"/>
                          <a:sym typeface="Montserrat"/>
                        </a:rPr>
                        <a:t>In progress</a:t>
                      </a:r>
                      <a:endParaRPr>
                        <a:solidFill>
                          <a:srgbClr val="BF9000"/>
                        </a:solidFill>
                        <a:latin typeface="Montserrat"/>
                        <a:ea typeface="Montserrat"/>
                        <a:cs typeface="Montserrat"/>
                        <a:sym typeface="Montserrat"/>
                      </a:endParaRPr>
                    </a:p>
                  </a:txBody>
                  <a:tcPr marT="19050" marB="19050" marR="76200" marL="7620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FFFFF"/>
                    </a:solidFill>
                  </a:tcPr>
                </a:tc>
              </a:tr>
              <a:tr h="298450">
                <a:tc>
                  <a:txBody>
                    <a:bodyPr/>
                    <a:lstStyle/>
                    <a:p>
                      <a:pPr indent="0" lvl="0" marL="0" marR="0" rtl="0" algn="l">
                        <a:lnSpc>
                          <a:spcPct val="115000"/>
                        </a:lnSpc>
                        <a:spcBef>
                          <a:spcPts val="0"/>
                        </a:spcBef>
                        <a:spcAft>
                          <a:spcPts val="0"/>
                        </a:spcAft>
                        <a:buNone/>
                      </a:pPr>
                      <a:r>
                        <a:rPr lang="en-GB">
                          <a:solidFill>
                            <a:srgbClr val="434343"/>
                          </a:solidFill>
                          <a:latin typeface="Montserrat"/>
                          <a:ea typeface="Montserrat"/>
                          <a:cs typeface="Montserrat"/>
                          <a:sym typeface="Montserrat"/>
                        </a:rPr>
                        <a:t>USGS</a:t>
                      </a:r>
                      <a:endParaRPr>
                        <a:solidFill>
                          <a:srgbClr val="434343"/>
                        </a:solidFill>
                        <a:latin typeface="Montserrat"/>
                        <a:ea typeface="Montserrat"/>
                        <a:cs typeface="Montserrat"/>
                        <a:sym typeface="Montserrat"/>
                      </a:endParaRPr>
                    </a:p>
                  </a:txBody>
                  <a:tcPr marT="19050" marB="19050" marR="76200" marL="7620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6F8F9"/>
                    </a:solidFill>
                  </a:tcPr>
                </a:tc>
                <a:tc>
                  <a:txBody>
                    <a:bodyPr/>
                    <a:lstStyle/>
                    <a:p>
                      <a:pPr indent="0" lvl="0" marL="0" marR="0" rtl="0" algn="l">
                        <a:lnSpc>
                          <a:spcPct val="115000"/>
                        </a:lnSpc>
                        <a:spcBef>
                          <a:spcPts val="0"/>
                        </a:spcBef>
                        <a:spcAft>
                          <a:spcPts val="0"/>
                        </a:spcAft>
                        <a:buNone/>
                      </a:pPr>
                      <a:r>
                        <a:t/>
                      </a:r>
                      <a:endParaRPr>
                        <a:solidFill>
                          <a:srgbClr val="434343"/>
                        </a:solidFill>
                        <a:latin typeface="Montserrat"/>
                        <a:ea typeface="Montserrat"/>
                        <a:cs typeface="Montserrat"/>
                        <a:sym typeface="Montserrat"/>
                      </a:endParaRPr>
                    </a:p>
                  </a:txBody>
                  <a:tcPr marT="19050" marB="19050" marR="76200" marL="7620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6F8F9"/>
                    </a:solidFill>
                  </a:tcPr>
                </a:tc>
                <a:tc>
                  <a:txBody>
                    <a:bodyPr/>
                    <a:lstStyle/>
                    <a:p>
                      <a:pPr indent="0" lvl="0" marL="0" rtl="0" algn="l">
                        <a:lnSpc>
                          <a:spcPct val="115000"/>
                        </a:lnSpc>
                        <a:spcBef>
                          <a:spcPts val="0"/>
                        </a:spcBef>
                        <a:spcAft>
                          <a:spcPts val="0"/>
                        </a:spcAft>
                        <a:buClr>
                          <a:schemeClr val="dk1"/>
                        </a:buClr>
                        <a:buSzPts val="1100"/>
                        <a:buFont typeface="Arial"/>
                        <a:buNone/>
                      </a:pPr>
                      <a:r>
                        <a:rPr lang="en-GB">
                          <a:solidFill>
                            <a:srgbClr val="BF9000"/>
                          </a:solidFill>
                          <a:latin typeface="Montserrat"/>
                          <a:ea typeface="Montserrat"/>
                          <a:cs typeface="Montserrat"/>
                          <a:sym typeface="Montserrat"/>
                        </a:rPr>
                        <a:t>In progress</a:t>
                      </a:r>
                      <a:endParaRPr>
                        <a:solidFill>
                          <a:srgbClr val="BF9000"/>
                        </a:solidFill>
                        <a:latin typeface="Montserrat"/>
                        <a:ea typeface="Montserrat"/>
                        <a:cs typeface="Montserrat"/>
                        <a:sym typeface="Montserrat"/>
                      </a:endParaRPr>
                    </a:p>
                  </a:txBody>
                  <a:tcPr marT="19050" marB="19050" marR="76200" marL="7620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6F8F9"/>
                    </a:solidFill>
                  </a:tcPr>
                </a:tc>
              </a:tr>
              <a:tr h="200025">
                <a:tc>
                  <a:txBody>
                    <a:bodyPr/>
                    <a:lstStyle/>
                    <a:p>
                      <a:pPr indent="0" lvl="0" marL="0" marR="0" rtl="0" algn="l">
                        <a:lnSpc>
                          <a:spcPct val="115000"/>
                        </a:lnSpc>
                        <a:spcBef>
                          <a:spcPts val="0"/>
                        </a:spcBef>
                        <a:spcAft>
                          <a:spcPts val="0"/>
                        </a:spcAft>
                        <a:buNone/>
                      </a:pPr>
                      <a:r>
                        <a:rPr lang="en-GB">
                          <a:solidFill>
                            <a:srgbClr val="434343"/>
                          </a:solidFill>
                          <a:latin typeface="Montserrat"/>
                          <a:ea typeface="Montserrat"/>
                          <a:cs typeface="Montserrat"/>
                          <a:sym typeface="Montserrat"/>
                        </a:rPr>
                        <a:t>JAXA </a:t>
                      </a:r>
                      <a:endParaRPr>
                        <a:solidFill>
                          <a:srgbClr val="434343"/>
                        </a:solidFill>
                        <a:latin typeface="Montserrat"/>
                        <a:ea typeface="Montserrat"/>
                        <a:cs typeface="Montserrat"/>
                        <a:sym typeface="Montserrat"/>
                      </a:endParaRPr>
                    </a:p>
                  </a:txBody>
                  <a:tcPr marT="19050" marB="19050" marR="76200" marL="7620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6F8F9"/>
                    </a:solidFill>
                  </a:tcPr>
                </a:tc>
                <a:tc>
                  <a:txBody>
                    <a:bodyPr/>
                    <a:lstStyle/>
                    <a:p>
                      <a:pPr indent="0" lvl="0" marL="0" marR="0" rtl="0" algn="l">
                        <a:lnSpc>
                          <a:spcPct val="115000"/>
                        </a:lnSpc>
                        <a:spcBef>
                          <a:spcPts val="0"/>
                        </a:spcBef>
                        <a:spcAft>
                          <a:spcPts val="0"/>
                        </a:spcAft>
                        <a:buNone/>
                      </a:pPr>
                      <a:r>
                        <a:t/>
                      </a:r>
                      <a:endParaRPr>
                        <a:solidFill>
                          <a:srgbClr val="434343"/>
                        </a:solidFill>
                        <a:latin typeface="Montserrat"/>
                        <a:ea typeface="Montserrat"/>
                        <a:cs typeface="Montserrat"/>
                        <a:sym typeface="Montserrat"/>
                      </a:endParaRPr>
                    </a:p>
                  </a:txBody>
                  <a:tcPr marT="19050" marB="19050" marR="76200" marL="7620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6F8F9"/>
                    </a:solidFill>
                  </a:tcPr>
                </a:tc>
                <a:tc>
                  <a:txBody>
                    <a:bodyPr/>
                    <a:lstStyle/>
                    <a:p>
                      <a:pPr indent="0" lvl="0" marL="0" rtl="0" algn="l">
                        <a:lnSpc>
                          <a:spcPct val="115000"/>
                        </a:lnSpc>
                        <a:spcBef>
                          <a:spcPts val="0"/>
                        </a:spcBef>
                        <a:spcAft>
                          <a:spcPts val="0"/>
                        </a:spcAft>
                        <a:buNone/>
                      </a:pPr>
                      <a:r>
                        <a:rPr lang="en-GB">
                          <a:solidFill>
                            <a:schemeClr val="accent6"/>
                          </a:solidFill>
                          <a:latin typeface="Montserrat"/>
                          <a:ea typeface="Montserrat"/>
                          <a:cs typeface="Montserrat"/>
                          <a:sym typeface="Montserrat"/>
                        </a:rPr>
                        <a:t>Need name</a:t>
                      </a:r>
                      <a:endParaRPr>
                        <a:solidFill>
                          <a:schemeClr val="accent6"/>
                        </a:solidFill>
                        <a:latin typeface="Montserrat"/>
                        <a:ea typeface="Montserrat"/>
                        <a:cs typeface="Montserrat"/>
                        <a:sym typeface="Montserrat"/>
                      </a:endParaRPr>
                    </a:p>
                  </a:txBody>
                  <a:tcPr marT="19050" marB="19050" marR="76200" marL="7620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6F8F9"/>
                    </a:solidFill>
                  </a:tcPr>
                </a:tc>
              </a:tr>
              <a:tr h="200025">
                <a:tc>
                  <a:txBody>
                    <a:bodyPr/>
                    <a:lstStyle/>
                    <a:p>
                      <a:pPr indent="0" lvl="0" marL="0" marR="0" rtl="0" algn="l">
                        <a:lnSpc>
                          <a:spcPct val="115000"/>
                        </a:lnSpc>
                        <a:spcBef>
                          <a:spcPts val="0"/>
                        </a:spcBef>
                        <a:spcAft>
                          <a:spcPts val="0"/>
                        </a:spcAft>
                        <a:buNone/>
                      </a:pPr>
                      <a:r>
                        <a:rPr lang="en-GB">
                          <a:solidFill>
                            <a:srgbClr val="434343"/>
                          </a:solidFill>
                          <a:latin typeface="Montserrat"/>
                          <a:ea typeface="Montserrat"/>
                          <a:cs typeface="Montserrat"/>
                          <a:sym typeface="Montserrat"/>
                        </a:rPr>
                        <a:t>CNES</a:t>
                      </a:r>
                      <a:endParaRPr>
                        <a:solidFill>
                          <a:srgbClr val="434343"/>
                        </a:solidFill>
                        <a:latin typeface="Montserrat"/>
                        <a:ea typeface="Montserrat"/>
                        <a:cs typeface="Montserrat"/>
                        <a:sym typeface="Montserrat"/>
                      </a:endParaRPr>
                    </a:p>
                  </a:txBody>
                  <a:tcPr marT="19050" marB="19050" marR="76200" marL="7620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6F8F9"/>
                    </a:solidFill>
                  </a:tcPr>
                </a:tc>
                <a:tc>
                  <a:txBody>
                    <a:bodyPr/>
                    <a:lstStyle/>
                    <a:p>
                      <a:pPr indent="0" lvl="0" marL="0" marR="0" rtl="0" algn="l">
                        <a:lnSpc>
                          <a:spcPct val="115000"/>
                        </a:lnSpc>
                        <a:spcBef>
                          <a:spcPts val="0"/>
                        </a:spcBef>
                        <a:spcAft>
                          <a:spcPts val="0"/>
                        </a:spcAft>
                        <a:buNone/>
                      </a:pPr>
                      <a:r>
                        <a:t/>
                      </a:r>
                      <a:endParaRPr>
                        <a:solidFill>
                          <a:srgbClr val="434343"/>
                        </a:solidFill>
                        <a:latin typeface="Montserrat"/>
                        <a:ea typeface="Montserrat"/>
                        <a:cs typeface="Montserrat"/>
                        <a:sym typeface="Montserrat"/>
                      </a:endParaRPr>
                    </a:p>
                  </a:txBody>
                  <a:tcPr marT="19050" marB="19050" marR="76200" marL="7620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6F8F9"/>
                    </a:solidFill>
                  </a:tcPr>
                </a:tc>
                <a:tc>
                  <a:txBody>
                    <a:bodyPr/>
                    <a:lstStyle/>
                    <a:p>
                      <a:pPr indent="0" lvl="0" marL="0" rtl="0" algn="l">
                        <a:lnSpc>
                          <a:spcPct val="115000"/>
                        </a:lnSpc>
                        <a:spcBef>
                          <a:spcPts val="0"/>
                        </a:spcBef>
                        <a:spcAft>
                          <a:spcPts val="0"/>
                        </a:spcAft>
                        <a:buNone/>
                      </a:pPr>
                      <a:r>
                        <a:rPr i="1" lang="en-GB">
                          <a:solidFill>
                            <a:schemeClr val="accent6"/>
                          </a:solidFill>
                          <a:latin typeface="Montserrat"/>
                          <a:ea typeface="Montserrat"/>
                          <a:cs typeface="Montserrat"/>
                          <a:sym typeface="Montserrat"/>
                        </a:rPr>
                        <a:t>Unknown </a:t>
                      </a:r>
                      <a:endParaRPr i="1">
                        <a:solidFill>
                          <a:schemeClr val="accent6"/>
                        </a:solidFill>
                        <a:latin typeface="Montserrat"/>
                        <a:ea typeface="Montserrat"/>
                        <a:cs typeface="Montserrat"/>
                        <a:sym typeface="Montserrat"/>
                      </a:endParaRPr>
                    </a:p>
                  </a:txBody>
                  <a:tcPr marT="19050" marB="19050" marR="76200" marL="7620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6F8F9"/>
                    </a:solidFill>
                  </a:tcPr>
                </a:tc>
              </a:tr>
              <a:tr h="200025">
                <a:tc>
                  <a:txBody>
                    <a:bodyPr/>
                    <a:lstStyle/>
                    <a:p>
                      <a:pPr indent="0" lvl="0" marL="0" marR="0" rtl="0" algn="l">
                        <a:lnSpc>
                          <a:spcPct val="115000"/>
                        </a:lnSpc>
                        <a:spcBef>
                          <a:spcPts val="0"/>
                        </a:spcBef>
                        <a:spcAft>
                          <a:spcPts val="0"/>
                        </a:spcAft>
                        <a:buNone/>
                      </a:pPr>
                      <a:r>
                        <a:rPr lang="en-GB">
                          <a:solidFill>
                            <a:srgbClr val="434343"/>
                          </a:solidFill>
                          <a:latin typeface="Montserrat"/>
                          <a:ea typeface="Montserrat"/>
                          <a:cs typeface="Montserrat"/>
                          <a:sym typeface="Montserrat"/>
                        </a:rPr>
                        <a:t>CSA</a:t>
                      </a:r>
                      <a:endParaRPr>
                        <a:solidFill>
                          <a:srgbClr val="434343"/>
                        </a:solidFill>
                        <a:latin typeface="Montserrat"/>
                        <a:ea typeface="Montserrat"/>
                        <a:cs typeface="Montserrat"/>
                        <a:sym typeface="Montserrat"/>
                      </a:endParaRPr>
                    </a:p>
                  </a:txBody>
                  <a:tcPr marT="19050" marB="19050" marR="76200" marL="7620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6F8F9"/>
                    </a:solidFill>
                  </a:tcPr>
                </a:tc>
                <a:tc>
                  <a:txBody>
                    <a:bodyPr/>
                    <a:lstStyle/>
                    <a:p>
                      <a:pPr indent="0" lvl="0" marL="0" marR="0" rtl="0" algn="l">
                        <a:lnSpc>
                          <a:spcPct val="115000"/>
                        </a:lnSpc>
                        <a:spcBef>
                          <a:spcPts val="0"/>
                        </a:spcBef>
                        <a:spcAft>
                          <a:spcPts val="0"/>
                        </a:spcAft>
                        <a:buNone/>
                      </a:pPr>
                      <a:r>
                        <a:t/>
                      </a:r>
                      <a:endParaRPr>
                        <a:solidFill>
                          <a:srgbClr val="434343"/>
                        </a:solidFill>
                        <a:latin typeface="Montserrat"/>
                        <a:ea typeface="Montserrat"/>
                        <a:cs typeface="Montserrat"/>
                        <a:sym typeface="Montserrat"/>
                      </a:endParaRPr>
                    </a:p>
                  </a:txBody>
                  <a:tcPr marT="19050" marB="19050" marR="76200" marL="7620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6F8F9"/>
                    </a:solidFill>
                  </a:tcPr>
                </a:tc>
                <a:tc>
                  <a:txBody>
                    <a:bodyPr/>
                    <a:lstStyle/>
                    <a:p>
                      <a:pPr indent="0" lvl="0" marL="0" rtl="0" algn="l">
                        <a:lnSpc>
                          <a:spcPct val="115000"/>
                        </a:lnSpc>
                        <a:spcBef>
                          <a:spcPts val="0"/>
                        </a:spcBef>
                        <a:spcAft>
                          <a:spcPts val="0"/>
                        </a:spcAft>
                        <a:buClr>
                          <a:schemeClr val="dk1"/>
                        </a:buClr>
                        <a:buSzPts val="1100"/>
                        <a:buFont typeface="Arial"/>
                        <a:buNone/>
                      </a:pPr>
                      <a:r>
                        <a:rPr i="1" lang="en-GB">
                          <a:solidFill>
                            <a:schemeClr val="accent6"/>
                          </a:solidFill>
                          <a:latin typeface="Montserrat"/>
                          <a:ea typeface="Montserrat"/>
                          <a:cs typeface="Montserrat"/>
                          <a:sym typeface="Montserrat"/>
                        </a:rPr>
                        <a:t>Unknown</a:t>
                      </a:r>
                      <a:endParaRPr>
                        <a:solidFill>
                          <a:schemeClr val="accent6"/>
                        </a:solidFill>
                        <a:latin typeface="Montserrat"/>
                        <a:ea typeface="Montserrat"/>
                        <a:cs typeface="Montserrat"/>
                        <a:sym typeface="Montserrat"/>
                      </a:endParaRPr>
                    </a:p>
                  </a:txBody>
                  <a:tcPr marT="19050" marB="19050" marR="76200" marL="7620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6F8F9"/>
                    </a:solidFill>
                  </a:tcPr>
                </a:tc>
              </a:tr>
              <a:tr h="200025">
                <a:tc>
                  <a:txBody>
                    <a:bodyPr/>
                    <a:lstStyle/>
                    <a:p>
                      <a:pPr indent="0" lvl="0" marL="0" marR="0" rtl="0" algn="l">
                        <a:lnSpc>
                          <a:spcPct val="115000"/>
                        </a:lnSpc>
                        <a:spcBef>
                          <a:spcPts val="0"/>
                        </a:spcBef>
                        <a:spcAft>
                          <a:spcPts val="0"/>
                        </a:spcAft>
                        <a:buNone/>
                      </a:pPr>
                      <a:r>
                        <a:rPr b="1" lang="en-GB">
                          <a:solidFill>
                            <a:schemeClr val="accent6"/>
                          </a:solidFill>
                          <a:latin typeface="Montserrat"/>
                          <a:ea typeface="Montserrat"/>
                          <a:cs typeface="Montserrat"/>
                          <a:sym typeface="Montserrat"/>
                        </a:rPr>
                        <a:t>OTHERS?</a:t>
                      </a:r>
                      <a:endParaRPr b="1">
                        <a:solidFill>
                          <a:schemeClr val="accent6"/>
                        </a:solidFill>
                        <a:latin typeface="Montserrat"/>
                        <a:ea typeface="Montserrat"/>
                        <a:cs typeface="Montserrat"/>
                        <a:sym typeface="Montserrat"/>
                      </a:endParaRPr>
                    </a:p>
                  </a:txBody>
                  <a:tcPr marT="19050" marB="19050" marR="76200" marL="7620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6F8F9"/>
                    </a:solidFill>
                  </a:tcPr>
                </a:tc>
                <a:tc>
                  <a:txBody>
                    <a:bodyPr/>
                    <a:lstStyle/>
                    <a:p>
                      <a:pPr indent="0" lvl="0" marL="0" marR="0" rtl="0" algn="l">
                        <a:lnSpc>
                          <a:spcPct val="115000"/>
                        </a:lnSpc>
                        <a:spcBef>
                          <a:spcPts val="0"/>
                        </a:spcBef>
                        <a:spcAft>
                          <a:spcPts val="0"/>
                        </a:spcAft>
                        <a:buNone/>
                      </a:pPr>
                      <a:r>
                        <a:t/>
                      </a:r>
                      <a:endParaRPr>
                        <a:solidFill>
                          <a:srgbClr val="434343"/>
                        </a:solidFill>
                        <a:latin typeface="Montserrat"/>
                        <a:ea typeface="Montserrat"/>
                        <a:cs typeface="Montserrat"/>
                        <a:sym typeface="Montserrat"/>
                      </a:endParaRPr>
                    </a:p>
                  </a:txBody>
                  <a:tcPr marT="19050" marB="19050" marR="76200" marL="7620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6F8F9"/>
                    </a:solidFill>
                  </a:tcPr>
                </a:tc>
                <a:tc>
                  <a:txBody>
                    <a:bodyPr/>
                    <a:lstStyle/>
                    <a:p>
                      <a:pPr indent="0" lvl="0" marL="0" rtl="0" algn="l">
                        <a:lnSpc>
                          <a:spcPct val="115000"/>
                        </a:lnSpc>
                        <a:spcBef>
                          <a:spcPts val="0"/>
                        </a:spcBef>
                        <a:spcAft>
                          <a:spcPts val="0"/>
                        </a:spcAft>
                        <a:buNone/>
                      </a:pPr>
                      <a:r>
                        <a:t/>
                      </a:r>
                      <a:endParaRPr i="1">
                        <a:solidFill>
                          <a:schemeClr val="accent6"/>
                        </a:solidFill>
                        <a:latin typeface="Montserrat"/>
                        <a:ea typeface="Montserrat"/>
                        <a:cs typeface="Montserrat"/>
                        <a:sym typeface="Montserrat"/>
                      </a:endParaRPr>
                    </a:p>
                  </a:txBody>
                  <a:tcPr marT="19050" marB="19050" marR="76200" marL="7620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6F8F9"/>
                    </a:solidFill>
                  </a:tcPr>
                </a:tc>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17"/>
          <p:cNvSpPr txBox="1"/>
          <p:nvPr>
            <p:ph type="title"/>
          </p:nvPr>
        </p:nvSpPr>
        <p:spPr>
          <a:xfrm>
            <a:off x="176048" y="175939"/>
            <a:ext cx="9387000" cy="779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GB"/>
              <a:t>Backup slides</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18"/>
          <p:cNvSpPr txBox="1"/>
          <p:nvPr>
            <p:ph idx="1" type="body"/>
          </p:nvPr>
        </p:nvSpPr>
        <p:spPr>
          <a:xfrm>
            <a:off x="324225" y="1558531"/>
            <a:ext cx="11495700" cy="14229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rPr lang="en-GB" sz="2400"/>
              <a:t>Can add another Category “Agriculture” or add </a:t>
            </a:r>
            <a:br>
              <a:rPr lang="en-GB" sz="2400"/>
            </a:br>
            <a:r>
              <a:rPr lang="en-GB" sz="2400"/>
              <a:t>									“Agriculture” under “Land”</a:t>
            </a:r>
            <a:endParaRPr sz="2400"/>
          </a:p>
        </p:txBody>
      </p:sp>
      <p:sp>
        <p:nvSpPr>
          <p:cNvPr id="174" name="Google Shape;174;p18"/>
          <p:cNvSpPr txBox="1"/>
          <p:nvPr>
            <p:ph type="title"/>
          </p:nvPr>
        </p:nvSpPr>
        <p:spPr>
          <a:xfrm>
            <a:off x="132032" y="131967"/>
            <a:ext cx="9381900" cy="5844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GB" sz="4100"/>
              <a:t>MIM Database - We need to scope</a:t>
            </a:r>
            <a:endParaRPr sz="4100"/>
          </a:p>
        </p:txBody>
      </p:sp>
      <p:pic>
        <p:nvPicPr>
          <p:cNvPr id="175" name="Google Shape;175;p18" title="Screenshot 2025-09-10 at 10.48.01 AM.png"/>
          <p:cNvPicPr preferRelativeResize="0"/>
          <p:nvPr/>
        </p:nvPicPr>
        <p:blipFill>
          <a:blip r:embed="rId3">
            <a:alphaModFix/>
          </a:blip>
          <a:stretch>
            <a:fillRect/>
          </a:stretch>
        </p:blipFill>
        <p:spPr>
          <a:xfrm>
            <a:off x="152400" y="2503733"/>
            <a:ext cx="11887200" cy="2669117"/>
          </a:xfrm>
          <a:prstGeom prst="rect">
            <a:avLst/>
          </a:prstGeom>
          <a:noFill/>
          <a:ln>
            <a:noFill/>
          </a:ln>
        </p:spPr>
      </p:pic>
      <p:sp>
        <p:nvSpPr>
          <p:cNvPr id="176" name="Google Shape;176;p18"/>
          <p:cNvSpPr/>
          <p:nvPr/>
        </p:nvSpPr>
        <p:spPr>
          <a:xfrm>
            <a:off x="6181450" y="4392325"/>
            <a:ext cx="1678500" cy="442500"/>
          </a:xfrm>
          <a:prstGeom prst="rect">
            <a:avLst/>
          </a:prstGeom>
          <a:solidFill>
            <a:schemeClr val="lt1"/>
          </a:solidFill>
          <a:ln cap="flat" cmpd="sng" w="9525">
            <a:solidFill>
              <a:schemeClr val="accent6"/>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GB" sz="1600">
                <a:solidFill>
                  <a:schemeClr val="accent6"/>
                </a:solidFill>
                <a:latin typeface="Montserrat"/>
                <a:ea typeface="Montserrat"/>
                <a:cs typeface="Montserrat"/>
                <a:sym typeface="Montserrat"/>
              </a:rPr>
              <a:t>Agriculture</a:t>
            </a:r>
            <a:endParaRPr sz="1600">
              <a:solidFill>
                <a:schemeClr val="accent6"/>
              </a:solidFill>
              <a:latin typeface="Montserrat"/>
              <a:ea typeface="Montserrat"/>
              <a:cs typeface="Montserrat"/>
              <a:sym typeface="Montserrat"/>
            </a:endParaRPr>
          </a:p>
        </p:txBody>
      </p:sp>
      <p:pic>
        <p:nvPicPr>
          <p:cNvPr id="177" name="Google Shape;177;p18"/>
          <p:cNvPicPr preferRelativeResize="0"/>
          <p:nvPr/>
        </p:nvPicPr>
        <p:blipFill>
          <a:blip r:embed="rId4">
            <a:alphaModFix/>
          </a:blip>
          <a:stretch>
            <a:fillRect/>
          </a:stretch>
        </p:blipFill>
        <p:spPr>
          <a:xfrm flipH="1">
            <a:off x="1169699" y="5427725"/>
            <a:ext cx="1111901" cy="1111901"/>
          </a:xfrm>
          <a:prstGeom prst="rect">
            <a:avLst/>
          </a:prstGeom>
          <a:noFill/>
          <a:ln>
            <a:noFill/>
          </a:ln>
        </p:spPr>
      </p:pic>
      <p:sp>
        <p:nvSpPr>
          <p:cNvPr id="178" name="Google Shape;178;p18"/>
          <p:cNvSpPr txBox="1"/>
          <p:nvPr/>
        </p:nvSpPr>
        <p:spPr>
          <a:xfrm>
            <a:off x="1085525" y="5116025"/>
            <a:ext cx="1869600" cy="311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GB" sz="1500">
                <a:solidFill>
                  <a:schemeClr val="accent6"/>
                </a:solidFill>
                <a:latin typeface="Montserrat"/>
                <a:ea typeface="Montserrat"/>
                <a:cs typeface="Montserrat"/>
                <a:sym typeface="Montserrat"/>
              </a:rPr>
              <a:t>Agriculture</a:t>
            </a:r>
            <a:endParaRPr b="1" sz="1500">
              <a:solidFill>
                <a:schemeClr val="accent6"/>
              </a:solidFill>
              <a:latin typeface="Montserrat"/>
              <a:ea typeface="Montserrat"/>
              <a:cs typeface="Montserrat"/>
              <a:sym typeface="Montserrat"/>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p19"/>
          <p:cNvSpPr txBox="1"/>
          <p:nvPr>
            <p:ph idx="1" type="body"/>
          </p:nvPr>
        </p:nvSpPr>
        <p:spPr>
          <a:xfrm>
            <a:off x="324225" y="2514601"/>
            <a:ext cx="11495400" cy="1435200"/>
          </a:xfrm>
          <a:prstGeom prst="rect">
            <a:avLst/>
          </a:prstGeom>
        </p:spPr>
        <p:txBody>
          <a:bodyPr anchorCtr="0" anchor="t" bIns="45700" lIns="91425" spcFirstLastPara="1" rIns="91425" wrap="square" tIns="45700">
            <a:noAutofit/>
          </a:bodyPr>
          <a:lstStyle/>
          <a:p>
            <a:pPr indent="0" lvl="0" marL="0" rtl="0" algn="ctr">
              <a:spcBef>
                <a:spcPts val="1000"/>
              </a:spcBef>
              <a:spcAft>
                <a:spcPts val="0"/>
              </a:spcAft>
              <a:buNone/>
            </a:pPr>
            <a:r>
              <a:rPr b="1" lang="en-GB">
                <a:solidFill>
                  <a:schemeClr val="accent6"/>
                </a:solidFill>
              </a:rPr>
              <a:t>The following s</a:t>
            </a:r>
            <a:r>
              <a:rPr b="1" lang="en-GB">
                <a:solidFill>
                  <a:schemeClr val="accent6"/>
                </a:solidFill>
              </a:rPr>
              <a:t>lides briefly illustrate how to fill in the EAV Framework, which preview part of the “onboarding”</a:t>
            </a:r>
            <a:endParaRPr b="1">
              <a:solidFill>
                <a:schemeClr val="accent6"/>
              </a:solidFill>
            </a:endParaRPr>
          </a:p>
        </p:txBody>
      </p:sp>
      <p:sp>
        <p:nvSpPr>
          <p:cNvPr id="184" name="Google Shape;184;p19"/>
          <p:cNvSpPr txBox="1"/>
          <p:nvPr>
            <p:ph type="title"/>
          </p:nvPr>
        </p:nvSpPr>
        <p:spPr>
          <a:xfrm>
            <a:off x="176048" y="175939"/>
            <a:ext cx="9387000" cy="779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pic>
        <p:nvPicPr>
          <p:cNvPr id="189" name="Google Shape;189;p20"/>
          <p:cNvPicPr preferRelativeResize="0"/>
          <p:nvPr/>
        </p:nvPicPr>
        <p:blipFill>
          <a:blip r:embed="rId3">
            <a:alphaModFix/>
          </a:blip>
          <a:stretch>
            <a:fillRect/>
          </a:stretch>
        </p:blipFill>
        <p:spPr>
          <a:xfrm>
            <a:off x="0" y="0"/>
            <a:ext cx="12191992" cy="6858000"/>
          </a:xfrm>
          <a:prstGeom prst="rect">
            <a:avLst/>
          </a:prstGeom>
          <a:noFill/>
          <a:ln>
            <a:noFill/>
          </a:ln>
        </p:spPr>
      </p:pic>
      <p:sp>
        <p:nvSpPr>
          <p:cNvPr id="190" name="Google Shape;190;p20"/>
          <p:cNvSpPr txBox="1"/>
          <p:nvPr/>
        </p:nvSpPr>
        <p:spPr>
          <a:xfrm>
            <a:off x="0" y="6502500"/>
            <a:ext cx="1943100" cy="355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accent1"/>
                </a:solidFill>
                <a:latin typeface="Montserrat"/>
                <a:ea typeface="Montserrat"/>
                <a:cs typeface="Montserrat"/>
                <a:sym typeface="Montserrat"/>
              </a:rPr>
              <a:t>Slides; AK Whitcraft</a:t>
            </a:r>
            <a:endParaRPr>
              <a:solidFill>
                <a:schemeClr val="accent1"/>
              </a:solidFill>
              <a:latin typeface="Montserrat"/>
              <a:ea typeface="Montserrat"/>
              <a:cs typeface="Montserrat"/>
              <a:sym typeface="Montserrat"/>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pic>
        <p:nvPicPr>
          <p:cNvPr id="195" name="Google Shape;195;p21"/>
          <p:cNvPicPr preferRelativeResize="0"/>
          <p:nvPr/>
        </p:nvPicPr>
        <p:blipFill>
          <a:blip r:embed="rId3">
            <a:alphaModFix/>
          </a:blip>
          <a:stretch>
            <a:fillRect/>
          </a:stretch>
        </p:blipFill>
        <p:spPr>
          <a:xfrm>
            <a:off x="0" y="0"/>
            <a:ext cx="12192000" cy="6858005"/>
          </a:xfrm>
          <a:prstGeom prst="rect">
            <a:avLst/>
          </a:prstGeom>
          <a:noFill/>
          <a:ln>
            <a:noFill/>
          </a:ln>
        </p:spPr>
      </p:pic>
      <p:sp>
        <p:nvSpPr>
          <p:cNvPr id="196" name="Google Shape;196;p21"/>
          <p:cNvSpPr txBox="1"/>
          <p:nvPr/>
        </p:nvSpPr>
        <p:spPr>
          <a:xfrm>
            <a:off x="0" y="6502500"/>
            <a:ext cx="1943100" cy="355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accent1"/>
                </a:solidFill>
                <a:latin typeface="Montserrat"/>
                <a:ea typeface="Montserrat"/>
                <a:cs typeface="Montserrat"/>
                <a:sym typeface="Montserrat"/>
              </a:rPr>
              <a:t>Slides; AK Whitcraft</a:t>
            </a:r>
            <a:endParaRPr>
              <a:solidFill>
                <a:schemeClr val="accent1"/>
              </a:solidFill>
              <a:latin typeface="Montserrat"/>
              <a:ea typeface="Montserrat"/>
              <a:cs typeface="Montserrat"/>
              <a:sym typeface="Montserrat"/>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pic>
        <p:nvPicPr>
          <p:cNvPr id="201" name="Google Shape;201;p22"/>
          <p:cNvPicPr preferRelativeResize="0"/>
          <p:nvPr/>
        </p:nvPicPr>
        <p:blipFill>
          <a:blip r:embed="rId3">
            <a:alphaModFix/>
          </a:blip>
          <a:stretch>
            <a:fillRect/>
          </a:stretch>
        </p:blipFill>
        <p:spPr>
          <a:xfrm>
            <a:off x="0" y="0"/>
            <a:ext cx="12191992" cy="6858000"/>
          </a:xfrm>
          <a:prstGeom prst="rect">
            <a:avLst/>
          </a:prstGeom>
          <a:noFill/>
          <a:ln>
            <a:noFill/>
          </a:ln>
        </p:spPr>
      </p:pic>
      <p:sp>
        <p:nvSpPr>
          <p:cNvPr id="202" name="Google Shape;202;p22"/>
          <p:cNvSpPr txBox="1"/>
          <p:nvPr/>
        </p:nvSpPr>
        <p:spPr>
          <a:xfrm>
            <a:off x="0" y="6502500"/>
            <a:ext cx="1943100" cy="355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accent1"/>
                </a:solidFill>
                <a:latin typeface="Montserrat"/>
                <a:ea typeface="Montserrat"/>
                <a:cs typeface="Montserrat"/>
                <a:sym typeface="Montserrat"/>
              </a:rPr>
              <a:t>Slides; AK Whitcraft</a:t>
            </a:r>
            <a:endParaRPr>
              <a:solidFill>
                <a:schemeClr val="accent1"/>
              </a:solidFill>
              <a:latin typeface="Montserrat"/>
              <a:ea typeface="Montserrat"/>
              <a:cs typeface="Montserrat"/>
              <a:sym typeface="Montserrat"/>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pic>
        <p:nvPicPr>
          <p:cNvPr id="207" name="Google Shape;207;p23"/>
          <p:cNvPicPr preferRelativeResize="0"/>
          <p:nvPr/>
        </p:nvPicPr>
        <p:blipFill>
          <a:blip r:embed="rId3">
            <a:alphaModFix/>
          </a:blip>
          <a:stretch>
            <a:fillRect/>
          </a:stretch>
        </p:blipFill>
        <p:spPr>
          <a:xfrm>
            <a:off x="0" y="0"/>
            <a:ext cx="12191992" cy="6858000"/>
          </a:xfrm>
          <a:prstGeom prst="rect">
            <a:avLst/>
          </a:prstGeom>
          <a:noFill/>
          <a:ln>
            <a:noFill/>
          </a:ln>
        </p:spPr>
      </p:pic>
      <p:sp>
        <p:nvSpPr>
          <p:cNvPr id="208" name="Google Shape;208;p23"/>
          <p:cNvSpPr txBox="1"/>
          <p:nvPr/>
        </p:nvSpPr>
        <p:spPr>
          <a:xfrm>
            <a:off x="0" y="6502500"/>
            <a:ext cx="1943100" cy="355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accent1"/>
                </a:solidFill>
                <a:latin typeface="Montserrat"/>
                <a:ea typeface="Montserrat"/>
                <a:cs typeface="Montserrat"/>
                <a:sym typeface="Montserrat"/>
              </a:rPr>
              <a:t>Slides; AK Whitcraft</a:t>
            </a:r>
            <a:endParaRPr>
              <a:solidFill>
                <a:schemeClr val="accent1"/>
              </a:solidFill>
              <a:latin typeface="Montserrat"/>
              <a:ea typeface="Montserrat"/>
              <a:cs typeface="Montserrat"/>
              <a:sym typeface="Montserrat"/>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pic>
        <p:nvPicPr>
          <p:cNvPr id="213" name="Google Shape;213;p24"/>
          <p:cNvPicPr preferRelativeResize="0"/>
          <p:nvPr/>
        </p:nvPicPr>
        <p:blipFill>
          <a:blip r:embed="rId3">
            <a:alphaModFix/>
          </a:blip>
          <a:stretch>
            <a:fillRect/>
          </a:stretch>
        </p:blipFill>
        <p:spPr>
          <a:xfrm>
            <a:off x="0" y="0"/>
            <a:ext cx="12192000" cy="6858005"/>
          </a:xfrm>
          <a:prstGeom prst="rect">
            <a:avLst/>
          </a:prstGeom>
          <a:noFill/>
          <a:ln>
            <a:noFill/>
          </a:ln>
        </p:spPr>
      </p:pic>
      <p:sp>
        <p:nvSpPr>
          <p:cNvPr id="214" name="Google Shape;214;p24"/>
          <p:cNvSpPr txBox="1"/>
          <p:nvPr/>
        </p:nvSpPr>
        <p:spPr>
          <a:xfrm>
            <a:off x="0" y="6502500"/>
            <a:ext cx="1943100" cy="355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accent1"/>
                </a:solidFill>
                <a:latin typeface="Montserrat"/>
                <a:ea typeface="Montserrat"/>
                <a:cs typeface="Montserrat"/>
                <a:sym typeface="Montserrat"/>
              </a:rPr>
              <a:t>Slides; AK Whitcraft</a:t>
            </a:r>
            <a:endParaRPr>
              <a:solidFill>
                <a:schemeClr val="accent1"/>
              </a:solidFill>
              <a:latin typeface="Montserrat"/>
              <a:ea typeface="Montserrat"/>
              <a:cs typeface="Montserrat"/>
              <a:sym typeface="Montserrat"/>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pic>
        <p:nvPicPr>
          <p:cNvPr id="219" name="Google Shape;219;p25"/>
          <p:cNvPicPr preferRelativeResize="0"/>
          <p:nvPr/>
        </p:nvPicPr>
        <p:blipFill>
          <a:blip r:embed="rId3">
            <a:alphaModFix/>
          </a:blip>
          <a:stretch>
            <a:fillRect/>
          </a:stretch>
        </p:blipFill>
        <p:spPr>
          <a:xfrm>
            <a:off x="0" y="0"/>
            <a:ext cx="12191992" cy="6858000"/>
          </a:xfrm>
          <a:prstGeom prst="rect">
            <a:avLst/>
          </a:prstGeom>
          <a:noFill/>
          <a:ln>
            <a:noFill/>
          </a:ln>
        </p:spPr>
      </p:pic>
      <p:sp>
        <p:nvSpPr>
          <p:cNvPr id="220" name="Google Shape;220;p25"/>
          <p:cNvSpPr txBox="1"/>
          <p:nvPr/>
        </p:nvSpPr>
        <p:spPr>
          <a:xfrm>
            <a:off x="0" y="6502500"/>
            <a:ext cx="1943100" cy="355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accent1"/>
                </a:solidFill>
                <a:latin typeface="Montserrat"/>
                <a:ea typeface="Montserrat"/>
                <a:cs typeface="Montserrat"/>
                <a:sym typeface="Montserrat"/>
              </a:rPr>
              <a:t>Slides; AK Whitcraft</a:t>
            </a:r>
            <a:endParaRPr>
              <a:solidFill>
                <a:schemeClr val="accent1"/>
              </a:solidFill>
              <a:latin typeface="Montserrat"/>
              <a:ea typeface="Montserrat"/>
              <a:cs typeface="Montserrat"/>
              <a:sym typeface="Montserrat"/>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8"/>
          <p:cNvSpPr txBox="1"/>
          <p:nvPr>
            <p:ph idx="1" type="body"/>
          </p:nvPr>
        </p:nvSpPr>
        <p:spPr>
          <a:xfrm>
            <a:off x="0" y="1132825"/>
            <a:ext cx="8217000" cy="5355300"/>
          </a:xfrm>
          <a:prstGeom prst="rect">
            <a:avLst/>
          </a:prstGeom>
        </p:spPr>
        <p:txBody>
          <a:bodyPr anchorCtr="0" anchor="t" bIns="45700" lIns="91425" spcFirstLastPara="1" rIns="91425" wrap="square" tIns="45700">
            <a:noAutofit/>
          </a:bodyPr>
          <a:lstStyle/>
          <a:p>
            <a:pPr indent="-425450" lvl="0" marL="609600" rtl="0" algn="l">
              <a:lnSpc>
                <a:spcPct val="100000"/>
              </a:lnSpc>
              <a:spcBef>
                <a:spcPts val="1000"/>
              </a:spcBef>
              <a:spcAft>
                <a:spcPts val="0"/>
              </a:spcAft>
              <a:buSzPts val="1900"/>
              <a:buChar char="❖"/>
            </a:pPr>
            <a:r>
              <a:rPr b="1" lang="en-GB" sz="1900"/>
              <a:t>Successful reactivation of the EAV WG </a:t>
            </a:r>
            <a:endParaRPr sz="1900"/>
          </a:p>
          <a:p>
            <a:pPr indent="-196850" lvl="1" marL="685800" rtl="0" algn="l">
              <a:lnSpc>
                <a:spcPct val="100000"/>
              </a:lnSpc>
              <a:spcBef>
                <a:spcPts val="0"/>
              </a:spcBef>
              <a:spcAft>
                <a:spcPts val="0"/>
              </a:spcAft>
              <a:buSzPts val="1900"/>
              <a:buChar char="▪"/>
            </a:pPr>
            <a:r>
              <a:rPr lang="en-GB" sz="1900"/>
              <a:t>Beginning </a:t>
            </a:r>
            <a:r>
              <a:rPr lang="en-GB" sz="1900"/>
              <a:t>at EAV Workshop @ EU-JRC</a:t>
            </a:r>
            <a:r>
              <a:rPr b="1" lang="en-GB" sz="1900"/>
              <a:t> </a:t>
            </a:r>
            <a:r>
              <a:rPr lang="en-GB" sz="1900"/>
              <a:t>in May 2025</a:t>
            </a:r>
            <a:endParaRPr sz="1900"/>
          </a:p>
          <a:p>
            <a:pPr indent="-425450" lvl="1" marL="1219200" rtl="0" algn="l">
              <a:lnSpc>
                <a:spcPct val="100000"/>
              </a:lnSpc>
              <a:spcBef>
                <a:spcPts val="0"/>
              </a:spcBef>
              <a:spcAft>
                <a:spcPts val="0"/>
              </a:spcAft>
              <a:buSzPts val="1900"/>
              <a:buChar char="▪"/>
            </a:pPr>
            <a:r>
              <a:rPr lang="en-GB" sz="1900"/>
              <a:t>&gt;50 people participated in 2025 EAV effort so far from dozens of organizations worldwide </a:t>
            </a:r>
            <a:endParaRPr sz="1900"/>
          </a:p>
          <a:p>
            <a:pPr indent="-425450" lvl="0" marL="609600" rtl="0" algn="l">
              <a:lnSpc>
                <a:spcPct val="100000"/>
              </a:lnSpc>
              <a:spcBef>
                <a:spcPts val="1300"/>
              </a:spcBef>
              <a:spcAft>
                <a:spcPts val="0"/>
              </a:spcAft>
              <a:buSzPts val="1900"/>
              <a:buChar char="❖"/>
            </a:pPr>
            <a:r>
              <a:rPr b="1" lang="en-GB" sz="1900"/>
              <a:t>Adopted a new framework for documenting EAVs</a:t>
            </a:r>
            <a:r>
              <a:rPr lang="en-GB" sz="1900"/>
              <a:t>, inc: </a:t>
            </a:r>
            <a:endParaRPr sz="1900"/>
          </a:p>
          <a:p>
            <a:pPr indent="-196850" lvl="1" marL="685800" marR="0" rtl="0" algn="l">
              <a:lnSpc>
                <a:spcPct val="90000"/>
              </a:lnSpc>
              <a:spcBef>
                <a:spcPts val="0"/>
              </a:spcBef>
              <a:spcAft>
                <a:spcPts val="0"/>
              </a:spcAft>
              <a:buSzPts val="1900"/>
              <a:buChar char="▪"/>
            </a:pPr>
            <a:r>
              <a:rPr lang="en-GB" sz="1700"/>
              <a:t>Definition + Descriptions</a:t>
            </a:r>
            <a:endParaRPr sz="1700"/>
          </a:p>
          <a:p>
            <a:pPr indent="-196850" lvl="1" marL="685800" marR="0" rtl="0" algn="l">
              <a:lnSpc>
                <a:spcPct val="90000"/>
              </a:lnSpc>
              <a:spcBef>
                <a:spcPts val="0"/>
              </a:spcBef>
              <a:spcAft>
                <a:spcPts val="0"/>
              </a:spcAft>
              <a:buSzPts val="1900"/>
              <a:buChar char="▪"/>
            </a:pPr>
            <a:r>
              <a:rPr lang="en-GB" sz="1700"/>
              <a:t>EAV Product Requirements</a:t>
            </a:r>
            <a:endParaRPr sz="1700"/>
          </a:p>
          <a:p>
            <a:pPr indent="-196850" lvl="1" marL="685800" marR="0" rtl="0" algn="l">
              <a:lnSpc>
                <a:spcPct val="90000"/>
              </a:lnSpc>
              <a:spcBef>
                <a:spcPts val="0"/>
              </a:spcBef>
              <a:spcAft>
                <a:spcPts val="0"/>
              </a:spcAft>
              <a:buSzPts val="1900"/>
              <a:buChar char="▪"/>
            </a:pPr>
            <a:r>
              <a:rPr lang="en-GB" sz="1700"/>
              <a:t>“Stocktake” of current and past products and related satellites</a:t>
            </a:r>
            <a:endParaRPr sz="1700"/>
          </a:p>
          <a:p>
            <a:pPr indent="-196850" lvl="1" marL="685800" marR="0" rtl="0" algn="l">
              <a:lnSpc>
                <a:spcPct val="90000"/>
              </a:lnSpc>
              <a:spcBef>
                <a:spcPts val="0"/>
              </a:spcBef>
              <a:spcAft>
                <a:spcPts val="0"/>
              </a:spcAft>
              <a:buSzPts val="1900"/>
              <a:buChar char="▪"/>
            </a:pPr>
            <a:r>
              <a:rPr lang="en-GB" sz="1700"/>
              <a:t>Assessment of gaps and prioritisation</a:t>
            </a:r>
            <a:endParaRPr sz="1900"/>
          </a:p>
          <a:p>
            <a:pPr indent="-425450" lvl="0" marL="609600" rtl="0" algn="l">
              <a:lnSpc>
                <a:spcPct val="100000"/>
              </a:lnSpc>
              <a:spcBef>
                <a:spcPts val="1300"/>
              </a:spcBef>
              <a:spcAft>
                <a:spcPts val="0"/>
              </a:spcAft>
              <a:buSzPts val="1900"/>
              <a:buChar char="❖"/>
            </a:pPr>
            <a:r>
              <a:rPr b="1" lang="en-GB" sz="1900"/>
              <a:t>Executed and refined framework for 5 variables:</a:t>
            </a:r>
            <a:endParaRPr b="1" sz="1900"/>
          </a:p>
          <a:p>
            <a:pPr indent="-196850" lvl="1" marL="685800" rtl="0" algn="l">
              <a:lnSpc>
                <a:spcPct val="90000"/>
              </a:lnSpc>
              <a:spcBef>
                <a:spcPts val="0"/>
              </a:spcBef>
              <a:spcAft>
                <a:spcPts val="0"/>
              </a:spcAft>
              <a:buSzPts val="1900"/>
              <a:buChar char="▪"/>
            </a:pPr>
            <a:r>
              <a:rPr lang="en-GB" sz="1700"/>
              <a:t>Crop type</a:t>
            </a:r>
            <a:endParaRPr sz="1700"/>
          </a:p>
          <a:p>
            <a:pPr indent="-196850" lvl="1" marL="685800" rtl="0" algn="l">
              <a:lnSpc>
                <a:spcPct val="90000"/>
              </a:lnSpc>
              <a:spcBef>
                <a:spcPts val="0"/>
              </a:spcBef>
              <a:spcAft>
                <a:spcPts val="0"/>
              </a:spcAft>
              <a:buSzPts val="1900"/>
              <a:buChar char="▪"/>
            </a:pPr>
            <a:r>
              <a:rPr lang="en-GB" sz="1700"/>
              <a:t>Crop yield</a:t>
            </a:r>
            <a:endParaRPr sz="1700"/>
          </a:p>
          <a:p>
            <a:pPr indent="-196850" lvl="1" marL="685800" rtl="0" algn="l">
              <a:lnSpc>
                <a:spcPct val="90000"/>
              </a:lnSpc>
              <a:spcBef>
                <a:spcPts val="0"/>
              </a:spcBef>
              <a:spcAft>
                <a:spcPts val="0"/>
              </a:spcAft>
              <a:buSzPts val="1900"/>
              <a:buChar char="▪"/>
            </a:pPr>
            <a:r>
              <a:rPr lang="en-GB" sz="1700"/>
              <a:t>Field boundaries</a:t>
            </a:r>
            <a:endParaRPr sz="1700"/>
          </a:p>
          <a:p>
            <a:pPr indent="-196850" lvl="1" marL="685800" rtl="0" algn="l">
              <a:lnSpc>
                <a:spcPct val="90000"/>
              </a:lnSpc>
              <a:spcBef>
                <a:spcPts val="0"/>
              </a:spcBef>
              <a:spcAft>
                <a:spcPts val="0"/>
              </a:spcAft>
              <a:buSzPts val="1900"/>
              <a:buChar char="▪"/>
            </a:pPr>
            <a:r>
              <a:rPr lang="en-GB" sz="1700"/>
              <a:t>Cover crop </a:t>
            </a:r>
            <a:endParaRPr sz="1700"/>
          </a:p>
          <a:p>
            <a:pPr indent="-196850" lvl="1" marL="685800" rtl="0" algn="l">
              <a:lnSpc>
                <a:spcPct val="90000"/>
              </a:lnSpc>
              <a:spcBef>
                <a:spcPts val="0"/>
              </a:spcBef>
              <a:spcAft>
                <a:spcPts val="0"/>
              </a:spcAft>
              <a:buSzPts val="1900"/>
              <a:buChar char="▪"/>
            </a:pPr>
            <a:r>
              <a:rPr lang="en-GB" sz="1700"/>
              <a:t>Actual ET</a:t>
            </a:r>
            <a:endParaRPr sz="1700"/>
          </a:p>
          <a:p>
            <a:pPr indent="0" lvl="0" marL="685800" rtl="0" algn="l">
              <a:lnSpc>
                <a:spcPct val="90000"/>
              </a:lnSpc>
              <a:spcBef>
                <a:spcPts val="0"/>
              </a:spcBef>
              <a:spcAft>
                <a:spcPts val="0"/>
              </a:spcAft>
              <a:buNone/>
            </a:pPr>
            <a:r>
              <a:t/>
            </a:r>
            <a:endParaRPr sz="1700"/>
          </a:p>
          <a:p>
            <a:pPr indent="0" lvl="0" marL="0" rtl="0" algn="ctr">
              <a:lnSpc>
                <a:spcPct val="90000"/>
              </a:lnSpc>
              <a:spcBef>
                <a:spcPts val="0"/>
              </a:spcBef>
              <a:spcAft>
                <a:spcPts val="0"/>
              </a:spcAft>
              <a:buNone/>
            </a:pPr>
            <a:r>
              <a:rPr b="1" lang="en-GB" sz="1900">
                <a:solidFill>
                  <a:srgbClr val="38761D"/>
                </a:solidFill>
              </a:rPr>
              <a:t>Presented Phase 1 Report at Plenary-39</a:t>
            </a:r>
            <a:endParaRPr sz="1700">
              <a:solidFill>
                <a:srgbClr val="38761D"/>
              </a:solidFill>
            </a:endParaRPr>
          </a:p>
        </p:txBody>
      </p:sp>
      <p:sp>
        <p:nvSpPr>
          <p:cNvPr id="73" name="Google Shape;73;p8"/>
          <p:cNvSpPr txBox="1"/>
          <p:nvPr>
            <p:ph type="title"/>
          </p:nvPr>
        </p:nvSpPr>
        <p:spPr>
          <a:xfrm>
            <a:off x="234725" y="55875"/>
            <a:ext cx="12516000" cy="907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b="1" lang="en-GB" sz="3500">
                <a:solidFill>
                  <a:schemeClr val="accent2"/>
                </a:solidFill>
              </a:rPr>
              <a:t>REMINDER</a:t>
            </a:r>
            <a:r>
              <a:rPr lang="en-GB" sz="3500"/>
              <a:t>: </a:t>
            </a:r>
            <a:br>
              <a:rPr lang="en-GB" sz="3500"/>
            </a:br>
            <a:r>
              <a:rPr lang="en-GB" sz="3500"/>
              <a:t>Major EAV Accomplishments 2025</a:t>
            </a:r>
            <a:endParaRPr sz="3500"/>
          </a:p>
        </p:txBody>
      </p:sp>
      <p:sp>
        <p:nvSpPr>
          <p:cNvPr id="74" name="Google Shape;74;p8"/>
          <p:cNvSpPr txBox="1"/>
          <p:nvPr/>
        </p:nvSpPr>
        <p:spPr>
          <a:xfrm>
            <a:off x="6789300" y="5509817"/>
            <a:ext cx="3674400" cy="978300"/>
          </a:xfrm>
          <a:prstGeom prst="rect">
            <a:avLst/>
          </a:prstGeom>
          <a:solidFill>
            <a:srgbClr val="D9EAD3"/>
          </a:solidFill>
          <a:ln>
            <a:noFill/>
          </a:ln>
        </p:spPr>
        <p:txBody>
          <a:bodyPr anchorCtr="0" anchor="t" bIns="121900" lIns="121900" spcFirstLastPara="1" rIns="121900" wrap="square" tIns="121900">
            <a:noAutofit/>
          </a:bodyPr>
          <a:lstStyle/>
          <a:p>
            <a:pPr indent="0" lvl="0" marL="0" rtl="0" algn="ctr">
              <a:spcBef>
                <a:spcPts val="0"/>
              </a:spcBef>
              <a:spcAft>
                <a:spcPts val="0"/>
              </a:spcAft>
              <a:buNone/>
            </a:pPr>
            <a:r>
              <a:rPr lang="en-GB" sz="2100">
                <a:latin typeface="Montserrat"/>
                <a:ea typeface="Montserrat"/>
                <a:cs typeface="Montserrat"/>
                <a:sym typeface="Montserrat"/>
              </a:rPr>
              <a:t>Details available in the </a:t>
            </a:r>
            <a:r>
              <a:rPr lang="en-GB" sz="2100" u="sng">
                <a:solidFill>
                  <a:schemeClr val="hlink"/>
                </a:solidFill>
                <a:latin typeface="Montserrat"/>
                <a:ea typeface="Montserrat"/>
                <a:cs typeface="Montserrat"/>
                <a:sym typeface="Montserrat"/>
                <a:hlinkClick r:id="rId3"/>
              </a:rPr>
              <a:t>Phase 1 EAV Report</a:t>
            </a:r>
            <a:endParaRPr sz="2100">
              <a:latin typeface="Montserrat"/>
              <a:ea typeface="Montserrat"/>
              <a:cs typeface="Montserrat"/>
              <a:sym typeface="Montserrat"/>
            </a:endParaRPr>
          </a:p>
        </p:txBody>
      </p:sp>
      <p:pic>
        <p:nvPicPr>
          <p:cNvPr id="75" name="Google Shape;75;p8" title="Image20250519120321 (1).jpg"/>
          <p:cNvPicPr preferRelativeResize="0"/>
          <p:nvPr/>
        </p:nvPicPr>
        <p:blipFill rotWithShape="1">
          <a:blip r:embed="rId4">
            <a:alphaModFix/>
          </a:blip>
          <a:srcRect b="6175" l="4797" r="3139" t="11486"/>
          <a:stretch/>
        </p:blipFill>
        <p:spPr>
          <a:xfrm>
            <a:off x="8440300" y="1142133"/>
            <a:ext cx="3674437" cy="2985032"/>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pic>
        <p:nvPicPr>
          <p:cNvPr id="225" name="Google Shape;225;p26"/>
          <p:cNvPicPr preferRelativeResize="0"/>
          <p:nvPr/>
        </p:nvPicPr>
        <p:blipFill>
          <a:blip r:embed="rId3">
            <a:alphaModFix/>
          </a:blip>
          <a:stretch>
            <a:fillRect/>
          </a:stretch>
        </p:blipFill>
        <p:spPr>
          <a:xfrm>
            <a:off x="0" y="0"/>
            <a:ext cx="12191992" cy="6858000"/>
          </a:xfrm>
          <a:prstGeom prst="rect">
            <a:avLst/>
          </a:prstGeom>
          <a:noFill/>
          <a:ln>
            <a:noFill/>
          </a:ln>
        </p:spPr>
      </p:pic>
      <p:sp>
        <p:nvSpPr>
          <p:cNvPr id="226" name="Google Shape;226;p26"/>
          <p:cNvSpPr txBox="1"/>
          <p:nvPr/>
        </p:nvSpPr>
        <p:spPr>
          <a:xfrm>
            <a:off x="0" y="6502500"/>
            <a:ext cx="1943100" cy="355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accent1"/>
                </a:solidFill>
                <a:latin typeface="Montserrat"/>
                <a:ea typeface="Montserrat"/>
                <a:cs typeface="Montserrat"/>
                <a:sym typeface="Montserrat"/>
              </a:rPr>
              <a:t>Slides; AK Whitcraft</a:t>
            </a:r>
            <a:endParaRPr>
              <a:solidFill>
                <a:schemeClr val="accent1"/>
              </a:solidFill>
              <a:latin typeface="Montserrat"/>
              <a:ea typeface="Montserrat"/>
              <a:cs typeface="Montserrat"/>
              <a:sym typeface="Montserrat"/>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pic>
        <p:nvPicPr>
          <p:cNvPr id="231" name="Google Shape;231;p27"/>
          <p:cNvPicPr preferRelativeResize="0"/>
          <p:nvPr/>
        </p:nvPicPr>
        <p:blipFill>
          <a:blip r:embed="rId3">
            <a:alphaModFix/>
          </a:blip>
          <a:stretch>
            <a:fillRect/>
          </a:stretch>
        </p:blipFill>
        <p:spPr>
          <a:xfrm>
            <a:off x="0" y="0"/>
            <a:ext cx="12192000" cy="6858005"/>
          </a:xfrm>
          <a:prstGeom prst="rect">
            <a:avLst/>
          </a:prstGeom>
          <a:noFill/>
          <a:ln>
            <a:noFill/>
          </a:ln>
        </p:spPr>
      </p:pic>
      <p:sp>
        <p:nvSpPr>
          <p:cNvPr id="232" name="Google Shape;232;p27"/>
          <p:cNvSpPr txBox="1"/>
          <p:nvPr/>
        </p:nvSpPr>
        <p:spPr>
          <a:xfrm>
            <a:off x="0" y="6502500"/>
            <a:ext cx="1943100" cy="355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accent1"/>
                </a:solidFill>
                <a:latin typeface="Montserrat"/>
                <a:ea typeface="Montserrat"/>
                <a:cs typeface="Montserrat"/>
                <a:sym typeface="Montserrat"/>
              </a:rPr>
              <a:t>Slides; AK Whitcraft</a:t>
            </a:r>
            <a:endParaRPr>
              <a:solidFill>
                <a:schemeClr val="accent1"/>
              </a:solidFill>
              <a:latin typeface="Montserrat"/>
              <a:ea typeface="Montserrat"/>
              <a:cs typeface="Montserrat"/>
              <a:sym typeface="Montserrat"/>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 name="Shape 79"/>
        <p:cNvGrpSpPr/>
        <p:nvPr/>
      </p:nvGrpSpPr>
      <p:grpSpPr>
        <a:xfrm>
          <a:off x="0" y="0"/>
          <a:ext cx="0" cy="0"/>
          <a:chOff x="0" y="0"/>
          <a:chExt cx="0" cy="0"/>
        </a:xfrm>
      </p:grpSpPr>
      <p:sp>
        <p:nvSpPr>
          <p:cNvPr id="80" name="Google Shape;80;p9"/>
          <p:cNvSpPr txBox="1"/>
          <p:nvPr>
            <p:ph type="title"/>
          </p:nvPr>
        </p:nvSpPr>
        <p:spPr>
          <a:xfrm>
            <a:off x="176048" y="175939"/>
            <a:ext cx="9387000" cy="779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GB"/>
              <a:t>Plenary-39 Action:</a:t>
            </a:r>
            <a:endParaRPr/>
          </a:p>
        </p:txBody>
      </p:sp>
      <p:pic>
        <p:nvPicPr>
          <p:cNvPr id="81" name="Google Shape;81;p9" title="Screenshot 2026-04-14 at 1.20.41 PM.png"/>
          <p:cNvPicPr preferRelativeResize="0"/>
          <p:nvPr/>
        </p:nvPicPr>
        <p:blipFill rotWithShape="1">
          <a:blip r:embed="rId3">
            <a:alphaModFix/>
          </a:blip>
          <a:srcRect b="0" l="843" r="0" t="0"/>
          <a:stretch/>
        </p:blipFill>
        <p:spPr>
          <a:xfrm>
            <a:off x="61748" y="1760375"/>
            <a:ext cx="8475899" cy="3700626"/>
          </a:xfrm>
          <a:prstGeom prst="rect">
            <a:avLst/>
          </a:prstGeom>
          <a:noFill/>
          <a:ln>
            <a:noFill/>
          </a:ln>
        </p:spPr>
      </p:pic>
      <p:sp>
        <p:nvSpPr>
          <p:cNvPr id="82" name="Google Shape;82;p9"/>
          <p:cNvSpPr txBox="1"/>
          <p:nvPr/>
        </p:nvSpPr>
        <p:spPr>
          <a:xfrm>
            <a:off x="241300" y="5461000"/>
            <a:ext cx="8255100" cy="850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GB" sz="1800">
                <a:solidFill>
                  <a:srgbClr val="38761D"/>
                </a:solidFill>
                <a:latin typeface="Montserrat"/>
                <a:ea typeface="Montserrat"/>
                <a:cs typeface="Montserrat"/>
                <a:sym typeface="Montserrat"/>
              </a:rPr>
              <a:t>SIT-41 Action Preview →</a:t>
            </a:r>
            <a:r>
              <a:rPr b="1" lang="en-GB" sz="1800">
                <a:solidFill>
                  <a:srgbClr val="38761D"/>
                </a:solidFill>
                <a:latin typeface="Montserrat"/>
                <a:ea typeface="Montserrat"/>
                <a:cs typeface="Montserrat"/>
                <a:sym typeface="Montserrat"/>
              </a:rPr>
              <a:t> </a:t>
            </a:r>
            <a:br>
              <a:rPr b="1" lang="en-GB" sz="1800">
                <a:solidFill>
                  <a:srgbClr val="38761D"/>
                </a:solidFill>
                <a:latin typeface="Montserrat"/>
                <a:ea typeface="Montserrat"/>
                <a:cs typeface="Montserrat"/>
                <a:sym typeface="Montserrat"/>
              </a:rPr>
            </a:br>
            <a:r>
              <a:rPr lang="en-GB" sz="1800">
                <a:solidFill>
                  <a:srgbClr val="38761D"/>
                </a:solidFill>
                <a:latin typeface="Montserrat"/>
                <a:ea typeface="Montserrat"/>
                <a:cs typeface="Montserrat"/>
                <a:sym typeface="Montserrat"/>
              </a:rPr>
              <a:t>We want to keep this going and we need more help</a:t>
            </a:r>
            <a:endParaRPr sz="1800">
              <a:solidFill>
                <a:srgbClr val="38761D"/>
              </a:solidFill>
              <a:latin typeface="Montserrat"/>
              <a:ea typeface="Montserrat"/>
              <a:cs typeface="Montserrat"/>
              <a:sym typeface="Montserrat"/>
            </a:endParaRPr>
          </a:p>
        </p:txBody>
      </p:sp>
      <p:sp>
        <p:nvSpPr>
          <p:cNvPr id="83" name="Google Shape;83;p9"/>
          <p:cNvSpPr txBox="1"/>
          <p:nvPr/>
        </p:nvSpPr>
        <p:spPr>
          <a:xfrm>
            <a:off x="8572500" y="1061600"/>
            <a:ext cx="3619500" cy="544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1900">
                <a:solidFill>
                  <a:srgbClr val="1155CC"/>
                </a:solidFill>
                <a:latin typeface="Montserrat"/>
                <a:ea typeface="Montserrat"/>
                <a:cs typeface="Montserrat"/>
                <a:sym typeface="Montserrat"/>
              </a:rPr>
              <a:t>Action Rationale: </a:t>
            </a:r>
            <a:endParaRPr b="1" sz="1900">
              <a:solidFill>
                <a:srgbClr val="1155CC"/>
              </a:solidFill>
              <a:latin typeface="Montserrat"/>
              <a:ea typeface="Montserrat"/>
              <a:cs typeface="Montserrat"/>
              <a:sym typeface="Montserrat"/>
            </a:endParaRPr>
          </a:p>
          <a:p>
            <a:pPr indent="0" lvl="0" marL="0" rtl="0" algn="l">
              <a:spcBef>
                <a:spcPts val="0"/>
              </a:spcBef>
              <a:spcAft>
                <a:spcPts val="0"/>
              </a:spcAft>
              <a:buNone/>
            </a:pPr>
            <a:r>
              <a:t/>
            </a:r>
            <a:endParaRPr sz="1900">
              <a:solidFill>
                <a:srgbClr val="1155CC"/>
              </a:solidFill>
              <a:latin typeface="Montserrat"/>
              <a:ea typeface="Montserrat"/>
              <a:cs typeface="Montserrat"/>
              <a:sym typeface="Montserrat"/>
            </a:endParaRPr>
          </a:p>
          <a:p>
            <a:pPr indent="0" lvl="0" marL="0" rtl="0" algn="l">
              <a:spcBef>
                <a:spcPts val="0"/>
              </a:spcBef>
              <a:spcAft>
                <a:spcPts val="0"/>
              </a:spcAft>
              <a:buNone/>
            </a:pPr>
            <a:r>
              <a:rPr lang="en-GB" sz="1900">
                <a:solidFill>
                  <a:srgbClr val="1155CC"/>
                </a:solidFill>
                <a:latin typeface="Montserrat"/>
                <a:ea typeface="Montserrat"/>
                <a:cs typeface="Montserrat"/>
                <a:sym typeface="Montserrat"/>
              </a:rPr>
              <a:t>W</a:t>
            </a:r>
            <a:r>
              <a:rPr lang="en-GB" sz="1900">
                <a:solidFill>
                  <a:srgbClr val="1155CC"/>
                </a:solidFill>
                <a:latin typeface="Montserrat"/>
                <a:ea typeface="Montserrat"/>
                <a:cs typeface="Montserrat"/>
                <a:sym typeface="Montserrat"/>
              </a:rPr>
              <a:t>e are not fully accounting for efforts already undertaken by the agencies related to observations and EAV development. </a:t>
            </a:r>
            <a:endParaRPr sz="1900">
              <a:solidFill>
                <a:srgbClr val="1155CC"/>
              </a:solidFill>
              <a:latin typeface="Montserrat"/>
              <a:ea typeface="Montserrat"/>
              <a:cs typeface="Montserrat"/>
              <a:sym typeface="Montserrat"/>
            </a:endParaRPr>
          </a:p>
          <a:p>
            <a:pPr indent="0" lvl="0" marL="0" rtl="0" algn="l">
              <a:spcBef>
                <a:spcPts val="0"/>
              </a:spcBef>
              <a:spcAft>
                <a:spcPts val="0"/>
              </a:spcAft>
              <a:buNone/>
            </a:pPr>
            <a:r>
              <a:t/>
            </a:r>
            <a:endParaRPr sz="1900">
              <a:solidFill>
                <a:srgbClr val="1155CC"/>
              </a:solidFill>
              <a:latin typeface="Montserrat"/>
              <a:ea typeface="Montserrat"/>
              <a:cs typeface="Montserrat"/>
              <a:sym typeface="Montserrat"/>
            </a:endParaRPr>
          </a:p>
          <a:p>
            <a:pPr indent="0" lvl="0" marL="0" rtl="0" algn="l">
              <a:spcBef>
                <a:spcPts val="0"/>
              </a:spcBef>
              <a:spcAft>
                <a:spcPts val="0"/>
              </a:spcAft>
              <a:buNone/>
            </a:pPr>
            <a:r>
              <a:rPr lang="en-GB" sz="1900">
                <a:solidFill>
                  <a:srgbClr val="1155CC"/>
                </a:solidFill>
                <a:latin typeface="Montserrat"/>
                <a:ea typeface="Montserrat"/>
                <a:cs typeface="Montserrat"/>
                <a:sym typeface="Montserrat"/>
              </a:rPr>
              <a:t>This minimizes agency ROI and impact.</a:t>
            </a:r>
            <a:endParaRPr sz="1900">
              <a:solidFill>
                <a:srgbClr val="1155CC"/>
              </a:solidFill>
              <a:latin typeface="Montserrat"/>
              <a:ea typeface="Montserrat"/>
              <a:cs typeface="Montserrat"/>
              <a:sym typeface="Montserrat"/>
            </a:endParaRPr>
          </a:p>
          <a:p>
            <a:pPr indent="0" lvl="0" marL="0" rtl="0" algn="l">
              <a:spcBef>
                <a:spcPts val="0"/>
              </a:spcBef>
              <a:spcAft>
                <a:spcPts val="0"/>
              </a:spcAft>
              <a:buNone/>
            </a:pPr>
            <a:r>
              <a:t/>
            </a:r>
            <a:endParaRPr sz="1900">
              <a:solidFill>
                <a:srgbClr val="1155CC"/>
              </a:solidFill>
              <a:latin typeface="Montserrat"/>
              <a:ea typeface="Montserrat"/>
              <a:cs typeface="Montserrat"/>
              <a:sym typeface="Montserrat"/>
            </a:endParaRPr>
          </a:p>
          <a:p>
            <a:pPr indent="0" lvl="0" marL="0" rtl="0" algn="l">
              <a:spcBef>
                <a:spcPts val="0"/>
              </a:spcBef>
              <a:spcAft>
                <a:spcPts val="0"/>
              </a:spcAft>
              <a:buNone/>
            </a:pPr>
            <a:r>
              <a:rPr lang="en-GB" sz="1900">
                <a:solidFill>
                  <a:srgbClr val="1155CC"/>
                </a:solidFill>
                <a:latin typeface="Montserrat"/>
                <a:ea typeface="Montserrat"/>
                <a:cs typeface="Montserrat"/>
                <a:sym typeface="Montserrat"/>
              </a:rPr>
              <a:t>We want to help users find relevant methods, tools, and products.</a:t>
            </a:r>
            <a:endParaRPr sz="1900">
              <a:solidFill>
                <a:srgbClr val="1155CC"/>
              </a:solidFill>
              <a:latin typeface="Montserrat"/>
              <a:ea typeface="Montserrat"/>
              <a:cs typeface="Montserrat"/>
              <a:sym typeface="Montserrat"/>
            </a:endParaRPr>
          </a:p>
          <a:p>
            <a:pPr indent="0" lvl="0" marL="0" rtl="0" algn="l">
              <a:spcBef>
                <a:spcPts val="0"/>
              </a:spcBef>
              <a:spcAft>
                <a:spcPts val="0"/>
              </a:spcAft>
              <a:buNone/>
            </a:pPr>
            <a:r>
              <a:t/>
            </a:r>
            <a:endParaRPr sz="1900">
              <a:solidFill>
                <a:srgbClr val="1155CC"/>
              </a:solidFill>
              <a:latin typeface="Montserrat"/>
              <a:ea typeface="Montserrat"/>
              <a:cs typeface="Montserrat"/>
              <a:sym typeface="Montserrat"/>
            </a:endParaRPr>
          </a:p>
          <a:p>
            <a:pPr indent="0" lvl="0" marL="0" rtl="0" algn="l">
              <a:spcBef>
                <a:spcPts val="0"/>
              </a:spcBef>
              <a:spcAft>
                <a:spcPts val="0"/>
              </a:spcAft>
              <a:buNone/>
            </a:pPr>
            <a:r>
              <a:rPr lang="en-GB" sz="1900">
                <a:solidFill>
                  <a:srgbClr val="1155CC"/>
                </a:solidFill>
                <a:latin typeface="Montserrat"/>
                <a:ea typeface="Montserrat"/>
                <a:cs typeface="Montserrat"/>
                <a:sym typeface="Montserrat"/>
              </a:rPr>
              <a:t>We want to develop optimization priorities for what to do next.</a:t>
            </a:r>
            <a:endParaRPr sz="1900">
              <a:solidFill>
                <a:srgbClr val="1155CC"/>
              </a:solidFill>
              <a:latin typeface="Montserrat"/>
              <a:ea typeface="Montserrat"/>
              <a:cs typeface="Montserrat"/>
              <a:sym typeface="Montserrat"/>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10"/>
          <p:cNvSpPr txBox="1"/>
          <p:nvPr>
            <p:ph type="title"/>
          </p:nvPr>
        </p:nvSpPr>
        <p:spPr>
          <a:xfrm>
            <a:off x="176048" y="175939"/>
            <a:ext cx="9387000" cy="779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b="1" lang="en-GB" sz="2900"/>
              <a:t>Updates</a:t>
            </a:r>
            <a:r>
              <a:rPr lang="en-GB" sz="2900"/>
              <a:t>: EAV Stocktake &amp; Gap Analysis</a:t>
            </a:r>
            <a:br>
              <a:rPr lang="en-GB" sz="2900"/>
            </a:br>
            <a:r>
              <a:rPr lang="en-GB" sz="2900">
                <a:solidFill>
                  <a:schemeClr val="accent2"/>
                </a:solidFill>
              </a:rPr>
              <a:t>Phase 1</a:t>
            </a:r>
            <a:endParaRPr sz="2900">
              <a:solidFill>
                <a:schemeClr val="accent2"/>
              </a:solidFill>
            </a:endParaRPr>
          </a:p>
        </p:txBody>
      </p:sp>
      <p:sp>
        <p:nvSpPr>
          <p:cNvPr id="89" name="Google Shape;89;p10"/>
          <p:cNvSpPr txBox="1"/>
          <p:nvPr>
            <p:ph idx="1" type="body"/>
          </p:nvPr>
        </p:nvSpPr>
        <p:spPr>
          <a:xfrm>
            <a:off x="324225" y="1155475"/>
            <a:ext cx="4304100" cy="49644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rPr b="1" lang="en-GB" sz="1900"/>
              <a:t>GEOGLAM portion presented at Plenary-39:</a:t>
            </a:r>
            <a:r>
              <a:rPr lang="en-GB" sz="1900"/>
              <a:t> </a:t>
            </a:r>
            <a:endParaRPr sz="1900"/>
          </a:p>
          <a:p>
            <a:pPr indent="-349250" lvl="0" marL="457200" rtl="0" algn="l">
              <a:spcBef>
                <a:spcPts val="1000"/>
              </a:spcBef>
              <a:spcAft>
                <a:spcPts val="0"/>
              </a:spcAft>
              <a:buSzPts val="1900"/>
              <a:buChar char="❖"/>
            </a:pPr>
            <a:r>
              <a:rPr lang="en-GB" sz="1900"/>
              <a:t>Improved framework</a:t>
            </a:r>
            <a:endParaRPr sz="1900"/>
          </a:p>
          <a:p>
            <a:pPr indent="-349250" lvl="0" marL="457200" rtl="0" algn="l">
              <a:spcBef>
                <a:spcPts val="0"/>
              </a:spcBef>
              <a:spcAft>
                <a:spcPts val="0"/>
              </a:spcAft>
              <a:buSzPts val="1900"/>
              <a:buChar char="❖"/>
            </a:pPr>
            <a:r>
              <a:rPr lang="en-GB" sz="1900"/>
              <a:t>Definition, requirements, inventory, and preliminary gap analysis for 5 variables</a:t>
            </a:r>
            <a:endParaRPr sz="1900"/>
          </a:p>
          <a:p>
            <a:pPr indent="0" lvl="0" marL="0" rtl="0" algn="l">
              <a:spcBef>
                <a:spcPts val="1000"/>
              </a:spcBef>
              <a:spcAft>
                <a:spcPts val="0"/>
              </a:spcAft>
              <a:buNone/>
            </a:pPr>
            <a:r>
              <a:rPr b="1" lang="en-GB" sz="1900"/>
              <a:t>CEOS Role to Complete Phase 1</a:t>
            </a:r>
            <a:endParaRPr sz="1900"/>
          </a:p>
          <a:p>
            <a:pPr indent="-349250" lvl="0" marL="457200" rtl="0" algn="l">
              <a:spcBef>
                <a:spcPts val="1000"/>
              </a:spcBef>
              <a:spcAft>
                <a:spcPts val="0"/>
              </a:spcAft>
              <a:buSzPts val="1900"/>
              <a:buChar char="❖"/>
            </a:pPr>
            <a:r>
              <a:rPr lang="en-GB" sz="1900"/>
              <a:t>Agency input </a:t>
            </a:r>
            <a:r>
              <a:rPr b="1" lang="en-GB" sz="1900"/>
              <a:t>(CEOS-39-21):</a:t>
            </a:r>
            <a:endParaRPr b="1" sz="1900"/>
          </a:p>
          <a:p>
            <a:pPr indent="-349250" lvl="1" marL="914400" rtl="0" algn="l">
              <a:spcBef>
                <a:spcPts val="0"/>
              </a:spcBef>
              <a:spcAft>
                <a:spcPts val="0"/>
              </a:spcAft>
              <a:buSzPts val="1900"/>
              <a:buAutoNum type="alphaLcPeriod"/>
            </a:pPr>
            <a:r>
              <a:rPr lang="en-GB" sz="1900"/>
              <a:t>Add missing stocktake info for Phase 1 EAVs</a:t>
            </a:r>
            <a:endParaRPr sz="1900"/>
          </a:p>
          <a:p>
            <a:pPr indent="-349250" lvl="2" marL="1371600" rtl="0" algn="l">
              <a:spcBef>
                <a:spcPts val="0"/>
              </a:spcBef>
              <a:spcAft>
                <a:spcPts val="0"/>
              </a:spcAft>
              <a:buSzPts val="1900"/>
              <a:buAutoNum type="romanLcPeriod"/>
            </a:pPr>
            <a:r>
              <a:rPr lang="en-GB" sz="1900"/>
              <a:t>Missing satellites, products, etc. </a:t>
            </a:r>
            <a:endParaRPr sz="1900"/>
          </a:p>
          <a:p>
            <a:pPr indent="-349250" lvl="1" marL="914400" rtl="0" algn="l">
              <a:spcBef>
                <a:spcPts val="0"/>
              </a:spcBef>
              <a:spcAft>
                <a:spcPts val="0"/>
              </a:spcAft>
              <a:buSzPts val="1900"/>
              <a:buAutoNum type="alphaLcPeriod"/>
            </a:pPr>
            <a:r>
              <a:rPr lang="en-GB" sz="1900"/>
              <a:t>Get input on priorities </a:t>
            </a:r>
            <a:endParaRPr sz="1900"/>
          </a:p>
          <a:p>
            <a:pPr indent="0" lvl="0" marL="0" rtl="0" algn="l">
              <a:spcBef>
                <a:spcPts val="1000"/>
              </a:spcBef>
              <a:spcAft>
                <a:spcPts val="0"/>
              </a:spcAft>
              <a:buNone/>
            </a:pPr>
            <a:r>
              <a:t/>
            </a:r>
            <a:endParaRPr sz="1900"/>
          </a:p>
          <a:p>
            <a:pPr indent="0" lvl="0" marL="0" rtl="0" algn="l">
              <a:spcBef>
                <a:spcPts val="1000"/>
              </a:spcBef>
              <a:spcAft>
                <a:spcPts val="0"/>
              </a:spcAft>
              <a:buNone/>
            </a:pPr>
            <a:r>
              <a:t/>
            </a:r>
            <a:endParaRPr sz="34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sp>
        <p:nvSpPr>
          <p:cNvPr id="94" name="Google Shape;94;p11"/>
          <p:cNvSpPr txBox="1"/>
          <p:nvPr>
            <p:ph type="title"/>
          </p:nvPr>
        </p:nvSpPr>
        <p:spPr>
          <a:xfrm>
            <a:off x="176048" y="175939"/>
            <a:ext cx="9387000" cy="779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b="1" lang="en-GB" sz="2900"/>
              <a:t>Updates</a:t>
            </a:r>
            <a:r>
              <a:rPr lang="en-GB" sz="2900"/>
              <a:t>: EAV Stocktake &amp; Gap Analysis</a:t>
            </a:r>
            <a:br>
              <a:rPr lang="en-GB" sz="2900"/>
            </a:br>
            <a:r>
              <a:rPr lang="en-GB" sz="2900">
                <a:solidFill>
                  <a:schemeClr val="accent2"/>
                </a:solidFill>
              </a:rPr>
              <a:t>Phase 1 &amp; Phase 2</a:t>
            </a:r>
            <a:endParaRPr sz="2900">
              <a:solidFill>
                <a:schemeClr val="accent2"/>
              </a:solidFill>
            </a:endParaRPr>
          </a:p>
        </p:txBody>
      </p:sp>
      <p:sp>
        <p:nvSpPr>
          <p:cNvPr id="95" name="Google Shape;95;p11"/>
          <p:cNvSpPr txBox="1"/>
          <p:nvPr>
            <p:ph idx="1" type="body"/>
          </p:nvPr>
        </p:nvSpPr>
        <p:spPr>
          <a:xfrm>
            <a:off x="324225" y="1155475"/>
            <a:ext cx="4304100" cy="49644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rPr b="1" lang="en-GB" sz="1900"/>
              <a:t>GEOGLAM portion presented at Plenary-39:</a:t>
            </a:r>
            <a:r>
              <a:rPr lang="en-GB" sz="1900"/>
              <a:t> </a:t>
            </a:r>
            <a:endParaRPr sz="1900"/>
          </a:p>
          <a:p>
            <a:pPr indent="-349250" lvl="0" marL="457200" rtl="0" algn="l">
              <a:spcBef>
                <a:spcPts val="1000"/>
              </a:spcBef>
              <a:spcAft>
                <a:spcPts val="0"/>
              </a:spcAft>
              <a:buSzPts val="1900"/>
              <a:buChar char="❖"/>
            </a:pPr>
            <a:r>
              <a:rPr lang="en-GB" sz="1900"/>
              <a:t>Improved framework</a:t>
            </a:r>
            <a:endParaRPr sz="1900"/>
          </a:p>
          <a:p>
            <a:pPr indent="-349250" lvl="0" marL="457200" rtl="0" algn="l">
              <a:spcBef>
                <a:spcPts val="0"/>
              </a:spcBef>
              <a:spcAft>
                <a:spcPts val="0"/>
              </a:spcAft>
              <a:buSzPts val="1900"/>
              <a:buChar char="❖"/>
            </a:pPr>
            <a:r>
              <a:rPr lang="en-GB" sz="1900"/>
              <a:t>Definition, requirements, inventory, and preliminary gap analysis for 5 variables</a:t>
            </a:r>
            <a:endParaRPr sz="1900"/>
          </a:p>
          <a:p>
            <a:pPr indent="0" lvl="0" marL="0" rtl="0" algn="l">
              <a:spcBef>
                <a:spcPts val="1000"/>
              </a:spcBef>
              <a:spcAft>
                <a:spcPts val="0"/>
              </a:spcAft>
              <a:buNone/>
            </a:pPr>
            <a:r>
              <a:rPr b="1" lang="en-GB" sz="1900"/>
              <a:t>CEOS Role to Complete Phase 1</a:t>
            </a:r>
            <a:endParaRPr sz="1900"/>
          </a:p>
          <a:p>
            <a:pPr indent="-349250" lvl="0" marL="457200" rtl="0" algn="l">
              <a:spcBef>
                <a:spcPts val="1000"/>
              </a:spcBef>
              <a:spcAft>
                <a:spcPts val="0"/>
              </a:spcAft>
              <a:buSzPts val="1900"/>
              <a:buChar char="❖"/>
            </a:pPr>
            <a:r>
              <a:rPr lang="en-GB" sz="1900"/>
              <a:t>Agency input </a:t>
            </a:r>
            <a:r>
              <a:rPr b="1" lang="en-GB" sz="1900"/>
              <a:t>(CEOS-39-21):</a:t>
            </a:r>
            <a:endParaRPr b="1" sz="1900"/>
          </a:p>
          <a:p>
            <a:pPr indent="-349250" lvl="1" marL="914400" rtl="0" algn="l">
              <a:spcBef>
                <a:spcPts val="0"/>
              </a:spcBef>
              <a:spcAft>
                <a:spcPts val="0"/>
              </a:spcAft>
              <a:buSzPts val="1900"/>
              <a:buAutoNum type="alphaLcPeriod"/>
            </a:pPr>
            <a:r>
              <a:rPr lang="en-GB" sz="1900"/>
              <a:t>Add missing stocktake info for Phase 1 EAVs</a:t>
            </a:r>
            <a:endParaRPr sz="1900"/>
          </a:p>
          <a:p>
            <a:pPr indent="-349250" lvl="2" marL="1371600" rtl="0" algn="l">
              <a:spcBef>
                <a:spcPts val="0"/>
              </a:spcBef>
              <a:spcAft>
                <a:spcPts val="0"/>
              </a:spcAft>
              <a:buSzPts val="1900"/>
              <a:buAutoNum type="romanLcPeriod"/>
            </a:pPr>
            <a:r>
              <a:rPr lang="en-GB" sz="1900"/>
              <a:t>Missing satellites, products, etc. </a:t>
            </a:r>
            <a:endParaRPr sz="1900"/>
          </a:p>
          <a:p>
            <a:pPr indent="-349250" lvl="1" marL="914400" rtl="0" algn="l">
              <a:spcBef>
                <a:spcPts val="0"/>
              </a:spcBef>
              <a:spcAft>
                <a:spcPts val="0"/>
              </a:spcAft>
              <a:buSzPts val="1900"/>
              <a:buAutoNum type="alphaLcPeriod"/>
            </a:pPr>
            <a:r>
              <a:rPr lang="en-GB" sz="1900"/>
              <a:t>Get input on priorities </a:t>
            </a:r>
            <a:endParaRPr sz="1900"/>
          </a:p>
          <a:p>
            <a:pPr indent="0" lvl="0" marL="0" rtl="0" algn="l">
              <a:spcBef>
                <a:spcPts val="1000"/>
              </a:spcBef>
              <a:spcAft>
                <a:spcPts val="0"/>
              </a:spcAft>
              <a:buNone/>
            </a:pPr>
            <a:r>
              <a:t/>
            </a:r>
            <a:endParaRPr sz="1900"/>
          </a:p>
          <a:p>
            <a:pPr indent="0" lvl="0" marL="0" rtl="0" algn="l">
              <a:spcBef>
                <a:spcPts val="1000"/>
              </a:spcBef>
              <a:spcAft>
                <a:spcPts val="0"/>
              </a:spcAft>
              <a:buNone/>
            </a:pPr>
            <a:r>
              <a:t/>
            </a:r>
            <a:endParaRPr sz="3400"/>
          </a:p>
        </p:txBody>
      </p:sp>
      <p:sp>
        <p:nvSpPr>
          <p:cNvPr id="96" name="Google Shape;96;p11"/>
          <p:cNvSpPr txBox="1"/>
          <p:nvPr>
            <p:ph idx="1" type="body"/>
          </p:nvPr>
        </p:nvSpPr>
        <p:spPr>
          <a:xfrm>
            <a:off x="4804800" y="1155475"/>
            <a:ext cx="4885200" cy="26163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rPr b="1" lang="en-GB" sz="1900"/>
              <a:t>Status:</a:t>
            </a:r>
            <a:endParaRPr sz="1900"/>
          </a:p>
          <a:p>
            <a:pPr indent="-336550" lvl="0" marL="457200" rtl="0" algn="l">
              <a:spcBef>
                <a:spcPts val="1000"/>
              </a:spcBef>
              <a:spcAft>
                <a:spcPts val="0"/>
              </a:spcAft>
              <a:buSzPts val="1700"/>
              <a:buChar char="❖"/>
            </a:pPr>
            <a:r>
              <a:rPr lang="en-GB" sz="1700"/>
              <a:t>CEOS agencies with confirmed interest</a:t>
            </a:r>
            <a:r>
              <a:rPr b="1" lang="en-GB" sz="1700"/>
              <a:t>→</a:t>
            </a:r>
            <a:r>
              <a:rPr lang="en-GB" sz="1700"/>
              <a:t> </a:t>
            </a:r>
            <a:endParaRPr sz="1700"/>
          </a:p>
          <a:p>
            <a:pPr indent="-336550" lvl="1" marL="914400" rtl="0" algn="l">
              <a:spcBef>
                <a:spcPts val="0"/>
              </a:spcBef>
              <a:spcAft>
                <a:spcPts val="0"/>
              </a:spcAft>
              <a:buClr>
                <a:srgbClr val="38761D"/>
              </a:buClr>
              <a:buSzPts val="1700"/>
              <a:buChar char="▪"/>
            </a:pPr>
            <a:r>
              <a:rPr b="1" lang="en-GB" sz="1700">
                <a:solidFill>
                  <a:srgbClr val="38761D"/>
                </a:solidFill>
              </a:rPr>
              <a:t>There are MANY others on the mailing list, but are they official?</a:t>
            </a:r>
            <a:endParaRPr b="1" sz="1700">
              <a:solidFill>
                <a:srgbClr val="38761D"/>
              </a:solidFill>
            </a:endParaRPr>
          </a:p>
          <a:p>
            <a:pPr indent="-336550" lvl="0" marL="457200" rtl="0" algn="l">
              <a:spcBef>
                <a:spcPts val="0"/>
              </a:spcBef>
              <a:spcAft>
                <a:spcPts val="0"/>
              </a:spcAft>
              <a:buSzPts val="1700"/>
              <a:buChar char="❖"/>
            </a:pPr>
            <a:r>
              <a:rPr lang="en-GB" sz="1700"/>
              <a:t>We have not convened the subgroup yet because </a:t>
            </a:r>
            <a:r>
              <a:rPr b="1" lang="en-GB" sz="1700"/>
              <a:t>we need help.</a:t>
            </a:r>
            <a:endParaRPr b="1" sz="1700"/>
          </a:p>
        </p:txBody>
      </p:sp>
      <p:pic>
        <p:nvPicPr>
          <p:cNvPr id="97" name="Google Shape;97;p11"/>
          <p:cNvPicPr preferRelativeResize="0"/>
          <p:nvPr/>
        </p:nvPicPr>
        <p:blipFill>
          <a:blip r:embed="rId3">
            <a:alphaModFix/>
          </a:blip>
          <a:stretch>
            <a:fillRect/>
          </a:stretch>
        </p:blipFill>
        <p:spPr>
          <a:xfrm>
            <a:off x="9931400" y="4992600"/>
            <a:ext cx="1420000" cy="1420000"/>
          </a:xfrm>
          <a:prstGeom prst="rect">
            <a:avLst/>
          </a:prstGeom>
          <a:noFill/>
          <a:ln>
            <a:noFill/>
          </a:ln>
        </p:spPr>
      </p:pic>
      <p:sp>
        <p:nvSpPr>
          <p:cNvPr id="98" name="Google Shape;98;p11"/>
          <p:cNvSpPr txBox="1"/>
          <p:nvPr/>
        </p:nvSpPr>
        <p:spPr>
          <a:xfrm>
            <a:off x="4804800" y="3602525"/>
            <a:ext cx="4660800" cy="2853600"/>
          </a:xfrm>
          <a:prstGeom prst="rect">
            <a:avLst/>
          </a:prstGeom>
          <a:noFill/>
          <a:ln>
            <a:noFill/>
          </a:ln>
        </p:spPr>
        <p:txBody>
          <a:bodyPr anchorCtr="0" anchor="t" bIns="91425" lIns="91425" spcFirstLastPara="1" rIns="91425" wrap="square" tIns="91425">
            <a:spAutoFit/>
          </a:bodyPr>
          <a:lstStyle/>
          <a:p>
            <a:pPr indent="-336550" lvl="0" marL="457200" rtl="0" algn="l">
              <a:lnSpc>
                <a:spcPct val="115000"/>
              </a:lnSpc>
              <a:spcBef>
                <a:spcPts val="1000"/>
              </a:spcBef>
              <a:spcAft>
                <a:spcPts val="0"/>
              </a:spcAft>
              <a:buClr>
                <a:srgbClr val="38761D"/>
              </a:buClr>
              <a:buSzPts val="1700"/>
              <a:buFont typeface="Montserrat"/>
              <a:buChar char="❖"/>
            </a:pPr>
            <a:r>
              <a:rPr b="1" lang="en-GB" sz="1700">
                <a:solidFill>
                  <a:srgbClr val="38761D"/>
                </a:solidFill>
                <a:latin typeface="Montserrat"/>
                <a:ea typeface="Montserrat"/>
                <a:cs typeface="Montserrat"/>
                <a:sym typeface="Montserrat"/>
              </a:rPr>
              <a:t>Great news:</a:t>
            </a:r>
            <a:endParaRPr b="1" sz="1700">
              <a:solidFill>
                <a:srgbClr val="38761D"/>
              </a:solidFill>
              <a:latin typeface="Montserrat"/>
              <a:ea typeface="Montserrat"/>
              <a:cs typeface="Montserrat"/>
              <a:sym typeface="Montserrat"/>
            </a:endParaRPr>
          </a:p>
          <a:p>
            <a:pPr indent="-336550" lvl="1" marL="914400" rtl="0" algn="l">
              <a:lnSpc>
                <a:spcPct val="115000"/>
              </a:lnSpc>
              <a:spcBef>
                <a:spcPts val="0"/>
              </a:spcBef>
              <a:spcAft>
                <a:spcPts val="0"/>
              </a:spcAft>
              <a:buClr>
                <a:srgbClr val="38761D"/>
              </a:buClr>
              <a:buSzPts val="1700"/>
              <a:buFont typeface="Montserrat"/>
              <a:buChar char="▪"/>
            </a:pPr>
            <a:r>
              <a:rPr b="1" lang="en-GB" sz="1700">
                <a:solidFill>
                  <a:srgbClr val="38761D"/>
                </a:solidFill>
                <a:latin typeface="Montserrat"/>
                <a:ea typeface="Montserrat"/>
                <a:cs typeface="Montserrat"/>
                <a:sym typeface="Montserrat"/>
              </a:rPr>
              <a:t>European Commission is supporting a 40-day consultancy:</a:t>
            </a:r>
            <a:endParaRPr b="1" sz="1700">
              <a:solidFill>
                <a:srgbClr val="38761D"/>
              </a:solidFill>
              <a:latin typeface="Montserrat"/>
              <a:ea typeface="Montserrat"/>
              <a:cs typeface="Montserrat"/>
              <a:sym typeface="Montserrat"/>
            </a:endParaRPr>
          </a:p>
          <a:p>
            <a:pPr indent="-336550" lvl="2" marL="1371600" rtl="0" algn="l">
              <a:lnSpc>
                <a:spcPct val="115000"/>
              </a:lnSpc>
              <a:spcBef>
                <a:spcPts val="0"/>
              </a:spcBef>
              <a:spcAft>
                <a:spcPts val="0"/>
              </a:spcAft>
              <a:buClr>
                <a:schemeClr val="dk1"/>
              </a:buClr>
              <a:buSzPts val="1700"/>
              <a:buFont typeface="Montserrat"/>
              <a:buAutoNum type="romanLcPeriod"/>
            </a:pPr>
            <a:r>
              <a:rPr lang="en-GB" sz="1700">
                <a:solidFill>
                  <a:schemeClr val="dk1"/>
                </a:solidFill>
                <a:latin typeface="Montserrat"/>
                <a:ea typeface="Montserrat"/>
                <a:cs typeface="Montserrat"/>
                <a:sym typeface="Montserrat"/>
              </a:rPr>
              <a:t>Complete Phase 1 </a:t>
            </a:r>
            <a:endParaRPr sz="1700">
              <a:solidFill>
                <a:schemeClr val="dk1"/>
              </a:solidFill>
              <a:latin typeface="Montserrat"/>
              <a:ea typeface="Montserrat"/>
              <a:cs typeface="Montserrat"/>
              <a:sym typeface="Montserrat"/>
            </a:endParaRPr>
          </a:p>
          <a:p>
            <a:pPr indent="-336550" lvl="2" marL="1371600" rtl="0" algn="l">
              <a:lnSpc>
                <a:spcPct val="115000"/>
              </a:lnSpc>
              <a:spcBef>
                <a:spcPts val="0"/>
              </a:spcBef>
              <a:spcAft>
                <a:spcPts val="0"/>
              </a:spcAft>
              <a:buClr>
                <a:schemeClr val="dk1"/>
              </a:buClr>
              <a:buSzPts val="1700"/>
              <a:buFont typeface="Montserrat"/>
              <a:buAutoNum type="romanLcPeriod"/>
            </a:pPr>
            <a:r>
              <a:rPr lang="en-GB" sz="1700">
                <a:solidFill>
                  <a:schemeClr val="dk1"/>
                </a:solidFill>
                <a:latin typeface="Montserrat"/>
                <a:ea typeface="Montserrat"/>
                <a:cs typeface="Montserrat"/>
                <a:sym typeface="Montserrat"/>
              </a:rPr>
              <a:t>Improve public content on EAVs (inc. website)</a:t>
            </a:r>
            <a:endParaRPr sz="1700">
              <a:solidFill>
                <a:schemeClr val="dk1"/>
              </a:solidFill>
              <a:latin typeface="Montserrat"/>
              <a:ea typeface="Montserrat"/>
              <a:cs typeface="Montserrat"/>
              <a:sym typeface="Montserrat"/>
            </a:endParaRPr>
          </a:p>
          <a:p>
            <a:pPr indent="-336550" lvl="2" marL="1371600" rtl="0" algn="l">
              <a:lnSpc>
                <a:spcPct val="115000"/>
              </a:lnSpc>
              <a:spcBef>
                <a:spcPts val="0"/>
              </a:spcBef>
              <a:spcAft>
                <a:spcPts val="0"/>
              </a:spcAft>
              <a:buClr>
                <a:schemeClr val="dk1"/>
              </a:buClr>
              <a:buSzPts val="1700"/>
              <a:buFont typeface="Montserrat"/>
              <a:buAutoNum type="romanLcPeriod"/>
            </a:pPr>
            <a:r>
              <a:rPr lang="en-GB" sz="1700">
                <a:solidFill>
                  <a:schemeClr val="dk1"/>
                </a:solidFill>
                <a:latin typeface="Montserrat"/>
                <a:ea typeface="Montserrat"/>
                <a:cs typeface="Montserrat"/>
                <a:sym typeface="Montserrat"/>
              </a:rPr>
              <a:t>Phase 2 plan → prioritize, plan, recruit participants </a:t>
            </a:r>
            <a:endParaRPr sz="1700">
              <a:solidFill>
                <a:schemeClr val="dk1"/>
              </a:solidFill>
              <a:latin typeface="Montserrat"/>
              <a:ea typeface="Montserrat"/>
              <a:cs typeface="Montserrat"/>
              <a:sym typeface="Montserrat"/>
            </a:endParaRPr>
          </a:p>
        </p:txBody>
      </p:sp>
      <p:graphicFrame>
        <p:nvGraphicFramePr>
          <p:cNvPr id="99" name="Google Shape;99;p11"/>
          <p:cNvGraphicFramePr/>
          <p:nvPr/>
        </p:nvGraphicFramePr>
        <p:xfrm>
          <a:off x="9828475" y="1155700"/>
          <a:ext cx="3000000" cy="3000000"/>
        </p:xfrm>
        <a:graphic>
          <a:graphicData uri="http://schemas.openxmlformats.org/drawingml/2006/table">
            <a:tbl>
              <a:tblPr>
                <a:noFill/>
                <a:tableStyleId>{4083DD1E-96B3-44D3-80CF-935259DCDF8A}</a:tableStyleId>
              </a:tblPr>
              <a:tblGrid>
                <a:gridCol w="1741225"/>
              </a:tblGrid>
              <a:tr h="200025">
                <a:tc>
                  <a:txBody>
                    <a:bodyPr/>
                    <a:lstStyle/>
                    <a:p>
                      <a:pPr indent="0" lvl="0" marL="0" rtl="0" algn="l">
                        <a:lnSpc>
                          <a:spcPct val="115000"/>
                        </a:lnSpc>
                        <a:spcBef>
                          <a:spcPts val="0"/>
                        </a:spcBef>
                        <a:spcAft>
                          <a:spcPts val="0"/>
                        </a:spcAft>
                        <a:buNone/>
                      </a:pPr>
                      <a:r>
                        <a:rPr lang="en-GB">
                          <a:solidFill>
                            <a:srgbClr val="434343"/>
                          </a:solidFill>
                          <a:latin typeface="Montserrat"/>
                          <a:ea typeface="Montserrat"/>
                          <a:cs typeface="Montserrat"/>
                          <a:sym typeface="Montserrat"/>
                        </a:rPr>
                        <a:t>GA</a:t>
                      </a:r>
                      <a:endParaRPr>
                        <a:solidFill>
                          <a:srgbClr val="434343"/>
                        </a:solidFill>
                        <a:latin typeface="Montserrat"/>
                        <a:ea typeface="Montserrat"/>
                        <a:cs typeface="Montserrat"/>
                        <a:sym typeface="Montserrat"/>
                      </a:endParaRPr>
                    </a:p>
                  </a:txBody>
                  <a:tcPr marT="19050" marB="19050" marR="76200" marL="7620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FFFFF"/>
                    </a:solidFill>
                  </a:tcPr>
                </a:tc>
              </a:tr>
              <a:tr h="200025">
                <a:tc>
                  <a:txBody>
                    <a:bodyPr/>
                    <a:lstStyle/>
                    <a:p>
                      <a:pPr indent="0" lvl="0" marL="0" rtl="0" algn="l">
                        <a:lnSpc>
                          <a:spcPct val="115000"/>
                        </a:lnSpc>
                        <a:spcBef>
                          <a:spcPts val="0"/>
                        </a:spcBef>
                        <a:spcAft>
                          <a:spcPts val="0"/>
                        </a:spcAft>
                        <a:buNone/>
                      </a:pPr>
                      <a:r>
                        <a:rPr lang="en-GB">
                          <a:solidFill>
                            <a:srgbClr val="434343"/>
                          </a:solidFill>
                          <a:latin typeface="Montserrat"/>
                          <a:ea typeface="Montserrat"/>
                          <a:cs typeface="Montserrat"/>
                          <a:sym typeface="Montserrat"/>
                        </a:rPr>
                        <a:t>ESA</a:t>
                      </a:r>
                      <a:endParaRPr>
                        <a:solidFill>
                          <a:srgbClr val="434343"/>
                        </a:solidFill>
                        <a:latin typeface="Montserrat"/>
                        <a:ea typeface="Montserrat"/>
                        <a:cs typeface="Montserrat"/>
                        <a:sym typeface="Montserrat"/>
                      </a:endParaRPr>
                    </a:p>
                  </a:txBody>
                  <a:tcPr marT="19050" marB="19050" marR="76200" marL="7620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6F8F9"/>
                    </a:solidFill>
                  </a:tcPr>
                </a:tc>
              </a:tr>
              <a:tr h="200025">
                <a:tc>
                  <a:txBody>
                    <a:bodyPr/>
                    <a:lstStyle/>
                    <a:p>
                      <a:pPr indent="0" lvl="0" marL="0" rtl="0" algn="l">
                        <a:lnSpc>
                          <a:spcPct val="115000"/>
                        </a:lnSpc>
                        <a:spcBef>
                          <a:spcPts val="0"/>
                        </a:spcBef>
                        <a:spcAft>
                          <a:spcPts val="0"/>
                        </a:spcAft>
                        <a:buNone/>
                      </a:pPr>
                      <a:r>
                        <a:rPr lang="en-GB">
                          <a:solidFill>
                            <a:srgbClr val="434343"/>
                          </a:solidFill>
                          <a:latin typeface="Montserrat"/>
                          <a:ea typeface="Montserrat"/>
                          <a:cs typeface="Montserrat"/>
                          <a:sym typeface="Montserrat"/>
                        </a:rPr>
                        <a:t>ISRO</a:t>
                      </a:r>
                      <a:endParaRPr>
                        <a:solidFill>
                          <a:srgbClr val="434343"/>
                        </a:solidFill>
                        <a:latin typeface="Montserrat"/>
                        <a:ea typeface="Montserrat"/>
                        <a:cs typeface="Montserrat"/>
                        <a:sym typeface="Montserrat"/>
                      </a:endParaRPr>
                    </a:p>
                  </a:txBody>
                  <a:tcPr marT="19050" marB="19050" marR="76200" marL="7620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FFFFF"/>
                    </a:solidFill>
                  </a:tcPr>
                </a:tc>
              </a:tr>
              <a:tr h="200025">
                <a:tc>
                  <a:txBody>
                    <a:bodyPr/>
                    <a:lstStyle/>
                    <a:p>
                      <a:pPr indent="0" lvl="0" marL="0" rtl="0" algn="l">
                        <a:lnSpc>
                          <a:spcPct val="115000"/>
                        </a:lnSpc>
                        <a:spcBef>
                          <a:spcPts val="0"/>
                        </a:spcBef>
                        <a:spcAft>
                          <a:spcPts val="0"/>
                        </a:spcAft>
                        <a:buNone/>
                      </a:pPr>
                      <a:r>
                        <a:rPr lang="en-GB">
                          <a:solidFill>
                            <a:srgbClr val="434343"/>
                          </a:solidFill>
                          <a:latin typeface="Montserrat"/>
                          <a:ea typeface="Montserrat"/>
                          <a:cs typeface="Montserrat"/>
                          <a:sym typeface="Montserrat"/>
                        </a:rPr>
                        <a:t>CSIRO</a:t>
                      </a:r>
                      <a:endParaRPr>
                        <a:solidFill>
                          <a:srgbClr val="434343"/>
                        </a:solidFill>
                        <a:latin typeface="Montserrat"/>
                        <a:ea typeface="Montserrat"/>
                        <a:cs typeface="Montserrat"/>
                        <a:sym typeface="Montserrat"/>
                      </a:endParaRPr>
                    </a:p>
                  </a:txBody>
                  <a:tcPr marT="19050" marB="19050" marR="76200" marL="7620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6F8F9"/>
                    </a:solidFill>
                  </a:tcPr>
                </a:tc>
              </a:tr>
              <a:tr h="200025">
                <a:tc>
                  <a:txBody>
                    <a:bodyPr/>
                    <a:lstStyle/>
                    <a:p>
                      <a:pPr indent="0" lvl="0" marL="0" rtl="0" algn="l">
                        <a:lnSpc>
                          <a:spcPct val="115000"/>
                        </a:lnSpc>
                        <a:spcBef>
                          <a:spcPts val="0"/>
                        </a:spcBef>
                        <a:spcAft>
                          <a:spcPts val="0"/>
                        </a:spcAft>
                        <a:buNone/>
                      </a:pPr>
                      <a:r>
                        <a:rPr lang="en-GB">
                          <a:solidFill>
                            <a:srgbClr val="434343"/>
                          </a:solidFill>
                          <a:latin typeface="Montserrat"/>
                          <a:ea typeface="Montserrat"/>
                          <a:cs typeface="Montserrat"/>
                          <a:sym typeface="Montserrat"/>
                        </a:rPr>
                        <a:t>SANSA</a:t>
                      </a:r>
                      <a:endParaRPr>
                        <a:solidFill>
                          <a:srgbClr val="434343"/>
                        </a:solidFill>
                        <a:latin typeface="Montserrat"/>
                        <a:ea typeface="Montserrat"/>
                        <a:cs typeface="Montserrat"/>
                        <a:sym typeface="Montserrat"/>
                      </a:endParaRPr>
                    </a:p>
                  </a:txBody>
                  <a:tcPr marT="19050" marB="19050" marR="76200" marL="7620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FFFFF"/>
                    </a:solidFill>
                  </a:tcPr>
                </a:tc>
              </a:tr>
              <a:tr h="200025">
                <a:tc>
                  <a:txBody>
                    <a:bodyPr/>
                    <a:lstStyle/>
                    <a:p>
                      <a:pPr indent="0" lvl="0" marL="0" rtl="0" algn="l">
                        <a:lnSpc>
                          <a:spcPct val="115000"/>
                        </a:lnSpc>
                        <a:spcBef>
                          <a:spcPts val="0"/>
                        </a:spcBef>
                        <a:spcAft>
                          <a:spcPts val="0"/>
                        </a:spcAft>
                        <a:buNone/>
                      </a:pPr>
                      <a:r>
                        <a:rPr lang="en-GB">
                          <a:solidFill>
                            <a:srgbClr val="434343"/>
                          </a:solidFill>
                          <a:latin typeface="Montserrat"/>
                          <a:ea typeface="Montserrat"/>
                          <a:cs typeface="Montserrat"/>
                          <a:sym typeface="Montserrat"/>
                        </a:rPr>
                        <a:t>CONAE</a:t>
                      </a:r>
                      <a:endParaRPr>
                        <a:solidFill>
                          <a:srgbClr val="434343"/>
                        </a:solidFill>
                        <a:latin typeface="Montserrat"/>
                        <a:ea typeface="Montserrat"/>
                        <a:cs typeface="Montserrat"/>
                        <a:sym typeface="Montserrat"/>
                      </a:endParaRPr>
                    </a:p>
                  </a:txBody>
                  <a:tcPr marT="19050" marB="19050" marR="76200" marL="7620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6F8F9"/>
                    </a:solidFill>
                  </a:tcPr>
                </a:tc>
              </a:tr>
              <a:tr h="200025">
                <a:tc>
                  <a:txBody>
                    <a:bodyPr/>
                    <a:lstStyle/>
                    <a:p>
                      <a:pPr indent="0" lvl="0" marL="0" rtl="0" algn="l">
                        <a:lnSpc>
                          <a:spcPct val="115000"/>
                        </a:lnSpc>
                        <a:spcBef>
                          <a:spcPts val="0"/>
                        </a:spcBef>
                        <a:spcAft>
                          <a:spcPts val="0"/>
                        </a:spcAft>
                        <a:buNone/>
                      </a:pPr>
                      <a:r>
                        <a:rPr lang="en-GB">
                          <a:solidFill>
                            <a:srgbClr val="434343"/>
                          </a:solidFill>
                          <a:latin typeface="Montserrat"/>
                          <a:ea typeface="Montserrat"/>
                          <a:cs typeface="Montserrat"/>
                          <a:sym typeface="Montserrat"/>
                        </a:rPr>
                        <a:t>NASA</a:t>
                      </a:r>
                      <a:endParaRPr>
                        <a:solidFill>
                          <a:srgbClr val="434343"/>
                        </a:solidFill>
                        <a:latin typeface="Montserrat"/>
                        <a:ea typeface="Montserrat"/>
                        <a:cs typeface="Montserrat"/>
                        <a:sym typeface="Montserrat"/>
                      </a:endParaRPr>
                    </a:p>
                  </a:txBody>
                  <a:tcPr marT="19050" marB="19050" marR="76200" marL="7620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FFFFF"/>
                    </a:solidFill>
                  </a:tcPr>
                </a:tc>
              </a:tr>
              <a:tr h="200025">
                <a:tc>
                  <a:txBody>
                    <a:bodyPr/>
                    <a:lstStyle/>
                    <a:p>
                      <a:pPr indent="0" lvl="0" marL="0" rtl="0" algn="l">
                        <a:lnSpc>
                          <a:spcPct val="115000"/>
                        </a:lnSpc>
                        <a:spcBef>
                          <a:spcPts val="0"/>
                        </a:spcBef>
                        <a:spcAft>
                          <a:spcPts val="0"/>
                        </a:spcAft>
                        <a:buNone/>
                      </a:pPr>
                      <a:r>
                        <a:rPr lang="en-GB">
                          <a:solidFill>
                            <a:srgbClr val="434343"/>
                          </a:solidFill>
                          <a:latin typeface="Montserrat"/>
                          <a:ea typeface="Montserrat"/>
                          <a:cs typeface="Montserrat"/>
                          <a:sym typeface="Montserrat"/>
                        </a:rPr>
                        <a:t>EC/JRC</a:t>
                      </a:r>
                      <a:endParaRPr>
                        <a:solidFill>
                          <a:srgbClr val="434343"/>
                        </a:solidFill>
                        <a:latin typeface="Montserrat"/>
                        <a:ea typeface="Montserrat"/>
                        <a:cs typeface="Montserrat"/>
                        <a:sym typeface="Montserrat"/>
                      </a:endParaRPr>
                    </a:p>
                  </a:txBody>
                  <a:tcPr marT="19050" marB="19050" marR="76200" marL="7620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FFFFF"/>
                    </a:solidFill>
                  </a:tcPr>
                </a:tc>
              </a:tr>
              <a:tr h="200025">
                <a:tc>
                  <a:txBody>
                    <a:bodyPr/>
                    <a:lstStyle/>
                    <a:p>
                      <a:pPr indent="0" lvl="0" marL="0" marR="0" rtl="0" algn="l">
                        <a:lnSpc>
                          <a:spcPct val="115000"/>
                        </a:lnSpc>
                        <a:spcBef>
                          <a:spcPts val="0"/>
                        </a:spcBef>
                        <a:spcAft>
                          <a:spcPts val="0"/>
                        </a:spcAft>
                        <a:buNone/>
                      </a:pPr>
                      <a:r>
                        <a:rPr lang="en-GB">
                          <a:solidFill>
                            <a:srgbClr val="434343"/>
                          </a:solidFill>
                          <a:latin typeface="Montserrat"/>
                          <a:ea typeface="Montserrat"/>
                          <a:cs typeface="Montserrat"/>
                          <a:sym typeface="Montserrat"/>
                        </a:rPr>
                        <a:t>INPE</a:t>
                      </a:r>
                      <a:endParaRPr>
                        <a:solidFill>
                          <a:srgbClr val="434343"/>
                        </a:solidFill>
                        <a:latin typeface="Montserrat"/>
                        <a:ea typeface="Montserrat"/>
                        <a:cs typeface="Montserrat"/>
                        <a:sym typeface="Montserrat"/>
                      </a:endParaRPr>
                    </a:p>
                  </a:txBody>
                  <a:tcPr marT="19050" marB="19050" marR="76200" marL="7620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6F8F9"/>
                    </a:solidFill>
                  </a:tcPr>
                </a:tc>
              </a:tr>
              <a:tr h="200025">
                <a:tc>
                  <a:txBody>
                    <a:bodyPr/>
                    <a:lstStyle/>
                    <a:p>
                      <a:pPr indent="0" lvl="0" marL="0" marR="0" rtl="0" algn="l">
                        <a:lnSpc>
                          <a:spcPct val="115000"/>
                        </a:lnSpc>
                        <a:spcBef>
                          <a:spcPts val="0"/>
                        </a:spcBef>
                        <a:spcAft>
                          <a:spcPts val="0"/>
                        </a:spcAft>
                        <a:buNone/>
                      </a:pPr>
                      <a:r>
                        <a:rPr lang="en-GB">
                          <a:solidFill>
                            <a:srgbClr val="434343"/>
                          </a:solidFill>
                          <a:latin typeface="Montserrat"/>
                          <a:ea typeface="Montserrat"/>
                          <a:cs typeface="Montserrat"/>
                          <a:sym typeface="Montserrat"/>
                        </a:rPr>
                        <a:t>NOAA</a:t>
                      </a:r>
                      <a:endParaRPr>
                        <a:solidFill>
                          <a:srgbClr val="434343"/>
                        </a:solidFill>
                        <a:latin typeface="Montserrat"/>
                        <a:ea typeface="Montserrat"/>
                        <a:cs typeface="Montserrat"/>
                        <a:sym typeface="Montserrat"/>
                      </a:endParaRPr>
                    </a:p>
                  </a:txBody>
                  <a:tcPr marT="19050" marB="19050" marR="76200" marL="7620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6F8F9"/>
                    </a:solidFill>
                  </a:tcPr>
                </a:tc>
              </a:tr>
              <a:tr h="200025">
                <a:tc>
                  <a:txBody>
                    <a:bodyPr/>
                    <a:lstStyle/>
                    <a:p>
                      <a:pPr indent="0" lvl="0" marL="0" marR="0" rtl="0" algn="l">
                        <a:lnSpc>
                          <a:spcPct val="115000"/>
                        </a:lnSpc>
                        <a:spcBef>
                          <a:spcPts val="0"/>
                        </a:spcBef>
                        <a:spcAft>
                          <a:spcPts val="0"/>
                        </a:spcAft>
                        <a:buNone/>
                      </a:pPr>
                      <a:r>
                        <a:rPr lang="en-GB">
                          <a:solidFill>
                            <a:srgbClr val="434343"/>
                          </a:solidFill>
                          <a:latin typeface="Montserrat"/>
                          <a:ea typeface="Montserrat"/>
                          <a:cs typeface="Montserrat"/>
                          <a:sym typeface="Montserrat"/>
                        </a:rPr>
                        <a:t>UKSA</a:t>
                      </a:r>
                      <a:endParaRPr>
                        <a:solidFill>
                          <a:srgbClr val="434343"/>
                        </a:solidFill>
                        <a:latin typeface="Montserrat"/>
                        <a:ea typeface="Montserrat"/>
                        <a:cs typeface="Montserrat"/>
                        <a:sym typeface="Montserrat"/>
                      </a:endParaRPr>
                    </a:p>
                  </a:txBody>
                  <a:tcPr marT="19050" marB="19050" marR="76200" marL="7620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FFFFF"/>
                    </a:solidFill>
                  </a:tcPr>
                </a:tc>
              </a:tr>
              <a:tr h="298450">
                <a:tc>
                  <a:txBody>
                    <a:bodyPr/>
                    <a:lstStyle/>
                    <a:p>
                      <a:pPr indent="0" lvl="0" marL="0" marR="0" rtl="0" algn="l">
                        <a:lnSpc>
                          <a:spcPct val="115000"/>
                        </a:lnSpc>
                        <a:spcBef>
                          <a:spcPts val="0"/>
                        </a:spcBef>
                        <a:spcAft>
                          <a:spcPts val="0"/>
                        </a:spcAft>
                        <a:buNone/>
                      </a:pPr>
                      <a:r>
                        <a:rPr lang="en-GB">
                          <a:solidFill>
                            <a:srgbClr val="434343"/>
                          </a:solidFill>
                          <a:latin typeface="Montserrat"/>
                          <a:ea typeface="Montserrat"/>
                          <a:cs typeface="Montserrat"/>
                          <a:sym typeface="Montserrat"/>
                        </a:rPr>
                        <a:t>USGS</a:t>
                      </a:r>
                      <a:endParaRPr>
                        <a:solidFill>
                          <a:srgbClr val="434343"/>
                        </a:solidFill>
                        <a:latin typeface="Montserrat"/>
                        <a:ea typeface="Montserrat"/>
                        <a:cs typeface="Montserrat"/>
                        <a:sym typeface="Montserrat"/>
                      </a:endParaRPr>
                    </a:p>
                  </a:txBody>
                  <a:tcPr marT="19050" marB="19050" marR="76200" marL="7620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6F8F9"/>
                    </a:solidFill>
                  </a:tcPr>
                </a:tc>
              </a:tr>
              <a:tr h="200025">
                <a:tc>
                  <a:txBody>
                    <a:bodyPr/>
                    <a:lstStyle/>
                    <a:p>
                      <a:pPr indent="0" lvl="0" marL="0" marR="0" rtl="0" algn="l">
                        <a:lnSpc>
                          <a:spcPct val="115000"/>
                        </a:lnSpc>
                        <a:spcBef>
                          <a:spcPts val="0"/>
                        </a:spcBef>
                        <a:spcAft>
                          <a:spcPts val="0"/>
                        </a:spcAft>
                        <a:buNone/>
                      </a:pPr>
                      <a:r>
                        <a:rPr lang="en-GB">
                          <a:solidFill>
                            <a:srgbClr val="434343"/>
                          </a:solidFill>
                          <a:latin typeface="Montserrat"/>
                          <a:ea typeface="Montserrat"/>
                          <a:cs typeface="Montserrat"/>
                          <a:sym typeface="Montserrat"/>
                        </a:rPr>
                        <a:t>JAXA </a:t>
                      </a:r>
                      <a:endParaRPr>
                        <a:solidFill>
                          <a:srgbClr val="434343"/>
                        </a:solidFill>
                        <a:latin typeface="Montserrat"/>
                        <a:ea typeface="Montserrat"/>
                        <a:cs typeface="Montserrat"/>
                        <a:sym typeface="Montserrat"/>
                      </a:endParaRPr>
                    </a:p>
                  </a:txBody>
                  <a:tcPr marT="19050" marB="19050" marR="76200" marL="76200" anchor="ctr">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rgbClr val="F6F8F9"/>
                    </a:solidFill>
                  </a:tcPr>
                </a:tc>
              </a:tr>
            </a:tbl>
          </a:graphicData>
        </a:graphic>
      </p:graphicFrame>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sp>
        <p:nvSpPr>
          <p:cNvPr id="104" name="Google Shape;104;p12"/>
          <p:cNvSpPr txBox="1"/>
          <p:nvPr>
            <p:ph type="title"/>
          </p:nvPr>
        </p:nvSpPr>
        <p:spPr>
          <a:xfrm>
            <a:off x="176048" y="175939"/>
            <a:ext cx="9387000" cy="779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GB" sz="2600"/>
              <a:t>ToR for </a:t>
            </a:r>
            <a:r>
              <a:rPr lang="en-GB" sz="2600"/>
              <a:t>European Commision Supported </a:t>
            </a:r>
            <a:br>
              <a:rPr lang="en-GB" sz="2600"/>
            </a:br>
            <a:r>
              <a:rPr lang="en-GB" sz="2600"/>
              <a:t>Expert Consultant for EAVs</a:t>
            </a:r>
            <a:endParaRPr sz="2600"/>
          </a:p>
        </p:txBody>
      </p:sp>
      <p:graphicFrame>
        <p:nvGraphicFramePr>
          <p:cNvPr id="105" name="Google Shape;105;p12"/>
          <p:cNvGraphicFramePr/>
          <p:nvPr/>
        </p:nvGraphicFramePr>
        <p:xfrm>
          <a:off x="223500" y="1524100"/>
          <a:ext cx="3000000" cy="3000000"/>
        </p:xfrm>
        <a:graphic>
          <a:graphicData uri="http://schemas.openxmlformats.org/drawingml/2006/table">
            <a:tbl>
              <a:tblPr>
                <a:noFill/>
                <a:tableStyleId>{4083DD1E-96B3-44D3-80CF-935259DCDF8A}</a:tableStyleId>
              </a:tblPr>
              <a:tblGrid>
                <a:gridCol w="3055675"/>
                <a:gridCol w="8689300"/>
              </a:tblGrid>
              <a:tr h="348350">
                <a:tc>
                  <a:txBody>
                    <a:bodyPr/>
                    <a:lstStyle/>
                    <a:p>
                      <a:pPr indent="0" lvl="0" marL="0" rtl="0" algn="l">
                        <a:lnSpc>
                          <a:spcPct val="100000"/>
                        </a:lnSpc>
                        <a:spcBef>
                          <a:spcPts val="0"/>
                        </a:spcBef>
                        <a:spcAft>
                          <a:spcPts val="0"/>
                        </a:spcAft>
                        <a:buNone/>
                      </a:pPr>
                      <a:r>
                        <a:rPr b="1" lang="en-GB" sz="1500">
                          <a:solidFill>
                            <a:srgbClr val="FFFFFF"/>
                          </a:solidFill>
                          <a:latin typeface="Montserrat"/>
                          <a:ea typeface="Montserrat"/>
                          <a:cs typeface="Montserrat"/>
                          <a:sym typeface="Montserrat"/>
                        </a:rPr>
                        <a:t>Description</a:t>
                      </a:r>
                      <a:endParaRPr b="1" sz="1500">
                        <a:solidFill>
                          <a:srgbClr val="FFFFFF"/>
                        </a:solidFill>
                        <a:latin typeface="Montserrat"/>
                        <a:ea typeface="Montserrat"/>
                        <a:cs typeface="Montserrat"/>
                        <a:sym typeface="Montserrat"/>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4F81BD"/>
                    </a:solidFill>
                  </a:tcPr>
                </a:tc>
                <a:tc>
                  <a:txBody>
                    <a:bodyPr/>
                    <a:lstStyle/>
                    <a:p>
                      <a:pPr indent="0" lvl="0" marL="0" rtl="0" algn="l">
                        <a:lnSpc>
                          <a:spcPct val="100000"/>
                        </a:lnSpc>
                        <a:spcBef>
                          <a:spcPts val="0"/>
                        </a:spcBef>
                        <a:spcAft>
                          <a:spcPts val="0"/>
                        </a:spcAft>
                        <a:buNone/>
                      </a:pPr>
                      <a:r>
                        <a:rPr b="1" lang="en-GB" sz="1500">
                          <a:solidFill>
                            <a:srgbClr val="FFFFFF"/>
                          </a:solidFill>
                          <a:latin typeface="Montserrat"/>
                          <a:ea typeface="Montserrat"/>
                          <a:cs typeface="Montserrat"/>
                          <a:sym typeface="Montserrat"/>
                        </a:rPr>
                        <a:t>Activities</a:t>
                      </a:r>
                      <a:endParaRPr b="1" sz="1500">
                        <a:solidFill>
                          <a:srgbClr val="FFFFFF"/>
                        </a:solidFill>
                        <a:latin typeface="Montserrat"/>
                        <a:ea typeface="Montserrat"/>
                        <a:cs typeface="Montserrat"/>
                        <a:sym typeface="Montserrat"/>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4F81BD"/>
                    </a:solidFill>
                  </a:tcPr>
                </a:tc>
              </a:tr>
              <a:tr h="630600">
                <a:tc>
                  <a:txBody>
                    <a:bodyPr/>
                    <a:lstStyle/>
                    <a:p>
                      <a:pPr indent="0" lvl="0" marL="0" rtl="0" algn="l">
                        <a:lnSpc>
                          <a:spcPct val="100000"/>
                        </a:lnSpc>
                        <a:spcBef>
                          <a:spcPts val="0"/>
                        </a:spcBef>
                        <a:spcAft>
                          <a:spcPts val="0"/>
                        </a:spcAft>
                        <a:buNone/>
                      </a:pPr>
                      <a:r>
                        <a:rPr b="1" lang="en-GB" sz="1500">
                          <a:latin typeface="Montserrat"/>
                          <a:ea typeface="Montserrat"/>
                          <a:cs typeface="Montserrat"/>
                          <a:sym typeface="Montserrat"/>
                        </a:rPr>
                        <a:t>Consolidated and Cleaned EAV Inventory</a:t>
                      </a:r>
                      <a:endParaRPr b="1" sz="1500">
                        <a:latin typeface="Montserrat"/>
                        <a:ea typeface="Montserrat"/>
                        <a:cs typeface="Montserrat"/>
                        <a:sym typeface="Montserrat"/>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323850" lvl="0" marL="457200" marR="0" rtl="0" algn="l">
                        <a:lnSpc>
                          <a:spcPct val="100000"/>
                        </a:lnSpc>
                        <a:spcBef>
                          <a:spcPts val="0"/>
                        </a:spcBef>
                        <a:spcAft>
                          <a:spcPts val="0"/>
                        </a:spcAft>
                        <a:buSzPts val="1500"/>
                        <a:buFont typeface="Montserrat"/>
                        <a:buChar char="●"/>
                      </a:pPr>
                      <a:r>
                        <a:rPr lang="en-GB" sz="1500">
                          <a:latin typeface="Montserrat"/>
                          <a:ea typeface="Montserrat"/>
                          <a:cs typeface="Montserrat"/>
                          <a:sym typeface="Montserrat"/>
                        </a:rPr>
                        <a:t>Cleaned and harmonised EAV tables</a:t>
                      </a:r>
                      <a:endParaRPr sz="1500">
                        <a:latin typeface="Montserrat"/>
                        <a:ea typeface="Montserrat"/>
                        <a:cs typeface="Montserrat"/>
                        <a:sym typeface="Montserrat"/>
                      </a:endParaRPr>
                    </a:p>
                    <a:p>
                      <a:pPr indent="-323850" lvl="0" marL="457200" marR="0" rtl="0" algn="l">
                        <a:lnSpc>
                          <a:spcPct val="100000"/>
                        </a:lnSpc>
                        <a:spcBef>
                          <a:spcPts val="0"/>
                        </a:spcBef>
                        <a:spcAft>
                          <a:spcPts val="0"/>
                        </a:spcAft>
                        <a:buSzPts val="1500"/>
                        <a:buFont typeface="Montserrat"/>
                        <a:buChar char="●"/>
                      </a:pPr>
                      <a:r>
                        <a:rPr lang="en-GB" sz="1500">
                          <a:latin typeface="Montserrat"/>
                          <a:ea typeface="Montserrat"/>
                          <a:cs typeface="Montserrat"/>
                          <a:sym typeface="Montserrat"/>
                        </a:rPr>
                        <a:t>Traceability to workshop outcomes and previous EAV versions</a:t>
                      </a:r>
                      <a:endParaRPr sz="1500">
                        <a:latin typeface="Montserrat"/>
                        <a:ea typeface="Montserrat"/>
                        <a:cs typeface="Montserrat"/>
                        <a:sym typeface="Montserrat"/>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735450">
                <a:tc>
                  <a:txBody>
                    <a:bodyPr/>
                    <a:lstStyle/>
                    <a:p>
                      <a:pPr indent="0" lvl="0" marL="0" rtl="0" algn="l">
                        <a:lnSpc>
                          <a:spcPct val="100000"/>
                        </a:lnSpc>
                        <a:spcBef>
                          <a:spcPts val="0"/>
                        </a:spcBef>
                        <a:spcAft>
                          <a:spcPts val="0"/>
                        </a:spcAft>
                        <a:buNone/>
                      </a:pPr>
                      <a:r>
                        <a:rPr b="1" lang="en-GB" sz="1500">
                          <a:latin typeface="Montserrat"/>
                          <a:ea typeface="Montserrat"/>
                          <a:cs typeface="Montserrat"/>
                          <a:sym typeface="Montserrat"/>
                        </a:rPr>
                        <a:t>Validated EAV Definitions and Phase 1 Framework and summary report</a:t>
                      </a:r>
                      <a:endParaRPr b="1" sz="1500">
                        <a:latin typeface="Montserrat"/>
                        <a:ea typeface="Montserrat"/>
                        <a:cs typeface="Montserrat"/>
                        <a:sym typeface="Montserrat"/>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323850" lvl="0" marL="457200" marR="0" rtl="0" algn="l">
                        <a:lnSpc>
                          <a:spcPct val="100000"/>
                        </a:lnSpc>
                        <a:spcBef>
                          <a:spcPts val="0"/>
                        </a:spcBef>
                        <a:spcAft>
                          <a:spcPts val="0"/>
                        </a:spcAft>
                        <a:buSzPts val="1500"/>
                        <a:buFont typeface="Montserrat"/>
                        <a:buChar char="●"/>
                      </a:pPr>
                      <a:r>
                        <a:rPr lang="en-GB" sz="1500">
                          <a:latin typeface="Montserrat"/>
                          <a:ea typeface="Montserrat"/>
                          <a:cs typeface="Montserrat"/>
                          <a:sym typeface="Montserrat"/>
                        </a:rPr>
                        <a:t>Refined technical definitions for priority EAVs</a:t>
                      </a:r>
                      <a:endParaRPr sz="1500">
                        <a:latin typeface="Montserrat"/>
                        <a:ea typeface="Montserrat"/>
                        <a:cs typeface="Montserrat"/>
                        <a:sym typeface="Montserrat"/>
                      </a:endParaRPr>
                    </a:p>
                    <a:p>
                      <a:pPr indent="-323850" lvl="0" marL="457200" marR="0" rtl="0" algn="l">
                        <a:lnSpc>
                          <a:spcPct val="100000"/>
                        </a:lnSpc>
                        <a:spcBef>
                          <a:spcPts val="0"/>
                        </a:spcBef>
                        <a:spcAft>
                          <a:spcPts val="0"/>
                        </a:spcAft>
                        <a:buClr>
                          <a:srgbClr val="38761D"/>
                        </a:buClr>
                        <a:buSzPts val="1500"/>
                        <a:buFont typeface="Montserrat"/>
                        <a:buChar char="●"/>
                      </a:pPr>
                      <a:r>
                        <a:rPr lang="en-GB" sz="1500">
                          <a:solidFill>
                            <a:srgbClr val="38761D"/>
                          </a:solidFill>
                          <a:latin typeface="Montserrat"/>
                          <a:ea typeface="Montserrat"/>
                          <a:cs typeface="Montserrat"/>
                          <a:sym typeface="Montserrat"/>
                        </a:rPr>
                        <a:t>Documented feedback from EAV stewards and </a:t>
                      </a:r>
                      <a:r>
                        <a:rPr b="1" lang="en-GB" sz="1500">
                          <a:solidFill>
                            <a:srgbClr val="38761D"/>
                          </a:solidFill>
                          <a:latin typeface="Montserrat"/>
                          <a:ea typeface="Montserrat"/>
                          <a:cs typeface="Montserrat"/>
                          <a:sym typeface="Montserrat"/>
                        </a:rPr>
                        <a:t>CEOS contributors</a:t>
                      </a:r>
                      <a:endParaRPr sz="1500">
                        <a:latin typeface="Montserrat"/>
                        <a:ea typeface="Montserrat"/>
                        <a:cs typeface="Montserrat"/>
                        <a:sym typeface="Montserrat"/>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1404775">
                <a:tc>
                  <a:txBody>
                    <a:bodyPr/>
                    <a:lstStyle/>
                    <a:p>
                      <a:pPr indent="0" lvl="0" marL="0" rtl="0" algn="l">
                        <a:lnSpc>
                          <a:spcPct val="100000"/>
                        </a:lnSpc>
                        <a:spcBef>
                          <a:spcPts val="0"/>
                        </a:spcBef>
                        <a:spcAft>
                          <a:spcPts val="0"/>
                        </a:spcAft>
                        <a:buNone/>
                      </a:pPr>
                      <a:r>
                        <a:rPr b="1" lang="en-GB" sz="1500">
                          <a:solidFill>
                            <a:srgbClr val="38761D"/>
                          </a:solidFill>
                          <a:latin typeface="Montserrat"/>
                          <a:ea typeface="Montserrat"/>
                          <a:cs typeface="Montserrat"/>
                          <a:sym typeface="Montserrat"/>
                        </a:rPr>
                        <a:t>Presentation package for Input to CEOS–GEOGLAM governance</a:t>
                      </a:r>
                      <a:endParaRPr b="1" sz="1500">
                        <a:solidFill>
                          <a:srgbClr val="38761D"/>
                        </a:solidFill>
                        <a:latin typeface="Montserrat"/>
                        <a:ea typeface="Montserrat"/>
                        <a:cs typeface="Montserrat"/>
                        <a:sym typeface="Montserrat"/>
                      </a:endParaRPr>
                    </a:p>
                    <a:p>
                      <a:pPr indent="0" lvl="0" marL="0" rtl="0" algn="l">
                        <a:lnSpc>
                          <a:spcPct val="100000"/>
                        </a:lnSpc>
                        <a:spcBef>
                          <a:spcPts val="0"/>
                        </a:spcBef>
                        <a:spcAft>
                          <a:spcPts val="0"/>
                        </a:spcAft>
                        <a:buNone/>
                      </a:pPr>
                      <a:r>
                        <a:rPr lang="en-GB" sz="1500">
                          <a:solidFill>
                            <a:srgbClr val="38761D"/>
                          </a:solidFill>
                          <a:latin typeface="Montserrat"/>
                          <a:ea typeface="Montserrat"/>
                          <a:cs typeface="Montserrat"/>
                          <a:sym typeface="Montserrat"/>
                        </a:rPr>
                        <a:t> </a:t>
                      </a:r>
                      <a:endParaRPr sz="1500">
                        <a:solidFill>
                          <a:srgbClr val="38761D"/>
                        </a:solidFill>
                        <a:latin typeface="Montserrat"/>
                        <a:ea typeface="Montserrat"/>
                        <a:cs typeface="Montserrat"/>
                        <a:sym typeface="Montserrat"/>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323850" lvl="0" marL="457200" rtl="0" algn="l">
                        <a:lnSpc>
                          <a:spcPct val="100000"/>
                        </a:lnSpc>
                        <a:spcBef>
                          <a:spcPts val="0"/>
                        </a:spcBef>
                        <a:spcAft>
                          <a:spcPts val="0"/>
                        </a:spcAft>
                        <a:buSzPts val="1500"/>
                        <a:buFont typeface="Montserrat"/>
                        <a:buChar char="●"/>
                      </a:pPr>
                      <a:r>
                        <a:rPr lang="en-GB" sz="1500">
                          <a:latin typeface="Montserrat"/>
                          <a:ea typeface="Montserrat"/>
                          <a:cs typeface="Montserrat"/>
                          <a:sym typeface="Montserrat"/>
                        </a:rPr>
                        <a:t>Final versions of all Phase 1 EAV tables and definitions</a:t>
                      </a:r>
                      <a:endParaRPr sz="1500">
                        <a:latin typeface="Montserrat"/>
                        <a:ea typeface="Montserrat"/>
                        <a:cs typeface="Montserrat"/>
                        <a:sym typeface="Montserrat"/>
                      </a:endParaRPr>
                    </a:p>
                    <a:p>
                      <a:pPr indent="-323850" lvl="0" marL="457200" rtl="0" algn="l">
                        <a:lnSpc>
                          <a:spcPct val="100000"/>
                        </a:lnSpc>
                        <a:spcBef>
                          <a:spcPts val="0"/>
                        </a:spcBef>
                        <a:spcAft>
                          <a:spcPts val="0"/>
                        </a:spcAft>
                        <a:buSzPts val="1500"/>
                        <a:buFont typeface="Montserrat"/>
                        <a:buChar char="●"/>
                      </a:pPr>
                      <a:r>
                        <a:rPr lang="en-GB" sz="1500">
                          <a:latin typeface="Montserrat"/>
                          <a:ea typeface="Montserrat"/>
                          <a:cs typeface="Montserrat"/>
                          <a:sym typeface="Montserrat"/>
                        </a:rPr>
                        <a:t>Prepare and deliver slide deck outlining inventory and framework</a:t>
                      </a:r>
                      <a:endParaRPr sz="1500">
                        <a:latin typeface="Montserrat"/>
                        <a:ea typeface="Montserrat"/>
                        <a:cs typeface="Montserrat"/>
                        <a:sym typeface="Montserrat"/>
                      </a:endParaRPr>
                    </a:p>
                    <a:p>
                      <a:pPr indent="-323850" lvl="0" marL="457200" rtl="0" algn="l">
                        <a:lnSpc>
                          <a:spcPct val="100000"/>
                        </a:lnSpc>
                        <a:spcBef>
                          <a:spcPts val="0"/>
                        </a:spcBef>
                        <a:spcAft>
                          <a:spcPts val="0"/>
                        </a:spcAft>
                        <a:buClr>
                          <a:srgbClr val="38761D"/>
                        </a:buClr>
                        <a:buSzPts val="1500"/>
                        <a:buFont typeface="Montserrat"/>
                        <a:buChar char="●"/>
                      </a:pPr>
                      <a:r>
                        <a:rPr lang="en-GB" sz="1500">
                          <a:solidFill>
                            <a:srgbClr val="38761D"/>
                          </a:solidFill>
                          <a:latin typeface="Montserrat"/>
                          <a:ea typeface="Montserrat"/>
                          <a:cs typeface="Montserrat"/>
                          <a:sym typeface="Montserrat"/>
                        </a:rPr>
                        <a:t>Review and and provide </a:t>
                      </a:r>
                      <a:r>
                        <a:rPr b="1" lang="en-GB" sz="1500">
                          <a:solidFill>
                            <a:srgbClr val="38761D"/>
                          </a:solidFill>
                          <a:latin typeface="Montserrat"/>
                          <a:ea typeface="Montserrat"/>
                          <a:cs typeface="Montserrat"/>
                          <a:sym typeface="Montserrat"/>
                        </a:rPr>
                        <a:t>updated content for an improved EAV website</a:t>
                      </a:r>
                      <a:r>
                        <a:rPr lang="en-GB" sz="1500">
                          <a:solidFill>
                            <a:srgbClr val="38761D"/>
                          </a:solidFill>
                          <a:latin typeface="Montserrat"/>
                          <a:ea typeface="Montserrat"/>
                          <a:cs typeface="Montserrat"/>
                          <a:sym typeface="Montserrat"/>
                        </a:rPr>
                        <a:t> to reflect revised definitions</a:t>
                      </a:r>
                      <a:endParaRPr sz="1500">
                        <a:solidFill>
                          <a:srgbClr val="38761D"/>
                        </a:solidFill>
                        <a:latin typeface="Montserrat"/>
                        <a:ea typeface="Montserrat"/>
                        <a:cs typeface="Montserrat"/>
                        <a:sym typeface="Montserrat"/>
                      </a:endParaRPr>
                    </a:p>
                    <a:p>
                      <a:pPr indent="-323850" lvl="0" marL="457200" marR="0" rtl="0" algn="l">
                        <a:lnSpc>
                          <a:spcPct val="100000"/>
                        </a:lnSpc>
                        <a:spcBef>
                          <a:spcPts val="0"/>
                        </a:spcBef>
                        <a:spcAft>
                          <a:spcPts val="0"/>
                        </a:spcAft>
                        <a:buClr>
                          <a:srgbClr val="38761D"/>
                        </a:buClr>
                        <a:buSzPts val="1500"/>
                        <a:buFont typeface="Montserrat"/>
                        <a:buChar char="●"/>
                      </a:pPr>
                      <a:r>
                        <a:rPr lang="en-GB" sz="1500">
                          <a:solidFill>
                            <a:srgbClr val="38761D"/>
                          </a:solidFill>
                          <a:latin typeface="Montserrat"/>
                          <a:ea typeface="Montserrat"/>
                          <a:cs typeface="Montserrat"/>
                          <a:sym typeface="Montserrat"/>
                        </a:rPr>
                        <a:t>Provide recommendations on</a:t>
                      </a:r>
                      <a:r>
                        <a:rPr b="1" lang="en-GB" sz="1500">
                          <a:solidFill>
                            <a:srgbClr val="38761D"/>
                          </a:solidFill>
                          <a:latin typeface="Montserrat"/>
                          <a:ea typeface="Montserrat"/>
                          <a:cs typeface="Montserrat"/>
                          <a:sym typeface="Montserrat"/>
                        </a:rPr>
                        <a:t> improving accessibility and clarity of EAV materials for different user communities</a:t>
                      </a:r>
                      <a:r>
                        <a:rPr lang="en-GB" sz="1500">
                          <a:solidFill>
                            <a:srgbClr val="38761D"/>
                          </a:solidFill>
                          <a:latin typeface="Montserrat"/>
                          <a:ea typeface="Montserrat"/>
                          <a:cs typeface="Montserrat"/>
                          <a:sym typeface="Montserrat"/>
                        </a:rPr>
                        <a:t> (e.g. policy, early warning, farming).</a:t>
                      </a:r>
                      <a:endParaRPr sz="1500">
                        <a:solidFill>
                          <a:srgbClr val="38761D"/>
                        </a:solidFill>
                        <a:latin typeface="Montserrat"/>
                        <a:ea typeface="Montserrat"/>
                        <a:cs typeface="Montserrat"/>
                        <a:sym typeface="Montserrat"/>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r h="1017700">
                <a:tc>
                  <a:txBody>
                    <a:bodyPr/>
                    <a:lstStyle/>
                    <a:p>
                      <a:pPr indent="0" lvl="0" marL="0" rtl="0" algn="l">
                        <a:spcBef>
                          <a:spcPts val="0"/>
                        </a:spcBef>
                        <a:spcAft>
                          <a:spcPts val="0"/>
                        </a:spcAft>
                        <a:buClr>
                          <a:schemeClr val="dk1"/>
                        </a:buClr>
                        <a:buSzPts val="1100"/>
                        <a:buFont typeface="Arial"/>
                        <a:buNone/>
                      </a:pPr>
                      <a:r>
                        <a:rPr b="1" lang="en-GB" sz="1500">
                          <a:latin typeface="Montserrat"/>
                          <a:ea typeface="Montserrat"/>
                          <a:cs typeface="Montserrat"/>
                          <a:sym typeface="Montserrat"/>
                        </a:rPr>
                        <a:t>Prioritisation</a:t>
                      </a:r>
                      <a:endParaRPr b="1" sz="1500">
                        <a:latin typeface="Montserrat"/>
                        <a:ea typeface="Montserrat"/>
                        <a:cs typeface="Montserrat"/>
                        <a:sym typeface="Montserrat"/>
                      </a:endParaRPr>
                    </a:p>
                    <a:p>
                      <a:pPr indent="0" lvl="0" marL="0" rtl="0" algn="l">
                        <a:spcBef>
                          <a:spcPts val="0"/>
                        </a:spcBef>
                        <a:spcAft>
                          <a:spcPts val="0"/>
                        </a:spcAft>
                        <a:buClr>
                          <a:schemeClr val="dk1"/>
                        </a:buClr>
                        <a:buSzPts val="1100"/>
                        <a:buFont typeface="Arial"/>
                        <a:buNone/>
                      </a:pPr>
                      <a:r>
                        <a:rPr b="1" lang="en-GB" sz="1500">
                          <a:latin typeface="Montserrat"/>
                          <a:ea typeface="Montserrat"/>
                          <a:cs typeface="Montserrat"/>
                          <a:sym typeface="Montserrat"/>
                        </a:rPr>
                        <a:t>and Options</a:t>
                      </a:r>
                      <a:endParaRPr b="1" sz="1500">
                        <a:latin typeface="Montserrat"/>
                        <a:ea typeface="Montserrat"/>
                        <a:cs typeface="Montserrat"/>
                        <a:sym typeface="Montserrat"/>
                      </a:endParaRPr>
                    </a:p>
                    <a:p>
                      <a:pPr indent="0" lvl="0" marL="0" rtl="0" algn="l">
                        <a:spcBef>
                          <a:spcPts val="0"/>
                        </a:spcBef>
                        <a:spcAft>
                          <a:spcPts val="0"/>
                        </a:spcAft>
                        <a:buClr>
                          <a:schemeClr val="dk1"/>
                        </a:buClr>
                        <a:buSzPts val="1100"/>
                        <a:buFont typeface="Arial"/>
                        <a:buNone/>
                      </a:pPr>
                      <a:r>
                        <a:rPr b="1" lang="en-GB" sz="1500">
                          <a:latin typeface="Montserrat"/>
                          <a:ea typeface="Montserrat"/>
                          <a:cs typeface="Montserrat"/>
                          <a:sym typeface="Montserrat"/>
                        </a:rPr>
                        <a:t>Document</a:t>
                      </a:r>
                      <a:endParaRPr b="1" sz="1500">
                        <a:latin typeface="Montserrat"/>
                        <a:ea typeface="Montserrat"/>
                        <a:cs typeface="Montserrat"/>
                        <a:sym typeface="Montserrat"/>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323850" lvl="0" marL="457200" marR="0" rtl="0" algn="l">
                        <a:lnSpc>
                          <a:spcPct val="100000"/>
                        </a:lnSpc>
                        <a:spcBef>
                          <a:spcPts val="0"/>
                        </a:spcBef>
                        <a:spcAft>
                          <a:spcPts val="0"/>
                        </a:spcAft>
                        <a:buClr>
                          <a:srgbClr val="38761D"/>
                        </a:buClr>
                        <a:buSzPts val="1500"/>
                        <a:buFont typeface="Montserrat"/>
                        <a:buChar char="●"/>
                      </a:pPr>
                      <a:r>
                        <a:rPr b="1" lang="en-GB" sz="1500">
                          <a:solidFill>
                            <a:srgbClr val="38761D"/>
                          </a:solidFill>
                          <a:latin typeface="Montserrat"/>
                          <a:ea typeface="Montserrat"/>
                          <a:cs typeface="Montserrat"/>
                          <a:sym typeface="Montserrat"/>
                        </a:rPr>
                        <a:t>Clear prioritisation criteria (policy relevance, technical readiness, community demand, CEOS alignment)</a:t>
                      </a:r>
                      <a:endParaRPr b="1" sz="1500">
                        <a:solidFill>
                          <a:srgbClr val="38761D"/>
                        </a:solidFill>
                        <a:latin typeface="Montserrat"/>
                        <a:ea typeface="Montserrat"/>
                        <a:cs typeface="Montserrat"/>
                        <a:sym typeface="Montserrat"/>
                      </a:endParaRPr>
                    </a:p>
                    <a:p>
                      <a:pPr indent="-323850" lvl="1" marL="914400" rtl="0" algn="l">
                        <a:spcBef>
                          <a:spcPts val="0"/>
                        </a:spcBef>
                        <a:spcAft>
                          <a:spcPts val="0"/>
                        </a:spcAft>
                        <a:buClr>
                          <a:srgbClr val="38761D"/>
                        </a:buClr>
                        <a:buSzPts val="1500"/>
                        <a:buFont typeface="Montserrat"/>
                        <a:buAutoNum type="alphaLcPeriod"/>
                      </a:pPr>
                      <a:r>
                        <a:rPr lang="en-GB" sz="1500">
                          <a:solidFill>
                            <a:srgbClr val="38761D"/>
                          </a:solidFill>
                          <a:latin typeface="Montserrat"/>
                          <a:ea typeface="Montserrat"/>
                          <a:cs typeface="Montserrat"/>
                          <a:sym typeface="Montserrat"/>
                        </a:rPr>
                        <a:t>Prioritised shortlist of EAVs for Phase 2</a:t>
                      </a:r>
                      <a:endParaRPr sz="1500">
                        <a:latin typeface="Montserrat"/>
                        <a:ea typeface="Montserrat"/>
                        <a:cs typeface="Montserrat"/>
                        <a:sym typeface="Montserrat"/>
                      </a:endParaRPr>
                    </a:p>
                    <a:p>
                      <a:pPr indent="-323850" lvl="0" marL="457200" marR="0" rtl="0" algn="l">
                        <a:lnSpc>
                          <a:spcPct val="100000"/>
                        </a:lnSpc>
                        <a:spcBef>
                          <a:spcPts val="0"/>
                        </a:spcBef>
                        <a:spcAft>
                          <a:spcPts val="0"/>
                        </a:spcAft>
                        <a:buClr>
                          <a:srgbClr val="38761D"/>
                        </a:buClr>
                        <a:buSzPts val="1500"/>
                        <a:buFont typeface="Montserrat"/>
                        <a:buChar char="●"/>
                      </a:pPr>
                      <a:r>
                        <a:rPr lang="en-GB" sz="1500">
                          <a:solidFill>
                            <a:srgbClr val="38761D"/>
                          </a:solidFill>
                          <a:latin typeface="Montserrat"/>
                          <a:ea typeface="Montserrat"/>
                          <a:cs typeface="Montserrat"/>
                          <a:sym typeface="Montserrat"/>
                        </a:rPr>
                        <a:t>Recommended </a:t>
                      </a:r>
                      <a:r>
                        <a:rPr b="1" lang="en-GB" sz="1500">
                          <a:solidFill>
                            <a:srgbClr val="38761D"/>
                          </a:solidFill>
                          <a:latin typeface="Montserrat"/>
                          <a:ea typeface="Montserrat"/>
                          <a:cs typeface="Montserrat"/>
                          <a:sym typeface="Montserrat"/>
                        </a:rPr>
                        <a:t>Phase 2 approach/implementation plan</a:t>
                      </a:r>
                      <a:endParaRPr b="1" sz="1500">
                        <a:solidFill>
                          <a:srgbClr val="38761D"/>
                        </a:solidFill>
                        <a:latin typeface="Montserrat"/>
                        <a:ea typeface="Montserrat"/>
                        <a:cs typeface="Montserrat"/>
                        <a:sym typeface="Montserrat"/>
                      </a:endParaRPr>
                    </a:p>
                  </a:txBody>
                  <a:tcPr marT="91425" marB="91425" marR="68575" marL="68575">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tcPr>
                </a:tc>
              </a:tr>
            </a:tbl>
          </a:graphicData>
        </a:graphic>
      </p:graphicFrame>
      <p:pic>
        <p:nvPicPr>
          <p:cNvPr id="106" name="Google Shape;106;p12"/>
          <p:cNvPicPr preferRelativeResize="0"/>
          <p:nvPr/>
        </p:nvPicPr>
        <p:blipFill>
          <a:blip r:embed="rId3">
            <a:alphaModFix/>
          </a:blip>
          <a:stretch>
            <a:fillRect/>
          </a:stretch>
        </p:blipFill>
        <p:spPr>
          <a:xfrm>
            <a:off x="9086600" y="0"/>
            <a:ext cx="3105400" cy="1930400"/>
          </a:xfrm>
          <a:prstGeom prst="rect">
            <a:avLst/>
          </a:prstGeom>
          <a:noFill/>
          <a:ln>
            <a:noFill/>
          </a:ln>
        </p:spPr>
      </p:pic>
      <p:sp>
        <p:nvSpPr>
          <p:cNvPr id="107" name="Google Shape;107;p12"/>
          <p:cNvSpPr txBox="1"/>
          <p:nvPr/>
        </p:nvSpPr>
        <p:spPr>
          <a:xfrm>
            <a:off x="9086600" y="1562100"/>
            <a:ext cx="3105300" cy="368400"/>
          </a:xfrm>
          <a:prstGeom prst="rect">
            <a:avLst/>
          </a:prstGeom>
          <a:solidFill>
            <a:schemeClr val="lt1"/>
          </a:solidFill>
          <a:ln cap="flat" cmpd="sng" w="9525">
            <a:solidFill>
              <a:schemeClr val="accent6"/>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b="1" lang="en-GB">
                <a:solidFill>
                  <a:schemeClr val="accent6"/>
                </a:solidFill>
                <a:latin typeface="Montserrat"/>
                <a:ea typeface="Montserrat"/>
                <a:cs typeface="Montserrat"/>
                <a:sym typeface="Montserrat"/>
              </a:rPr>
              <a:t>Open Now, Closing Soon</a:t>
            </a:r>
            <a:endParaRPr b="1">
              <a:solidFill>
                <a:schemeClr val="accent6"/>
              </a:solidFill>
              <a:latin typeface="Montserrat"/>
              <a:ea typeface="Montserrat"/>
              <a:cs typeface="Montserrat"/>
              <a:sym typeface="Montserrat"/>
            </a:endParaRPr>
          </a:p>
        </p:txBody>
      </p:sp>
      <p:sp>
        <p:nvSpPr>
          <p:cNvPr id="108" name="Google Shape;108;p12"/>
          <p:cNvSpPr txBox="1"/>
          <p:nvPr/>
        </p:nvSpPr>
        <p:spPr>
          <a:xfrm>
            <a:off x="1517300" y="1055375"/>
            <a:ext cx="7569300" cy="3684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GB" sz="1900">
                <a:solidFill>
                  <a:schemeClr val="accent6"/>
                </a:solidFill>
                <a:latin typeface="Montserrat"/>
                <a:ea typeface="Montserrat"/>
                <a:cs typeface="Montserrat"/>
                <a:sym typeface="Montserrat"/>
              </a:rPr>
              <a:t>Contact akwhitcraft@GEOGLAM.org for the post </a:t>
            </a:r>
            <a:endParaRPr b="1" sz="1900">
              <a:solidFill>
                <a:schemeClr val="accent6"/>
              </a:solidFill>
              <a:latin typeface="Montserrat"/>
              <a:ea typeface="Montserrat"/>
              <a:cs typeface="Montserrat"/>
              <a:sym typeface="Montserrat"/>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p13"/>
          <p:cNvSpPr txBox="1"/>
          <p:nvPr>
            <p:ph type="title"/>
          </p:nvPr>
        </p:nvSpPr>
        <p:spPr>
          <a:xfrm>
            <a:off x="176048" y="175939"/>
            <a:ext cx="9387000" cy="779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GB">
                <a:solidFill>
                  <a:schemeClr val="accent2"/>
                </a:solidFill>
              </a:rPr>
              <a:t>Quick Interlude of Gratitude</a:t>
            </a:r>
            <a:endParaRPr>
              <a:solidFill>
                <a:schemeClr val="accent2"/>
              </a:solidFill>
            </a:endParaRPr>
          </a:p>
        </p:txBody>
      </p:sp>
      <p:sp>
        <p:nvSpPr>
          <p:cNvPr id="114" name="Google Shape;114;p13"/>
          <p:cNvSpPr txBox="1"/>
          <p:nvPr>
            <p:ph idx="1" type="body"/>
          </p:nvPr>
        </p:nvSpPr>
        <p:spPr>
          <a:xfrm>
            <a:off x="6174200" y="1064950"/>
            <a:ext cx="4426800" cy="613200"/>
          </a:xfrm>
          <a:prstGeom prst="rect">
            <a:avLst/>
          </a:prstGeom>
        </p:spPr>
        <p:txBody>
          <a:bodyPr anchorCtr="0" anchor="t" bIns="45700" lIns="91425" spcFirstLastPara="1" rIns="91425" wrap="square" tIns="45700">
            <a:noAutofit/>
          </a:bodyPr>
          <a:lstStyle/>
          <a:p>
            <a:pPr indent="0" lvl="0" marL="0" rtl="0" algn="ctr">
              <a:spcBef>
                <a:spcPts val="1000"/>
              </a:spcBef>
              <a:spcAft>
                <a:spcPts val="0"/>
              </a:spcAft>
              <a:buNone/>
            </a:pPr>
            <a:r>
              <a:rPr b="1" lang="en-GB">
                <a:solidFill>
                  <a:schemeClr val="dk2"/>
                </a:solidFill>
              </a:rPr>
              <a:t>Many other agencies are </a:t>
            </a:r>
            <a:r>
              <a:rPr b="1" i="1" lang="en-GB">
                <a:solidFill>
                  <a:schemeClr val="dk2"/>
                </a:solidFill>
              </a:rPr>
              <a:t>already </a:t>
            </a:r>
            <a:r>
              <a:rPr b="1" lang="en-GB">
                <a:solidFill>
                  <a:schemeClr val="dk2"/>
                </a:solidFill>
              </a:rPr>
              <a:t>mobilising to support EAVs! </a:t>
            </a:r>
            <a:endParaRPr b="1">
              <a:solidFill>
                <a:schemeClr val="dk2"/>
              </a:solidFill>
            </a:endParaRPr>
          </a:p>
        </p:txBody>
      </p:sp>
      <p:grpSp>
        <p:nvGrpSpPr>
          <p:cNvPr id="115" name="Google Shape;115;p13"/>
          <p:cNvGrpSpPr/>
          <p:nvPr/>
        </p:nvGrpSpPr>
        <p:grpSpPr>
          <a:xfrm>
            <a:off x="99799" y="955008"/>
            <a:ext cx="5453055" cy="1927360"/>
            <a:chOff x="101600" y="2551974"/>
            <a:chExt cx="6934201" cy="2450865"/>
          </a:xfrm>
        </p:grpSpPr>
        <p:pic>
          <p:nvPicPr>
            <p:cNvPr id="116" name="Google Shape;116;p13" title="Screenshot 2026-04-15 at 10.10.34 AM.png"/>
            <p:cNvPicPr preferRelativeResize="0"/>
            <p:nvPr/>
          </p:nvPicPr>
          <p:blipFill>
            <a:blip r:embed="rId3">
              <a:alphaModFix/>
            </a:blip>
            <a:stretch>
              <a:fillRect/>
            </a:stretch>
          </p:blipFill>
          <p:spPr>
            <a:xfrm>
              <a:off x="101600" y="2589589"/>
              <a:ext cx="6934201" cy="2413249"/>
            </a:xfrm>
            <a:prstGeom prst="rect">
              <a:avLst/>
            </a:prstGeom>
            <a:noFill/>
            <a:ln cap="flat" cmpd="sng" w="7475">
              <a:solidFill>
                <a:schemeClr val="dk1"/>
              </a:solidFill>
              <a:prstDash val="solid"/>
              <a:round/>
              <a:headEnd len="sm" w="sm" type="none"/>
              <a:tailEnd len="sm" w="sm" type="none"/>
            </a:ln>
            <a:effectLst>
              <a:outerShdw blurRad="57150" rotWithShape="0" algn="bl" dir="5400000" dist="19050">
                <a:srgbClr val="000000">
                  <a:alpha val="50000"/>
                </a:srgbClr>
              </a:outerShdw>
            </a:effectLst>
          </p:spPr>
        </p:pic>
        <p:sp>
          <p:nvSpPr>
            <p:cNvPr id="117" name="Google Shape;117;p13"/>
            <p:cNvSpPr txBox="1"/>
            <p:nvPr/>
          </p:nvSpPr>
          <p:spPr>
            <a:xfrm rot="-558796">
              <a:off x="1637503" y="2866187"/>
              <a:ext cx="3924431" cy="505874"/>
            </a:xfrm>
            <a:prstGeom prst="rect">
              <a:avLst/>
            </a:prstGeom>
            <a:noFill/>
            <a:ln>
              <a:noFill/>
            </a:ln>
            <a:effectLst>
              <a:outerShdw blurRad="57150" rotWithShape="0" algn="bl" dir="5400000" dist="19050">
                <a:srgbClr val="000000">
                  <a:alpha val="50000"/>
                </a:srgbClr>
              </a:outerShdw>
            </a:effectLst>
          </p:spPr>
          <p:txBody>
            <a:bodyPr anchorCtr="0" anchor="t" bIns="71900" lIns="71900" spcFirstLastPara="1" rIns="71900" wrap="square" tIns="71900">
              <a:noAutofit/>
            </a:bodyPr>
            <a:lstStyle/>
            <a:p>
              <a:pPr indent="0" lvl="0" marL="0" rtl="0" algn="ctr">
                <a:spcBef>
                  <a:spcPts val="0"/>
                </a:spcBef>
                <a:spcAft>
                  <a:spcPts val="0"/>
                </a:spcAft>
                <a:buNone/>
              </a:pPr>
              <a:r>
                <a:rPr lang="en-GB" sz="1529">
                  <a:solidFill>
                    <a:schemeClr val="lt1"/>
                  </a:solidFill>
                  <a:highlight>
                    <a:schemeClr val="accent6"/>
                  </a:highlight>
                  <a:latin typeface="Montserrat"/>
                  <a:ea typeface="Montserrat"/>
                  <a:cs typeface="Montserrat"/>
                  <a:sym typeface="Montserrat"/>
                </a:rPr>
                <a:t>Several EAVs supported!</a:t>
              </a:r>
              <a:endParaRPr sz="1529">
                <a:solidFill>
                  <a:schemeClr val="lt1"/>
                </a:solidFill>
                <a:highlight>
                  <a:schemeClr val="accent6"/>
                </a:highlight>
                <a:latin typeface="Montserrat"/>
                <a:ea typeface="Montserrat"/>
                <a:cs typeface="Montserrat"/>
                <a:sym typeface="Montserrat"/>
              </a:endParaRPr>
            </a:p>
          </p:txBody>
        </p:sp>
      </p:grpSp>
      <p:sp>
        <p:nvSpPr>
          <p:cNvPr id="118" name="Google Shape;118;p13"/>
          <p:cNvSpPr txBox="1"/>
          <p:nvPr/>
        </p:nvSpPr>
        <p:spPr>
          <a:xfrm>
            <a:off x="176050" y="2760875"/>
            <a:ext cx="4992900" cy="3481200"/>
          </a:xfrm>
          <a:prstGeom prst="rect">
            <a:avLst/>
          </a:prstGeom>
          <a:solidFill>
            <a:schemeClr val="lt1"/>
          </a:solidFill>
          <a:ln cap="flat" cmpd="sng" w="28575">
            <a:solidFill>
              <a:srgbClr val="38761D"/>
            </a:solidFill>
            <a:prstDash val="dash"/>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b="1" lang="en-GB" sz="1700">
                <a:latin typeface="Montserrat"/>
                <a:ea typeface="Montserrat"/>
                <a:cs typeface="Montserrat"/>
                <a:sym typeface="Montserrat"/>
              </a:rPr>
              <a:t>Reinvigorating </a:t>
            </a:r>
            <a:r>
              <a:rPr b="1" lang="en-GB" sz="1700">
                <a:latin typeface="Montserrat"/>
                <a:ea typeface="Montserrat"/>
                <a:cs typeface="Montserrat"/>
                <a:sym typeface="Montserrat"/>
              </a:rPr>
              <a:t>Rangeland &amp; Pasture Productivity (RAPP):</a:t>
            </a:r>
            <a:endParaRPr b="1" sz="1700">
              <a:latin typeface="Montserrat"/>
              <a:ea typeface="Montserrat"/>
              <a:cs typeface="Montserrat"/>
              <a:sym typeface="Montserrat"/>
            </a:endParaRPr>
          </a:p>
          <a:p>
            <a:pPr indent="-336550" lvl="0" marL="457200" rtl="0" algn="l">
              <a:spcBef>
                <a:spcPts val="0"/>
              </a:spcBef>
              <a:spcAft>
                <a:spcPts val="0"/>
              </a:spcAft>
              <a:buSzPts val="1700"/>
              <a:buFont typeface="Montserrat"/>
              <a:buChar char="-"/>
            </a:pPr>
            <a:r>
              <a:rPr lang="en-GB" sz="1700">
                <a:latin typeface="Montserrat"/>
                <a:ea typeface="Montserrat"/>
                <a:cs typeface="Montserrat"/>
                <a:sym typeface="Montserrat"/>
              </a:rPr>
              <a:t>GEOGLAM recently convened a working group that included CSIRO, ILRI, JRC, AAFC, AIRCAS, SANSA, ITC, Colorado State, and many others… </a:t>
            </a:r>
            <a:endParaRPr sz="1700">
              <a:latin typeface="Montserrat"/>
              <a:ea typeface="Montserrat"/>
              <a:cs typeface="Montserrat"/>
              <a:sym typeface="Montserrat"/>
            </a:endParaRPr>
          </a:p>
          <a:p>
            <a:pPr indent="-336550" lvl="0" marL="457200" rtl="0" algn="l">
              <a:spcBef>
                <a:spcPts val="0"/>
              </a:spcBef>
              <a:spcAft>
                <a:spcPts val="0"/>
              </a:spcAft>
              <a:buSzPts val="1700"/>
              <a:buFont typeface="Montserrat"/>
              <a:buChar char="-"/>
            </a:pPr>
            <a:r>
              <a:rPr b="1" lang="en-GB" sz="1700">
                <a:latin typeface="Montserrat"/>
                <a:ea typeface="Montserrat"/>
                <a:cs typeface="Montserrat"/>
                <a:sym typeface="Montserrat"/>
              </a:rPr>
              <a:t>~20 rangeland products mentioned</a:t>
            </a:r>
            <a:r>
              <a:rPr lang="en-GB" sz="1700">
                <a:latin typeface="Montserrat"/>
                <a:ea typeface="Montserrat"/>
                <a:cs typeface="Montserrat"/>
                <a:sym typeface="Montserrat"/>
              </a:rPr>
              <a:t>… and most were unknown to us!</a:t>
            </a:r>
            <a:endParaRPr sz="1700">
              <a:latin typeface="Montserrat"/>
              <a:ea typeface="Montserrat"/>
              <a:cs typeface="Montserrat"/>
              <a:sym typeface="Montserrat"/>
            </a:endParaRPr>
          </a:p>
          <a:p>
            <a:pPr indent="-336550" lvl="1" marL="914400" rtl="0" algn="l">
              <a:spcBef>
                <a:spcPts val="0"/>
              </a:spcBef>
              <a:spcAft>
                <a:spcPts val="0"/>
              </a:spcAft>
              <a:buClr>
                <a:srgbClr val="38761D"/>
              </a:buClr>
              <a:buSzPts val="1700"/>
              <a:buFont typeface="Montserrat"/>
              <a:buChar char="-"/>
            </a:pPr>
            <a:r>
              <a:rPr b="1" lang="en-GB" sz="1700">
                <a:solidFill>
                  <a:srgbClr val="38761D"/>
                </a:solidFill>
                <a:latin typeface="Montserrat"/>
                <a:ea typeface="Montserrat"/>
                <a:cs typeface="Montserrat"/>
                <a:sym typeface="Montserrat"/>
              </a:rPr>
              <a:t>This is why the stocktake is so needed!</a:t>
            </a:r>
            <a:endParaRPr b="1" sz="1700">
              <a:solidFill>
                <a:srgbClr val="38761D"/>
              </a:solidFill>
              <a:latin typeface="Montserrat"/>
              <a:ea typeface="Montserrat"/>
              <a:cs typeface="Montserrat"/>
              <a:sym typeface="Montserrat"/>
            </a:endParaRPr>
          </a:p>
          <a:p>
            <a:pPr indent="-336550" lvl="0" marL="457200" rtl="0" algn="l">
              <a:spcBef>
                <a:spcPts val="0"/>
              </a:spcBef>
              <a:spcAft>
                <a:spcPts val="0"/>
              </a:spcAft>
              <a:buClr>
                <a:schemeClr val="dk1"/>
              </a:buClr>
              <a:buSzPts val="1700"/>
              <a:buFont typeface="Montserrat"/>
              <a:buChar char="-"/>
            </a:pPr>
            <a:r>
              <a:rPr lang="en-GB" sz="1700">
                <a:solidFill>
                  <a:schemeClr val="dk1"/>
                </a:solidFill>
                <a:latin typeface="Montserrat"/>
                <a:ea typeface="Montserrat"/>
                <a:cs typeface="Montserrat"/>
                <a:sym typeface="Montserrat"/>
              </a:rPr>
              <a:t>We are ID’ing opportunities to redeploy product-ready science </a:t>
            </a:r>
            <a:endParaRPr sz="1700">
              <a:solidFill>
                <a:schemeClr val="dk1"/>
              </a:solidFill>
              <a:latin typeface="Montserrat"/>
              <a:ea typeface="Montserrat"/>
              <a:cs typeface="Montserrat"/>
              <a:sym typeface="Montserrat"/>
            </a:endParaRPr>
          </a:p>
          <a:p>
            <a:pPr indent="-336550" lvl="1" marL="914400" rtl="0" algn="l">
              <a:spcBef>
                <a:spcPts val="0"/>
              </a:spcBef>
              <a:spcAft>
                <a:spcPts val="0"/>
              </a:spcAft>
              <a:buClr>
                <a:srgbClr val="38761D"/>
              </a:buClr>
              <a:buSzPts val="1700"/>
              <a:buFont typeface="Montserrat"/>
              <a:buChar char="-"/>
            </a:pPr>
            <a:r>
              <a:rPr b="1" lang="en-GB" sz="1700">
                <a:solidFill>
                  <a:srgbClr val="38761D"/>
                </a:solidFill>
                <a:latin typeface="Montserrat"/>
                <a:ea typeface="Montserrat"/>
                <a:cs typeface="Montserrat"/>
                <a:sym typeface="Montserrat"/>
              </a:rPr>
              <a:t>This is why the gap analysis is so critical!</a:t>
            </a:r>
            <a:r>
              <a:rPr b="1" lang="en-GB" sz="1700">
                <a:solidFill>
                  <a:srgbClr val="38761D"/>
                </a:solidFill>
                <a:latin typeface="Montserrat"/>
                <a:ea typeface="Montserrat"/>
                <a:cs typeface="Montserrat"/>
                <a:sym typeface="Montserrat"/>
              </a:rPr>
              <a:t> </a:t>
            </a:r>
            <a:endParaRPr b="1" sz="1700">
              <a:solidFill>
                <a:srgbClr val="38761D"/>
              </a:solidFill>
              <a:latin typeface="Montserrat"/>
              <a:ea typeface="Montserrat"/>
              <a:cs typeface="Montserrat"/>
              <a:sym typeface="Montserrat"/>
            </a:endParaRPr>
          </a:p>
        </p:txBody>
      </p:sp>
      <p:pic>
        <p:nvPicPr>
          <p:cNvPr id="119" name="Google Shape;119;p13"/>
          <p:cNvPicPr preferRelativeResize="0"/>
          <p:nvPr/>
        </p:nvPicPr>
        <p:blipFill>
          <a:blip r:embed="rId4">
            <a:alphaModFix/>
          </a:blip>
          <a:stretch>
            <a:fillRect/>
          </a:stretch>
        </p:blipFill>
        <p:spPr>
          <a:xfrm>
            <a:off x="11540800" y="2213875"/>
            <a:ext cx="651200" cy="547000"/>
          </a:xfrm>
          <a:prstGeom prst="rect">
            <a:avLst/>
          </a:prstGeom>
          <a:noFill/>
          <a:ln>
            <a:noFill/>
          </a:ln>
        </p:spPr>
      </p:pic>
      <p:pic>
        <p:nvPicPr>
          <p:cNvPr id="120" name="Google Shape;120;p13" title="Screenshot 2026-04-16 at 11.35.18 AM.png"/>
          <p:cNvPicPr preferRelativeResize="0"/>
          <p:nvPr/>
        </p:nvPicPr>
        <p:blipFill>
          <a:blip r:embed="rId5">
            <a:alphaModFix/>
          </a:blip>
          <a:stretch>
            <a:fillRect/>
          </a:stretch>
        </p:blipFill>
        <p:spPr>
          <a:xfrm>
            <a:off x="5339650" y="2760877"/>
            <a:ext cx="6852349" cy="3855772"/>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14"/>
          <p:cNvSpPr txBox="1"/>
          <p:nvPr>
            <p:ph type="title"/>
          </p:nvPr>
        </p:nvSpPr>
        <p:spPr>
          <a:xfrm>
            <a:off x="176048" y="175939"/>
            <a:ext cx="9387000" cy="779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GB"/>
              <a:t>Other CEOS-GEOGLAM Topics</a:t>
            </a:r>
            <a:endParaRPr/>
          </a:p>
        </p:txBody>
      </p:sp>
      <p:sp>
        <p:nvSpPr>
          <p:cNvPr id="126" name="Google Shape;126;p14"/>
          <p:cNvSpPr txBox="1"/>
          <p:nvPr>
            <p:ph idx="1" type="body"/>
          </p:nvPr>
        </p:nvSpPr>
        <p:spPr>
          <a:xfrm>
            <a:off x="386632" y="1445923"/>
            <a:ext cx="5508900" cy="47754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rPr b="1" lang="en-GB" sz="2500"/>
              <a:t>Joint LPV-GEOGLAM Workshop: Evapotranspiration (ET)</a:t>
            </a:r>
            <a:endParaRPr sz="2500"/>
          </a:p>
          <a:p>
            <a:pPr indent="-374650" lvl="0" marL="457200" rtl="0" algn="l">
              <a:spcBef>
                <a:spcPts val="1000"/>
              </a:spcBef>
              <a:spcAft>
                <a:spcPts val="0"/>
              </a:spcAft>
              <a:buSzPts val="2300"/>
              <a:buChar char="-"/>
            </a:pPr>
            <a:r>
              <a:rPr lang="en-GB" sz="2300" u="sng"/>
              <a:t>Host</a:t>
            </a:r>
            <a:r>
              <a:rPr lang="en-GB" sz="2300"/>
              <a:t>: UN FAO </a:t>
            </a:r>
            <a:endParaRPr sz="2300"/>
          </a:p>
          <a:p>
            <a:pPr indent="-374650" lvl="0" marL="457200" rtl="0" algn="l">
              <a:spcBef>
                <a:spcPts val="1000"/>
              </a:spcBef>
              <a:spcAft>
                <a:spcPts val="0"/>
              </a:spcAft>
              <a:buSzPts val="2300"/>
              <a:buChar char="-"/>
            </a:pPr>
            <a:r>
              <a:rPr lang="en-GB" sz="2300" u="sng"/>
              <a:t>Both</a:t>
            </a:r>
            <a:r>
              <a:rPr lang="en-GB" sz="2300"/>
              <a:t> communities engaged</a:t>
            </a:r>
            <a:endParaRPr sz="2300"/>
          </a:p>
          <a:p>
            <a:pPr indent="-374650" lvl="0" marL="457200" rtl="0" algn="l">
              <a:spcBef>
                <a:spcPts val="1000"/>
              </a:spcBef>
              <a:spcAft>
                <a:spcPts val="0"/>
              </a:spcAft>
              <a:buSzPts val="2300"/>
              <a:buChar char="-"/>
            </a:pPr>
            <a:r>
              <a:rPr lang="en-GB" sz="2300" u="sng"/>
              <a:t>Agenda</a:t>
            </a:r>
            <a:r>
              <a:rPr lang="en-GB" sz="2300"/>
              <a:t> in good shape</a:t>
            </a:r>
            <a:endParaRPr sz="2300"/>
          </a:p>
          <a:p>
            <a:pPr indent="-374650" lvl="0" marL="457200" rtl="0" algn="l">
              <a:spcBef>
                <a:spcPts val="1000"/>
              </a:spcBef>
              <a:spcAft>
                <a:spcPts val="0"/>
              </a:spcAft>
              <a:buSzPts val="2300"/>
              <a:buChar char="-"/>
            </a:pPr>
            <a:r>
              <a:rPr lang="en-GB" sz="2300" u="sng"/>
              <a:t>Date TBC</a:t>
            </a:r>
            <a:r>
              <a:rPr lang="en-GB" sz="2300"/>
              <a:t> (likely Oct/Nov)</a:t>
            </a:r>
            <a:endParaRPr sz="2300"/>
          </a:p>
          <a:p>
            <a:pPr indent="-336550" lvl="1" marL="914400" rtl="0" algn="l">
              <a:spcBef>
                <a:spcPts val="1000"/>
              </a:spcBef>
              <a:spcAft>
                <a:spcPts val="0"/>
              </a:spcAft>
              <a:buSzPts val="1700"/>
              <a:buChar char="-"/>
            </a:pPr>
            <a:r>
              <a:rPr i="1" lang="en-GB" sz="1700"/>
              <a:t>Had to be rescheduled from June due to Copernicus LMS General Assembly schedule overlap</a:t>
            </a:r>
            <a:endParaRPr i="1" sz="1700"/>
          </a:p>
          <a:p>
            <a:pPr indent="0" lvl="0" marL="0" rtl="0" algn="l">
              <a:spcBef>
                <a:spcPts val="1000"/>
              </a:spcBef>
              <a:spcAft>
                <a:spcPts val="0"/>
              </a:spcAft>
              <a:buNone/>
            </a:pPr>
            <a:r>
              <a:t/>
            </a:r>
            <a:endParaRPr sz="1900"/>
          </a:p>
        </p:txBody>
      </p:sp>
      <p:sp>
        <p:nvSpPr>
          <p:cNvPr id="127" name="Google Shape;127;p14"/>
          <p:cNvSpPr txBox="1"/>
          <p:nvPr>
            <p:ph idx="2" type="body"/>
          </p:nvPr>
        </p:nvSpPr>
        <p:spPr>
          <a:xfrm>
            <a:off x="6296361" y="1445923"/>
            <a:ext cx="5508900" cy="47754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rPr b="1" lang="en-GB" sz="2500"/>
              <a:t>Agriculture Component of the MIM Database </a:t>
            </a:r>
            <a:endParaRPr b="1" sz="2500"/>
          </a:p>
          <a:p>
            <a:pPr indent="-374650" lvl="0" marL="457200" rtl="0" algn="l">
              <a:spcBef>
                <a:spcPts val="1000"/>
              </a:spcBef>
              <a:spcAft>
                <a:spcPts val="0"/>
              </a:spcAft>
              <a:buSzPts val="2300"/>
              <a:buChar char="-"/>
            </a:pPr>
            <a:r>
              <a:rPr lang="en-GB" sz="2300"/>
              <a:t>Synergy with Consultant’s efforts</a:t>
            </a:r>
            <a:endParaRPr sz="2300"/>
          </a:p>
          <a:p>
            <a:pPr indent="-374650" lvl="0" marL="457200" rtl="0" algn="l">
              <a:spcBef>
                <a:spcPts val="0"/>
              </a:spcBef>
              <a:spcAft>
                <a:spcPts val="0"/>
              </a:spcAft>
              <a:buSzPts val="2300"/>
              <a:buChar char="-"/>
            </a:pPr>
            <a:r>
              <a:rPr lang="en-GB" sz="2300"/>
              <a:t>Synergy with thematic database push</a:t>
            </a:r>
            <a:endParaRPr sz="2300"/>
          </a:p>
        </p:txBody>
      </p:sp>
      <p:sp>
        <p:nvSpPr>
          <p:cNvPr id="128" name="Google Shape;128;p14"/>
          <p:cNvSpPr txBox="1"/>
          <p:nvPr/>
        </p:nvSpPr>
        <p:spPr>
          <a:xfrm>
            <a:off x="6464300" y="4011300"/>
            <a:ext cx="5340900" cy="2144700"/>
          </a:xfrm>
          <a:prstGeom prst="rect">
            <a:avLst/>
          </a:prstGeom>
          <a:noFill/>
          <a:ln cap="flat" cmpd="sng" w="9525">
            <a:solidFill>
              <a:srgbClr val="434343"/>
            </a:solidFill>
            <a:prstDash val="dash"/>
            <a:round/>
            <a:headEnd len="sm" w="sm" type="none"/>
            <a:tailEnd len="sm" w="sm" type="none"/>
          </a:ln>
        </p:spPr>
        <p:txBody>
          <a:bodyPr anchorCtr="0" anchor="t" bIns="91425" lIns="91425" spcFirstLastPara="1" rIns="91425" wrap="square" tIns="91425">
            <a:spAutoFit/>
          </a:bodyPr>
          <a:lstStyle/>
          <a:p>
            <a:pPr indent="-336550" lvl="0" marL="457200" rtl="0" algn="l">
              <a:spcBef>
                <a:spcPts val="0"/>
              </a:spcBef>
              <a:spcAft>
                <a:spcPts val="0"/>
              </a:spcAft>
              <a:buClr>
                <a:srgbClr val="38761D"/>
              </a:buClr>
              <a:buSzPts val="1700"/>
              <a:buFont typeface="Montserrat"/>
              <a:buChar char="●"/>
            </a:pPr>
            <a:r>
              <a:rPr lang="en-GB" sz="1700">
                <a:solidFill>
                  <a:srgbClr val="38761D"/>
                </a:solidFill>
                <a:latin typeface="Montserrat"/>
                <a:ea typeface="Montserrat"/>
                <a:cs typeface="Montserrat"/>
                <a:sym typeface="Montserrat"/>
              </a:rPr>
              <a:t>Review and and provide </a:t>
            </a:r>
            <a:r>
              <a:rPr b="1" lang="en-GB" sz="1700">
                <a:solidFill>
                  <a:srgbClr val="38761D"/>
                </a:solidFill>
                <a:latin typeface="Montserrat"/>
                <a:ea typeface="Montserrat"/>
                <a:cs typeface="Montserrat"/>
                <a:sym typeface="Montserrat"/>
              </a:rPr>
              <a:t>updated content for an improved EAV website</a:t>
            </a:r>
            <a:r>
              <a:rPr lang="en-GB" sz="1700">
                <a:solidFill>
                  <a:srgbClr val="38761D"/>
                </a:solidFill>
                <a:latin typeface="Montserrat"/>
                <a:ea typeface="Montserrat"/>
                <a:cs typeface="Montserrat"/>
                <a:sym typeface="Montserrat"/>
              </a:rPr>
              <a:t> to reflect revised definitions</a:t>
            </a:r>
            <a:endParaRPr sz="1700">
              <a:solidFill>
                <a:srgbClr val="38761D"/>
              </a:solidFill>
              <a:latin typeface="Montserrat"/>
              <a:ea typeface="Montserrat"/>
              <a:cs typeface="Montserrat"/>
              <a:sym typeface="Montserrat"/>
            </a:endParaRPr>
          </a:p>
          <a:p>
            <a:pPr indent="-336550" lvl="0" marL="457200" rtl="0" algn="l">
              <a:spcBef>
                <a:spcPts val="1000"/>
              </a:spcBef>
              <a:spcAft>
                <a:spcPts val="0"/>
              </a:spcAft>
              <a:buClr>
                <a:srgbClr val="38761D"/>
              </a:buClr>
              <a:buSzPts val="1700"/>
              <a:buFont typeface="Montserrat"/>
              <a:buChar char="●"/>
            </a:pPr>
            <a:r>
              <a:rPr lang="en-GB" sz="1700">
                <a:solidFill>
                  <a:srgbClr val="38761D"/>
                </a:solidFill>
                <a:latin typeface="Montserrat"/>
                <a:ea typeface="Montserrat"/>
                <a:cs typeface="Montserrat"/>
                <a:sym typeface="Montserrat"/>
              </a:rPr>
              <a:t>Provide recommendations on improving </a:t>
            </a:r>
            <a:r>
              <a:rPr b="1" lang="en-GB" sz="1700">
                <a:solidFill>
                  <a:srgbClr val="38761D"/>
                </a:solidFill>
                <a:latin typeface="Montserrat"/>
                <a:ea typeface="Montserrat"/>
                <a:cs typeface="Montserrat"/>
                <a:sym typeface="Montserrat"/>
              </a:rPr>
              <a:t>accessibility and clarity of EAV materials for different user communities </a:t>
            </a:r>
            <a:r>
              <a:rPr lang="en-GB" sz="1700">
                <a:solidFill>
                  <a:srgbClr val="38761D"/>
                </a:solidFill>
                <a:latin typeface="Montserrat"/>
                <a:ea typeface="Montserrat"/>
                <a:cs typeface="Montserrat"/>
                <a:sym typeface="Montserrat"/>
              </a:rPr>
              <a:t>(e.g. policy, early warning, farming).</a:t>
            </a:r>
            <a:endParaRPr sz="1700">
              <a:solidFill>
                <a:srgbClr val="38761D"/>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32" name="Shape 132"/>
        <p:cNvGrpSpPr/>
        <p:nvPr/>
      </p:nvGrpSpPr>
      <p:grpSpPr>
        <a:xfrm>
          <a:off x="0" y="0"/>
          <a:ext cx="0" cy="0"/>
          <a:chOff x="0" y="0"/>
          <a:chExt cx="0" cy="0"/>
        </a:xfrm>
      </p:grpSpPr>
      <p:sp>
        <p:nvSpPr>
          <p:cNvPr id="133" name="Google Shape;133;p15"/>
          <p:cNvSpPr/>
          <p:nvPr/>
        </p:nvSpPr>
        <p:spPr>
          <a:xfrm>
            <a:off x="-36300" y="-21150"/>
            <a:ext cx="12244800" cy="69003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sz="1500"/>
          </a:p>
        </p:txBody>
      </p:sp>
      <p:sp>
        <p:nvSpPr>
          <p:cNvPr id="134" name="Google Shape;134;p15"/>
          <p:cNvSpPr/>
          <p:nvPr/>
        </p:nvSpPr>
        <p:spPr>
          <a:xfrm>
            <a:off x="21325" y="752275"/>
            <a:ext cx="1775100" cy="4010400"/>
          </a:xfrm>
          <a:prstGeom prst="rect">
            <a:avLst/>
          </a:prstGeom>
          <a:solidFill>
            <a:schemeClr val="lt2"/>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b="1" lang="en-GB">
                <a:solidFill>
                  <a:schemeClr val="dk1"/>
                </a:solidFill>
                <a:latin typeface="Montserrat"/>
                <a:ea typeface="Montserrat"/>
                <a:cs typeface="Montserrat"/>
                <a:sym typeface="Montserrat"/>
              </a:rPr>
              <a:t>Plenary-39</a:t>
            </a:r>
            <a:endParaRPr b="1">
              <a:solidFill>
                <a:schemeClr val="dk1"/>
              </a:solidFill>
              <a:latin typeface="Montserrat"/>
              <a:ea typeface="Montserrat"/>
              <a:cs typeface="Montserrat"/>
              <a:sym typeface="Montserrat"/>
            </a:endParaRPr>
          </a:p>
          <a:p>
            <a:pPr indent="0" lvl="0" marL="0" rtl="0" algn="l">
              <a:spcBef>
                <a:spcPts val="200"/>
              </a:spcBef>
              <a:spcAft>
                <a:spcPts val="0"/>
              </a:spcAft>
              <a:buNone/>
            </a:pPr>
            <a:r>
              <a:t/>
            </a:r>
            <a:endParaRPr>
              <a:solidFill>
                <a:schemeClr val="dk1"/>
              </a:solidFill>
              <a:latin typeface="Montserrat"/>
              <a:ea typeface="Montserrat"/>
              <a:cs typeface="Montserrat"/>
              <a:sym typeface="Montserrat"/>
            </a:endParaRPr>
          </a:p>
          <a:p>
            <a:pPr indent="0" lvl="0" marL="0" rtl="0" algn="l">
              <a:spcBef>
                <a:spcPts val="200"/>
              </a:spcBef>
              <a:spcAft>
                <a:spcPts val="0"/>
              </a:spcAft>
              <a:buNone/>
            </a:pPr>
            <a:r>
              <a:rPr b="1" lang="en-GB">
                <a:solidFill>
                  <a:schemeClr val="dk1"/>
                </a:solidFill>
                <a:latin typeface="Montserrat"/>
                <a:ea typeface="Montserrat"/>
                <a:cs typeface="Montserrat"/>
                <a:sym typeface="Montserrat"/>
              </a:rPr>
              <a:t>Actions</a:t>
            </a:r>
            <a:r>
              <a:rPr lang="en-GB">
                <a:solidFill>
                  <a:schemeClr val="dk1"/>
                </a:solidFill>
                <a:latin typeface="Montserrat"/>
                <a:ea typeface="Montserrat"/>
                <a:cs typeface="Montserrat"/>
                <a:sym typeface="Montserrat"/>
              </a:rPr>
              <a:t>: </a:t>
            </a:r>
            <a:endParaRPr>
              <a:solidFill>
                <a:schemeClr val="dk1"/>
              </a:solidFill>
              <a:latin typeface="Montserrat"/>
              <a:ea typeface="Montserrat"/>
              <a:cs typeface="Montserrat"/>
              <a:sym typeface="Montserrat"/>
            </a:endParaRPr>
          </a:p>
          <a:p>
            <a:pPr indent="-304800" lvl="0" marL="457200" rtl="0" algn="l">
              <a:spcBef>
                <a:spcPts val="200"/>
              </a:spcBef>
              <a:spcAft>
                <a:spcPts val="0"/>
              </a:spcAft>
              <a:buClr>
                <a:schemeClr val="accent6"/>
              </a:buClr>
              <a:buSzPts val="1400"/>
              <a:buFont typeface="Montserrat"/>
              <a:buAutoNum type="arabicPeriod"/>
            </a:pPr>
            <a:r>
              <a:rPr b="1" lang="en-GB">
                <a:solidFill>
                  <a:schemeClr val="accent6"/>
                </a:solidFill>
                <a:latin typeface="Montserrat"/>
                <a:ea typeface="Montserrat"/>
                <a:cs typeface="Montserrat"/>
                <a:sym typeface="Montserrat"/>
              </a:rPr>
              <a:t>Agencies Add to Stocktake for 1st 5 Variables</a:t>
            </a:r>
            <a:endParaRPr b="1">
              <a:solidFill>
                <a:schemeClr val="accent6"/>
              </a:solidFill>
              <a:latin typeface="Montserrat"/>
              <a:ea typeface="Montserrat"/>
              <a:cs typeface="Montserrat"/>
              <a:sym typeface="Montserrat"/>
            </a:endParaRPr>
          </a:p>
          <a:p>
            <a:pPr indent="0" lvl="0" marL="0" rtl="0" algn="l">
              <a:spcBef>
                <a:spcPts val="200"/>
              </a:spcBef>
              <a:spcAft>
                <a:spcPts val="0"/>
              </a:spcAft>
              <a:buNone/>
            </a:pPr>
            <a:r>
              <a:t/>
            </a:r>
            <a:endParaRPr b="1">
              <a:solidFill>
                <a:schemeClr val="accent6"/>
              </a:solidFill>
              <a:latin typeface="Montserrat"/>
              <a:ea typeface="Montserrat"/>
              <a:cs typeface="Montserrat"/>
              <a:sym typeface="Montserrat"/>
            </a:endParaRPr>
          </a:p>
          <a:p>
            <a:pPr indent="0" lvl="0" marL="0" rtl="0" algn="l">
              <a:spcBef>
                <a:spcPts val="200"/>
              </a:spcBef>
              <a:spcAft>
                <a:spcPts val="0"/>
              </a:spcAft>
              <a:buNone/>
            </a:pPr>
            <a:r>
              <a:rPr b="1" lang="en-GB">
                <a:solidFill>
                  <a:schemeClr val="dk1"/>
                </a:solidFill>
                <a:latin typeface="Montserrat"/>
                <a:ea typeface="Montserrat"/>
                <a:cs typeface="Montserrat"/>
                <a:sym typeface="Montserrat"/>
              </a:rPr>
              <a:t>Backburner</a:t>
            </a:r>
            <a:r>
              <a:rPr lang="en-GB">
                <a:solidFill>
                  <a:schemeClr val="dk1"/>
                </a:solidFill>
                <a:latin typeface="Montserrat"/>
                <a:ea typeface="Montserrat"/>
                <a:cs typeface="Montserrat"/>
                <a:sym typeface="Montserrat"/>
              </a:rPr>
              <a:t>:</a:t>
            </a:r>
            <a:endParaRPr>
              <a:solidFill>
                <a:schemeClr val="accent6"/>
              </a:solidFill>
              <a:latin typeface="Montserrat"/>
              <a:ea typeface="Montserrat"/>
              <a:cs typeface="Montserrat"/>
              <a:sym typeface="Montserrat"/>
            </a:endParaRPr>
          </a:p>
          <a:p>
            <a:pPr indent="-304800" lvl="0" marL="457200" rtl="0" algn="l">
              <a:spcBef>
                <a:spcPts val="200"/>
              </a:spcBef>
              <a:spcAft>
                <a:spcPts val="200"/>
              </a:spcAft>
              <a:buClr>
                <a:schemeClr val="dk1"/>
              </a:buClr>
              <a:buSzPts val="1400"/>
              <a:buFont typeface="Montserrat"/>
              <a:buAutoNum type="arabicPeriod"/>
            </a:pPr>
            <a:r>
              <a:rPr lang="en-GB">
                <a:solidFill>
                  <a:schemeClr val="dk1"/>
                </a:solidFill>
                <a:latin typeface="Montserrat"/>
                <a:ea typeface="Montserrat"/>
                <a:cs typeface="Montserrat"/>
                <a:sym typeface="Montserrat"/>
              </a:rPr>
              <a:t>CEOS MIM Ag Component Database Design Scoping</a:t>
            </a:r>
            <a:endParaRPr>
              <a:solidFill>
                <a:schemeClr val="dk1"/>
              </a:solidFill>
              <a:latin typeface="Montserrat"/>
              <a:ea typeface="Montserrat"/>
              <a:cs typeface="Montserrat"/>
              <a:sym typeface="Montserrat"/>
            </a:endParaRPr>
          </a:p>
        </p:txBody>
      </p:sp>
      <p:sp>
        <p:nvSpPr>
          <p:cNvPr id="135" name="Google Shape;135;p15"/>
          <p:cNvSpPr/>
          <p:nvPr/>
        </p:nvSpPr>
        <p:spPr>
          <a:xfrm>
            <a:off x="5200300" y="752275"/>
            <a:ext cx="3572100" cy="4010400"/>
          </a:xfrm>
          <a:prstGeom prst="rect">
            <a:avLst/>
          </a:prstGeom>
          <a:solidFill>
            <a:schemeClr val="lt2"/>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b="1" lang="en-GB">
                <a:latin typeface="Montserrat"/>
                <a:ea typeface="Montserrat"/>
                <a:cs typeface="Montserrat"/>
                <a:sym typeface="Montserrat"/>
              </a:rPr>
              <a:t>SIT-TW-41 / Plenary-40</a:t>
            </a:r>
            <a:endParaRPr b="1">
              <a:latin typeface="Montserrat"/>
              <a:ea typeface="Montserrat"/>
              <a:cs typeface="Montserrat"/>
              <a:sym typeface="Montserrat"/>
            </a:endParaRPr>
          </a:p>
          <a:p>
            <a:pPr indent="0" lvl="0" marL="0" rtl="0" algn="l">
              <a:spcBef>
                <a:spcPts val="200"/>
              </a:spcBef>
              <a:spcAft>
                <a:spcPts val="0"/>
              </a:spcAft>
              <a:buNone/>
            </a:pPr>
            <a:r>
              <a:t/>
            </a:r>
            <a:endParaRPr b="1">
              <a:latin typeface="Montserrat"/>
              <a:ea typeface="Montserrat"/>
              <a:cs typeface="Montserrat"/>
              <a:sym typeface="Montserrat"/>
            </a:endParaRPr>
          </a:p>
          <a:p>
            <a:pPr indent="0" lvl="0" marL="0" rtl="0" algn="l">
              <a:spcBef>
                <a:spcPts val="200"/>
              </a:spcBef>
              <a:spcAft>
                <a:spcPts val="0"/>
              </a:spcAft>
              <a:buNone/>
            </a:pPr>
            <a:r>
              <a:rPr b="1" lang="en-GB">
                <a:latin typeface="Montserrat"/>
                <a:ea typeface="Montserrat"/>
                <a:cs typeface="Montserrat"/>
                <a:sym typeface="Montserrat"/>
              </a:rPr>
              <a:t>Milestones: </a:t>
            </a:r>
            <a:endParaRPr b="1">
              <a:latin typeface="Montserrat"/>
              <a:ea typeface="Montserrat"/>
              <a:cs typeface="Montserrat"/>
              <a:sym typeface="Montserrat"/>
            </a:endParaRPr>
          </a:p>
          <a:p>
            <a:pPr indent="0" lvl="0" marL="0" rtl="0" algn="l">
              <a:spcBef>
                <a:spcPts val="200"/>
              </a:spcBef>
              <a:spcAft>
                <a:spcPts val="0"/>
              </a:spcAft>
              <a:buNone/>
            </a:pPr>
            <a:r>
              <a:rPr lang="en-GB">
                <a:latin typeface="Montserrat"/>
                <a:ea typeface="Montserrat"/>
                <a:cs typeface="Montserrat"/>
                <a:sym typeface="Montserrat"/>
              </a:rPr>
              <a:t>- Updated EAV website </a:t>
            </a:r>
            <a:endParaRPr>
              <a:latin typeface="Montserrat"/>
              <a:ea typeface="Montserrat"/>
              <a:cs typeface="Montserrat"/>
              <a:sym typeface="Montserrat"/>
            </a:endParaRPr>
          </a:p>
          <a:p>
            <a:pPr indent="0" lvl="0" marL="0" rtl="0" algn="l">
              <a:spcBef>
                <a:spcPts val="200"/>
              </a:spcBef>
              <a:spcAft>
                <a:spcPts val="0"/>
              </a:spcAft>
              <a:buNone/>
            </a:pPr>
            <a:r>
              <a:rPr lang="en-GB">
                <a:latin typeface="Montserrat"/>
                <a:ea typeface="Montserrat"/>
                <a:cs typeface="Montserrat"/>
                <a:sym typeface="Montserrat"/>
              </a:rPr>
              <a:t>- Onboarding and engagement of Subgroup members </a:t>
            </a:r>
            <a:r>
              <a:rPr i="1" lang="en-GB">
                <a:latin typeface="Montserrat"/>
                <a:ea typeface="Montserrat"/>
                <a:cs typeface="Montserrat"/>
                <a:sym typeface="Montserrat"/>
              </a:rPr>
              <a:t>(see appendix)</a:t>
            </a:r>
            <a:endParaRPr i="1">
              <a:latin typeface="Montserrat"/>
              <a:ea typeface="Montserrat"/>
              <a:cs typeface="Montserrat"/>
              <a:sym typeface="Montserrat"/>
            </a:endParaRPr>
          </a:p>
          <a:p>
            <a:pPr indent="0" lvl="0" marL="0" rtl="0" algn="l">
              <a:spcBef>
                <a:spcPts val="200"/>
              </a:spcBef>
              <a:spcAft>
                <a:spcPts val="0"/>
              </a:spcAft>
              <a:buNone/>
            </a:pPr>
            <a:r>
              <a:t/>
            </a:r>
            <a:endParaRPr b="1">
              <a:latin typeface="Montserrat"/>
              <a:ea typeface="Montserrat"/>
              <a:cs typeface="Montserrat"/>
              <a:sym typeface="Montserrat"/>
            </a:endParaRPr>
          </a:p>
          <a:p>
            <a:pPr indent="0" lvl="0" marL="0" rtl="0" algn="l">
              <a:spcBef>
                <a:spcPts val="200"/>
              </a:spcBef>
              <a:spcAft>
                <a:spcPts val="0"/>
              </a:spcAft>
              <a:buNone/>
            </a:pPr>
            <a:r>
              <a:rPr b="1" lang="en-GB">
                <a:latin typeface="Montserrat"/>
                <a:ea typeface="Montserrat"/>
                <a:cs typeface="Montserrat"/>
                <a:sym typeface="Montserrat"/>
              </a:rPr>
              <a:t>Documents </a:t>
            </a:r>
            <a:endParaRPr b="1">
              <a:latin typeface="Montserrat"/>
              <a:ea typeface="Montserrat"/>
              <a:cs typeface="Montserrat"/>
              <a:sym typeface="Montserrat"/>
            </a:endParaRPr>
          </a:p>
          <a:p>
            <a:pPr indent="0" lvl="0" marL="0" rtl="0" algn="l">
              <a:spcBef>
                <a:spcPts val="200"/>
              </a:spcBef>
              <a:spcAft>
                <a:spcPts val="0"/>
              </a:spcAft>
              <a:buNone/>
            </a:pPr>
            <a:r>
              <a:rPr lang="en-GB">
                <a:latin typeface="Montserrat"/>
                <a:ea typeface="Montserrat"/>
                <a:cs typeface="Montserrat"/>
                <a:sym typeface="Montserrat"/>
              </a:rPr>
              <a:t>- Full Phase 1 Report (with CEOS input)</a:t>
            </a:r>
            <a:endParaRPr>
              <a:latin typeface="Montserrat"/>
              <a:ea typeface="Montserrat"/>
              <a:cs typeface="Montserrat"/>
              <a:sym typeface="Montserrat"/>
            </a:endParaRPr>
          </a:p>
          <a:p>
            <a:pPr indent="0" lvl="0" marL="0" rtl="0" algn="l">
              <a:spcBef>
                <a:spcPts val="200"/>
              </a:spcBef>
              <a:spcAft>
                <a:spcPts val="0"/>
              </a:spcAft>
              <a:buNone/>
            </a:pPr>
            <a:r>
              <a:rPr lang="en-GB">
                <a:latin typeface="Montserrat"/>
                <a:ea typeface="Montserrat"/>
                <a:cs typeface="Montserrat"/>
                <a:sym typeface="Montserrat"/>
              </a:rPr>
              <a:t>- Phase 2 Prioritisation and implementation plan</a:t>
            </a:r>
            <a:endParaRPr>
              <a:latin typeface="Montserrat"/>
              <a:ea typeface="Montserrat"/>
              <a:cs typeface="Montserrat"/>
              <a:sym typeface="Montserrat"/>
            </a:endParaRPr>
          </a:p>
          <a:p>
            <a:pPr indent="0" lvl="0" marL="0" rtl="0" algn="l">
              <a:spcBef>
                <a:spcPts val="200"/>
              </a:spcBef>
              <a:spcAft>
                <a:spcPts val="0"/>
              </a:spcAft>
              <a:buNone/>
            </a:pPr>
            <a:r>
              <a:t/>
            </a:r>
            <a:endParaRPr>
              <a:latin typeface="Montserrat"/>
              <a:ea typeface="Montserrat"/>
              <a:cs typeface="Montserrat"/>
              <a:sym typeface="Montserrat"/>
            </a:endParaRPr>
          </a:p>
          <a:p>
            <a:pPr indent="0" lvl="0" marL="0" rtl="0" algn="l">
              <a:spcBef>
                <a:spcPts val="200"/>
              </a:spcBef>
              <a:spcAft>
                <a:spcPts val="0"/>
              </a:spcAft>
              <a:buNone/>
            </a:pPr>
            <a:r>
              <a:rPr b="1" lang="en-GB">
                <a:latin typeface="Montserrat"/>
                <a:ea typeface="Montserrat"/>
                <a:cs typeface="Montserrat"/>
                <a:sym typeface="Montserrat"/>
              </a:rPr>
              <a:t>Actions</a:t>
            </a:r>
            <a:endParaRPr b="1">
              <a:latin typeface="Montserrat"/>
              <a:ea typeface="Montserrat"/>
              <a:cs typeface="Montserrat"/>
              <a:sym typeface="Montserrat"/>
            </a:endParaRPr>
          </a:p>
          <a:p>
            <a:pPr indent="-317500" lvl="0" marL="457200" rtl="0" algn="l">
              <a:spcBef>
                <a:spcPts val="200"/>
              </a:spcBef>
              <a:spcAft>
                <a:spcPts val="0"/>
              </a:spcAft>
              <a:buSzPts val="1400"/>
              <a:buFont typeface="Montserrat"/>
              <a:buAutoNum type="arabicPeriod"/>
            </a:pPr>
            <a:r>
              <a:rPr b="1" lang="en-GB">
                <a:latin typeface="Montserrat"/>
                <a:ea typeface="Montserrat"/>
                <a:cs typeface="Montserrat"/>
                <a:sym typeface="Montserrat"/>
              </a:rPr>
              <a:t>Agencies</a:t>
            </a:r>
            <a:r>
              <a:rPr lang="en-GB">
                <a:latin typeface="Montserrat"/>
                <a:ea typeface="Montserrat"/>
                <a:cs typeface="Montserrat"/>
                <a:sym typeface="Montserrat"/>
              </a:rPr>
              <a:t>: participate in Phase 2 </a:t>
            </a:r>
            <a:endParaRPr>
              <a:latin typeface="Montserrat"/>
              <a:ea typeface="Montserrat"/>
              <a:cs typeface="Montserrat"/>
              <a:sym typeface="Montserrat"/>
            </a:endParaRPr>
          </a:p>
          <a:p>
            <a:pPr indent="-317500" lvl="0" marL="457200" rtl="0" algn="l">
              <a:spcBef>
                <a:spcPts val="0"/>
              </a:spcBef>
              <a:spcAft>
                <a:spcPts val="0"/>
              </a:spcAft>
              <a:buSzPts val="1400"/>
              <a:buFont typeface="Montserrat"/>
              <a:buAutoNum type="arabicPeriod"/>
            </a:pPr>
            <a:r>
              <a:rPr b="1" lang="en-GB">
                <a:latin typeface="Montserrat"/>
                <a:ea typeface="Montserrat"/>
                <a:cs typeface="Montserrat"/>
                <a:sym typeface="Montserrat"/>
              </a:rPr>
              <a:t>CEOS SEO</a:t>
            </a:r>
            <a:r>
              <a:rPr lang="en-GB">
                <a:solidFill>
                  <a:schemeClr val="dk1"/>
                </a:solidFill>
                <a:latin typeface="Montserrat"/>
                <a:ea typeface="Montserrat"/>
                <a:cs typeface="Montserrat"/>
                <a:sym typeface="Montserrat"/>
              </a:rPr>
              <a:t>: co-develop conceptual design of Ag-MIM </a:t>
            </a:r>
            <a:endParaRPr>
              <a:solidFill>
                <a:schemeClr val="dk1"/>
              </a:solidFill>
              <a:latin typeface="Montserrat"/>
              <a:ea typeface="Montserrat"/>
              <a:cs typeface="Montserrat"/>
              <a:sym typeface="Montserrat"/>
            </a:endParaRPr>
          </a:p>
          <a:p>
            <a:pPr indent="0" lvl="0" marL="0" rtl="0" algn="l">
              <a:spcBef>
                <a:spcPts val="200"/>
              </a:spcBef>
              <a:spcAft>
                <a:spcPts val="0"/>
              </a:spcAft>
              <a:buNone/>
            </a:pPr>
            <a:r>
              <a:t/>
            </a:r>
            <a:endParaRPr>
              <a:latin typeface="Montserrat"/>
              <a:ea typeface="Montserrat"/>
              <a:cs typeface="Montserrat"/>
              <a:sym typeface="Montserrat"/>
            </a:endParaRPr>
          </a:p>
          <a:p>
            <a:pPr indent="0" lvl="0" marL="0" rtl="0" algn="l">
              <a:spcBef>
                <a:spcPts val="200"/>
              </a:spcBef>
              <a:spcAft>
                <a:spcPts val="200"/>
              </a:spcAft>
              <a:buNone/>
            </a:pPr>
            <a:r>
              <a:t/>
            </a:r>
            <a:endParaRPr>
              <a:latin typeface="Montserrat"/>
              <a:ea typeface="Montserrat"/>
              <a:cs typeface="Montserrat"/>
              <a:sym typeface="Montserrat"/>
            </a:endParaRPr>
          </a:p>
        </p:txBody>
      </p:sp>
      <p:sp>
        <p:nvSpPr>
          <p:cNvPr id="136" name="Google Shape;136;p15"/>
          <p:cNvSpPr/>
          <p:nvPr/>
        </p:nvSpPr>
        <p:spPr>
          <a:xfrm>
            <a:off x="6447450" y="5618000"/>
            <a:ext cx="3719700" cy="1210500"/>
          </a:xfrm>
          <a:prstGeom prst="rightArrow">
            <a:avLst>
              <a:gd fmla="val 50000" name="adj1"/>
              <a:gd fmla="val 44637" name="adj2"/>
            </a:avLst>
          </a:prstGeom>
          <a:solidFill>
            <a:srgbClr val="D0E0E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200"/>
              </a:spcAft>
              <a:buNone/>
            </a:pPr>
            <a:r>
              <a:rPr lang="en-GB" sz="1300">
                <a:latin typeface="Montserrat"/>
                <a:ea typeface="Montserrat"/>
                <a:cs typeface="Montserrat"/>
                <a:sym typeface="Montserrat"/>
              </a:rPr>
              <a:t>Asynchronous Work on Phase 2 </a:t>
            </a:r>
            <a:br>
              <a:rPr lang="en-GB" sz="1300">
                <a:latin typeface="Montserrat"/>
                <a:ea typeface="Montserrat"/>
                <a:cs typeface="Montserrat"/>
                <a:sym typeface="Montserrat"/>
              </a:rPr>
            </a:br>
            <a:r>
              <a:rPr lang="en-GB" sz="1300">
                <a:latin typeface="Montserrat"/>
                <a:ea typeface="Montserrat"/>
                <a:cs typeface="Montserrat"/>
                <a:sym typeface="Montserrat"/>
              </a:rPr>
              <a:t>Def’s + Req’s for Other Variables</a:t>
            </a:r>
            <a:endParaRPr sz="1300">
              <a:latin typeface="Montserrat"/>
              <a:ea typeface="Montserrat"/>
              <a:cs typeface="Montserrat"/>
              <a:sym typeface="Montserrat"/>
            </a:endParaRPr>
          </a:p>
        </p:txBody>
      </p:sp>
      <p:grpSp>
        <p:nvGrpSpPr>
          <p:cNvPr id="137" name="Google Shape;137;p15"/>
          <p:cNvGrpSpPr/>
          <p:nvPr/>
        </p:nvGrpSpPr>
        <p:grpSpPr>
          <a:xfrm>
            <a:off x="10311625" y="5028300"/>
            <a:ext cx="1880400" cy="1829700"/>
            <a:chOff x="10311625" y="5028300"/>
            <a:chExt cx="1880400" cy="1829700"/>
          </a:xfrm>
        </p:grpSpPr>
        <p:sp>
          <p:nvSpPr>
            <p:cNvPr id="138" name="Google Shape;138;p15"/>
            <p:cNvSpPr/>
            <p:nvPr/>
          </p:nvSpPr>
          <p:spPr>
            <a:xfrm>
              <a:off x="10311625" y="5028300"/>
              <a:ext cx="1880400" cy="1829700"/>
            </a:xfrm>
            <a:prstGeom prst="rect">
              <a:avLst/>
            </a:prstGeom>
            <a:solidFill>
              <a:schemeClr val="dk1"/>
            </a:solidFill>
            <a:ln cap="flat" cmpd="sng" w="952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b="1" lang="en-GB" sz="1500">
                  <a:solidFill>
                    <a:schemeClr val="lt1"/>
                  </a:solidFill>
                  <a:latin typeface="Montserrat"/>
                  <a:ea typeface="Montserrat"/>
                  <a:cs typeface="Montserrat"/>
                  <a:sym typeface="Montserrat"/>
                </a:rPr>
                <a:t>Legend</a:t>
              </a:r>
              <a:endParaRPr b="1" sz="1500">
                <a:solidFill>
                  <a:schemeClr val="lt1"/>
                </a:solidFill>
                <a:latin typeface="Montserrat"/>
                <a:ea typeface="Montserrat"/>
                <a:cs typeface="Montserrat"/>
                <a:sym typeface="Montserrat"/>
              </a:endParaRPr>
            </a:p>
            <a:p>
              <a:pPr indent="0" lvl="0" marL="0" rtl="0" algn="ctr">
                <a:spcBef>
                  <a:spcPts val="0"/>
                </a:spcBef>
                <a:spcAft>
                  <a:spcPts val="0"/>
                </a:spcAft>
                <a:buNone/>
              </a:pPr>
              <a:r>
                <a:rPr lang="en-GB" sz="1500">
                  <a:solidFill>
                    <a:schemeClr val="lt1"/>
                  </a:solidFill>
                  <a:latin typeface="Montserrat"/>
                  <a:ea typeface="Montserrat"/>
                  <a:cs typeface="Montserrat"/>
                  <a:sym typeface="Montserrat"/>
                </a:rPr>
                <a:t>Boxes = Events</a:t>
              </a:r>
              <a:endParaRPr sz="1500">
                <a:solidFill>
                  <a:schemeClr val="lt1"/>
                </a:solidFill>
                <a:latin typeface="Montserrat"/>
                <a:ea typeface="Montserrat"/>
                <a:cs typeface="Montserrat"/>
                <a:sym typeface="Montserrat"/>
              </a:endParaRPr>
            </a:p>
            <a:p>
              <a:pPr indent="0" lvl="0" marL="0" rtl="0" algn="ctr">
                <a:spcBef>
                  <a:spcPts val="0"/>
                </a:spcBef>
                <a:spcAft>
                  <a:spcPts val="0"/>
                </a:spcAft>
                <a:buNone/>
              </a:pPr>
              <a:r>
                <a:rPr lang="en-GB" sz="1500">
                  <a:solidFill>
                    <a:schemeClr val="lt1"/>
                  </a:solidFill>
                  <a:latin typeface="Montserrat"/>
                  <a:ea typeface="Montserrat"/>
                  <a:cs typeface="Montserrat"/>
                  <a:sym typeface="Montserrat"/>
                </a:rPr>
                <a:t>Arrows = Work</a:t>
              </a:r>
              <a:endParaRPr sz="1500">
                <a:solidFill>
                  <a:schemeClr val="lt1"/>
                </a:solidFill>
                <a:latin typeface="Montserrat"/>
                <a:ea typeface="Montserrat"/>
                <a:cs typeface="Montserrat"/>
                <a:sym typeface="Montserrat"/>
              </a:endParaRPr>
            </a:p>
            <a:p>
              <a:pPr indent="0" lvl="0" marL="0" rtl="0" algn="ctr">
                <a:spcBef>
                  <a:spcPts val="0"/>
                </a:spcBef>
                <a:spcAft>
                  <a:spcPts val="0"/>
                </a:spcAft>
                <a:buNone/>
              </a:pPr>
              <a:r>
                <a:t/>
              </a:r>
              <a:endParaRPr sz="1500">
                <a:solidFill>
                  <a:schemeClr val="lt1"/>
                </a:solidFill>
                <a:latin typeface="Montserrat"/>
                <a:ea typeface="Montserrat"/>
                <a:cs typeface="Montserrat"/>
                <a:sym typeface="Montserrat"/>
              </a:endParaRPr>
            </a:p>
            <a:p>
              <a:pPr indent="0" lvl="0" marL="0" rtl="0" algn="ctr">
                <a:spcBef>
                  <a:spcPts val="0"/>
                </a:spcBef>
                <a:spcAft>
                  <a:spcPts val="0"/>
                </a:spcAft>
                <a:buNone/>
              </a:pPr>
              <a:r>
                <a:t/>
              </a:r>
              <a:endParaRPr sz="1500">
                <a:solidFill>
                  <a:schemeClr val="lt1"/>
                </a:solidFill>
                <a:latin typeface="Montserrat"/>
                <a:ea typeface="Montserrat"/>
                <a:cs typeface="Montserrat"/>
                <a:sym typeface="Montserrat"/>
              </a:endParaRPr>
            </a:p>
            <a:p>
              <a:pPr indent="0" lvl="0" marL="0" rtl="0" algn="ctr">
                <a:spcBef>
                  <a:spcPts val="0"/>
                </a:spcBef>
                <a:spcAft>
                  <a:spcPts val="0"/>
                </a:spcAft>
                <a:buNone/>
              </a:pPr>
              <a:r>
                <a:t/>
              </a:r>
              <a:endParaRPr sz="1500">
                <a:solidFill>
                  <a:schemeClr val="lt1"/>
                </a:solidFill>
                <a:latin typeface="Montserrat"/>
                <a:ea typeface="Montserrat"/>
                <a:cs typeface="Montserrat"/>
                <a:sym typeface="Montserrat"/>
              </a:endParaRPr>
            </a:p>
            <a:p>
              <a:pPr indent="0" lvl="0" marL="0" rtl="0" algn="ctr">
                <a:spcBef>
                  <a:spcPts val="0"/>
                </a:spcBef>
                <a:spcAft>
                  <a:spcPts val="0"/>
                </a:spcAft>
                <a:buNone/>
              </a:pPr>
              <a:r>
                <a:t/>
              </a:r>
              <a:endParaRPr sz="1500">
                <a:solidFill>
                  <a:schemeClr val="lt1"/>
                </a:solidFill>
                <a:latin typeface="Montserrat"/>
                <a:ea typeface="Montserrat"/>
                <a:cs typeface="Montserrat"/>
                <a:sym typeface="Montserrat"/>
              </a:endParaRPr>
            </a:p>
            <a:p>
              <a:pPr indent="0" lvl="0" marL="0" rtl="0" algn="ctr">
                <a:spcBef>
                  <a:spcPts val="0"/>
                </a:spcBef>
                <a:spcAft>
                  <a:spcPts val="0"/>
                </a:spcAft>
                <a:buNone/>
              </a:pPr>
              <a:r>
                <a:t/>
              </a:r>
              <a:endParaRPr sz="1500">
                <a:solidFill>
                  <a:schemeClr val="lt1"/>
                </a:solidFill>
                <a:latin typeface="Montserrat"/>
                <a:ea typeface="Montserrat"/>
                <a:cs typeface="Montserrat"/>
                <a:sym typeface="Montserrat"/>
              </a:endParaRPr>
            </a:p>
          </p:txBody>
        </p:sp>
        <p:sp>
          <p:nvSpPr>
            <p:cNvPr id="139" name="Google Shape;139;p15"/>
            <p:cNvSpPr/>
            <p:nvPr/>
          </p:nvSpPr>
          <p:spPr>
            <a:xfrm>
              <a:off x="10401175" y="5814176"/>
              <a:ext cx="1701300" cy="305700"/>
            </a:xfrm>
            <a:prstGeom prst="rect">
              <a:avLst/>
            </a:prstGeom>
            <a:solidFill>
              <a:srgbClr val="B6D7A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sz="1500">
                  <a:latin typeface="Montserrat"/>
                  <a:ea typeface="Montserrat"/>
                  <a:cs typeface="Montserrat"/>
                  <a:sym typeface="Montserrat"/>
                </a:rPr>
                <a:t>GEOGLAM</a:t>
              </a:r>
              <a:endParaRPr sz="1500">
                <a:latin typeface="Montserrat"/>
                <a:ea typeface="Montserrat"/>
                <a:cs typeface="Montserrat"/>
                <a:sym typeface="Montserrat"/>
              </a:endParaRPr>
            </a:p>
          </p:txBody>
        </p:sp>
        <p:sp>
          <p:nvSpPr>
            <p:cNvPr id="140" name="Google Shape;140;p15"/>
            <p:cNvSpPr/>
            <p:nvPr/>
          </p:nvSpPr>
          <p:spPr>
            <a:xfrm>
              <a:off x="10401175" y="6169633"/>
              <a:ext cx="1701300" cy="3057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sz="1500">
                  <a:latin typeface="Montserrat"/>
                  <a:ea typeface="Montserrat"/>
                  <a:cs typeface="Montserrat"/>
                  <a:sym typeface="Montserrat"/>
                </a:rPr>
                <a:t>CEOS/Agencies</a:t>
              </a:r>
              <a:endParaRPr sz="1500">
                <a:latin typeface="Montserrat"/>
                <a:ea typeface="Montserrat"/>
                <a:cs typeface="Montserrat"/>
                <a:sym typeface="Montserrat"/>
              </a:endParaRPr>
            </a:p>
          </p:txBody>
        </p:sp>
        <p:sp>
          <p:nvSpPr>
            <p:cNvPr id="141" name="Google Shape;141;p15"/>
            <p:cNvSpPr/>
            <p:nvPr/>
          </p:nvSpPr>
          <p:spPr>
            <a:xfrm>
              <a:off x="10401175" y="6533149"/>
              <a:ext cx="1701300" cy="305700"/>
            </a:xfrm>
            <a:prstGeom prst="rect">
              <a:avLst/>
            </a:prstGeom>
            <a:solidFill>
              <a:srgbClr val="D0E0E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sz="1500">
                  <a:latin typeface="Montserrat"/>
                  <a:ea typeface="Montserrat"/>
                  <a:cs typeface="Montserrat"/>
                  <a:sym typeface="Montserrat"/>
                </a:rPr>
                <a:t>Shared</a:t>
              </a:r>
              <a:endParaRPr sz="1500">
                <a:latin typeface="Montserrat"/>
                <a:ea typeface="Montserrat"/>
                <a:cs typeface="Montserrat"/>
                <a:sym typeface="Montserrat"/>
              </a:endParaRPr>
            </a:p>
          </p:txBody>
        </p:sp>
      </p:grpSp>
      <p:sp>
        <p:nvSpPr>
          <p:cNvPr id="142" name="Google Shape;142;p15"/>
          <p:cNvSpPr txBox="1"/>
          <p:nvPr/>
        </p:nvSpPr>
        <p:spPr>
          <a:xfrm>
            <a:off x="136922" y="-5250"/>
            <a:ext cx="1488300" cy="331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i="1" lang="en-GB" sz="1100">
                <a:solidFill>
                  <a:schemeClr val="dk2"/>
                </a:solidFill>
                <a:latin typeface="Montserrat"/>
                <a:ea typeface="Montserrat"/>
                <a:cs typeface="Montserrat"/>
                <a:sym typeface="Montserrat"/>
              </a:rPr>
              <a:t>Nov 2025</a:t>
            </a:r>
            <a:endParaRPr b="1" i="1" sz="1100">
              <a:solidFill>
                <a:schemeClr val="dk2"/>
              </a:solidFill>
              <a:latin typeface="Montserrat"/>
              <a:ea typeface="Montserrat"/>
              <a:cs typeface="Montserrat"/>
              <a:sym typeface="Montserrat"/>
            </a:endParaRPr>
          </a:p>
        </p:txBody>
      </p:sp>
      <p:sp>
        <p:nvSpPr>
          <p:cNvPr id="143" name="Google Shape;143;p15"/>
          <p:cNvSpPr txBox="1"/>
          <p:nvPr/>
        </p:nvSpPr>
        <p:spPr>
          <a:xfrm>
            <a:off x="5164244" y="-27575"/>
            <a:ext cx="2315700" cy="375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i="1" lang="en-GB" sz="1100">
                <a:solidFill>
                  <a:schemeClr val="dk2"/>
                </a:solidFill>
                <a:latin typeface="Montserrat"/>
                <a:ea typeface="Montserrat"/>
                <a:cs typeface="Montserrat"/>
                <a:sym typeface="Montserrat"/>
              </a:rPr>
              <a:t>Sept / Nov 2026</a:t>
            </a:r>
            <a:endParaRPr b="1" i="1" sz="1100">
              <a:solidFill>
                <a:schemeClr val="dk2"/>
              </a:solidFill>
              <a:latin typeface="Montserrat"/>
              <a:ea typeface="Montserrat"/>
              <a:cs typeface="Montserrat"/>
              <a:sym typeface="Montserrat"/>
            </a:endParaRPr>
          </a:p>
        </p:txBody>
      </p:sp>
      <p:sp>
        <p:nvSpPr>
          <p:cNvPr id="144" name="Google Shape;144;p15"/>
          <p:cNvSpPr txBox="1"/>
          <p:nvPr/>
        </p:nvSpPr>
        <p:spPr>
          <a:xfrm>
            <a:off x="8921761" y="17125"/>
            <a:ext cx="2190300" cy="331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i="1" lang="en-GB" sz="1100">
                <a:solidFill>
                  <a:schemeClr val="dk2"/>
                </a:solidFill>
                <a:latin typeface="Montserrat"/>
                <a:ea typeface="Montserrat"/>
                <a:cs typeface="Montserrat"/>
                <a:sym typeface="Montserrat"/>
              </a:rPr>
              <a:t>Winter - Spring 2027</a:t>
            </a:r>
            <a:endParaRPr b="1" i="1" sz="1100">
              <a:solidFill>
                <a:schemeClr val="dk2"/>
              </a:solidFill>
              <a:latin typeface="Montserrat"/>
              <a:ea typeface="Montserrat"/>
              <a:cs typeface="Montserrat"/>
              <a:sym typeface="Montserrat"/>
            </a:endParaRPr>
          </a:p>
        </p:txBody>
      </p:sp>
      <p:sp>
        <p:nvSpPr>
          <p:cNvPr id="145" name="Google Shape;145;p15"/>
          <p:cNvSpPr/>
          <p:nvPr/>
        </p:nvSpPr>
        <p:spPr>
          <a:xfrm>
            <a:off x="1625225" y="4769300"/>
            <a:ext cx="5105700" cy="1089300"/>
          </a:xfrm>
          <a:prstGeom prst="rightArrow">
            <a:avLst>
              <a:gd fmla="val 50000" name="adj1"/>
              <a:gd fmla="val 44637" name="adj2"/>
            </a:avLst>
          </a:prstGeom>
          <a:solidFill>
            <a:srgbClr val="D0E0E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sz="1300">
                <a:latin typeface="Montserrat"/>
                <a:ea typeface="Montserrat"/>
                <a:cs typeface="Montserrat"/>
                <a:sym typeface="Montserrat"/>
              </a:rPr>
              <a:t>Plan / Execute </a:t>
            </a:r>
            <a:r>
              <a:rPr lang="en-GB" sz="1300">
                <a:latin typeface="Montserrat"/>
                <a:ea typeface="Montserrat"/>
                <a:cs typeface="Montserrat"/>
                <a:sym typeface="Montserrat"/>
              </a:rPr>
              <a:t>ET Workshop</a:t>
            </a:r>
            <a:endParaRPr sz="1300">
              <a:latin typeface="Montserrat"/>
              <a:ea typeface="Montserrat"/>
              <a:cs typeface="Montserrat"/>
              <a:sym typeface="Montserrat"/>
            </a:endParaRPr>
          </a:p>
          <a:p>
            <a:pPr indent="0" lvl="0" marL="0" rtl="0" algn="ctr">
              <a:spcBef>
                <a:spcPts val="0"/>
              </a:spcBef>
              <a:spcAft>
                <a:spcPts val="0"/>
              </a:spcAft>
              <a:buNone/>
            </a:pPr>
            <a:r>
              <a:rPr lang="en-GB" sz="1300">
                <a:latin typeface="Montserrat"/>
                <a:ea typeface="Montserrat"/>
                <a:cs typeface="Montserrat"/>
                <a:sym typeface="Montserrat"/>
              </a:rPr>
              <a:t>(Oct or Nov 2026)</a:t>
            </a:r>
            <a:endParaRPr sz="1300">
              <a:latin typeface="Montserrat"/>
              <a:ea typeface="Montserrat"/>
              <a:cs typeface="Montserrat"/>
              <a:sym typeface="Montserrat"/>
            </a:endParaRPr>
          </a:p>
        </p:txBody>
      </p:sp>
      <p:sp>
        <p:nvSpPr>
          <p:cNvPr id="146" name="Google Shape;146;p15"/>
          <p:cNvSpPr/>
          <p:nvPr/>
        </p:nvSpPr>
        <p:spPr>
          <a:xfrm>
            <a:off x="1960644" y="752275"/>
            <a:ext cx="3090300" cy="4010400"/>
          </a:xfrm>
          <a:prstGeom prst="rect">
            <a:avLst/>
          </a:prstGeom>
          <a:solidFill>
            <a:schemeClr val="lt2"/>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b="1" lang="en-GB">
                <a:latin typeface="Montserrat"/>
                <a:ea typeface="Montserrat"/>
                <a:cs typeface="Montserrat"/>
                <a:sym typeface="Montserrat"/>
              </a:rPr>
              <a:t>SIT-41</a:t>
            </a:r>
            <a:endParaRPr b="1">
              <a:latin typeface="Montserrat"/>
              <a:ea typeface="Montserrat"/>
              <a:cs typeface="Montserrat"/>
              <a:sym typeface="Montserrat"/>
            </a:endParaRPr>
          </a:p>
          <a:p>
            <a:pPr indent="0" lvl="0" marL="0" rtl="0" algn="l">
              <a:spcBef>
                <a:spcPts val="200"/>
              </a:spcBef>
              <a:spcAft>
                <a:spcPts val="0"/>
              </a:spcAft>
              <a:buNone/>
            </a:pPr>
            <a:r>
              <a:t/>
            </a:r>
            <a:endParaRPr b="1">
              <a:latin typeface="Montserrat"/>
              <a:ea typeface="Montserrat"/>
              <a:cs typeface="Montserrat"/>
              <a:sym typeface="Montserrat"/>
            </a:endParaRPr>
          </a:p>
          <a:p>
            <a:pPr indent="0" lvl="0" marL="0" rtl="0" algn="l">
              <a:spcBef>
                <a:spcPts val="200"/>
              </a:spcBef>
              <a:spcAft>
                <a:spcPts val="0"/>
              </a:spcAft>
              <a:buNone/>
            </a:pPr>
            <a:r>
              <a:rPr b="1" lang="en-GB">
                <a:latin typeface="Montserrat"/>
                <a:ea typeface="Montserrat"/>
                <a:cs typeface="Montserrat"/>
                <a:sym typeface="Montserrat"/>
              </a:rPr>
              <a:t>Interim Update:</a:t>
            </a:r>
            <a:r>
              <a:rPr lang="en-GB">
                <a:latin typeface="Montserrat"/>
                <a:ea typeface="Montserrat"/>
                <a:cs typeface="Montserrat"/>
                <a:sym typeface="Montserrat"/>
              </a:rPr>
              <a:t>:</a:t>
            </a:r>
            <a:endParaRPr>
              <a:latin typeface="Montserrat"/>
              <a:ea typeface="Montserrat"/>
              <a:cs typeface="Montserrat"/>
              <a:sym typeface="Montserrat"/>
            </a:endParaRPr>
          </a:p>
          <a:p>
            <a:pPr indent="0" lvl="0" marL="0" rtl="0" algn="l">
              <a:spcBef>
                <a:spcPts val="200"/>
              </a:spcBef>
              <a:spcAft>
                <a:spcPts val="0"/>
              </a:spcAft>
              <a:buNone/>
            </a:pPr>
            <a:r>
              <a:rPr lang="en-GB">
                <a:latin typeface="Montserrat"/>
                <a:ea typeface="Montserrat"/>
                <a:cs typeface="Montserrat"/>
                <a:sym typeface="Montserrat"/>
              </a:rPr>
              <a:t>- EAV Consultancy</a:t>
            </a:r>
            <a:endParaRPr>
              <a:latin typeface="Montserrat"/>
              <a:ea typeface="Montserrat"/>
              <a:cs typeface="Montserrat"/>
              <a:sym typeface="Montserrat"/>
            </a:endParaRPr>
          </a:p>
          <a:p>
            <a:pPr indent="0" lvl="0" marL="0" rtl="0" algn="l">
              <a:spcBef>
                <a:spcPts val="200"/>
              </a:spcBef>
              <a:spcAft>
                <a:spcPts val="0"/>
              </a:spcAft>
              <a:buNone/>
            </a:pPr>
            <a:r>
              <a:rPr lang="en-GB">
                <a:latin typeface="Montserrat"/>
                <a:ea typeface="Montserrat"/>
                <a:cs typeface="Montserrat"/>
                <a:sym typeface="Montserrat"/>
              </a:rPr>
              <a:t>- Planned Onboarding of new Subgroup Members</a:t>
            </a:r>
            <a:endParaRPr>
              <a:latin typeface="Montserrat"/>
              <a:ea typeface="Montserrat"/>
              <a:cs typeface="Montserrat"/>
              <a:sym typeface="Montserrat"/>
            </a:endParaRPr>
          </a:p>
          <a:p>
            <a:pPr indent="0" lvl="0" marL="0" rtl="0" algn="l">
              <a:spcBef>
                <a:spcPts val="200"/>
              </a:spcBef>
              <a:spcAft>
                <a:spcPts val="0"/>
              </a:spcAft>
              <a:buNone/>
            </a:pPr>
            <a:r>
              <a:t/>
            </a:r>
            <a:endParaRPr>
              <a:latin typeface="Montserrat"/>
              <a:ea typeface="Montserrat"/>
              <a:cs typeface="Montserrat"/>
              <a:sym typeface="Montserrat"/>
            </a:endParaRPr>
          </a:p>
          <a:p>
            <a:pPr indent="0" lvl="0" marL="0" rtl="0" algn="l">
              <a:spcBef>
                <a:spcPts val="200"/>
              </a:spcBef>
              <a:spcAft>
                <a:spcPts val="0"/>
              </a:spcAft>
              <a:buNone/>
            </a:pPr>
            <a:r>
              <a:rPr b="1" lang="en-GB">
                <a:latin typeface="Montserrat"/>
                <a:ea typeface="Montserrat"/>
                <a:cs typeface="Montserrat"/>
                <a:sym typeface="Montserrat"/>
              </a:rPr>
              <a:t>Requests</a:t>
            </a:r>
            <a:endParaRPr>
              <a:latin typeface="Montserrat"/>
              <a:ea typeface="Montserrat"/>
              <a:cs typeface="Montserrat"/>
              <a:sym typeface="Montserrat"/>
            </a:endParaRPr>
          </a:p>
          <a:p>
            <a:pPr indent="-317500" lvl="0" marL="457200" rtl="0" algn="l">
              <a:spcBef>
                <a:spcPts val="200"/>
              </a:spcBef>
              <a:spcAft>
                <a:spcPts val="0"/>
              </a:spcAft>
              <a:buClr>
                <a:schemeClr val="accent6"/>
              </a:buClr>
              <a:buSzPts val="1400"/>
              <a:buFont typeface="Montserrat"/>
              <a:buAutoNum type="arabicPeriod"/>
            </a:pPr>
            <a:r>
              <a:rPr b="1" lang="en-GB">
                <a:solidFill>
                  <a:schemeClr val="accent6"/>
                </a:solidFill>
                <a:latin typeface="Montserrat"/>
                <a:ea typeface="Montserrat"/>
                <a:cs typeface="Montserrat"/>
                <a:sym typeface="Montserrat"/>
              </a:rPr>
              <a:t>Continue Plenary-39-21 action </a:t>
            </a:r>
            <a:endParaRPr b="1">
              <a:solidFill>
                <a:schemeClr val="accent6"/>
              </a:solidFill>
              <a:latin typeface="Montserrat"/>
              <a:ea typeface="Montserrat"/>
              <a:cs typeface="Montserrat"/>
              <a:sym typeface="Montserrat"/>
            </a:endParaRPr>
          </a:p>
          <a:p>
            <a:pPr indent="-317500" lvl="0" marL="457200" rtl="0" algn="l">
              <a:spcBef>
                <a:spcPts val="200"/>
              </a:spcBef>
              <a:spcAft>
                <a:spcPts val="0"/>
              </a:spcAft>
              <a:buClr>
                <a:schemeClr val="accent6"/>
              </a:buClr>
              <a:buSzPts val="1400"/>
              <a:buFont typeface="Montserrat"/>
              <a:buAutoNum type="arabicPeriod"/>
            </a:pPr>
            <a:r>
              <a:rPr b="1" lang="en-GB">
                <a:solidFill>
                  <a:schemeClr val="accent6"/>
                </a:solidFill>
                <a:latin typeface="Montserrat"/>
                <a:ea typeface="Montserrat"/>
                <a:cs typeface="Montserrat"/>
                <a:sym typeface="Montserrat"/>
              </a:rPr>
              <a:t>Agencies</a:t>
            </a:r>
            <a:r>
              <a:rPr lang="en-GB">
                <a:solidFill>
                  <a:schemeClr val="accent6"/>
                </a:solidFill>
                <a:latin typeface="Montserrat"/>
                <a:ea typeface="Montserrat"/>
                <a:cs typeface="Montserrat"/>
                <a:sym typeface="Montserrat"/>
              </a:rPr>
              <a:t>: please identify accountable/lead points of contact</a:t>
            </a:r>
            <a:endParaRPr>
              <a:solidFill>
                <a:schemeClr val="accent6"/>
              </a:solidFill>
              <a:latin typeface="Montserrat"/>
              <a:ea typeface="Montserrat"/>
              <a:cs typeface="Montserrat"/>
              <a:sym typeface="Montserrat"/>
            </a:endParaRPr>
          </a:p>
          <a:p>
            <a:pPr indent="-317500" lvl="0" marL="457200" rtl="0" algn="l">
              <a:spcBef>
                <a:spcPts val="200"/>
              </a:spcBef>
              <a:spcAft>
                <a:spcPts val="200"/>
              </a:spcAft>
              <a:buClr>
                <a:schemeClr val="accent6"/>
              </a:buClr>
              <a:buSzPts val="1400"/>
              <a:buFont typeface="Montserrat"/>
              <a:buAutoNum type="arabicPeriod"/>
            </a:pPr>
            <a:r>
              <a:rPr b="1" lang="en-GB">
                <a:solidFill>
                  <a:schemeClr val="accent6"/>
                </a:solidFill>
                <a:latin typeface="Montserrat"/>
                <a:ea typeface="Montserrat"/>
                <a:cs typeface="Montserrat"/>
                <a:sym typeface="Montserrat"/>
              </a:rPr>
              <a:t>Agencies</a:t>
            </a:r>
            <a:r>
              <a:rPr lang="en-GB">
                <a:solidFill>
                  <a:schemeClr val="accent6"/>
                </a:solidFill>
                <a:latin typeface="Montserrat"/>
                <a:ea typeface="Montserrat"/>
                <a:cs typeface="Montserrat"/>
                <a:sym typeface="Montserrat"/>
              </a:rPr>
              <a:t>: please respond to and collaborate with EAV Consultant</a:t>
            </a:r>
            <a:endParaRPr>
              <a:solidFill>
                <a:schemeClr val="accent6"/>
              </a:solidFill>
              <a:latin typeface="Montserrat"/>
              <a:ea typeface="Montserrat"/>
              <a:cs typeface="Montserrat"/>
              <a:sym typeface="Montserrat"/>
            </a:endParaRPr>
          </a:p>
        </p:txBody>
      </p:sp>
      <p:cxnSp>
        <p:nvCxnSpPr>
          <p:cNvPr id="147" name="Google Shape;147;p15"/>
          <p:cNvCxnSpPr>
            <a:endCxn id="146" idx="1"/>
          </p:cNvCxnSpPr>
          <p:nvPr/>
        </p:nvCxnSpPr>
        <p:spPr>
          <a:xfrm>
            <a:off x="1426044" y="2200375"/>
            <a:ext cx="534600" cy="557100"/>
          </a:xfrm>
          <a:prstGeom prst="straightConnector1">
            <a:avLst/>
          </a:prstGeom>
          <a:noFill/>
          <a:ln cap="flat" cmpd="sng" w="9525">
            <a:solidFill>
              <a:schemeClr val="accent6"/>
            </a:solidFill>
            <a:prstDash val="solid"/>
            <a:round/>
            <a:headEnd len="med" w="med" type="none"/>
            <a:tailEnd len="med" w="med" type="triangle"/>
          </a:ln>
        </p:spPr>
      </p:cxnSp>
      <p:sp>
        <p:nvSpPr>
          <p:cNvPr id="148" name="Google Shape;148;p15"/>
          <p:cNvSpPr txBox="1"/>
          <p:nvPr/>
        </p:nvSpPr>
        <p:spPr>
          <a:xfrm>
            <a:off x="1933259" y="17125"/>
            <a:ext cx="1488300" cy="331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i="1" lang="en-GB" sz="1100">
                <a:solidFill>
                  <a:schemeClr val="dk2"/>
                </a:solidFill>
                <a:latin typeface="Montserrat"/>
                <a:ea typeface="Montserrat"/>
                <a:cs typeface="Montserrat"/>
                <a:sym typeface="Montserrat"/>
              </a:rPr>
              <a:t>Apr</a:t>
            </a:r>
            <a:r>
              <a:rPr b="1" i="1" lang="en-GB" sz="1100">
                <a:solidFill>
                  <a:schemeClr val="dk2"/>
                </a:solidFill>
                <a:latin typeface="Montserrat"/>
                <a:ea typeface="Montserrat"/>
                <a:cs typeface="Montserrat"/>
                <a:sym typeface="Montserrat"/>
              </a:rPr>
              <a:t> 2026</a:t>
            </a:r>
            <a:endParaRPr b="1" i="1" sz="1100">
              <a:solidFill>
                <a:schemeClr val="dk2"/>
              </a:solidFill>
              <a:latin typeface="Montserrat"/>
              <a:ea typeface="Montserrat"/>
              <a:cs typeface="Montserrat"/>
              <a:sym typeface="Montserrat"/>
            </a:endParaRPr>
          </a:p>
        </p:txBody>
      </p:sp>
      <p:sp>
        <p:nvSpPr>
          <p:cNvPr id="149" name="Google Shape;149;p15"/>
          <p:cNvSpPr/>
          <p:nvPr/>
        </p:nvSpPr>
        <p:spPr>
          <a:xfrm>
            <a:off x="453750" y="5739200"/>
            <a:ext cx="2626200" cy="1089300"/>
          </a:xfrm>
          <a:prstGeom prst="rightArrow">
            <a:avLst>
              <a:gd fmla="val 50000" name="adj1"/>
              <a:gd fmla="val 44637" name="adj2"/>
            </a:avLst>
          </a:prstGeom>
          <a:solidFill>
            <a:srgbClr val="B6D7A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sz="1300">
                <a:latin typeface="Montserrat"/>
                <a:ea typeface="Montserrat"/>
                <a:cs typeface="Montserrat"/>
                <a:sym typeface="Montserrat"/>
              </a:rPr>
              <a:t>Hire EAV Consultant</a:t>
            </a:r>
            <a:endParaRPr sz="1300">
              <a:latin typeface="Montserrat"/>
              <a:ea typeface="Montserrat"/>
              <a:cs typeface="Montserrat"/>
              <a:sym typeface="Montserrat"/>
            </a:endParaRPr>
          </a:p>
        </p:txBody>
      </p:sp>
      <p:sp>
        <p:nvSpPr>
          <p:cNvPr id="150" name="Google Shape;150;p15"/>
          <p:cNvSpPr/>
          <p:nvPr/>
        </p:nvSpPr>
        <p:spPr>
          <a:xfrm>
            <a:off x="3253050" y="5739200"/>
            <a:ext cx="3090300" cy="1089300"/>
          </a:xfrm>
          <a:prstGeom prst="rightArrow">
            <a:avLst>
              <a:gd fmla="val 50000" name="adj1"/>
              <a:gd fmla="val 44637" name="adj2"/>
            </a:avLst>
          </a:prstGeom>
          <a:solidFill>
            <a:srgbClr val="D0E0E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en-GB" sz="1300">
                <a:latin typeface="Montserrat"/>
                <a:ea typeface="Montserrat"/>
                <a:cs typeface="Montserrat"/>
                <a:sym typeface="Montserrat"/>
              </a:rPr>
              <a:t>Onboard New Subgroup Members</a:t>
            </a:r>
            <a:endParaRPr sz="1300">
              <a:latin typeface="Montserrat"/>
              <a:ea typeface="Montserrat"/>
              <a:cs typeface="Montserrat"/>
              <a:sym typeface="Montserrat"/>
            </a:endParaRPr>
          </a:p>
        </p:txBody>
      </p:sp>
      <p:sp>
        <p:nvSpPr>
          <p:cNvPr id="151" name="Google Shape;151;p15"/>
          <p:cNvSpPr/>
          <p:nvPr/>
        </p:nvSpPr>
        <p:spPr>
          <a:xfrm>
            <a:off x="6981200" y="4769300"/>
            <a:ext cx="2833500" cy="1089300"/>
          </a:xfrm>
          <a:prstGeom prst="rightArrow">
            <a:avLst>
              <a:gd fmla="val 50000" name="adj1"/>
              <a:gd fmla="val 44637" name="adj2"/>
            </a:avLst>
          </a:prstGeom>
          <a:solidFill>
            <a:srgbClr val="D0E0E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None/>
            </a:pPr>
            <a:r>
              <a:rPr lang="en-GB" sz="1300">
                <a:latin typeface="Montserrat"/>
                <a:ea typeface="Montserrat"/>
                <a:cs typeface="Montserrat"/>
                <a:sym typeface="Montserrat"/>
              </a:rPr>
              <a:t>Design &amp; Populate  Ag-MIM</a:t>
            </a:r>
            <a:endParaRPr sz="1300">
              <a:latin typeface="Montserrat"/>
              <a:ea typeface="Montserrat"/>
              <a:cs typeface="Montserrat"/>
              <a:sym typeface="Montserrat"/>
            </a:endParaRPr>
          </a:p>
        </p:txBody>
      </p:sp>
      <p:sp>
        <p:nvSpPr>
          <p:cNvPr id="152" name="Google Shape;152;p15"/>
          <p:cNvSpPr/>
          <p:nvPr/>
        </p:nvSpPr>
        <p:spPr>
          <a:xfrm>
            <a:off x="8921750" y="752275"/>
            <a:ext cx="1653000" cy="4010400"/>
          </a:xfrm>
          <a:prstGeom prst="rect">
            <a:avLst/>
          </a:prstGeom>
          <a:solidFill>
            <a:schemeClr val="lt2"/>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b="1" lang="en-GB">
                <a:latin typeface="Montserrat"/>
                <a:ea typeface="Montserrat"/>
                <a:cs typeface="Montserrat"/>
                <a:sym typeface="Montserrat"/>
              </a:rPr>
              <a:t>SIT-42</a:t>
            </a:r>
            <a:endParaRPr b="1">
              <a:latin typeface="Montserrat"/>
              <a:ea typeface="Montserrat"/>
              <a:cs typeface="Montserrat"/>
              <a:sym typeface="Montserrat"/>
            </a:endParaRPr>
          </a:p>
          <a:p>
            <a:pPr indent="0" lvl="0" marL="0" rtl="0" algn="l">
              <a:spcBef>
                <a:spcPts val="200"/>
              </a:spcBef>
              <a:spcAft>
                <a:spcPts val="0"/>
              </a:spcAft>
              <a:buNone/>
            </a:pPr>
            <a:r>
              <a:t/>
            </a:r>
            <a:endParaRPr b="1">
              <a:latin typeface="Montserrat"/>
              <a:ea typeface="Montserrat"/>
              <a:cs typeface="Montserrat"/>
              <a:sym typeface="Montserrat"/>
            </a:endParaRPr>
          </a:p>
          <a:p>
            <a:pPr indent="0" lvl="0" marL="0" rtl="0" algn="l">
              <a:spcBef>
                <a:spcPts val="200"/>
              </a:spcBef>
              <a:spcAft>
                <a:spcPts val="0"/>
              </a:spcAft>
              <a:buNone/>
            </a:pPr>
            <a:r>
              <a:rPr b="1" lang="en-GB">
                <a:latin typeface="Montserrat"/>
                <a:ea typeface="Montserrat"/>
                <a:cs typeface="Montserrat"/>
                <a:sym typeface="Montserrat"/>
              </a:rPr>
              <a:t>Milestones: </a:t>
            </a:r>
            <a:endParaRPr b="1">
              <a:latin typeface="Montserrat"/>
              <a:ea typeface="Montserrat"/>
              <a:cs typeface="Montserrat"/>
              <a:sym typeface="Montserrat"/>
            </a:endParaRPr>
          </a:p>
          <a:p>
            <a:pPr indent="0" lvl="0" marL="0" rtl="0" algn="l">
              <a:spcBef>
                <a:spcPts val="200"/>
              </a:spcBef>
              <a:spcAft>
                <a:spcPts val="0"/>
              </a:spcAft>
              <a:buNone/>
            </a:pPr>
            <a:r>
              <a:rPr lang="en-GB">
                <a:latin typeface="Montserrat"/>
                <a:ea typeface="Montserrat"/>
                <a:cs typeface="Montserrat"/>
                <a:sym typeface="Montserrat"/>
              </a:rPr>
              <a:t>- Phase 2 Progress (or even completion!)</a:t>
            </a:r>
            <a:endParaRPr>
              <a:latin typeface="Montserrat"/>
              <a:ea typeface="Montserrat"/>
              <a:cs typeface="Montserrat"/>
              <a:sym typeface="Montserrat"/>
            </a:endParaRPr>
          </a:p>
          <a:p>
            <a:pPr indent="0" lvl="0" marL="0" rtl="0" algn="l">
              <a:spcBef>
                <a:spcPts val="200"/>
              </a:spcBef>
              <a:spcAft>
                <a:spcPts val="200"/>
              </a:spcAft>
              <a:buNone/>
            </a:pPr>
            <a:r>
              <a:rPr lang="en-GB">
                <a:latin typeface="Montserrat"/>
                <a:ea typeface="Montserrat"/>
                <a:cs typeface="Montserrat"/>
                <a:sym typeface="Montserrat"/>
              </a:rPr>
              <a:t>- Ag-MIM Design + Phase 1 implementation</a:t>
            </a:r>
            <a:endParaRPr>
              <a:latin typeface="Montserrat"/>
              <a:ea typeface="Montserrat"/>
              <a:cs typeface="Montserrat"/>
              <a:sym typeface="Montserrat"/>
            </a:endParaRPr>
          </a:p>
        </p:txBody>
      </p:sp>
      <p:sp>
        <p:nvSpPr>
          <p:cNvPr id="153" name="Google Shape;153;p15"/>
          <p:cNvSpPr/>
          <p:nvPr/>
        </p:nvSpPr>
        <p:spPr>
          <a:xfrm>
            <a:off x="10703700" y="752275"/>
            <a:ext cx="1488300" cy="4010400"/>
          </a:xfrm>
          <a:prstGeom prst="rect">
            <a:avLst/>
          </a:prstGeom>
          <a:solidFill>
            <a:schemeClr val="lt2"/>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b="1" lang="en-GB">
                <a:latin typeface="Montserrat"/>
                <a:ea typeface="Montserrat"/>
                <a:cs typeface="Montserrat"/>
                <a:sym typeface="Montserrat"/>
              </a:rPr>
              <a:t>Plenary-41</a:t>
            </a:r>
            <a:endParaRPr b="1">
              <a:latin typeface="Montserrat"/>
              <a:ea typeface="Montserrat"/>
              <a:cs typeface="Montserrat"/>
              <a:sym typeface="Montserrat"/>
            </a:endParaRPr>
          </a:p>
          <a:p>
            <a:pPr indent="0" lvl="0" marL="0" rtl="0" algn="l">
              <a:spcBef>
                <a:spcPts val="200"/>
              </a:spcBef>
              <a:spcAft>
                <a:spcPts val="0"/>
              </a:spcAft>
              <a:buNone/>
            </a:pPr>
            <a:r>
              <a:t/>
            </a:r>
            <a:endParaRPr b="1">
              <a:latin typeface="Montserrat"/>
              <a:ea typeface="Montserrat"/>
              <a:cs typeface="Montserrat"/>
              <a:sym typeface="Montserrat"/>
            </a:endParaRPr>
          </a:p>
          <a:p>
            <a:pPr indent="0" lvl="0" marL="0" rtl="0" algn="l">
              <a:spcBef>
                <a:spcPts val="200"/>
              </a:spcBef>
              <a:spcAft>
                <a:spcPts val="0"/>
              </a:spcAft>
              <a:buNone/>
            </a:pPr>
            <a:r>
              <a:rPr b="1" lang="en-GB">
                <a:latin typeface="Montserrat"/>
                <a:ea typeface="Montserrat"/>
                <a:cs typeface="Montserrat"/>
                <a:sym typeface="Montserrat"/>
              </a:rPr>
              <a:t>Completed?</a:t>
            </a:r>
            <a:endParaRPr b="1">
              <a:latin typeface="Montserrat"/>
              <a:ea typeface="Montserrat"/>
              <a:cs typeface="Montserrat"/>
              <a:sym typeface="Montserrat"/>
            </a:endParaRPr>
          </a:p>
          <a:p>
            <a:pPr indent="0" lvl="0" marL="0" rtl="0" algn="l">
              <a:spcBef>
                <a:spcPts val="200"/>
              </a:spcBef>
              <a:spcAft>
                <a:spcPts val="0"/>
              </a:spcAft>
              <a:buNone/>
            </a:pPr>
            <a:r>
              <a:rPr lang="en-GB">
                <a:latin typeface="Montserrat"/>
                <a:ea typeface="Montserrat"/>
                <a:cs typeface="Montserrat"/>
                <a:sym typeface="Montserrat"/>
              </a:rPr>
              <a:t>- </a:t>
            </a:r>
            <a:r>
              <a:rPr lang="en-GB">
                <a:latin typeface="Montserrat"/>
                <a:ea typeface="Montserrat"/>
                <a:cs typeface="Montserrat"/>
                <a:sym typeface="Montserrat"/>
              </a:rPr>
              <a:t>Req’s</a:t>
            </a:r>
            <a:endParaRPr>
              <a:latin typeface="Montserrat"/>
              <a:ea typeface="Montserrat"/>
              <a:cs typeface="Montserrat"/>
              <a:sym typeface="Montserrat"/>
            </a:endParaRPr>
          </a:p>
          <a:p>
            <a:pPr indent="0" lvl="0" marL="0" rtl="0" algn="l">
              <a:spcBef>
                <a:spcPts val="200"/>
              </a:spcBef>
              <a:spcAft>
                <a:spcPts val="0"/>
              </a:spcAft>
              <a:buNone/>
            </a:pPr>
            <a:r>
              <a:rPr lang="en-GB">
                <a:latin typeface="Montserrat"/>
                <a:ea typeface="Montserrat"/>
                <a:cs typeface="Montserrat"/>
                <a:sym typeface="Montserrat"/>
              </a:rPr>
              <a:t>- Stocktake</a:t>
            </a:r>
            <a:endParaRPr>
              <a:latin typeface="Montserrat"/>
              <a:ea typeface="Montserrat"/>
              <a:cs typeface="Montserrat"/>
              <a:sym typeface="Montserrat"/>
            </a:endParaRPr>
          </a:p>
          <a:p>
            <a:pPr indent="0" lvl="0" marL="0" rtl="0" algn="l">
              <a:spcBef>
                <a:spcPts val="200"/>
              </a:spcBef>
              <a:spcAft>
                <a:spcPts val="0"/>
              </a:spcAft>
              <a:buNone/>
            </a:pPr>
            <a:r>
              <a:rPr lang="en-GB">
                <a:latin typeface="Montserrat"/>
                <a:ea typeface="Montserrat"/>
                <a:cs typeface="Montserrat"/>
                <a:sym typeface="Montserrat"/>
              </a:rPr>
              <a:t>- Gap Analysis</a:t>
            </a:r>
            <a:endParaRPr>
              <a:latin typeface="Montserrat"/>
              <a:ea typeface="Montserrat"/>
              <a:cs typeface="Montserrat"/>
              <a:sym typeface="Montserrat"/>
            </a:endParaRPr>
          </a:p>
          <a:p>
            <a:pPr indent="0" lvl="0" marL="0" rtl="0" algn="l">
              <a:spcBef>
                <a:spcPts val="200"/>
              </a:spcBef>
              <a:spcAft>
                <a:spcPts val="0"/>
              </a:spcAft>
              <a:buNone/>
            </a:pPr>
            <a:r>
              <a:rPr lang="en-GB">
                <a:latin typeface="Montserrat"/>
                <a:ea typeface="Montserrat"/>
                <a:cs typeface="Montserrat"/>
                <a:sym typeface="Montserrat"/>
              </a:rPr>
              <a:t>- Prioritisation </a:t>
            </a:r>
            <a:endParaRPr>
              <a:latin typeface="Montserrat"/>
              <a:ea typeface="Montserrat"/>
              <a:cs typeface="Montserrat"/>
              <a:sym typeface="Montserrat"/>
            </a:endParaRPr>
          </a:p>
          <a:p>
            <a:pPr indent="0" lvl="0" marL="0" rtl="0" algn="l">
              <a:spcBef>
                <a:spcPts val="200"/>
              </a:spcBef>
              <a:spcAft>
                <a:spcPts val="200"/>
              </a:spcAft>
              <a:buNone/>
            </a:pPr>
            <a:r>
              <a:t/>
            </a:r>
            <a:endParaRPr>
              <a:latin typeface="Montserrat"/>
              <a:ea typeface="Montserrat"/>
              <a:cs typeface="Montserrat"/>
              <a:sym typeface="Montserrat"/>
            </a:endParaRPr>
          </a:p>
        </p:txBody>
      </p:sp>
      <p:sp>
        <p:nvSpPr>
          <p:cNvPr id="154" name="Google Shape;154;p15"/>
          <p:cNvSpPr txBox="1"/>
          <p:nvPr/>
        </p:nvSpPr>
        <p:spPr>
          <a:xfrm>
            <a:off x="10867968" y="17125"/>
            <a:ext cx="1314900" cy="331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i="1" lang="en-GB" sz="1100">
                <a:solidFill>
                  <a:schemeClr val="dk2"/>
                </a:solidFill>
                <a:latin typeface="Montserrat"/>
                <a:ea typeface="Montserrat"/>
                <a:cs typeface="Montserrat"/>
                <a:sym typeface="Montserrat"/>
              </a:rPr>
              <a:t>Nov 2027</a:t>
            </a:r>
            <a:endParaRPr b="1" i="1" sz="1100">
              <a:solidFill>
                <a:schemeClr val="dk2"/>
              </a:solidFill>
              <a:latin typeface="Montserrat"/>
              <a:ea typeface="Montserrat"/>
              <a:cs typeface="Montserrat"/>
              <a:sym typeface="Montserrat"/>
            </a:endParaRPr>
          </a:p>
        </p:txBody>
      </p:sp>
      <p:sp>
        <p:nvSpPr>
          <p:cNvPr id="155" name="Google Shape;155;p15"/>
          <p:cNvSpPr/>
          <p:nvPr/>
        </p:nvSpPr>
        <p:spPr>
          <a:xfrm>
            <a:off x="1854200" y="12700"/>
            <a:ext cx="3302100" cy="4940400"/>
          </a:xfrm>
          <a:prstGeom prst="roundRect">
            <a:avLst>
              <a:gd fmla="val 16667" name="adj"/>
            </a:avLst>
          </a:prstGeom>
          <a:noFill/>
          <a:ln cap="flat" cmpd="sng" w="28575">
            <a:solidFill>
              <a:schemeClr val="accent2"/>
            </a:solidFill>
            <a:prstDash val="dash"/>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ceos">
  <a:themeElements>
    <a:clrScheme name="Custom 2">
      <a:dk1>
        <a:srgbClr val="000000"/>
      </a:dk1>
      <a:lt1>
        <a:srgbClr val="FFFFFF"/>
      </a:lt1>
      <a:dk2>
        <a:srgbClr val="44546A"/>
      </a:dk2>
      <a:lt2>
        <a:srgbClr val="E7E6E6"/>
      </a:lt2>
      <a:accent1>
        <a:srgbClr val="33445F"/>
      </a:accent1>
      <a:accent2>
        <a:srgbClr val="A3CB34"/>
      </a:accent2>
      <a:accent3>
        <a:srgbClr val="C1666B"/>
      </a:accent3>
      <a:accent4>
        <a:srgbClr val="DDDDDD"/>
      </a:accent4>
      <a:accent5>
        <a:srgbClr val="7BC0D7"/>
      </a:accent5>
      <a:accent6>
        <a:srgbClr val="D1462F"/>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