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ibby Ros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10T00:28:56.322">
    <p:pos x="151" y="948"/>
    <p:text>clarify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Based on VC consultations held in Jan - Feb 2026, plus their inputs to work plan</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cc1add01e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cc1add01e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Dotted boxed are VC </a:t>
            </a:r>
            <a:r>
              <a:rPr lang="en-GB"/>
              <a:t>adjusted</a:t>
            </a:r>
            <a:r>
              <a:rPr lang="en-GB"/>
              <a:t> dates - based on latest knowledge of launch and mission </a:t>
            </a:r>
            <a:r>
              <a:rPr lang="en-GB"/>
              <a:t>extensions</a:t>
            </a:r>
            <a:endParaRPr/>
          </a:p>
          <a:p>
            <a:pPr indent="0" lvl="0" marL="0" rtl="0" algn="l">
              <a:spcBef>
                <a:spcPts val="0"/>
              </a:spcBef>
              <a:spcAft>
                <a:spcPts val="0"/>
              </a:spcAft>
              <a:buNone/>
            </a:pPr>
            <a:r>
              <a:rPr lang="en-GB"/>
              <a:t>Potential gap in global, daily LEO hyperspectral O/C coverage:</a:t>
            </a:r>
            <a:endParaRPr/>
          </a:p>
          <a:p>
            <a:pPr indent="457200" lvl="0" marL="0" rtl="0" algn="l">
              <a:spcBef>
                <a:spcPts val="0"/>
              </a:spcBef>
              <a:spcAft>
                <a:spcPts val="0"/>
              </a:spcAft>
              <a:buNone/>
            </a:pPr>
            <a:r>
              <a:rPr lang="en-GB"/>
              <a:t>Gap between PACE OCI (top row pink) and Sentinel-3 Next Gen AOLCI (bottom row pink) likely </a:t>
            </a:r>
            <a:endParaRPr/>
          </a:p>
          <a:p>
            <a:pPr indent="457200" lvl="0" marL="0" rtl="0" algn="l">
              <a:spcBef>
                <a:spcPts val="0"/>
              </a:spcBef>
              <a:spcAft>
                <a:spcPts val="0"/>
              </a:spcAft>
              <a:buNone/>
            </a:pPr>
            <a:r>
              <a:rPr lang="en-GB"/>
              <a:t>Concern is a lack of observation at ~2 day global coverage</a:t>
            </a:r>
            <a:endParaRPr/>
          </a:p>
          <a:p>
            <a:pPr indent="0" lvl="0" marL="0" rtl="0" algn="l">
              <a:spcBef>
                <a:spcPts val="0"/>
              </a:spcBef>
              <a:spcAft>
                <a:spcPts val="0"/>
              </a:spcAft>
              <a:buNone/>
            </a:pPr>
            <a:r>
              <a:rPr lang="en-GB"/>
              <a:t>Geostationary ocean colour radiometry gap (missions highlighted in green):</a:t>
            </a:r>
            <a:endParaRPr/>
          </a:p>
          <a:p>
            <a:pPr indent="0" lvl="0" marL="457200" rtl="0" algn="l">
              <a:spcBef>
                <a:spcPts val="0"/>
              </a:spcBef>
              <a:spcAft>
                <a:spcPts val="0"/>
              </a:spcAft>
              <a:buNone/>
            </a:pPr>
            <a:r>
              <a:rPr lang="en-GB"/>
              <a:t>Ocean Color (O/C) instrument for GeoXO mission no longer planned to fly</a:t>
            </a:r>
            <a:endParaRPr/>
          </a:p>
          <a:p>
            <a:pPr indent="0" lvl="0" marL="457200" rtl="0" algn="l">
              <a:spcBef>
                <a:spcPts val="0"/>
              </a:spcBef>
              <a:spcAft>
                <a:spcPts val="0"/>
              </a:spcAft>
              <a:buNone/>
            </a:pPr>
            <a:r>
              <a:rPr lang="en-GB"/>
              <a:t>Encourage CEOS Agencies to consider O/C instruments on GEO missions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cc1add01ec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cc1add01e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INSITU-OCR is a white paper published in 2012, which sets out recommendations that work towards consistency and accuracy in the development of essential climate variables from multiple missions. Core OCR-VC work is to implement the recommendations from this paper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cc1add01ec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cc1add01e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Starting to plan beyond the chart - with the A Coordinated International Satellite Altimetry Virtual Constellation: Towards 2050 published in 2025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cc1add01ec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cc1add01e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Coordinated International Satellite Altimetry Virtual Constellation: Towards 2050 published in 2025 (delivered to CEOS Plenary). </a:t>
            </a:r>
            <a:endParaRPr/>
          </a:p>
          <a:p>
            <a:pPr indent="0" lvl="0" marL="0" rtl="0" algn="l">
              <a:spcBef>
                <a:spcPts val="0"/>
              </a:spcBef>
              <a:spcAft>
                <a:spcPts val="0"/>
              </a:spcAft>
              <a:buNone/>
            </a:pPr>
            <a:r>
              <a:rPr lang="en-GB"/>
              <a:t>Sentinel-6B launched last year, </a:t>
            </a:r>
            <a:r>
              <a:rPr lang="en-GB"/>
              <a:t>commissioning</a:t>
            </a:r>
            <a:r>
              <a:rPr lang="en-GB"/>
              <a:t> underway</a:t>
            </a:r>
            <a:endParaRPr/>
          </a:p>
          <a:p>
            <a:pPr indent="0" lvl="0" marL="0" rtl="0" algn="l">
              <a:spcBef>
                <a:spcPts val="0"/>
              </a:spcBef>
              <a:spcAft>
                <a:spcPts val="0"/>
              </a:spcAft>
              <a:buNone/>
            </a:pPr>
            <a:r>
              <a:rPr lang="en-GB"/>
              <a:t>Sentinel-3C will launch later this year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cc1add01ec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cc1add01e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Multiple missions within each row. Good continuity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cc1add01ec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cc1add01e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Devloping multi-mission products for high wind extreme events to improve temporal res</a:t>
            </a:r>
            <a:endParaRPr/>
          </a:p>
          <a:p>
            <a:pPr indent="0" lvl="0" marL="0" rtl="0" algn="l">
              <a:spcBef>
                <a:spcPts val="0"/>
              </a:spcBef>
              <a:spcAft>
                <a:spcPts val="0"/>
              </a:spcAft>
              <a:buNone/>
            </a:pPr>
            <a:r>
              <a:rPr lang="en-GB"/>
              <a:t>Looking forward at next generation scatterometers</a:t>
            </a:r>
            <a:endParaRPr/>
          </a:p>
          <a:p>
            <a:pPr indent="0" lvl="0" marL="0" rtl="0" algn="l">
              <a:spcBef>
                <a:spcPts val="0"/>
              </a:spcBef>
              <a:spcAft>
                <a:spcPts val="0"/>
              </a:spcAft>
              <a:buNone/>
            </a:pPr>
            <a:r>
              <a:rPr lang="en-GB"/>
              <a:t>The CEOS FRM framework developed by WGCV provides specifications for </a:t>
            </a:r>
            <a:r>
              <a:rPr lang="en-GB"/>
              <a:t>trustworthy calibration and </a:t>
            </a:r>
            <a:r>
              <a:rPr lang="en-GB"/>
              <a:t>validation measurements. Some in-situ measurements used for OSVW Cal/Val are candidates for CEOS-FRM assessment. </a:t>
            </a:r>
            <a:endParaRPr/>
          </a:p>
          <a:p>
            <a:pPr indent="0" lvl="0" marL="0" rtl="0" algn="l">
              <a:spcBef>
                <a:spcPts val="0"/>
              </a:spcBef>
              <a:spcAft>
                <a:spcPts val="0"/>
              </a:spcAft>
              <a:buNone/>
            </a:pPr>
            <a:r>
              <a:rPr lang="en-GB"/>
              <a:t>FRM means: </a:t>
            </a:r>
            <a:r>
              <a:rPr lang="en-GB"/>
              <a:t>“A suite of independent, fully characterised, and traceable measurements, tailored specifically to address the calibration and validation needs of a class of satellite borne sensor”. CEOS WGCV is </a:t>
            </a:r>
            <a:r>
              <a:rPr lang="en-GB">
                <a:solidFill>
                  <a:schemeClr val="dk1"/>
                </a:solidFill>
              </a:rPr>
              <a:t>currently </a:t>
            </a:r>
            <a:r>
              <a:rPr lang="en-GB"/>
              <a:t>developing an assessment framework for FRMs to support a wide range of product validation across thematic domains, and encourages coordination with OSVW and the other VCs.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cc1add01e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cc1add01e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Categorised based on relevance to precipitation.</a:t>
            </a:r>
            <a:endParaRPr/>
          </a:p>
          <a:p>
            <a:pPr indent="0" lvl="0" marL="0" rtl="0" algn="l">
              <a:spcBef>
                <a:spcPts val="0"/>
              </a:spcBef>
              <a:spcAft>
                <a:spcPts val="0"/>
              </a:spcAft>
              <a:buNone/>
            </a:pPr>
            <a:r>
              <a:rPr lang="en-GB"/>
              <a:t>Good coverage by primary missions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cc1add01ec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cc1add01e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Will McCarty (NASA, replacing Chris Kidd)</a:t>
            </a:r>
            <a:endParaRPr/>
          </a:p>
          <a:p>
            <a:pPr indent="0" lvl="0" marL="0" rtl="0" algn="l">
              <a:spcBef>
                <a:spcPts val="0"/>
              </a:spcBef>
              <a:spcAft>
                <a:spcPts val="0"/>
              </a:spcAft>
              <a:buNone/>
            </a:pPr>
            <a:r>
              <a:rPr lang="en-GB"/>
              <a:t>User community for precipitation quite different from LSI - need to understand what community needs from ARD products, influence what the Precip PFS looks like</a:t>
            </a:r>
            <a:endParaRPr/>
          </a:p>
          <a:p>
            <a:pPr indent="0" lvl="0" marL="0" rtl="0" algn="l">
              <a:spcBef>
                <a:spcPts val="0"/>
              </a:spcBef>
              <a:spcAft>
                <a:spcPts val="0"/>
              </a:spcAft>
              <a:buNone/>
            </a:pPr>
            <a:r>
              <a:rPr lang="en-GB"/>
              <a:t>Some challenges with integrating commercial data - lisencing etc. for international user base</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cc1add01ec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cc1add01e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Missions </a:t>
            </a:r>
            <a:r>
              <a:rPr lang="en-GB"/>
              <a:t>separated</a:t>
            </a:r>
            <a:r>
              <a:rPr lang="en-GB"/>
              <a:t> by orbit type - LEO &amp; GEO. </a:t>
            </a:r>
            <a:endParaRPr/>
          </a:p>
          <a:p>
            <a:pPr indent="0" lvl="0" marL="0" rtl="0" algn="l">
              <a:spcBef>
                <a:spcPts val="0"/>
              </a:spcBef>
              <a:spcAft>
                <a:spcPts val="0"/>
              </a:spcAft>
              <a:buNone/>
            </a:pPr>
            <a:r>
              <a:rPr lang="en-GB"/>
              <a:t>Missions for LEO categorised by type, green - traditional IR (MetOp - AVHRR, VIIRS, Oceansat-3), orange - microwave radiometers (GCOM-W AMSR, CMIR), pink - ultra high res IR imagers (ECOSTRESS, TRISHNA, LSTM)</a:t>
            </a:r>
            <a:endParaRPr/>
          </a:p>
          <a:p>
            <a:pPr indent="0" lvl="0" marL="0" rtl="0" algn="l">
              <a:spcBef>
                <a:spcPts val="0"/>
              </a:spcBef>
              <a:spcAft>
                <a:spcPts val="0"/>
              </a:spcAft>
              <a:buNone/>
            </a:pPr>
            <a:r>
              <a:rPr lang="en-GB"/>
              <a:t>High resolution imagers coming up.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d2de0dc43a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d2de0dc43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GEO missions categorised by longitude - americans, europe/africa, middle east/india, east asia / pacific. </a:t>
            </a:r>
            <a:endParaRPr/>
          </a:p>
          <a:p>
            <a:pPr indent="0" lvl="0" marL="0" rtl="0" algn="l">
              <a:spcBef>
                <a:spcPts val="0"/>
              </a:spcBef>
              <a:spcAft>
                <a:spcPts val="0"/>
              </a:spcAft>
              <a:buNone/>
            </a:pPr>
            <a:r>
              <a:rPr lang="en-GB"/>
              <a:t>Good continuity for all regions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cc1add01e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cc1add01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 is much bigger than GHG, for simplicity focusing on CO2 and CH4, charts from GHG portal (ESA MIM Database). </a:t>
            </a:r>
            <a:endParaRPr/>
          </a:p>
          <a:p>
            <a:pPr indent="0" lvl="0" marL="0" rtl="0" algn="l">
              <a:spcBef>
                <a:spcPts val="0"/>
              </a:spcBef>
              <a:spcAft>
                <a:spcPts val="0"/>
              </a:spcAft>
              <a:buNone/>
            </a:pPr>
            <a:r>
              <a:rPr lang="en-GB"/>
              <a:t>Top: facility scale - point source mapper (GHGSat, Sentinel-5, hyperspectral - EMIT, PRISMA etc). Bottom: area mappers (OCO, GOSAT, CO2M)</a:t>
            </a:r>
            <a:endParaRPr/>
          </a:p>
          <a:p>
            <a:pPr indent="0" lvl="0" marL="0" rtl="0" algn="l">
              <a:spcBef>
                <a:spcPts val="0"/>
              </a:spcBef>
              <a:spcAft>
                <a:spcPts val="0"/>
              </a:spcAft>
              <a:buNone/>
            </a:pPr>
            <a:r>
              <a:rPr lang="en-GB"/>
              <a:t>Database team have developed some tooling to generate these timelines automatically, based on the inputs provided by Agencies in the database survey</a:t>
            </a:r>
            <a:endParaRPr/>
          </a:p>
          <a:p>
            <a:pPr indent="0" lvl="0" marL="0" rtl="0" algn="l">
              <a:spcBef>
                <a:spcPts val="0"/>
              </a:spcBef>
              <a:spcAft>
                <a:spcPts val="0"/>
              </a:spcAft>
              <a:buNone/>
            </a:pPr>
            <a:r>
              <a:rPr lang="en-GB"/>
              <a:t>No apparent gap. A number of commercial providers for facility scale.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cc1add01ec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cc1add01e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Good collaboration between SST and others group, LSI, COAST, Biodiversity. </a:t>
            </a:r>
            <a:endParaRPr/>
          </a:p>
          <a:p>
            <a:pPr indent="0" lvl="0" marL="0" rtl="0" algn="l">
              <a:spcBef>
                <a:spcPts val="0"/>
              </a:spcBef>
              <a:spcAft>
                <a:spcPts val="0"/>
              </a:spcAft>
              <a:buNone/>
            </a:pPr>
            <a:r>
              <a:rPr lang="en-GB"/>
              <a:t>PFS update with LSI ensures consistent product across both land and sea surface temperature. </a:t>
            </a:r>
            <a:endParaRPr/>
          </a:p>
          <a:p>
            <a:pPr indent="0" lvl="0" marL="0" rtl="0" algn="l">
              <a:spcBef>
                <a:spcPts val="0"/>
              </a:spcBef>
              <a:spcAft>
                <a:spcPts val="0"/>
              </a:spcAft>
              <a:buNone/>
            </a:pPr>
            <a:r>
              <a:rPr lang="en-GB"/>
              <a:t>Previous work with COAST on sea surface temperature in the coastal region. </a:t>
            </a:r>
            <a:r>
              <a:rPr lang="en-GB"/>
              <a:t>Combining</a:t>
            </a:r>
            <a:r>
              <a:rPr lang="en-GB"/>
              <a:t> </a:t>
            </a:r>
            <a:r>
              <a:rPr lang="en-GB"/>
              <a:t>datasets</a:t>
            </a:r>
            <a:r>
              <a:rPr lang="en-GB"/>
              <a:t> to fill gaps in coastal obseravtions - go closer to coast. </a:t>
            </a:r>
            <a:endParaRPr/>
          </a:p>
          <a:p>
            <a:pPr indent="0" lvl="0" marL="0" rtl="0" algn="l">
              <a:spcBef>
                <a:spcPts val="0"/>
              </a:spcBef>
              <a:spcAft>
                <a:spcPts val="0"/>
              </a:spcAft>
              <a:buNone/>
            </a:pPr>
            <a:r>
              <a:rPr lang="en-GB"/>
              <a:t>Core work is to provide data in the GHRSST (grist) Data Specification format</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d4ee10b28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d4ee10b28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LSI-VC: regular commercial sector engagement sessions alongside their biannual meetings - mostly focused on CEOS-ARD</a:t>
            </a:r>
            <a:endParaRPr/>
          </a:p>
          <a:p>
            <a:pPr indent="0" lvl="0" marL="0" rtl="0" algn="l">
              <a:spcBef>
                <a:spcPts val="0"/>
              </a:spcBef>
              <a:spcAft>
                <a:spcPts val="0"/>
              </a:spcAft>
              <a:buNone/>
            </a:pPr>
            <a:r>
              <a:rPr lang="en-GB"/>
              <a:t>AC-VC: commercial sector engagement in the common practices for facility scale methane measurements - GHGSat, CarbonMapper etc. providing quality data.</a:t>
            </a:r>
            <a:endParaRPr/>
          </a:p>
          <a:p>
            <a:pPr indent="0" lvl="0" marL="0" rtl="0" algn="l">
              <a:spcBef>
                <a:spcPts val="0"/>
              </a:spcBef>
              <a:spcAft>
                <a:spcPts val="0"/>
              </a:spcAft>
              <a:buNone/>
            </a:pPr>
            <a:r>
              <a:rPr lang="en-GB"/>
              <a:t>P-VC: working to integrate data, some challenges</a:t>
            </a:r>
            <a:endParaRPr/>
          </a:p>
          <a:p>
            <a:pPr indent="0" lvl="0" marL="0" rtl="0" algn="l">
              <a:spcBef>
                <a:spcPts val="0"/>
              </a:spcBef>
              <a:spcAft>
                <a:spcPts val="0"/>
              </a:spcAft>
              <a:buNone/>
            </a:pPr>
            <a:r>
              <a:rPr lang="en-GB"/>
              <a:t>SST-VC: good engagement of commercial sector in the CEOS-ARD surface temperature specification development activity - with LSI. One company joined last year’s meeting (ororatech). </a:t>
            </a:r>
            <a:endParaRPr/>
          </a:p>
          <a:p>
            <a:pPr indent="0" lvl="0" marL="0" rtl="0" algn="l">
              <a:spcBef>
                <a:spcPts val="0"/>
              </a:spcBef>
              <a:spcAft>
                <a:spcPts val="0"/>
              </a:spcAft>
              <a:buNone/>
            </a:pPr>
            <a:r>
              <a:rPr lang="en-GB"/>
              <a:t>OSVW: individual agencies working with commercial companies, but not in the VC yet. Looking at new technologies and possibilities to support the global observing system</a:t>
            </a:r>
            <a:endParaRPr/>
          </a:p>
          <a:p>
            <a:pPr indent="0" lvl="0" marL="0" rtl="0" algn="l">
              <a:spcBef>
                <a:spcPts val="0"/>
              </a:spcBef>
              <a:spcAft>
                <a:spcPts val="0"/>
              </a:spcAft>
              <a:buNone/>
            </a:pPr>
            <a:r>
              <a:rPr lang="en-GB"/>
              <a:t>OCR-VC: limited engagement - only some engagement on IOCCG. </a:t>
            </a:r>
            <a:endParaRPr/>
          </a:p>
          <a:p>
            <a:pPr indent="0" lvl="0" marL="0" rtl="0" algn="l">
              <a:spcBef>
                <a:spcPts val="0"/>
              </a:spcBef>
              <a:spcAft>
                <a:spcPts val="0"/>
              </a:spcAft>
              <a:buNone/>
            </a:pPr>
            <a:r>
              <a:rPr lang="en-GB"/>
              <a:t>COAST: </a:t>
            </a:r>
            <a:r>
              <a:rPr lang="en-GB"/>
              <a:t>Individual</a:t>
            </a:r>
            <a:r>
              <a:rPr lang="en-GB"/>
              <a:t> agencies are engaging with commercial users - NASA has recently joined the industry advisory board of a fisheries consortium. </a:t>
            </a:r>
            <a:endParaRPr/>
          </a:p>
          <a:p>
            <a:pPr indent="0" lvl="0" marL="0" rtl="0" algn="l">
              <a:spcBef>
                <a:spcPts val="0"/>
              </a:spcBef>
              <a:spcAft>
                <a:spcPts val="0"/>
              </a:spcAft>
              <a:buNone/>
            </a:pPr>
            <a:r>
              <a:rPr lang="en-GB"/>
              <a:t>OST-VC: no commercial players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cc1add01ec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cc1add01e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AC-VC supporting GHG-TT with GST Strategy actions as well, </a:t>
            </a:r>
            <a:r>
              <a:rPr lang="en-GB"/>
              <a:t>part of GHG Roadmap action annex, included in work plan</a:t>
            </a:r>
            <a:endParaRPr/>
          </a:p>
          <a:p>
            <a:pPr indent="0" lvl="0" marL="0" rtl="0" algn="l">
              <a:spcBef>
                <a:spcPts val="0"/>
              </a:spcBef>
              <a:spcAft>
                <a:spcPts val="0"/>
              </a:spcAft>
              <a:buNone/>
            </a:pPr>
            <a:r>
              <a:rPr lang="en-GB"/>
              <a:t>Harmonisation of tropospheric ozone datasets was a completed deliverable - harmonise the spatiotemporal perspective of sixteen satellite ozone data records, thereby accounting as much as possible for differences in vertical smoothing and sampling. </a:t>
            </a:r>
            <a:endParaRPr/>
          </a:p>
          <a:p>
            <a:pPr indent="0" lvl="0" marL="0" rtl="0" algn="l">
              <a:spcBef>
                <a:spcPts val="0"/>
              </a:spcBef>
              <a:spcAft>
                <a:spcPts val="0"/>
              </a:spcAft>
              <a:buNone/>
            </a:pPr>
            <a:r>
              <a:rPr lang="en-GB"/>
              <a:t>PM2.5 white paper &amp; recommendations presented to plenary in 2022, working on roadmap to implement recommendations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cc1add01e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cc1add01e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 comprehensive, but the most important missions for COAST-VC’s work. </a:t>
            </a:r>
            <a:endParaRPr/>
          </a:p>
          <a:p>
            <a:pPr indent="0" lvl="0" marL="0" rtl="0" algn="l">
              <a:spcBef>
                <a:spcPts val="0"/>
              </a:spcBef>
              <a:spcAft>
                <a:spcPts val="0"/>
              </a:spcAft>
              <a:buNone/>
            </a:pPr>
            <a:r>
              <a:rPr lang="en-GB"/>
              <a:t>SAR (Sentinel-1, Radarsat), Multispectral (Landsat, Sentinel, PACE), Atmsophere (Sentinel-4, -5, CO2M), Microwave Radiometers (GCOM-W (AMSR)), Altimeters (SWOT, Sentinel-6), Hyperspectral (CHIME)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c1add01ec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c1add01e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Nima Pahlevan (NASA, replacing Paul DiGiacomo (NOAA))</a:t>
            </a:r>
            <a:endParaRPr/>
          </a:p>
          <a:p>
            <a:pPr indent="0" lvl="0" marL="0" rtl="0" algn="l">
              <a:spcBef>
                <a:spcPts val="0"/>
              </a:spcBef>
              <a:spcAft>
                <a:spcPts val="0"/>
              </a:spcAft>
              <a:buNone/>
            </a:pPr>
            <a:r>
              <a:rPr lang="en-GB"/>
              <a:t>Gap analysis - COAST their methodology at WQ workshop on monday, supporting CEOS Chair &amp; SIT Chair </a:t>
            </a:r>
            <a:r>
              <a:rPr lang="en-GB"/>
              <a:t>activities</a:t>
            </a:r>
            <a:endParaRPr/>
          </a:p>
          <a:p>
            <a:pPr indent="0" lvl="0" marL="0" rtl="0" algn="l">
              <a:spcBef>
                <a:spcPts val="0"/>
              </a:spcBef>
              <a:spcAft>
                <a:spcPts val="0"/>
              </a:spcAft>
              <a:buNone/>
            </a:pPr>
            <a:r>
              <a:rPr lang="en-GB"/>
              <a:t>Presenting keynote at CoSPAR general assembly, UN Ocean Decade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cc1add01ec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cc1add01e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Timelines restricted to missions contributing CEOS-ARD products - dark blue = compliant, light blue = under peer review, beige = in development. </a:t>
            </a:r>
            <a:endParaRPr/>
          </a:p>
          <a:p>
            <a:pPr indent="0" lvl="0" marL="0" rtl="0" algn="l">
              <a:spcBef>
                <a:spcPts val="0"/>
              </a:spcBef>
              <a:spcAft>
                <a:spcPts val="0"/>
              </a:spcAft>
              <a:buNone/>
            </a:pPr>
            <a:r>
              <a:rPr lang="en-GB"/>
              <a:t>Some missions provide multiple products. </a:t>
            </a:r>
            <a:endParaRPr/>
          </a:p>
          <a:p>
            <a:pPr indent="0" lvl="0" marL="0" rtl="0" algn="l">
              <a:spcBef>
                <a:spcPts val="0"/>
              </a:spcBef>
              <a:spcAft>
                <a:spcPts val="0"/>
              </a:spcAft>
              <a:buNone/>
            </a:pPr>
            <a:r>
              <a:rPr lang="en-GB"/>
              <a:t>Five Product Family Specifications produced by LSI-VC for CEOS-ARD: Surface Reflectance, Surface Temp, Nighttime lights surface radiance, aquatic reflectance, and SAR. What the products are assessed against.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d2de0dc43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d2de0dc43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LSI-VC supports space data component for GFOI. </a:t>
            </a:r>
            <a:endParaRPr/>
          </a:p>
          <a:p>
            <a:pPr indent="0" lvl="0" marL="0" rtl="0" algn="l">
              <a:spcBef>
                <a:spcPts val="0"/>
              </a:spcBef>
              <a:spcAft>
                <a:spcPts val="0"/>
              </a:spcAft>
              <a:buNone/>
            </a:pPr>
            <a:r>
              <a:rPr lang="en-GB"/>
              <a:t>Charts originally developed by space data coordination group within CEOS, who ensured data </a:t>
            </a:r>
            <a:r>
              <a:rPr lang="en-GB"/>
              <a:t>access</a:t>
            </a:r>
            <a:r>
              <a:rPr lang="en-GB"/>
              <a:t> for GFOI activities. </a:t>
            </a:r>
            <a:endParaRPr/>
          </a:p>
          <a:p>
            <a:pPr indent="0" lvl="0" marL="0" rtl="0" algn="l">
              <a:spcBef>
                <a:spcPts val="0"/>
              </a:spcBef>
              <a:spcAft>
                <a:spcPts val="0"/>
              </a:spcAft>
              <a:buNone/>
            </a:pPr>
            <a:r>
              <a:rPr lang="en-GB"/>
              <a:t>Core mission include C-band, L-band, optical and ‘special’ (ALOS series and CBERS series).</a:t>
            </a:r>
            <a:endParaRPr/>
          </a:p>
          <a:p>
            <a:pPr indent="0" lvl="0" marL="0" rtl="0" algn="l">
              <a:spcBef>
                <a:spcPts val="0"/>
              </a:spcBef>
              <a:spcAft>
                <a:spcPts val="0"/>
              </a:spcAft>
              <a:buNone/>
            </a:pPr>
            <a:r>
              <a:rPr lang="en-GB"/>
              <a:t>Mission </a:t>
            </a:r>
            <a:r>
              <a:rPr lang="en-GB"/>
              <a:t>providing</a:t>
            </a:r>
            <a:r>
              <a:rPr lang="en-GB"/>
              <a:t> biomass products (L-band, P-band, X-band, Lidar - e.g. GEDI)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2de0dc43a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2de0dc43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From Wildfire Portal, supporting new LSI-VC wildfire subgroup. Only active wildfires.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cc1add01e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cc1add01e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 Adams replacing Jonathon Ross for GA</a:t>
            </a:r>
            <a:endParaRPr/>
          </a:p>
          <a:p>
            <a:pPr indent="0" lvl="0" marL="0" rtl="0" algn="l">
              <a:spcBef>
                <a:spcPts val="0"/>
              </a:spcBef>
              <a:spcAft>
                <a:spcPts val="0"/>
              </a:spcAft>
              <a:buNone/>
            </a:pPr>
            <a:r>
              <a:rPr lang="en-GB"/>
              <a:t>At each of the LSI-VC </a:t>
            </a:r>
            <a:r>
              <a:rPr lang="en-GB"/>
              <a:t>meetings, have commercial engagement session</a:t>
            </a:r>
            <a:endParaRPr/>
          </a:p>
          <a:p>
            <a:pPr indent="0" lvl="0" marL="0" rtl="0" algn="l">
              <a:spcBef>
                <a:spcPts val="0"/>
              </a:spcBef>
              <a:spcAft>
                <a:spcPts val="0"/>
              </a:spcAft>
              <a:buNone/>
            </a:pPr>
            <a:r>
              <a:rPr lang="en-GB"/>
              <a:t>Standards - coordinating with ISO &amp; OGC for CEOS-ARD standards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0.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mt.copernicus.org/articles/18/6893/202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7.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8.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323000" y="163700"/>
            <a:ext cx="6941700" cy="4098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6500"/>
              <a:t>Virtual Constellation </a:t>
            </a:r>
            <a:r>
              <a:rPr lang="en-GB" sz="6500"/>
              <a:t>Synthesis</a:t>
            </a:r>
            <a:r>
              <a:rPr lang="en-GB" sz="6500"/>
              <a:t> Report</a:t>
            </a:r>
            <a:endParaRPr sz="6500"/>
          </a:p>
        </p:txBody>
      </p:sp>
      <p:sp>
        <p:nvSpPr>
          <p:cNvPr id="67" name="Google Shape;67;p7"/>
          <p:cNvSpPr/>
          <p:nvPr/>
        </p:nvSpPr>
        <p:spPr>
          <a:xfrm>
            <a:off x="7264700" y="4525176"/>
            <a:ext cx="4833000" cy="21858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000">
                <a:solidFill>
                  <a:schemeClr val="accent1"/>
                </a:solidFill>
                <a:latin typeface="Montserrat"/>
                <a:ea typeface="Montserrat"/>
                <a:cs typeface="Montserrat"/>
                <a:sym typeface="Montserrat"/>
              </a:rPr>
              <a:t>Sid Boukabara, NASA</a:t>
            </a:r>
            <a:endParaRPr b="1" sz="20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000">
                <a:solidFill>
                  <a:schemeClr val="accent1"/>
                </a:solidFill>
                <a:latin typeface="Montserrat"/>
                <a:ea typeface="Montserrat"/>
                <a:cs typeface="Montserrat"/>
                <a:sym typeface="Montserrat"/>
              </a:rPr>
              <a:t>SIT Chair Team</a:t>
            </a:r>
            <a:endParaRPr b="1" sz="20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000">
                <a:solidFill>
                  <a:schemeClr val="accent1"/>
                </a:solidFill>
                <a:latin typeface="Montserrat"/>
                <a:ea typeface="Montserrat"/>
                <a:cs typeface="Montserrat"/>
                <a:sym typeface="Montserrat"/>
              </a:rPr>
              <a:t>Agenda Item 7.2</a:t>
            </a:r>
            <a:endParaRPr sz="1200">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000">
                <a:solidFill>
                  <a:schemeClr val="accent1"/>
                </a:solidFill>
                <a:latin typeface="Montserrat"/>
                <a:ea typeface="Montserrat"/>
                <a:cs typeface="Montserrat"/>
                <a:sym typeface="Montserrat"/>
              </a:rPr>
              <a:t>CEOS SIT-41 2026</a:t>
            </a:r>
            <a:endParaRPr b="1" sz="20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000">
                <a:solidFill>
                  <a:schemeClr val="accent1"/>
                </a:solidFill>
                <a:latin typeface="Montserrat"/>
                <a:ea typeface="Montserrat"/>
                <a:cs typeface="Montserrat"/>
                <a:sym typeface="Montserrat"/>
              </a:rPr>
              <a:t>Irvine, California, USA</a:t>
            </a:r>
            <a:endParaRPr b="1" sz="20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000">
                <a:solidFill>
                  <a:schemeClr val="accent1"/>
                </a:solidFill>
                <a:latin typeface="Montserrat"/>
                <a:ea typeface="Montserrat"/>
                <a:cs typeface="Montserrat"/>
                <a:sym typeface="Montserrat"/>
              </a:rPr>
              <a:t>14-16 April 2026</a:t>
            </a:r>
            <a:endParaRPr b="1" sz="20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OCR-VC</a:t>
            </a:r>
            <a:endParaRPr/>
          </a:p>
        </p:txBody>
      </p:sp>
      <p:pic>
        <p:nvPicPr>
          <p:cNvPr id="140" name="Google Shape;140;p16" title="Ocean Colour Radiometery Virtual Constellation (3).png"/>
          <p:cNvPicPr preferRelativeResize="0"/>
          <p:nvPr/>
        </p:nvPicPr>
        <p:blipFill>
          <a:blip r:embed="rId3">
            <a:alphaModFix/>
          </a:blip>
          <a:stretch>
            <a:fillRect/>
          </a:stretch>
        </p:blipFill>
        <p:spPr>
          <a:xfrm>
            <a:off x="1877525" y="1160803"/>
            <a:ext cx="9386998" cy="5252671"/>
          </a:xfrm>
          <a:prstGeom prst="rect">
            <a:avLst/>
          </a:prstGeom>
          <a:noFill/>
          <a:ln>
            <a:noFill/>
          </a:ln>
        </p:spPr>
      </p:pic>
      <p:sp>
        <p:nvSpPr>
          <p:cNvPr id="141" name="Google Shape;141;p16"/>
          <p:cNvSpPr/>
          <p:nvPr/>
        </p:nvSpPr>
        <p:spPr>
          <a:xfrm>
            <a:off x="417525" y="5291675"/>
            <a:ext cx="10803600" cy="200700"/>
          </a:xfrm>
          <a:prstGeom prst="rect">
            <a:avLst/>
          </a:prstGeom>
          <a:solidFill>
            <a:srgbClr val="A3CB34">
              <a:alpha val="1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chemeClr val="dk1"/>
                </a:solidFill>
                <a:latin typeface="Montserrat"/>
                <a:ea typeface="Montserrat"/>
                <a:cs typeface="Montserrat"/>
                <a:sym typeface="Montserrat"/>
              </a:rPr>
              <a:t>GEO (Asia-Pacific)</a:t>
            </a:r>
            <a:endParaRPr b="1"/>
          </a:p>
        </p:txBody>
      </p:sp>
      <p:sp>
        <p:nvSpPr>
          <p:cNvPr id="142" name="Google Shape;142;p16"/>
          <p:cNvSpPr/>
          <p:nvPr/>
        </p:nvSpPr>
        <p:spPr>
          <a:xfrm>
            <a:off x="1487450" y="4325250"/>
            <a:ext cx="9733800" cy="200700"/>
          </a:xfrm>
          <a:prstGeom prst="rect">
            <a:avLst/>
          </a:prstGeom>
          <a:solidFill>
            <a:srgbClr val="A3CB34">
              <a:alpha val="1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solidFill>
                  <a:schemeClr val="dk1"/>
                </a:solidFill>
                <a:latin typeface="Montserrat"/>
                <a:ea typeface="Montserrat"/>
                <a:cs typeface="Montserrat"/>
                <a:sym typeface="Montserrat"/>
              </a:rPr>
              <a:t>GEO (Asia-Pacific)</a:t>
            </a:r>
            <a:endParaRPr b="1"/>
          </a:p>
        </p:txBody>
      </p:sp>
      <p:sp>
        <p:nvSpPr>
          <p:cNvPr id="143" name="Google Shape;143;p16"/>
          <p:cNvSpPr/>
          <p:nvPr/>
        </p:nvSpPr>
        <p:spPr>
          <a:xfrm>
            <a:off x="1748425" y="1620150"/>
            <a:ext cx="9472800" cy="200700"/>
          </a:xfrm>
          <a:prstGeom prst="rect">
            <a:avLst/>
          </a:prstGeom>
          <a:solidFill>
            <a:srgbClr val="A3CB34">
              <a:alpha val="1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latin typeface="Montserrat"/>
                <a:ea typeface="Montserrat"/>
                <a:cs typeface="Montserrat"/>
                <a:sym typeface="Montserrat"/>
              </a:rPr>
              <a:t>GEO (Americas)</a:t>
            </a:r>
            <a:endParaRPr b="1" sz="11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idx="1" type="body"/>
          </p:nvPr>
        </p:nvSpPr>
        <p:spPr>
          <a:xfrm>
            <a:off x="324225" y="1554350"/>
            <a:ext cx="11805900" cy="46671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lang="en-GB" sz="2700"/>
              <a:t>Geostationary ocean colour radiometry gap:</a:t>
            </a:r>
            <a:endParaRPr sz="2700"/>
          </a:p>
          <a:p>
            <a:pPr indent="-374650" lvl="1" marL="914400" rtl="0" algn="l">
              <a:spcBef>
                <a:spcPts val="0"/>
              </a:spcBef>
              <a:spcAft>
                <a:spcPts val="0"/>
              </a:spcAft>
              <a:buSzPts val="2300"/>
              <a:buChar char="▪"/>
            </a:pPr>
            <a:r>
              <a:rPr lang="en-GB" sz="2300"/>
              <a:t>Ocean Color (O/C) instrument for GeoXO mission no longer planned to fly</a:t>
            </a:r>
            <a:endParaRPr sz="2300"/>
          </a:p>
          <a:p>
            <a:pPr indent="-374650" lvl="1" marL="914400" rtl="0" algn="l">
              <a:spcBef>
                <a:spcPts val="0"/>
              </a:spcBef>
              <a:spcAft>
                <a:spcPts val="0"/>
              </a:spcAft>
              <a:buSzPts val="2300"/>
              <a:buChar char="▪"/>
            </a:pPr>
            <a:r>
              <a:rPr lang="en-GB" sz="2300"/>
              <a:t>Encourage CEOS Agencies to consider O/C instruments on GEO missions</a:t>
            </a:r>
            <a:endParaRPr sz="2300"/>
          </a:p>
          <a:p>
            <a:pPr indent="-400050" lvl="0" marL="457200" rtl="0" algn="l">
              <a:spcBef>
                <a:spcPts val="1000"/>
              </a:spcBef>
              <a:spcAft>
                <a:spcPts val="0"/>
              </a:spcAft>
              <a:buSzPts val="2700"/>
              <a:buChar char="❖"/>
            </a:pPr>
            <a:r>
              <a:rPr lang="en-GB" sz="2700"/>
              <a:t>Potential gap in global, daily LEO hyperspectral O/C coverage</a:t>
            </a:r>
            <a:r>
              <a:rPr lang="en-GB" sz="2700"/>
              <a:t>:</a:t>
            </a:r>
            <a:endParaRPr sz="2700"/>
          </a:p>
          <a:p>
            <a:pPr indent="-374650" lvl="1" marL="914400" rtl="0" algn="l">
              <a:spcBef>
                <a:spcPts val="0"/>
              </a:spcBef>
              <a:spcAft>
                <a:spcPts val="0"/>
              </a:spcAft>
              <a:buSzPts val="2300"/>
              <a:buChar char="▪"/>
            </a:pPr>
            <a:r>
              <a:rPr lang="en-GB" sz="2300"/>
              <a:t>Gap between PACE OCI and S3NG AOLCI likely </a:t>
            </a:r>
            <a:endParaRPr sz="2300"/>
          </a:p>
          <a:p>
            <a:pPr indent="-374650" lvl="1" marL="914400" rtl="0" algn="l">
              <a:spcBef>
                <a:spcPts val="0"/>
              </a:spcBef>
              <a:spcAft>
                <a:spcPts val="0"/>
              </a:spcAft>
              <a:buSzPts val="2300"/>
              <a:buChar char="▪"/>
            </a:pPr>
            <a:r>
              <a:rPr lang="en-GB" sz="2300"/>
              <a:t>Concern is a lack of observation at ~2 day global coverage</a:t>
            </a:r>
            <a:endParaRPr sz="2700"/>
          </a:p>
          <a:p>
            <a:pPr indent="-400050" lvl="0" marL="457200" rtl="0" algn="l">
              <a:spcBef>
                <a:spcPts val="1000"/>
              </a:spcBef>
              <a:spcAft>
                <a:spcPts val="0"/>
              </a:spcAft>
              <a:buSzPts val="2700"/>
              <a:buChar char="❖"/>
            </a:pPr>
            <a:r>
              <a:rPr lang="en-GB" sz="2700"/>
              <a:t>Focus for OCR-VC is the Aquatic Carbon Roadmap (see item 5.3)</a:t>
            </a:r>
            <a:endParaRPr sz="2700"/>
          </a:p>
          <a:p>
            <a:pPr indent="-400050" lvl="0" marL="457200" rtl="0" algn="l">
              <a:spcBef>
                <a:spcPts val="1000"/>
              </a:spcBef>
              <a:spcAft>
                <a:spcPts val="0"/>
              </a:spcAft>
              <a:buSzPts val="2700"/>
              <a:buChar char="❖"/>
            </a:pPr>
            <a:r>
              <a:rPr lang="en-GB" sz="2700"/>
              <a:t>OCR-VC supports the implementation of the </a:t>
            </a:r>
            <a:r>
              <a:rPr lang="en-GB" sz="2700"/>
              <a:t>International Network for Sensor InTercomparison and Uncertainty Assessment for Ocean Colour Radiometry</a:t>
            </a:r>
            <a:r>
              <a:rPr lang="en-GB" sz="2700"/>
              <a:t> (INSITU-OCR).</a:t>
            </a:r>
            <a:endParaRPr sz="2700"/>
          </a:p>
        </p:txBody>
      </p:sp>
      <p:sp>
        <p:nvSpPr>
          <p:cNvPr id="149" name="Google Shape;149;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OCR-VC</a:t>
            </a:r>
            <a:endParaRPr/>
          </a:p>
        </p:txBody>
      </p:sp>
      <p:sp>
        <p:nvSpPr>
          <p:cNvPr id="150" name="Google Shape;150;p17"/>
          <p:cNvSpPr txBox="1"/>
          <p:nvPr/>
        </p:nvSpPr>
        <p:spPr>
          <a:xfrm>
            <a:off x="105000" y="1086100"/>
            <a:ext cx="1025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Marie-Helene Rio (ESA), Ewa </a:t>
            </a:r>
            <a:r>
              <a:rPr b="1" lang="en-GB">
                <a:latin typeface="Montserrat"/>
                <a:ea typeface="Montserrat"/>
                <a:cs typeface="Montserrat"/>
                <a:sym typeface="Montserrat"/>
              </a:rPr>
              <a:t>Kwiatkowska</a:t>
            </a:r>
            <a:r>
              <a:rPr b="1" lang="en-GB">
                <a:latin typeface="Montserrat"/>
                <a:ea typeface="Montserrat"/>
                <a:cs typeface="Montserrat"/>
                <a:sym typeface="Montserrat"/>
              </a:rPr>
              <a:t> (EUMETSAT), </a:t>
            </a:r>
            <a:r>
              <a:rPr b="1" lang="en-GB">
                <a:latin typeface="Montserrat"/>
                <a:ea typeface="Montserrat"/>
                <a:cs typeface="Montserrat"/>
                <a:sym typeface="Montserrat"/>
              </a:rPr>
              <a:t>Jeremy</a:t>
            </a:r>
            <a:r>
              <a:rPr b="1" lang="en-GB">
                <a:latin typeface="Montserrat"/>
                <a:ea typeface="Montserrat"/>
                <a:cs typeface="Montserrat"/>
                <a:sym typeface="Montserrat"/>
              </a:rPr>
              <a:t> Werdell (NASA)</a:t>
            </a:r>
            <a:endParaRPr b="1">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OST-VC</a:t>
            </a:r>
            <a:endParaRPr/>
          </a:p>
        </p:txBody>
      </p:sp>
      <p:pic>
        <p:nvPicPr>
          <p:cNvPr id="156" name="Google Shape;156;p18" title="Ocean Surface Topography Virtual Constellation (1).png"/>
          <p:cNvPicPr preferRelativeResize="0"/>
          <p:nvPr/>
        </p:nvPicPr>
        <p:blipFill>
          <a:blip r:embed="rId3">
            <a:alphaModFix/>
          </a:blip>
          <a:stretch>
            <a:fillRect/>
          </a:stretch>
        </p:blipFill>
        <p:spPr>
          <a:xfrm>
            <a:off x="152400" y="1162414"/>
            <a:ext cx="11887201" cy="45331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idx="1" type="body"/>
          </p:nvPr>
        </p:nvSpPr>
        <p:spPr>
          <a:xfrm>
            <a:off x="176050" y="1486300"/>
            <a:ext cx="11967000" cy="46629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i="1" lang="en-GB" sz="2600"/>
              <a:t>A Coordinated International Satellite Altimetry Virtual Constellation: Towards 2050</a:t>
            </a:r>
            <a:r>
              <a:rPr i="1" lang="en-GB" sz="2600"/>
              <a:t> </a:t>
            </a:r>
            <a:r>
              <a:rPr lang="en-GB" sz="2600"/>
              <a:t>published in 2025</a:t>
            </a:r>
            <a:endParaRPr sz="2600"/>
          </a:p>
          <a:p>
            <a:pPr indent="-368300" lvl="1" marL="914400" rtl="0" algn="l">
              <a:spcBef>
                <a:spcPts val="0"/>
              </a:spcBef>
              <a:spcAft>
                <a:spcPts val="0"/>
              </a:spcAft>
              <a:buSzPts val="2200"/>
              <a:buChar char="▪"/>
            </a:pPr>
            <a:r>
              <a:rPr lang="en-GB" sz="2200"/>
              <a:t>Considering publishing in peer-reviewed journal</a:t>
            </a:r>
            <a:endParaRPr sz="2200"/>
          </a:p>
          <a:p>
            <a:pPr indent="-393700" lvl="0" marL="457200" rtl="0" algn="l">
              <a:spcBef>
                <a:spcPts val="1000"/>
              </a:spcBef>
              <a:spcAft>
                <a:spcPts val="0"/>
              </a:spcAft>
              <a:buSzPts val="2600"/>
              <a:buChar char="❖"/>
            </a:pPr>
            <a:r>
              <a:rPr lang="en-GB" sz="2600"/>
              <a:t>OST Science Team meeting </a:t>
            </a:r>
            <a:r>
              <a:rPr lang="en-GB" sz="2600">
                <a:solidFill>
                  <a:srgbClr val="FF0000"/>
                </a:solidFill>
              </a:rPr>
              <a:t>organized 22-26 June 2026, in Wiesbaden, Germany</a:t>
            </a:r>
            <a:endParaRPr sz="2600">
              <a:solidFill>
                <a:srgbClr val="FF0000"/>
              </a:solidFill>
            </a:endParaRPr>
          </a:p>
          <a:p>
            <a:pPr indent="-393700" lvl="0" marL="457200" rtl="0" algn="l">
              <a:spcBef>
                <a:spcPts val="1000"/>
              </a:spcBef>
              <a:spcAft>
                <a:spcPts val="0"/>
              </a:spcAft>
              <a:buSzPts val="2600"/>
              <a:buChar char="❖"/>
            </a:pPr>
            <a:r>
              <a:rPr lang="en-GB" sz="2600"/>
              <a:t>In 2026, a large part of the community will be interested and involved in the commissioning of the Copernicus Sentinel-6B mission, which was launched in November 2025 </a:t>
            </a:r>
            <a:r>
              <a:rPr lang="en-GB" sz="2600">
                <a:solidFill>
                  <a:srgbClr val="FF0000"/>
                </a:solidFill>
              </a:rPr>
              <a:t>and of the Copernicus Sentinel-3C mission, which will be launched in September 2026. </a:t>
            </a:r>
            <a:endParaRPr sz="2600">
              <a:solidFill>
                <a:srgbClr val="FF0000"/>
              </a:solidFill>
            </a:endParaRPr>
          </a:p>
        </p:txBody>
      </p:sp>
      <p:sp>
        <p:nvSpPr>
          <p:cNvPr id="162" name="Google Shape;162;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OST-VC</a:t>
            </a:r>
            <a:endParaRPr/>
          </a:p>
        </p:txBody>
      </p:sp>
      <p:sp>
        <p:nvSpPr>
          <p:cNvPr id="163" name="Google Shape;163;p19"/>
          <p:cNvSpPr txBox="1"/>
          <p:nvPr/>
        </p:nvSpPr>
        <p:spPr>
          <a:xfrm>
            <a:off x="105000" y="1086100"/>
            <a:ext cx="82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Estelle Obligis (EUMETSAT), Yannice Faugere (CNES)</a:t>
            </a:r>
            <a:endParaRPr b="1">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OSVW-VC</a:t>
            </a:r>
            <a:endParaRPr/>
          </a:p>
        </p:txBody>
      </p:sp>
      <p:pic>
        <p:nvPicPr>
          <p:cNvPr id="169" name="Google Shape;169;p20" title="Ocean Surface Vector Wind Virtual Constellation (1).png"/>
          <p:cNvPicPr preferRelativeResize="0"/>
          <p:nvPr/>
        </p:nvPicPr>
        <p:blipFill>
          <a:blip r:embed="rId3">
            <a:alphaModFix/>
          </a:blip>
          <a:stretch>
            <a:fillRect/>
          </a:stretch>
        </p:blipFill>
        <p:spPr>
          <a:xfrm>
            <a:off x="152400" y="1485514"/>
            <a:ext cx="11887201" cy="24726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txBox="1"/>
          <p:nvPr>
            <p:ph idx="1" type="body"/>
          </p:nvPr>
        </p:nvSpPr>
        <p:spPr>
          <a:xfrm>
            <a:off x="176058" y="1558533"/>
            <a:ext cx="11495400" cy="46629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sz="2400"/>
              <a:t>Advancing coordination for the development of a coordinated multi-mission global wind product to improve temporal resolution, particularly for capturing high-frequency extreme weather events.</a:t>
            </a:r>
            <a:endParaRPr sz="2400"/>
          </a:p>
          <a:p>
            <a:pPr indent="-381000" lvl="0" marL="457200" rtl="0" algn="l">
              <a:spcBef>
                <a:spcPts val="1000"/>
              </a:spcBef>
              <a:spcAft>
                <a:spcPts val="0"/>
              </a:spcAft>
              <a:buSzPts val="2400"/>
              <a:buChar char="❖"/>
            </a:pPr>
            <a:r>
              <a:rPr lang="en-GB" sz="2400"/>
              <a:t>Coordination for synthesizing feedback from the International Ocean Vector Winds Science Team (IOVWST) to refine user requirements for next generation scatterometers.</a:t>
            </a:r>
            <a:endParaRPr sz="2400"/>
          </a:p>
          <a:p>
            <a:pPr indent="-381000" lvl="0" marL="457200" rtl="0" algn="l">
              <a:spcBef>
                <a:spcPts val="1000"/>
              </a:spcBef>
              <a:spcAft>
                <a:spcPts val="0"/>
              </a:spcAft>
              <a:buSzPts val="2400"/>
              <a:buChar char="❖"/>
            </a:pPr>
            <a:r>
              <a:rPr lang="en-GB" sz="2400"/>
              <a:t>CEOS FRM (Fiducial Reference Measurements) for in situ wind observations, ensuring that buoy data, ship-based and aircraft-based observations used for validation meet rigorous international quality standards, and also address performance in the extreme winds</a:t>
            </a:r>
            <a:endParaRPr sz="2400"/>
          </a:p>
        </p:txBody>
      </p:sp>
      <p:sp>
        <p:nvSpPr>
          <p:cNvPr id="175" name="Google Shape;175;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OSVW-VC</a:t>
            </a:r>
            <a:endParaRPr/>
          </a:p>
        </p:txBody>
      </p:sp>
      <p:sp>
        <p:nvSpPr>
          <p:cNvPr id="176" name="Google Shape;176;p21"/>
          <p:cNvSpPr txBox="1"/>
          <p:nvPr/>
        </p:nvSpPr>
        <p:spPr>
          <a:xfrm>
            <a:off x="105000" y="1086100"/>
            <a:ext cx="119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Stefanie Linow (EUMETSAT), Paul Chang (NOAA), </a:t>
            </a:r>
            <a:r>
              <a:rPr b="1" lang="en-GB">
                <a:latin typeface="Montserrat"/>
                <a:ea typeface="Montserrat"/>
                <a:cs typeface="Montserrat"/>
                <a:sym typeface="Montserrat"/>
              </a:rPr>
              <a:t>Abhisek</a:t>
            </a:r>
            <a:r>
              <a:rPr b="1" lang="en-GB">
                <a:latin typeface="Montserrat"/>
                <a:ea typeface="Montserrat"/>
                <a:cs typeface="Montserrat"/>
                <a:sym typeface="Montserrat"/>
              </a:rPr>
              <a:t> Chakraborty (IRSO), Suchandra Bhowmick (ISRO)</a:t>
            </a:r>
            <a:endParaRPr b="1">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P-VC</a:t>
            </a:r>
            <a:endParaRPr/>
          </a:p>
        </p:txBody>
      </p:sp>
      <p:pic>
        <p:nvPicPr>
          <p:cNvPr id="182" name="Google Shape;182;p22" title="Precipitation Virtual Constellation (1).png"/>
          <p:cNvPicPr preferRelativeResize="0"/>
          <p:nvPr/>
        </p:nvPicPr>
        <p:blipFill>
          <a:blip r:embed="rId3">
            <a:alphaModFix/>
          </a:blip>
          <a:stretch>
            <a:fillRect/>
          </a:stretch>
        </p:blipFill>
        <p:spPr>
          <a:xfrm>
            <a:off x="152400" y="1458439"/>
            <a:ext cx="11887201" cy="39411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P-VC</a:t>
            </a:r>
            <a:endParaRPr/>
          </a:p>
        </p:txBody>
      </p:sp>
      <p:sp>
        <p:nvSpPr>
          <p:cNvPr id="188" name="Google Shape;188;p23"/>
          <p:cNvSpPr txBox="1"/>
          <p:nvPr>
            <p:ph idx="1" type="body"/>
          </p:nvPr>
        </p:nvSpPr>
        <p:spPr>
          <a:xfrm>
            <a:off x="348300" y="1617350"/>
            <a:ext cx="11495400" cy="44361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W</a:t>
            </a:r>
            <a:r>
              <a:rPr lang="en-GB"/>
              <a:t>orking on definition of what CEOS-ARD looks like for the precipitation community</a:t>
            </a:r>
            <a:endParaRPr/>
          </a:p>
          <a:p>
            <a:pPr indent="-406400" lvl="0" marL="457200" rtl="0" algn="l">
              <a:spcBef>
                <a:spcPts val="1000"/>
              </a:spcBef>
              <a:spcAft>
                <a:spcPts val="0"/>
              </a:spcAft>
              <a:buSzPts val="2800"/>
              <a:buChar char="❖"/>
            </a:pPr>
            <a:r>
              <a:rPr lang="en-GB"/>
              <a:t>Investigating the integration of data from commercial sources into the P-VC pipeline</a:t>
            </a:r>
            <a:endParaRPr/>
          </a:p>
          <a:p>
            <a:pPr indent="-381000" lvl="1" marL="914400" rtl="0" algn="l">
              <a:spcBef>
                <a:spcPts val="0"/>
              </a:spcBef>
              <a:spcAft>
                <a:spcPts val="0"/>
              </a:spcAft>
              <a:buSzPts val="2400"/>
              <a:buChar char="▪"/>
            </a:pPr>
            <a:r>
              <a:rPr lang="en-GB"/>
              <a:t>Defining methods to </a:t>
            </a:r>
            <a:r>
              <a:rPr lang="en-GB"/>
              <a:t>quantify the utility these data.</a:t>
            </a:r>
            <a:endParaRPr/>
          </a:p>
          <a:p>
            <a:pPr indent="-406400" lvl="0" marL="457200" rtl="0" algn="l">
              <a:spcBef>
                <a:spcPts val="1000"/>
              </a:spcBef>
              <a:spcAft>
                <a:spcPts val="0"/>
              </a:spcAft>
              <a:buSzPts val="2800"/>
              <a:buChar char="❖"/>
            </a:pPr>
            <a:r>
              <a:rPr lang="en-GB"/>
              <a:t>The International Precipitation Working Group (IPWG) will meeting in July 2026.</a:t>
            </a:r>
            <a:endParaRPr/>
          </a:p>
          <a:p>
            <a:pPr indent="-381000" lvl="1" marL="914400" rtl="0" algn="l">
              <a:spcBef>
                <a:spcPts val="0"/>
              </a:spcBef>
              <a:spcAft>
                <a:spcPts val="0"/>
              </a:spcAft>
              <a:buSzPts val="2400"/>
              <a:buChar char="▪"/>
            </a:pPr>
            <a:r>
              <a:rPr lang="en-GB"/>
              <a:t>R</a:t>
            </a:r>
            <a:r>
              <a:rPr lang="en-GB"/>
              <a:t>eview current satellite products and recommend future directions to national and international agencies</a:t>
            </a:r>
            <a:endParaRPr/>
          </a:p>
        </p:txBody>
      </p:sp>
      <p:sp>
        <p:nvSpPr>
          <p:cNvPr id="189" name="Google Shape;189;p23"/>
          <p:cNvSpPr txBox="1"/>
          <p:nvPr/>
        </p:nvSpPr>
        <p:spPr>
          <a:xfrm>
            <a:off x="105000" y="1086100"/>
            <a:ext cx="82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Takuji Kubota (JAXA), Will McCarty (NASA, replacing Chris Kidd)</a:t>
            </a:r>
            <a:endParaRPr b="1">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SST-VC - LEO</a:t>
            </a:r>
            <a:endParaRPr/>
          </a:p>
        </p:txBody>
      </p:sp>
      <p:pic>
        <p:nvPicPr>
          <p:cNvPr id="195" name="Google Shape;195;p24" title="Sea Surface Temperature Virtual Constellation - LEO (1).png"/>
          <p:cNvPicPr preferRelativeResize="0"/>
          <p:nvPr/>
        </p:nvPicPr>
        <p:blipFill>
          <a:blip r:embed="rId3">
            <a:alphaModFix/>
          </a:blip>
          <a:stretch>
            <a:fillRect/>
          </a:stretch>
        </p:blipFill>
        <p:spPr>
          <a:xfrm>
            <a:off x="2029050" y="1207225"/>
            <a:ext cx="8133898" cy="506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SST-VC - GEO</a:t>
            </a:r>
            <a:endParaRPr/>
          </a:p>
        </p:txBody>
      </p:sp>
      <p:pic>
        <p:nvPicPr>
          <p:cNvPr id="201" name="Google Shape;201;p25" title="Sea Surface Temperature Virtual Constellation - GEO (1).png"/>
          <p:cNvPicPr preferRelativeResize="0"/>
          <p:nvPr/>
        </p:nvPicPr>
        <p:blipFill>
          <a:blip r:embed="rId3">
            <a:alphaModFix/>
          </a:blip>
          <a:stretch>
            <a:fillRect/>
          </a:stretch>
        </p:blipFill>
        <p:spPr>
          <a:xfrm>
            <a:off x="394400" y="1289425"/>
            <a:ext cx="11504676" cy="4696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AC-VC - GHG Missions</a:t>
            </a:r>
            <a:endParaRPr/>
          </a:p>
        </p:txBody>
      </p:sp>
      <p:pic>
        <p:nvPicPr>
          <p:cNvPr id="73" name="Google Shape;73;p8" title="ch4-co2_FacilityScale (1).png"/>
          <p:cNvPicPr preferRelativeResize="0"/>
          <p:nvPr/>
        </p:nvPicPr>
        <p:blipFill>
          <a:blip r:embed="rId3">
            <a:alphaModFix/>
          </a:blip>
          <a:stretch>
            <a:fillRect/>
          </a:stretch>
        </p:blipFill>
        <p:spPr>
          <a:xfrm>
            <a:off x="2980812" y="1046900"/>
            <a:ext cx="6230374" cy="2877900"/>
          </a:xfrm>
          <a:prstGeom prst="rect">
            <a:avLst/>
          </a:prstGeom>
          <a:noFill/>
          <a:ln>
            <a:noFill/>
          </a:ln>
        </p:spPr>
      </p:pic>
      <p:pic>
        <p:nvPicPr>
          <p:cNvPr id="74" name="Google Shape;74;p8" title="ch4-co2_WideArea (1).png"/>
          <p:cNvPicPr preferRelativeResize="0"/>
          <p:nvPr/>
        </p:nvPicPr>
        <p:blipFill>
          <a:blip r:embed="rId4">
            <a:alphaModFix/>
          </a:blip>
          <a:stretch>
            <a:fillRect/>
          </a:stretch>
        </p:blipFill>
        <p:spPr>
          <a:xfrm>
            <a:off x="2772282" y="4016650"/>
            <a:ext cx="6647429" cy="2356451"/>
          </a:xfrm>
          <a:prstGeom prst="rect">
            <a:avLst/>
          </a:prstGeom>
          <a:noFill/>
          <a:ln>
            <a:noFill/>
          </a:ln>
        </p:spPr>
      </p:pic>
      <p:sp>
        <p:nvSpPr>
          <p:cNvPr id="75" name="Google Shape;75;p8"/>
          <p:cNvSpPr txBox="1"/>
          <p:nvPr/>
        </p:nvSpPr>
        <p:spPr>
          <a:xfrm>
            <a:off x="52550" y="5572700"/>
            <a:ext cx="2804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latin typeface="Montserrat"/>
                <a:ea typeface="Montserrat"/>
                <a:cs typeface="Montserrat"/>
                <a:sym typeface="Montserrat"/>
              </a:rPr>
              <a:t>From GHG Portal:</a:t>
            </a:r>
            <a:endParaRPr b="1" sz="2000">
              <a:latin typeface="Montserrat"/>
              <a:ea typeface="Montserrat"/>
              <a:cs typeface="Montserrat"/>
              <a:sym typeface="Montserrat"/>
            </a:endParaRPr>
          </a:p>
          <a:p>
            <a:pPr indent="0" lvl="0" marL="0" rtl="0" algn="l">
              <a:spcBef>
                <a:spcPts val="0"/>
              </a:spcBef>
              <a:spcAft>
                <a:spcPts val="0"/>
              </a:spcAft>
              <a:buNone/>
            </a:pPr>
            <a:r>
              <a:rPr b="1" lang="en-GB" sz="2000">
                <a:latin typeface="Montserrat"/>
                <a:ea typeface="Montserrat"/>
                <a:cs typeface="Montserrat"/>
                <a:sym typeface="Montserrat"/>
              </a:rPr>
              <a:t>ceos.org/ghg</a:t>
            </a:r>
            <a:endParaRPr b="1" sz="20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idx="1" type="body"/>
          </p:nvPr>
        </p:nvSpPr>
        <p:spPr>
          <a:xfrm>
            <a:off x="240200" y="1506000"/>
            <a:ext cx="11837400" cy="4662900"/>
          </a:xfrm>
          <a:prstGeom prst="rect">
            <a:avLst/>
          </a:prstGeom>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Working with LSI-VC on updating the Surface Temperature CEOS-ARD PFS</a:t>
            </a:r>
            <a:endParaRPr sz="2300"/>
          </a:p>
          <a:p>
            <a:pPr indent="-374650" lvl="0" marL="457200" rtl="0" algn="l">
              <a:spcBef>
                <a:spcPts val="1000"/>
              </a:spcBef>
              <a:spcAft>
                <a:spcPts val="0"/>
              </a:spcAft>
              <a:buSzPts val="2300"/>
              <a:buChar char="❖"/>
            </a:pPr>
            <a:r>
              <a:rPr lang="en-GB" sz="2300"/>
              <a:t>Engaging</a:t>
            </a:r>
            <a:r>
              <a:rPr lang="en-GB" sz="2300"/>
              <a:t> with COAST-VC - looking into how to combine different data sources to achieve actionable information</a:t>
            </a:r>
            <a:endParaRPr sz="2300"/>
          </a:p>
          <a:p>
            <a:pPr indent="-374650" lvl="0" marL="457200" rtl="0" algn="l">
              <a:spcBef>
                <a:spcPts val="1000"/>
              </a:spcBef>
              <a:spcAft>
                <a:spcPts val="0"/>
              </a:spcAft>
              <a:buSzPts val="2300"/>
              <a:buChar char="❖"/>
            </a:pPr>
            <a:r>
              <a:rPr lang="en-GB" sz="2300"/>
              <a:t>Looking at collaborating with Biodiversity VC</a:t>
            </a:r>
            <a:endParaRPr sz="2300"/>
          </a:p>
          <a:p>
            <a:pPr indent="-374650" lvl="0" marL="457200" rtl="0" algn="l">
              <a:spcBef>
                <a:spcPts val="1000"/>
              </a:spcBef>
              <a:spcAft>
                <a:spcPts val="0"/>
              </a:spcAft>
              <a:buSzPts val="2300"/>
              <a:buChar char="❖"/>
            </a:pPr>
            <a:r>
              <a:rPr lang="en-GB" sz="2300"/>
              <a:t>Coordinates closely with </a:t>
            </a:r>
            <a:r>
              <a:rPr lang="en-GB" sz="2300"/>
              <a:t>the Group for High Resolution Sea Surface Temperature (GHRSST)</a:t>
            </a:r>
            <a:endParaRPr sz="2300"/>
          </a:p>
          <a:p>
            <a:pPr indent="-374650" lvl="0" marL="457200" rtl="0" algn="l">
              <a:spcBef>
                <a:spcPts val="1000"/>
              </a:spcBef>
              <a:spcAft>
                <a:spcPts val="0"/>
              </a:spcAft>
              <a:buSzPts val="2300"/>
              <a:buChar char="❖"/>
            </a:pPr>
            <a:r>
              <a:rPr lang="en-GB" sz="2300"/>
              <a:t>Produces and provide sea surface temperature (SST) and related parameters by the past and current GEO TIR imagers, LEO TIR imagers, and LEO microwave imagers in the GHRSST Data Specification (GDS) format, and made available </a:t>
            </a:r>
            <a:r>
              <a:rPr lang="en-GB" sz="2300"/>
              <a:t>via GHRSST Data Centers.</a:t>
            </a:r>
            <a:endParaRPr sz="2300"/>
          </a:p>
        </p:txBody>
      </p:sp>
      <p:sp>
        <p:nvSpPr>
          <p:cNvPr id="207" name="Google Shape;207;p2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SST-VC</a:t>
            </a:r>
            <a:endParaRPr/>
          </a:p>
        </p:txBody>
      </p:sp>
      <p:sp>
        <p:nvSpPr>
          <p:cNvPr id="208" name="Google Shape;208;p26"/>
          <p:cNvSpPr txBox="1"/>
          <p:nvPr/>
        </p:nvSpPr>
        <p:spPr>
          <a:xfrm>
            <a:off x="105000" y="1086100"/>
            <a:ext cx="82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Misako Kachi (JAXA), Christo Whittle (CSIR)</a:t>
            </a:r>
            <a:endParaRPr b="1">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idx="1" type="body"/>
          </p:nvPr>
        </p:nvSpPr>
        <p:spPr>
          <a:xfrm>
            <a:off x="1138875" y="1311950"/>
            <a:ext cx="10878300" cy="49158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LSI-VC: regular engagement on CEOS-ARD &amp; other topics</a:t>
            </a:r>
            <a:endParaRPr sz="2000"/>
          </a:p>
          <a:p>
            <a:pPr indent="-355600" lvl="0" marL="457200" rtl="0" algn="l">
              <a:spcBef>
                <a:spcPts val="1000"/>
              </a:spcBef>
              <a:spcAft>
                <a:spcPts val="0"/>
              </a:spcAft>
              <a:buSzPts val="2000"/>
              <a:buChar char="❖"/>
            </a:pPr>
            <a:r>
              <a:rPr lang="en-GB" sz="2000"/>
              <a:t>AC-VC: engaging with a few companies on GHG aspects</a:t>
            </a:r>
            <a:endParaRPr sz="2000"/>
          </a:p>
          <a:p>
            <a:pPr indent="-355600" lvl="0" marL="457200" rtl="0" algn="l">
              <a:spcBef>
                <a:spcPts val="1000"/>
              </a:spcBef>
              <a:spcAft>
                <a:spcPts val="0"/>
              </a:spcAft>
              <a:buSzPts val="2000"/>
              <a:buChar char="❖"/>
            </a:pPr>
            <a:r>
              <a:rPr lang="en-GB" sz="2000"/>
              <a:t>P-VC: engaged with companies, but has faced licensing challenges around integrating commercial data into the VC</a:t>
            </a:r>
            <a:endParaRPr sz="2000"/>
          </a:p>
          <a:p>
            <a:pPr indent="-355600" lvl="0" marL="457200" rtl="0" algn="l">
              <a:spcBef>
                <a:spcPts val="1000"/>
              </a:spcBef>
              <a:spcAft>
                <a:spcPts val="0"/>
              </a:spcAft>
              <a:buSzPts val="2000"/>
              <a:buChar char="❖"/>
            </a:pPr>
            <a:r>
              <a:rPr lang="en-GB" sz="2000"/>
              <a:t>SST-VC: Not actively seeking commercial collaboration in the VC, but one company did join 2025 GHRSST meeting.</a:t>
            </a:r>
            <a:endParaRPr sz="2000"/>
          </a:p>
          <a:p>
            <a:pPr indent="-355600" lvl="0" marL="457200" rtl="0" algn="l">
              <a:spcBef>
                <a:spcPts val="1000"/>
              </a:spcBef>
              <a:spcAft>
                <a:spcPts val="0"/>
              </a:spcAft>
              <a:buSzPts val="2000"/>
              <a:buChar char="❖"/>
            </a:pPr>
            <a:r>
              <a:rPr lang="en-GB" sz="2000"/>
              <a:t>OSVW-VC: agencies are nurturing commercial scatterometry possibilities and GNSS-R capabilities, but not captured under the VC yet. </a:t>
            </a:r>
            <a:endParaRPr sz="2000"/>
          </a:p>
          <a:p>
            <a:pPr indent="-355600" lvl="0" marL="457200" rtl="0" algn="l">
              <a:spcBef>
                <a:spcPts val="1000"/>
              </a:spcBef>
              <a:spcAft>
                <a:spcPts val="0"/>
              </a:spcAft>
              <a:buSzPts val="2000"/>
              <a:buChar char="❖"/>
            </a:pPr>
            <a:r>
              <a:rPr lang="en-GB" sz="2000"/>
              <a:t>OCR-VC: IOCCG engages on the topic of water quality</a:t>
            </a:r>
            <a:endParaRPr sz="2000"/>
          </a:p>
          <a:p>
            <a:pPr indent="-355600" lvl="0" marL="457200" rtl="0" algn="l">
              <a:spcBef>
                <a:spcPts val="1000"/>
              </a:spcBef>
              <a:spcAft>
                <a:spcPts val="0"/>
              </a:spcAft>
              <a:buSzPts val="2000"/>
              <a:buChar char="❖"/>
            </a:pPr>
            <a:r>
              <a:rPr lang="en-GB" sz="2000"/>
              <a:t>COAST-VC: Individual agencies engaging with commercial users (e.g. fisheries)</a:t>
            </a:r>
            <a:endParaRPr sz="2000"/>
          </a:p>
          <a:p>
            <a:pPr indent="-355600" lvl="0" marL="457200" rtl="0" algn="l">
              <a:spcBef>
                <a:spcPts val="1000"/>
              </a:spcBef>
              <a:spcAft>
                <a:spcPts val="0"/>
              </a:spcAft>
              <a:buSzPts val="2000"/>
              <a:buChar char="❖"/>
            </a:pPr>
            <a:r>
              <a:rPr lang="en-GB" sz="2000"/>
              <a:t>OST-VC: No participation of commercial sector in altimetry</a:t>
            </a:r>
            <a:endParaRPr sz="2000"/>
          </a:p>
        </p:txBody>
      </p:sp>
      <p:sp>
        <p:nvSpPr>
          <p:cNvPr id="214" name="Google Shape;214;p27"/>
          <p:cNvSpPr txBox="1"/>
          <p:nvPr>
            <p:ph type="title"/>
          </p:nvPr>
        </p:nvSpPr>
        <p:spPr>
          <a:xfrm>
            <a:off x="176050" y="175950"/>
            <a:ext cx="9699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Commercial Sector Engagement</a:t>
            </a:r>
            <a:endParaRPr/>
          </a:p>
        </p:txBody>
      </p:sp>
      <p:cxnSp>
        <p:nvCxnSpPr>
          <p:cNvPr id="215" name="Google Shape;215;p27"/>
          <p:cNvCxnSpPr/>
          <p:nvPr/>
        </p:nvCxnSpPr>
        <p:spPr>
          <a:xfrm flipH="1">
            <a:off x="904850" y="1363250"/>
            <a:ext cx="13800" cy="4813200"/>
          </a:xfrm>
          <a:prstGeom prst="straightConnector1">
            <a:avLst/>
          </a:prstGeom>
          <a:noFill/>
          <a:ln cap="flat" cmpd="sng" w="28575">
            <a:solidFill>
              <a:schemeClr val="dk2"/>
            </a:solidFill>
            <a:prstDash val="solid"/>
            <a:round/>
            <a:headEnd len="med" w="med" type="triangle"/>
            <a:tailEnd len="med" w="med" type="triangle"/>
          </a:ln>
        </p:spPr>
      </p:cxnSp>
      <p:sp>
        <p:nvSpPr>
          <p:cNvPr id="216" name="Google Shape;216;p27"/>
          <p:cNvSpPr txBox="1"/>
          <p:nvPr/>
        </p:nvSpPr>
        <p:spPr>
          <a:xfrm rot="-5400000">
            <a:off x="-381350" y="1628450"/>
            <a:ext cx="1730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Montserrat"/>
                <a:ea typeface="Montserrat"/>
                <a:cs typeface="Montserrat"/>
                <a:sym typeface="Montserrat"/>
              </a:rPr>
              <a:t>Most Active Engagement</a:t>
            </a:r>
            <a:endParaRPr b="1">
              <a:latin typeface="Montserrat"/>
              <a:ea typeface="Montserrat"/>
              <a:cs typeface="Montserrat"/>
              <a:sym typeface="Montserrat"/>
            </a:endParaRPr>
          </a:p>
        </p:txBody>
      </p:sp>
      <p:sp>
        <p:nvSpPr>
          <p:cNvPr id="217" name="Google Shape;217;p27"/>
          <p:cNvSpPr txBox="1"/>
          <p:nvPr/>
        </p:nvSpPr>
        <p:spPr>
          <a:xfrm rot="-5400000">
            <a:off x="-381350" y="5230725"/>
            <a:ext cx="1730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Montserrat"/>
                <a:ea typeface="Montserrat"/>
                <a:cs typeface="Montserrat"/>
                <a:sym typeface="Montserrat"/>
              </a:rPr>
              <a:t>Least</a:t>
            </a:r>
            <a:r>
              <a:rPr b="1" lang="en-GB">
                <a:latin typeface="Montserrat"/>
                <a:ea typeface="Montserrat"/>
                <a:cs typeface="Montserrat"/>
                <a:sym typeface="Montserrat"/>
              </a:rPr>
              <a:t> Active Engagement</a:t>
            </a:r>
            <a:endParaRPr b="1">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9"/>
          <p:cNvSpPr txBox="1"/>
          <p:nvPr>
            <p:ph idx="1" type="body"/>
          </p:nvPr>
        </p:nvSpPr>
        <p:spPr>
          <a:xfrm>
            <a:off x="176050" y="1486300"/>
            <a:ext cx="11495400" cy="4542300"/>
          </a:xfrm>
          <a:prstGeom prst="rect">
            <a:avLst/>
          </a:prstGeom>
        </p:spPr>
        <p:txBody>
          <a:bodyPr anchorCtr="0" anchor="t" bIns="45700" lIns="91425" spcFirstLastPara="1" rIns="91425" wrap="square" tIns="45700">
            <a:noAutofit/>
          </a:bodyPr>
          <a:lstStyle/>
          <a:p>
            <a:pPr indent="-349250" lvl="0" marL="457200" rtl="0" algn="l">
              <a:spcBef>
                <a:spcPts val="600"/>
              </a:spcBef>
              <a:spcAft>
                <a:spcPts val="0"/>
              </a:spcAft>
              <a:buSzPts val="1900"/>
              <a:buChar char="❖"/>
            </a:pPr>
            <a:r>
              <a:rPr lang="en-GB" sz="1900"/>
              <a:t>Geostationary</a:t>
            </a:r>
            <a:r>
              <a:rPr lang="en-GB" sz="1900"/>
              <a:t> Atmospheric Composition Paper: see item 7.5</a:t>
            </a:r>
            <a:endParaRPr sz="1900"/>
          </a:p>
          <a:p>
            <a:pPr indent="-349250" lvl="0" marL="457200" rtl="0" algn="l">
              <a:spcBef>
                <a:spcPts val="600"/>
              </a:spcBef>
              <a:spcAft>
                <a:spcPts val="0"/>
              </a:spcAft>
              <a:buSzPts val="1900"/>
              <a:buChar char="❖"/>
            </a:pPr>
            <a:r>
              <a:rPr lang="en-GB" sz="1900"/>
              <a:t>Supporting WGClimate &amp; GHG-TT in implementation of GHG Roadmap</a:t>
            </a:r>
            <a:endParaRPr sz="1900"/>
          </a:p>
          <a:p>
            <a:pPr indent="-349250" lvl="0" marL="457200" rtl="0" algn="l">
              <a:spcBef>
                <a:spcPts val="600"/>
              </a:spcBef>
              <a:spcAft>
                <a:spcPts val="0"/>
              </a:spcAft>
              <a:buSzPts val="1900"/>
              <a:buChar char="❖"/>
            </a:pPr>
            <a:r>
              <a:rPr lang="en-GB" sz="1900"/>
              <a:t>H</a:t>
            </a:r>
            <a:r>
              <a:rPr lang="en-GB" sz="1900"/>
              <a:t>armonisation of tropospheric ozone datasets is complete</a:t>
            </a:r>
            <a:endParaRPr sz="1900"/>
          </a:p>
          <a:p>
            <a:pPr indent="-323850" lvl="1" marL="914400" rtl="0" algn="l">
              <a:spcBef>
                <a:spcPts val="0"/>
              </a:spcBef>
              <a:spcAft>
                <a:spcPts val="0"/>
              </a:spcAft>
              <a:buSzPts val="1500"/>
              <a:buChar char="▪"/>
            </a:pPr>
            <a:r>
              <a:rPr lang="en-GB" sz="1500"/>
              <a:t>Peer-reviewed publication in the Phase-II Tropospheric Ozone Assessment Report (TOAR) Community Special Issue</a:t>
            </a:r>
            <a:r>
              <a:rPr lang="en-GB" sz="1500"/>
              <a:t>: </a:t>
            </a:r>
            <a:r>
              <a:rPr lang="en-GB" sz="1500" u="sng">
                <a:solidFill>
                  <a:schemeClr val="hlink"/>
                </a:solidFill>
                <a:hlinkClick r:id="rId3"/>
              </a:rPr>
              <a:t>https://amt.copernicus.org/articles/18/6893/2025/</a:t>
            </a:r>
            <a:r>
              <a:rPr lang="en-GB" sz="1500"/>
              <a:t> </a:t>
            </a:r>
            <a:endParaRPr sz="1500"/>
          </a:p>
          <a:p>
            <a:pPr indent="-323850" lvl="1" marL="914400" rtl="0" algn="l">
              <a:spcBef>
                <a:spcPts val="0"/>
              </a:spcBef>
              <a:spcAft>
                <a:spcPts val="0"/>
              </a:spcAft>
              <a:buSzPts val="1500"/>
              <a:buChar char="▪"/>
            </a:pPr>
            <a:r>
              <a:rPr lang="en-GB" sz="1500"/>
              <a:t>Phase-III TOAR ideas are being formulated, such as geostationary observations of the diurnal cycle, AI-based prediction of surface ozone, and the impacts of wildfires on ozone. </a:t>
            </a:r>
            <a:endParaRPr sz="1500"/>
          </a:p>
          <a:p>
            <a:pPr indent="-349250" lvl="0" marL="457200" rtl="0" algn="l">
              <a:spcBef>
                <a:spcPts val="600"/>
              </a:spcBef>
              <a:spcAft>
                <a:spcPts val="0"/>
              </a:spcAft>
              <a:buSzPts val="1900"/>
              <a:buChar char="❖"/>
            </a:pPr>
            <a:r>
              <a:rPr lang="en-GB" sz="1900"/>
              <a:t>The validation and harmonisation of products from the air quality missions in orbit (TEMPO, GEMS and S5P/TROPOMI) is progressing well.</a:t>
            </a:r>
            <a:endParaRPr sz="1900"/>
          </a:p>
          <a:p>
            <a:pPr indent="-349250" lvl="0" marL="457200" rtl="0" algn="l">
              <a:spcBef>
                <a:spcPts val="600"/>
              </a:spcBef>
              <a:spcAft>
                <a:spcPts val="0"/>
              </a:spcAft>
              <a:buSzPts val="1900"/>
              <a:buChar char="❖"/>
            </a:pPr>
            <a:r>
              <a:rPr lang="en-GB" sz="1900"/>
              <a:t>Developing the PM2.5 Roadmap, following the white paper &amp; recommendations published in 2022. </a:t>
            </a:r>
            <a:endParaRPr sz="1900"/>
          </a:p>
          <a:p>
            <a:pPr indent="-323850" lvl="1" marL="914400" rtl="0" algn="l">
              <a:spcBef>
                <a:spcPts val="0"/>
              </a:spcBef>
              <a:spcAft>
                <a:spcPts val="0"/>
              </a:spcAft>
              <a:buSzPts val="1500"/>
              <a:buChar char="▪"/>
            </a:pPr>
            <a:r>
              <a:rPr lang="en-GB" sz="1500"/>
              <a:t>Includes presentation of use cases</a:t>
            </a:r>
            <a:endParaRPr sz="1500"/>
          </a:p>
          <a:p>
            <a:pPr indent="-323850" lvl="1" marL="914400" rtl="0" algn="l">
              <a:spcBef>
                <a:spcPts val="0"/>
              </a:spcBef>
              <a:spcAft>
                <a:spcPts val="0"/>
              </a:spcAft>
              <a:buSzPts val="1500"/>
              <a:buChar char="▪"/>
            </a:pPr>
            <a:r>
              <a:rPr lang="en-GB" sz="1500"/>
              <a:t>Review article on vertical distribution information from satellite is in progress and is expected to be submitted for peer-review by spring 2026.</a:t>
            </a:r>
            <a:endParaRPr sz="1500"/>
          </a:p>
          <a:p>
            <a:pPr indent="-349250" lvl="0" marL="457200" rtl="0" algn="l">
              <a:spcBef>
                <a:spcPts val="600"/>
              </a:spcBef>
              <a:spcAft>
                <a:spcPts val="0"/>
              </a:spcAft>
              <a:buSzPts val="1900"/>
              <a:buChar char="❖"/>
            </a:pPr>
            <a:r>
              <a:rPr lang="en-GB" sz="1900"/>
              <a:t>AC-VC meeting in person in June 2026, with WGCV ACSG</a:t>
            </a:r>
            <a:endParaRPr sz="1900"/>
          </a:p>
        </p:txBody>
      </p:sp>
      <p:sp>
        <p:nvSpPr>
          <p:cNvPr id="81" name="Google Shape;81;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AC-VC</a:t>
            </a:r>
            <a:endParaRPr/>
          </a:p>
        </p:txBody>
      </p:sp>
      <p:sp>
        <p:nvSpPr>
          <p:cNvPr id="82" name="Google Shape;82;p9"/>
          <p:cNvSpPr txBox="1"/>
          <p:nvPr/>
        </p:nvSpPr>
        <p:spPr>
          <a:xfrm>
            <a:off x="105000" y="1086100"/>
            <a:ext cx="82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Ben Veihelmann (ESA), Emma Knowland (NASA), Hiroshi Tanimoto (NIES)</a:t>
            </a:r>
            <a:endParaRPr b="1">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COAST-VC</a:t>
            </a:r>
            <a:endParaRPr/>
          </a:p>
        </p:txBody>
      </p:sp>
      <p:pic>
        <p:nvPicPr>
          <p:cNvPr id="88" name="Google Shape;88;p10" title="COAST Virtual Constellation (2).png"/>
          <p:cNvPicPr preferRelativeResize="0"/>
          <p:nvPr/>
        </p:nvPicPr>
        <p:blipFill>
          <a:blip r:embed="rId3">
            <a:alphaModFix/>
          </a:blip>
          <a:stretch>
            <a:fillRect/>
          </a:stretch>
        </p:blipFill>
        <p:spPr>
          <a:xfrm>
            <a:off x="2396350" y="1055250"/>
            <a:ext cx="7399301" cy="5412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1"/>
          <p:cNvSpPr txBox="1"/>
          <p:nvPr>
            <p:ph idx="1" type="body"/>
          </p:nvPr>
        </p:nvSpPr>
        <p:spPr>
          <a:xfrm>
            <a:off x="0" y="1585850"/>
            <a:ext cx="7978500" cy="4635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Satellite-derived bathymetry focus group convened October 2025</a:t>
            </a:r>
            <a:endParaRPr sz="2000"/>
          </a:p>
          <a:p>
            <a:pPr indent="-330200" lvl="1" marL="914400" rtl="0" algn="l">
              <a:spcBef>
                <a:spcPts val="0"/>
              </a:spcBef>
              <a:spcAft>
                <a:spcPts val="0"/>
              </a:spcAft>
              <a:buSzPts val="1600"/>
              <a:buChar char="▪"/>
            </a:pPr>
            <a:r>
              <a:rPr lang="en-GB" sz="1600"/>
              <a:t>Members includes CNES, ISRO &amp; GA - others welcomed</a:t>
            </a:r>
            <a:endParaRPr sz="1600"/>
          </a:p>
          <a:p>
            <a:pPr indent="-355600" lvl="0" marL="457200" rtl="0" algn="l">
              <a:spcBef>
                <a:spcPts val="1000"/>
              </a:spcBef>
              <a:spcAft>
                <a:spcPts val="0"/>
              </a:spcAft>
              <a:buSzPts val="2000"/>
              <a:buChar char="❖"/>
            </a:pPr>
            <a:r>
              <a:rPr lang="en-GB" sz="2000"/>
              <a:t>Continuing to develop improved satellite derived biogeochemical products within 1km of the land-sea interface (from 2022 GCOS IP)</a:t>
            </a:r>
            <a:endParaRPr sz="2000"/>
          </a:p>
          <a:p>
            <a:pPr indent="-355600" lvl="0" marL="457200" rtl="0" algn="l">
              <a:spcBef>
                <a:spcPts val="1000"/>
              </a:spcBef>
              <a:spcAft>
                <a:spcPts val="0"/>
              </a:spcAft>
              <a:buSzPts val="2000"/>
              <a:buChar char="❖"/>
            </a:pPr>
            <a:r>
              <a:rPr lang="en-GB" sz="2000"/>
              <a:t>Leading CEOS-wide Subject Matter Expert meetings for Gap Analysis and Limitations Reporting</a:t>
            </a:r>
            <a:endParaRPr sz="2000"/>
          </a:p>
          <a:p>
            <a:pPr indent="-355600" lvl="0" marL="457200" rtl="0" algn="l">
              <a:spcBef>
                <a:spcPts val="1000"/>
              </a:spcBef>
              <a:spcAft>
                <a:spcPts val="0"/>
              </a:spcAft>
              <a:buSzPts val="2000"/>
              <a:buChar char="❖"/>
            </a:pPr>
            <a:r>
              <a:rPr lang="en-GB" sz="2000"/>
              <a:t>COAST-VC has been invited to deliver the keynote address on for the 2026 </a:t>
            </a:r>
            <a:r>
              <a:rPr lang="en-GB" sz="2000"/>
              <a:t>CoSPAR General Assembly (</a:t>
            </a:r>
            <a:r>
              <a:rPr lang="en-GB" sz="2000"/>
              <a:t>August 2026, Florence, Italy) and to the CoastPredict General Assembly on April 2026 on links to the UN Ocean Decade Programme.</a:t>
            </a:r>
            <a:endParaRPr sz="2400"/>
          </a:p>
        </p:txBody>
      </p:sp>
      <p:sp>
        <p:nvSpPr>
          <p:cNvPr id="94" name="Google Shape;94;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COAST-VC</a:t>
            </a:r>
            <a:endParaRPr/>
          </a:p>
        </p:txBody>
      </p:sp>
      <p:pic>
        <p:nvPicPr>
          <p:cNvPr id="95" name="Google Shape;95;p11"/>
          <p:cNvPicPr preferRelativeResize="0"/>
          <p:nvPr/>
        </p:nvPicPr>
        <p:blipFill>
          <a:blip r:embed="rId3">
            <a:alphaModFix/>
          </a:blip>
          <a:stretch>
            <a:fillRect/>
          </a:stretch>
        </p:blipFill>
        <p:spPr>
          <a:xfrm>
            <a:off x="8179623" y="1732900"/>
            <a:ext cx="3592250" cy="2206775"/>
          </a:xfrm>
          <a:prstGeom prst="rect">
            <a:avLst/>
          </a:prstGeom>
          <a:noFill/>
          <a:ln>
            <a:noFill/>
          </a:ln>
        </p:spPr>
      </p:pic>
      <p:sp>
        <p:nvSpPr>
          <p:cNvPr id="96" name="Google Shape;96;p11"/>
          <p:cNvSpPr txBox="1"/>
          <p:nvPr/>
        </p:nvSpPr>
        <p:spPr>
          <a:xfrm>
            <a:off x="8095800" y="3939675"/>
            <a:ext cx="37599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a:latin typeface="Montserrat"/>
                <a:ea typeface="Montserrat"/>
                <a:cs typeface="Montserrat"/>
                <a:sym typeface="Montserrat"/>
              </a:rPr>
              <a:t>Aurelien Carbonierre (CNES, COAST-VC Co-lead) presenting the COAST talk during the One Ocean Science Congress on June 5th, 2025</a:t>
            </a:r>
            <a:endParaRPr i="1">
              <a:latin typeface="Montserrat"/>
              <a:ea typeface="Montserrat"/>
              <a:cs typeface="Montserrat"/>
              <a:sym typeface="Montserrat"/>
            </a:endParaRPr>
          </a:p>
        </p:txBody>
      </p:sp>
      <p:sp>
        <p:nvSpPr>
          <p:cNvPr id="97" name="Google Shape;97;p11"/>
          <p:cNvSpPr txBox="1"/>
          <p:nvPr/>
        </p:nvSpPr>
        <p:spPr>
          <a:xfrm>
            <a:off x="115500" y="1093925"/>
            <a:ext cx="117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Montserrat"/>
                <a:ea typeface="Montserrat"/>
                <a:cs typeface="Montserrat"/>
                <a:sym typeface="Montserrat"/>
              </a:rPr>
              <a:t>Co-leads: Aurelien Carbonniere (CNES), Rashmi Sharma (ISRO), Nima Pahlevan (NASA, replacing Paul DiGiacomo (NOAA))</a:t>
            </a:r>
            <a:endParaRPr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LSI-VC - CEOS-ARD Compliant Products</a:t>
            </a:r>
            <a:endParaRPr sz="3600"/>
          </a:p>
        </p:txBody>
      </p:sp>
      <p:pic>
        <p:nvPicPr>
          <p:cNvPr id="103" name="Google Shape;103;p12" title="CEOS-ARD_ Surface Reflectance (1).png"/>
          <p:cNvPicPr preferRelativeResize="0"/>
          <p:nvPr/>
        </p:nvPicPr>
        <p:blipFill>
          <a:blip r:embed="rId3">
            <a:alphaModFix/>
          </a:blip>
          <a:stretch>
            <a:fillRect/>
          </a:stretch>
        </p:blipFill>
        <p:spPr>
          <a:xfrm>
            <a:off x="6692813" y="3410184"/>
            <a:ext cx="5361526" cy="3042026"/>
          </a:xfrm>
          <a:prstGeom prst="rect">
            <a:avLst/>
          </a:prstGeom>
          <a:noFill/>
          <a:ln>
            <a:noFill/>
          </a:ln>
        </p:spPr>
      </p:pic>
      <p:pic>
        <p:nvPicPr>
          <p:cNvPr id="104" name="Google Shape;104;p12" title="CEOS-ARD_ SAR - Normalised Radar Backscatter (NRB) (2).png"/>
          <p:cNvPicPr preferRelativeResize="0"/>
          <p:nvPr/>
        </p:nvPicPr>
        <p:blipFill>
          <a:blip r:embed="rId4">
            <a:alphaModFix/>
          </a:blip>
          <a:stretch>
            <a:fillRect/>
          </a:stretch>
        </p:blipFill>
        <p:spPr>
          <a:xfrm>
            <a:off x="73861" y="3598559"/>
            <a:ext cx="6618952" cy="2549975"/>
          </a:xfrm>
          <a:prstGeom prst="rect">
            <a:avLst/>
          </a:prstGeom>
          <a:noFill/>
          <a:ln>
            <a:noFill/>
          </a:ln>
        </p:spPr>
      </p:pic>
      <p:sp>
        <p:nvSpPr>
          <p:cNvPr id="105" name="Google Shape;105;p12"/>
          <p:cNvSpPr txBox="1"/>
          <p:nvPr/>
        </p:nvSpPr>
        <p:spPr>
          <a:xfrm>
            <a:off x="441600" y="1099825"/>
            <a:ext cx="11308800" cy="21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CEOS-ARD Product Status</a:t>
            </a:r>
            <a:endParaRPr b="1" sz="1800"/>
          </a:p>
          <a:p>
            <a:pPr indent="-330200" lvl="0" marL="457200" rtl="0" algn="l">
              <a:spcBef>
                <a:spcPts val="0"/>
              </a:spcBef>
              <a:spcAft>
                <a:spcPts val="0"/>
              </a:spcAft>
              <a:buSzPts val="1600"/>
              <a:buChar char="●"/>
            </a:pPr>
            <a:r>
              <a:rPr b="1" lang="en-GB" sz="1600"/>
              <a:t>24 Total Compliant Products (to date)</a:t>
            </a:r>
            <a:endParaRPr b="1" sz="1600"/>
          </a:p>
          <a:p>
            <a:pPr indent="-330200" lvl="1" marL="914400" rtl="0" algn="l">
              <a:spcBef>
                <a:spcPts val="0"/>
              </a:spcBef>
              <a:spcAft>
                <a:spcPts val="0"/>
              </a:spcAft>
              <a:buSzPts val="1600"/>
              <a:buChar char="○"/>
            </a:pPr>
            <a:r>
              <a:rPr b="1" lang="en-GB" sz="1600"/>
              <a:t>12 Optical </a:t>
            </a:r>
            <a:endParaRPr b="1" sz="1600"/>
          </a:p>
          <a:p>
            <a:pPr indent="-330200" lvl="1" marL="914400" rtl="0" algn="l">
              <a:spcBef>
                <a:spcPts val="0"/>
              </a:spcBef>
              <a:spcAft>
                <a:spcPts val="0"/>
              </a:spcAft>
              <a:buSzPts val="1600"/>
              <a:buChar char="○"/>
            </a:pPr>
            <a:r>
              <a:rPr b="1" lang="en-GB" sz="1600"/>
              <a:t>12 Synthetic Aperture Radar</a:t>
            </a:r>
            <a:br>
              <a:rPr b="1" lang="en-GB" sz="1600"/>
            </a:br>
            <a:endParaRPr b="1" sz="1600"/>
          </a:p>
          <a:p>
            <a:pPr indent="-330200" lvl="0" marL="457200" rtl="0" algn="l">
              <a:spcBef>
                <a:spcPts val="0"/>
              </a:spcBef>
              <a:spcAft>
                <a:spcPts val="0"/>
              </a:spcAft>
              <a:buSzPts val="1600"/>
              <a:buChar char="●"/>
            </a:pPr>
            <a:r>
              <a:rPr b="1" lang="en-GB" sz="1600"/>
              <a:t>Pipeline </a:t>
            </a:r>
            <a:endParaRPr b="1" sz="1600"/>
          </a:p>
          <a:p>
            <a:pPr indent="-330200" lvl="1" marL="914400" rtl="0" algn="l">
              <a:spcBef>
                <a:spcPts val="0"/>
              </a:spcBef>
              <a:spcAft>
                <a:spcPts val="0"/>
              </a:spcAft>
              <a:buSzPts val="1600"/>
              <a:buChar char="○"/>
            </a:pPr>
            <a:r>
              <a:rPr b="1" lang="en-GB" sz="1600"/>
              <a:t>4 Under Peer Review</a:t>
            </a:r>
            <a:endParaRPr b="1" sz="1600"/>
          </a:p>
          <a:p>
            <a:pPr indent="-330200" lvl="1" marL="914400" rtl="0" algn="l">
              <a:spcBef>
                <a:spcPts val="0"/>
              </a:spcBef>
              <a:spcAft>
                <a:spcPts val="0"/>
              </a:spcAft>
              <a:buSzPts val="1600"/>
              <a:buChar char="○"/>
            </a:pPr>
            <a:r>
              <a:rPr b="1" lang="en-GB" sz="1600"/>
              <a:t>30+ Under Development</a:t>
            </a:r>
            <a:endParaRPr b="1" sz="1600"/>
          </a:p>
        </p:txBody>
      </p:sp>
      <p:pic>
        <p:nvPicPr>
          <p:cNvPr id="106" name="Google Shape;106;p12" title="CEOS-ARD PFS cover pages.png"/>
          <p:cNvPicPr preferRelativeResize="0"/>
          <p:nvPr/>
        </p:nvPicPr>
        <p:blipFill>
          <a:blip r:embed="rId5">
            <a:alphaModFix/>
          </a:blip>
          <a:stretch>
            <a:fillRect/>
          </a:stretch>
        </p:blipFill>
        <p:spPr>
          <a:xfrm>
            <a:off x="4725800" y="1268213"/>
            <a:ext cx="1294614" cy="1828799"/>
          </a:xfrm>
          <a:prstGeom prst="rect">
            <a:avLst/>
          </a:prstGeom>
          <a:noFill/>
          <a:ln>
            <a:noFill/>
          </a:ln>
          <a:effectLst>
            <a:outerShdw blurRad="57150" rotWithShape="0" algn="bl" dir="5400000" dist="19050">
              <a:srgbClr val="000000">
                <a:alpha val="50000"/>
              </a:srgbClr>
            </a:outerShdw>
          </a:effectLst>
        </p:spPr>
      </p:pic>
      <p:pic>
        <p:nvPicPr>
          <p:cNvPr id="107" name="Google Shape;107;p12" title="CEOS-ARD PFS cover pages (1).png"/>
          <p:cNvPicPr preferRelativeResize="0"/>
          <p:nvPr/>
        </p:nvPicPr>
        <p:blipFill>
          <a:blip r:embed="rId6">
            <a:alphaModFix/>
          </a:blip>
          <a:stretch>
            <a:fillRect/>
          </a:stretch>
        </p:blipFill>
        <p:spPr>
          <a:xfrm>
            <a:off x="6222533" y="1268213"/>
            <a:ext cx="1294614" cy="1828799"/>
          </a:xfrm>
          <a:prstGeom prst="rect">
            <a:avLst/>
          </a:prstGeom>
          <a:no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pic>
      <p:pic>
        <p:nvPicPr>
          <p:cNvPr id="108" name="Google Shape;108;p12" title="CEOS-ARD PFS cover pages (2).png"/>
          <p:cNvPicPr preferRelativeResize="0"/>
          <p:nvPr/>
        </p:nvPicPr>
        <p:blipFill>
          <a:blip r:embed="rId7">
            <a:alphaModFix/>
          </a:blip>
          <a:stretch>
            <a:fillRect/>
          </a:stretch>
        </p:blipFill>
        <p:spPr>
          <a:xfrm>
            <a:off x="7719265" y="1268213"/>
            <a:ext cx="1292828" cy="1828799"/>
          </a:xfrm>
          <a:prstGeom prst="rect">
            <a:avLst/>
          </a:prstGeom>
          <a:noFill/>
          <a:ln>
            <a:noFill/>
          </a:ln>
          <a:effectLst>
            <a:outerShdw blurRad="57150" rotWithShape="0" algn="bl" dir="5400000" dist="19050">
              <a:srgbClr val="000000">
                <a:alpha val="50000"/>
              </a:srgbClr>
            </a:outerShdw>
          </a:effectLst>
        </p:spPr>
      </p:pic>
      <p:pic>
        <p:nvPicPr>
          <p:cNvPr id="109" name="Google Shape;109;p12" title="CEOS-ARD PFS cover pages (3).png"/>
          <p:cNvPicPr preferRelativeResize="0"/>
          <p:nvPr/>
        </p:nvPicPr>
        <p:blipFill>
          <a:blip r:embed="rId8">
            <a:alphaModFix/>
          </a:blip>
          <a:stretch>
            <a:fillRect/>
          </a:stretch>
        </p:blipFill>
        <p:spPr>
          <a:xfrm>
            <a:off x="9214212" y="1268213"/>
            <a:ext cx="1292828" cy="1828799"/>
          </a:xfrm>
          <a:prstGeom prst="rect">
            <a:avLst/>
          </a:prstGeom>
          <a:no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pic>
      <p:pic>
        <p:nvPicPr>
          <p:cNvPr id="110" name="Google Shape;110;p12" title="CEOS-ARD PFS cover pages (4).png"/>
          <p:cNvPicPr preferRelativeResize="0"/>
          <p:nvPr/>
        </p:nvPicPr>
        <p:blipFill>
          <a:blip r:embed="rId9">
            <a:alphaModFix/>
          </a:blip>
          <a:stretch>
            <a:fillRect/>
          </a:stretch>
        </p:blipFill>
        <p:spPr>
          <a:xfrm>
            <a:off x="10709158" y="1268213"/>
            <a:ext cx="1292828" cy="1828799"/>
          </a:xfrm>
          <a:prstGeom prst="rect">
            <a:avLst/>
          </a:prstGeom>
          <a:no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900"/>
              <a:t>LSI-VC - GFOI Contributing Missions</a:t>
            </a:r>
            <a:endParaRPr sz="3900"/>
          </a:p>
        </p:txBody>
      </p:sp>
      <p:pic>
        <p:nvPicPr>
          <p:cNvPr id="116" name="Google Shape;116;p13" title="GFOI - Core Satellite Data (1).png"/>
          <p:cNvPicPr preferRelativeResize="0"/>
          <p:nvPr/>
        </p:nvPicPr>
        <p:blipFill>
          <a:blip r:embed="rId3">
            <a:alphaModFix/>
          </a:blip>
          <a:stretch>
            <a:fillRect/>
          </a:stretch>
        </p:blipFill>
        <p:spPr>
          <a:xfrm>
            <a:off x="226324" y="1228775"/>
            <a:ext cx="6690350" cy="3691450"/>
          </a:xfrm>
          <a:prstGeom prst="rect">
            <a:avLst/>
          </a:prstGeom>
          <a:noFill/>
          <a:ln>
            <a:noFill/>
          </a:ln>
        </p:spPr>
      </p:pic>
      <p:pic>
        <p:nvPicPr>
          <p:cNvPr id="117" name="Google Shape;117;p13" title="GFOI - Biomass Missions (1).png"/>
          <p:cNvPicPr preferRelativeResize="0"/>
          <p:nvPr/>
        </p:nvPicPr>
        <p:blipFill>
          <a:blip r:embed="rId4">
            <a:alphaModFix/>
          </a:blip>
          <a:stretch>
            <a:fillRect/>
          </a:stretch>
        </p:blipFill>
        <p:spPr>
          <a:xfrm>
            <a:off x="5789750" y="4001400"/>
            <a:ext cx="6156001" cy="2152199"/>
          </a:xfrm>
          <a:prstGeom prst="rect">
            <a:avLst/>
          </a:prstGeom>
          <a:noFill/>
          <a:ln>
            <a:noFill/>
          </a:ln>
        </p:spPr>
      </p:pic>
      <p:pic>
        <p:nvPicPr>
          <p:cNvPr id="118" name="Google Shape;118;p13"/>
          <p:cNvPicPr preferRelativeResize="0"/>
          <p:nvPr/>
        </p:nvPicPr>
        <p:blipFill>
          <a:blip r:embed="rId5">
            <a:alphaModFix/>
          </a:blip>
          <a:stretch>
            <a:fillRect/>
          </a:stretch>
        </p:blipFill>
        <p:spPr>
          <a:xfrm>
            <a:off x="9863050" y="1354796"/>
            <a:ext cx="1914000" cy="83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LSI-VC - Wildfire Contributing Missions</a:t>
            </a:r>
            <a:endParaRPr sz="3700"/>
          </a:p>
        </p:txBody>
      </p:sp>
      <p:pic>
        <p:nvPicPr>
          <p:cNvPr id="124" name="Google Shape;124;p14" title="Active Wildfire Missions - GEO, HEO.png"/>
          <p:cNvPicPr preferRelativeResize="0"/>
          <p:nvPr/>
        </p:nvPicPr>
        <p:blipFill>
          <a:blip r:embed="rId3">
            <a:alphaModFix/>
          </a:blip>
          <a:stretch>
            <a:fillRect/>
          </a:stretch>
        </p:blipFill>
        <p:spPr>
          <a:xfrm>
            <a:off x="176050" y="1957088"/>
            <a:ext cx="5755848" cy="3130861"/>
          </a:xfrm>
          <a:prstGeom prst="rect">
            <a:avLst/>
          </a:prstGeom>
          <a:noFill/>
          <a:ln>
            <a:noFill/>
          </a:ln>
        </p:spPr>
      </p:pic>
      <p:pic>
        <p:nvPicPr>
          <p:cNvPr id="125" name="Google Shape;125;p14" title="Active Wildfire Missions - Low-Earth Orbiting.png"/>
          <p:cNvPicPr preferRelativeResize="0"/>
          <p:nvPr/>
        </p:nvPicPr>
        <p:blipFill>
          <a:blip r:embed="rId4">
            <a:alphaModFix/>
          </a:blip>
          <a:stretch>
            <a:fillRect/>
          </a:stretch>
        </p:blipFill>
        <p:spPr>
          <a:xfrm>
            <a:off x="6196375" y="1175625"/>
            <a:ext cx="5755848" cy="5278049"/>
          </a:xfrm>
          <a:prstGeom prst="rect">
            <a:avLst/>
          </a:prstGeom>
          <a:noFill/>
          <a:ln>
            <a:noFill/>
          </a:ln>
        </p:spPr>
      </p:pic>
      <p:sp>
        <p:nvSpPr>
          <p:cNvPr id="126" name="Google Shape;126;p14"/>
          <p:cNvSpPr txBox="1"/>
          <p:nvPr/>
        </p:nvSpPr>
        <p:spPr>
          <a:xfrm>
            <a:off x="52550" y="5572700"/>
            <a:ext cx="3731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latin typeface="Montserrat"/>
                <a:ea typeface="Montserrat"/>
                <a:cs typeface="Montserrat"/>
                <a:sym typeface="Montserrat"/>
              </a:rPr>
              <a:t>From Wildfire Portal:</a:t>
            </a:r>
            <a:endParaRPr b="1" sz="2000">
              <a:latin typeface="Montserrat"/>
              <a:ea typeface="Montserrat"/>
              <a:cs typeface="Montserrat"/>
              <a:sym typeface="Montserrat"/>
            </a:endParaRPr>
          </a:p>
          <a:p>
            <a:pPr indent="0" lvl="0" marL="0" rtl="0" algn="l">
              <a:spcBef>
                <a:spcPts val="0"/>
              </a:spcBef>
              <a:spcAft>
                <a:spcPts val="0"/>
              </a:spcAft>
              <a:buNone/>
            </a:pPr>
            <a:r>
              <a:rPr b="1" lang="en-GB" sz="2000">
                <a:latin typeface="Montserrat"/>
                <a:ea typeface="Montserrat"/>
                <a:cs typeface="Montserrat"/>
                <a:sym typeface="Montserrat"/>
              </a:rPr>
              <a:t>ceos.org/wildfires</a:t>
            </a:r>
            <a:endParaRPr b="1" sz="2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txBox="1"/>
          <p:nvPr>
            <p:ph idx="1" type="body"/>
          </p:nvPr>
        </p:nvSpPr>
        <p:spPr>
          <a:xfrm>
            <a:off x="229800" y="1817365"/>
            <a:ext cx="5939100" cy="4721400"/>
          </a:xfrm>
          <a:prstGeom prst="rect">
            <a:avLst/>
          </a:prstGeom>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SzPts val="1500"/>
              <a:buChar char="❖"/>
            </a:pPr>
            <a:r>
              <a:rPr b="1" lang="en-GB" sz="1500"/>
              <a:t>Wildfires Subgroup Established</a:t>
            </a:r>
            <a:endParaRPr b="1" sz="1500"/>
          </a:p>
          <a:p>
            <a:pPr indent="-323850" lvl="1" marL="914400" rtl="0" algn="l">
              <a:lnSpc>
                <a:spcPct val="100000"/>
              </a:lnSpc>
              <a:spcBef>
                <a:spcPts val="500"/>
              </a:spcBef>
              <a:spcAft>
                <a:spcPts val="0"/>
              </a:spcAft>
              <a:buSzPts val="1500"/>
              <a:buChar char="▪"/>
            </a:pPr>
            <a:r>
              <a:rPr lang="en-GB" sz="1500"/>
              <a:t>Launched under LSI-VC in response to Canada’s call for international EO coordination on wildfire</a:t>
            </a:r>
            <a:endParaRPr sz="1500"/>
          </a:p>
          <a:p>
            <a:pPr indent="-323850" lvl="0" marL="457200" rtl="0" algn="l">
              <a:lnSpc>
                <a:spcPct val="100000"/>
              </a:lnSpc>
              <a:spcBef>
                <a:spcPts val="500"/>
              </a:spcBef>
              <a:spcAft>
                <a:spcPts val="0"/>
              </a:spcAft>
              <a:buSzPts val="1500"/>
              <a:buChar char="❖"/>
            </a:pPr>
            <a:r>
              <a:rPr b="1" lang="en-GB" sz="1500"/>
              <a:t>Forests &amp; Biomass</a:t>
            </a:r>
            <a:endParaRPr b="1" sz="1500"/>
          </a:p>
          <a:p>
            <a:pPr indent="-323850" lvl="1" marL="914400" rtl="0" algn="l">
              <a:lnSpc>
                <a:spcPct val="100000"/>
              </a:lnSpc>
              <a:spcBef>
                <a:spcPts val="500"/>
              </a:spcBef>
              <a:spcAft>
                <a:spcPts val="0"/>
              </a:spcAft>
              <a:buSzPts val="1500"/>
              <a:buChar char="▪"/>
            </a:pPr>
            <a:r>
              <a:rPr lang="en-GB" sz="1500"/>
              <a:t>Progressing AFOLU Roadmap implementation and stocktake</a:t>
            </a:r>
            <a:endParaRPr sz="1500"/>
          </a:p>
          <a:p>
            <a:pPr indent="-323850" lvl="1" marL="914400" rtl="0" algn="l">
              <a:lnSpc>
                <a:spcPct val="100000"/>
              </a:lnSpc>
              <a:spcBef>
                <a:spcPts val="500"/>
              </a:spcBef>
              <a:spcAft>
                <a:spcPts val="0"/>
              </a:spcAft>
              <a:buSzPts val="1500"/>
              <a:buChar char="▪"/>
            </a:pPr>
            <a:r>
              <a:rPr lang="en-GB" sz="1500"/>
              <a:t>Renewed collaboration with GFOI</a:t>
            </a:r>
            <a:endParaRPr sz="1500"/>
          </a:p>
          <a:p>
            <a:pPr indent="-323850" lvl="0" marL="457200" rtl="0" algn="l">
              <a:lnSpc>
                <a:spcPct val="100000"/>
              </a:lnSpc>
              <a:spcBef>
                <a:spcPts val="500"/>
              </a:spcBef>
              <a:spcAft>
                <a:spcPts val="0"/>
              </a:spcAft>
              <a:buSzPts val="1500"/>
              <a:buChar char="❖"/>
            </a:pPr>
            <a:r>
              <a:rPr b="1" lang="en-GB" sz="1500"/>
              <a:t>Agriculture (GEOGLAM)</a:t>
            </a:r>
            <a:endParaRPr b="1" sz="1500"/>
          </a:p>
          <a:p>
            <a:pPr indent="-323850" lvl="1" marL="914400" rtl="0" algn="l">
              <a:lnSpc>
                <a:spcPct val="100000"/>
              </a:lnSpc>
              <a:spcBef>
                <a:spcPts val="500"/>
              </a:spcBef>
              <a:spcAft>
                <a:spcPts val="0"/>
              </a:spcAft>
              <a:buSzPts val="1500"/>
              <a:buChar char="▪"/>
            </a:pPr>
            <a:r>
              <a:rPr lang="en-GB" sz="1500"/>
              <a:t>Defining Essential Agriculture Variables (EAVs) and stocktaking their EO contributions</a:t>
            </a:r>
            <a:endParaRPr sz="1500"/>
          </a:p>
          <a:p>
            <a:pPr indent="-323850" lvl="0" marL="457200" rtl="0" algn="l">
              <a:lnSpc>
                <a:spcPct val="100000"/>
              </a:lnSpc>
              <a:spcBef>
                <a:spcPts val="500"/>
              </a:spcBef>
              <a:spcAft>
                <a:spcPts val="0"/>
              </a:spcAft>
              <a:buSzPts val="1500"/>
              <a:buChar char="❖"/>
            </a:pPr>
            <a:r>
              <a:rPr b="1" lang="en-GB" sz="1500"/>
              <a:t>Commercial Sector Engagement</a:t>
            </a:r>
            <a:endParaRPr b="1" sz="1500"/>
          </a:p>
          <a:p>
            <a:pPr indent="-323850" lvl="1" marL="914400" rtl="0" algn="l">
              <a:lnSpc>
                <a:spcPct val="100000"/>
              </a:lnSpc>
              <a:spcBef>
                <a:spcPts val="500"/>
              </a:spcBef>
              <a:spcAft>
                <a:spcPts val="0"/>
              </a:spcAft>
              <a:buSzPts val="1500"/>
              <a:buChar char="▪"/>
            </a:pPr>
            <a:r>
              <a:rPr lang="en-GB" sz="1500"/>
              <a:t>Ongoing global engagement series</a:t>
            </a:r>
            <a:endParaRPr sz="1500"/>
          </a:p>
          <a:p>
            <a:pPr indent="-323850" lvl="1" marL="914400" rtl="0" algn="l">
              <a:lnSpc>
                <a:spcPct val="100000"/>
              </a:lnSpc>
              <a:spcBef>
                <a:spcPts val="500"/>
              </a:spcBef>
              <a:spcAft>
                <a:spcPts val="0"/>
              </a:spcAft>
              <a:buSzPts val="1500"/>
              <a:buChar char="▪"/>
            </a:pPr>
            <a:r>
              <a:rPr lang="en-GB" sz="1500"/>
              <a:t>Sessions held in Japan, Australia, Europe, and upcoming in the USA</a:t>
            </a:r>
            <a:endParaRPr sz="1500"/>
          </a:p>
          <a:p>
            <a:pPr indent="-323850" lvl="0" marL="457200" rtl="0" algn="l">
              <a:lnSpc>
                <a:spcPct val="100000"/>
              </a:lnSpc>
              <a:spcBef>
                <a:spcPts val="500"/>
              </a:spcBef>
              <a:spcAft>
                <a:spcPts val="0"/>
              </a:spcAft>
              <a:buSzPts val="1500"/>
              <a:buChar char="❖"/>
            </a:pPr>
            <a:r>
              <a:rPr b="1" lang="en-GB" sz="1500"/>
              <a:t>Standards Coordination</a:t>
            </a:r>
            <a:endParaRPr b="1" sz="1500"/>
          </a:p>
          <a:p>
            <a:pPr indent="-323850" lvl="1" marL="914400" rtl="0" algn="l">
              <a:lnSpc>
                <a:spcPct val="100000"/>
              </a:lnSpc>
              <a:spcBef>
                <a:spcPts val="500"/>
              </a:spcBef>
              <a:spcAft>
                <a:spcPts val="500"/>
              </a:spcAft>
              <a:buSzPts val="1500"/>
              <a:buChar char="▪"/>
            </a:pPr>
            <a:r>
              <a:rPr lang="en-GB" sz="1500"/>
              <a:t>Active engagement with ISO &amp; OGC </a:t>
            </a:r>
            <a:endParaRPr sz="1500"/>
          </a:p>
        </p:txBody>
      </p:sp>
      <p:sp>
        <p:nvSpPr>
          <p:cNvPr id="132" name="Google Shape;132;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LSI-VC</a:t>
            </a:r>
            <a:endParaRPr/>
          </a:p>
        </p:txBody>
      </p:sp>
      <p:sp>
        <p:nvSpPr>
          <p:cNvPr id="133" name="Google Shape;133;p15"/>
          <p:cNvSpPr txBox="1"/>
          <p:nvPr/>
        </p:nvSpPr>
        <p:spPr>
          <a:xfrm>
            <a:off x="105000" y="1086100"/>
            <a:ext cx="1201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latin typeface="Montserrat"/>
                <a:ea typeface="Montserrat"/>
                <a:cs typeface="Montserrat"/>
                <a:sym typeface="Montserrat"/>
              </a:rPr>
              <a:t>Co-leads: Peter Strobl (EC-JRC), Chris Barnes (USGS/KBR), Takeo Tadono (JAXA), </a:t>
            </a:r>
            <a:endParaRPr b="1" sz="1700">
              <a:latin typeface="Montserrat"/>
              <a:ea typeface="Montserrat"/>
              <a:cs typeface="Montserrat"/>
              <a:sym typeface="Montserrat"/>
            </a:endParaRPr>
          </a:p>
          <a:p>
            <a:pPr indent="0" lvl="0" marL="0" rtl="0" algn="l">
              <a:spcBef>
                <a:spcPts val="0"/>
              </a:spcBef>
              <a:spcAft>
                <a:spcPts val="0"/>
              </a:spcAft>
              <a:buNone/>
            </a:pPr>
            <a:r>
              <a:rPr b="1" lang="en-GB" sz="1700">
                <a:latin typeface="Montserrat"/>
                <a:ea typeface="Montserrat"/>
                <a:cs typeface="Montserrat"/>
                <a:sym typeface="Montserrat"/>
              </a:rPr>
              <a:t>Update: Matt Adams replacing Jonathon Ross for GA</a:t>
            </a:r>
            <a:endParaRPr b="1" sz="1700">
              <a:latin typeface="Montserrat"/>
              <a:ea typeface="Montserrat"/>
              <a:cs typeface="Montserrat"/>
              <a:sym typeface="Montserrat"/>
            </a:endParaRPr>
          </a:p>
        </p:txBody>
      </p:sp>
      <p:sp>
        <p:nvSpPr>
          <p:cNvPr id="134" name="Google Shape;134;p15"/>
          <p:cNvSpPr txBox="1"/>
          <p:nvPr>
            <p:ph idx="1" type="body"/>
          </p:nvPr>
        </p:nvSpPr>
        <p:spPr>
          <a:xfrm>
            <a:off x="6227197" y="1718925"/>
            <a:ext cx="5709600" cy="44955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1000"/>
              </a:spcBef>
              <a:spcAft>
                <a:spcPts val="0"/>
              </a:spcAft>
              <a:buSzPts val="1600"/>
              <a:buChar char="❖"/>
            </a:pPr>
            <a:r>
              <a:rPr b="1" lang="en-GB" sz="1600"/>
              <a:t>Surface Temperature CEOS-ARD</a:t>
            </a:r>
            <a:endParaRPr b="1" sz="1600"/>
          </a:p>
          <a:p>
            <a:pPr indent="-330200" lvl="1" marL="914400" rtl="0" algn="l">
              <a:lnSpc>
                <a:spcPct val="100000"/>
              </a:lnSpc>
              <a:spcBef>
                <a:spcPts val="1000"/>
              </a:spcBef>
              <a:spcAft>
                <a:spcPts val="0"/>
              </a:spcAft>
              <a:buSzPts val="1600"/>
              <a:buChar char="▪"/>
            </a:pPr>
            <a:r>
              <a:rPr lang="en-GB" sz="1600"/>
              <a:t>Product Family Specifications (PFS)</a:t>
            </a:r>
            <a:r>
              <a:rPr lang="en-GB" sz="1600"/>
              <a:t> update underway</a:t>
            </a:r>
            <a:endParaRPr sz="1600"/>
          </a:p>
          <a:p>
            <a:pPr indent="-330200" lvl="1" marL="914400" rtl="0" algn="l">
              <a:lnSpc>
                <a:spcPct val="100000"/>
              </a:lnSpc>
              <a:spcBef>
                <a:spcPts val="1000"/>
              </a:spcBef>
              <a:spcAft>
                <a:spcPts val="0"/>
              </a:spcAft>
              <a:buSzPts val="1600"/>
              <a:buChar char="▪"/>
            </a:pPr>
            <a:r>
              <a:rPr lang="en-GB" sz="1600"/>
              <a:t>Co-developed with commercial sector and SST-VC</a:t>
            </a:r>
            <a:endParaRPr sz="1600"/>
          </a:p>
          <a:p>
            <a:pPr indent="-330200" lvl="1" marL="914400" rtl="0" algn="l">
              <a:lnSpc>
                <a:spcPct val="100000"/>
              </a:lnSpc>
              <a:spcBef>
                <a:spcPts val="1000"/>
              </a:spcBef>
              <a:spcAft>
                <a:spcPts val="0"/>
              </a:spcAft>
              <a:buSzPts val="1600"/>
              <a:buChar char="▪"/>
            </a:pPr>
            <a:r>
              <a:rPr lang="en-GB" sz="1600"/>
              <a:t>Expanding scope to include surface brightness temperature and microwave</a:t>
            </a:r>
            <a:endParaRPr sz="1600"/>
          </a:p>
          <a:p>
            <a:pPr indent="-330200" lvl="0" marL="457200" rtl="0" algn="l">
              <a:lnSpc>
                <a:spcPct val="100000"/>
              </a:lnSpc>
              <a:spcBef>
                <a:spcPts val="1000"/>
              </a:spcBef>
              <a:spcAft>
                <a:spcPts val="0"/>
              </a:spcAft>
              <a:buSzPts val="1600"/>
              <a:buChar char="❖"/>
            </a:pPr>
            <a:r>
              <a:rPr b="1" lang="en-GB" sz="1600"/>
              <a:t>Product-Level Definitions</a:t>
            </a:r>
            <a:endParaRPr b="1" sz="1600"/>
          </a:p>
          <a:p>
            <a:pPr indent="-330200" lvl="1" marL="914400" rtl="0" algn="l">
              <a:lnSpc>
                <a:spcPct val="100000"/>
              </a:lnSpc>
              <a:spcBef>
                <a:spcPts val="1000"/>
              </a:spcBef>
              <a:spcAft>
                <a:spcPts val="0"/>
              </a:spcAft>
              <a:buSzPts val="1600"/>
              <a:buChar char="▪"/>
            </a:pPr>
            <a:r>
              <a:rPr lang="en-GB" sz="1600"/>
              <a:t>Introducing clearer CEOS-ARD product categorization</a:t>
            </a:r>
            <a:endParaRPr sz="1600"/>
          </a:p>
          <a:p>
            <a:pPr indent="-330200" lvl="0" marL="457200" rtl="0" algn="l">
              <a:lnSpc>
                <a:spcPct val="100000"/>
              </a:lnSpc>
              <a:spcBef>
                <a:spcPts val="1000"/>
              </a:spcBef>
              <a:spcAft>
                <a:spcPts val="0"/>
              </a:spcAft>
              <a:buSzPts val="1600"/>
              <a:buChar char="❖"/>
            </a:pPr>
            <a:r>
              <a:rPr b="1" lang="en-GB" sz="1600"/>
              <a:t>Upcoming Meetings</a:t>
            </a:r>
            <a:endParaRPr b="1" sz="1600"/>
          </a:p>
          <a:p>
            <a:pPr indent="-330200" lvl="1" marL="914400" rtl="0" algn="l">
              <a:lnSpc>
                <a:spcPct val="100000"/>
              </a:lnSpc>
              <a:spcBef>
                <a:spcPts val="1000"/>
              </a:spcBef>
              <a:spcAft>
                <a:spcPts val="0"/>
              </a:spcAft>
              <a:buSzPts val="1600"/>
              <a:buChar char="▪"/>
            </a:pPr>
            <a:r>
              <a:rPr lang="en-GB" sz="1600"/>
              <a:t>USGS EROS hosting joint </a:t>
            </a:r>
            <a:r>
              <a:rPr lang="en-GB" sz="1600"/>
              <a:t>LSI-VC-19/WGCV-56 next week!</a:t>
            </a:r>
            <a:endParaRPr sz="1600"/>
          </a:p>
          <a:p>
            <a:pPr indent="-330200" lvl="1" marL="914400" rtl="0" algn="l">
              <a:lnSpc>
                <a:spcPct val="100000"/>
              </a:lnSpc>
              <a:spcBef>
                <a:spcPts val="1000"/>
              </a:spcBef>
              <a:spcAft>
                <a:spcPts val="0"/>
              </a:spcAft>
              <a:buSzPts val="1600"/>
              <a:buChar char="▪"/>
            </a:pPr>
            <a:r>
              <a:rPr lang="en-GB" sz="1600"/>
              <a:t>Focus on CEOS-ARD Strategy development</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