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DM Sans Medium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DMSa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7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MSansMedium-bold.fntdata"/><Relationship Id="rId16" Type="http://schemas.openxmlformats.org/officeDocument/2006/relationships/font" Target="fonts/DMSansMedium-regular.fntdata"/><Relationship Id="rId19" Type="http://schemas.openxmlformats.org/officeDocument/2006/relationships/font" Target="fonts/DMSansMedium-boldItalic.fntdata"/><Relationship Id="rId18" Type="http://schemas.openxmlformats.org/officeDocument/2006/relationships/font" Target="fonts/DMSa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4e808d6db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d4e808d6db_0_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4e808d6db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d4e808d6db_0_3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4e808d6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d4e808d6d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6b8af598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6b8af59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4e808d6db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d4e808d6db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4e808d6d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d4e808d6db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4e808d6d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d4e808d6db_0_1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d4e808d6d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d4e808d6db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4e808d6db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d4e808d6db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d4e808d6db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d4e808d6db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4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4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4" l="54017" r="11355" t="3608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_Body Content_3">
  <p:cSld name="General_Body Content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348026" y="281289"/>
            <a:ext cx="1145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DM Sans"/>
              <a:buNone/>
              <a:defRPr b="1" i="0" sz="4800" u="none" cap="none" strike="noStrik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348027" y="1617963"/>
            <a:ext cx="114537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81000" lvl="1" marL="9144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810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81000" lvl="3" marL="18288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81000" lvl="4" marL="22860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97955" lvl="5" marL="2743200" marR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5" lvl="6" marL="3200400" marR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7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jpg"/><Relationship Id="rId22" Type="http://schemas.openxmlformats.org/officeDocument/2006/relationships/image" Target="../media/image26.jpg"/><Relationship Id="rId21" Type="http://schemas.openxmlformats.org/officeDocument/2006/relationships/image" Target="../media/image35.jpg"/><Relationship Id="rId24" Type="http://schemas.openxmlformats.org/officeDocument/2006/relationships/image" Target="../media/image39.jpg"/><Relationship Id="rId23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Relationship Id="rId9" Type="http://schemas.openxmlformats.org/officeDocument/2006/relationships/image" Target="../media/image30.png"/><Relationship Id="rId26" Type="http://schemas.openxmlformats.org/officeDocument/2006/relationships/image" Target="../media/image42.png"/><Relationship Id="rId25" Type="http://schemas.openxmlformats.org/officeDocument/2006/relationships/image" Target="../media/image28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3.jpg"/><Relationship Id="rId8" Type="http://schemas.openxmlformats.org/officeDocument/2006/relationships/image" Target="../media/image15.png"/><Relationship Id="rId11" Type="http://schemas.openxmlformats.org/officeDocument/2006/relationships/image" Target="../media/image24.jpg"/><Relationship Id="rId10" Type="http://schemas.openxmlformats.org/officeDocument/2006/relationships/image" Target="../media/image31.png"/><Relationship Id="rId13" Type="http://schemas.openxmlformats.org/officeDocument/2006/relationships/image" Target="../media/image18.png"/><Relationship Id="rId12" Type="http://schemas.openxmlformats.org/officeDocument/2006/relationships/image" Target="../media/image29.png"/><Relationship Id="rId15" Type="http://schemas.openxmlformats.org/officeDocument/2006/relationships/image" Target="../media/image23.png"/><Relationship Id="rId14" Type="http://schemas.openxmlformats.org/officeDocument/2006/relationships/image" Target="../media/image32.png"/><Relationship Id="rId17" Type="http://schemas.openxmlformats.org/officeDocument/2006/relationships/image" Target="../media/image27.png"/><Relationship Id="rId16" Type="http://schemas.openxmlformats.org/officeDocument/2006/relationships/image" Target="../media/image34.jpg"/><Relationship Id="rId19" Type="http://schemas.openxmlformats.org/officeDocument/2006/relationships/image" Target="../media/image37.png"/><Relationship Id="rId1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hyperlink" Target="https://doi.org/10.5067/doc/ceoswgcv/lpv/lc.00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76050" y="175950"/>
            <a:ext cx="77934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</a:t>
            </a:r>
            <a:r>
              <a:rPr lang="en-GB" sz="7500"/>
              <a:t>SIT-41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000"/>
              <a:t>WGCV Land Product Validation (LPV) Subgroup Land Cover and Change Map Accuracy Assessment and Area Estimation Good Practices Protocol 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000"/>
              <a:t>[for endorsement] </a:t>
            </a:r>
            <a:endParaRPr sz="3000"/>
          </a:p>
        </p:txBody>
      </p:sp>
      <p:sp>
        <p:nvSpPr>
          <p:cNvPr id="70" name="Google Shape;70;p8"/>
          <p:cNvSpPr/>
          <p:nvPr/>
        </p:nvSpPr>
        <p:spPr>
          <a:xfrm>
            <a:off x="7279750" y="3849226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Alexandra (Sasha)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Tyukavina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University of Maryland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#7.3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 2026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California, USA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 2026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1915" y="3996303"/>
            <a:ext cx="3306609" cy="231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235400" y="183775"/>
            <a:ext cx="7651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Focus on document readability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790885" y="1208894"/>
            <a:ext cx="2723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Schematic diagrams (</a:t>
            </a:r>
            <a:r>
              <a:rPr b="1"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visual summaries</a:t>
            </a:r>
            <a:r>
              <a:rPr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) of material 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8699569" y="1208894"/>
            <a:ext cx="269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Figures with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real-life examples </a:t>
            </a:r>
            <a:r>
              <a:rPr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of discussed concepts</a:t>
            </a:r>
            <a:endParaRPr/>
          </a:p>
        </p:txBody>
      </p:sp>
      <p:pic>
        <p:nvPicPr>
          <p:cNvPr id="190" name="Google Shape;1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19" y="2177225"/>
            <a:ext cx="3960430" cy="18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075" y="4085600"/>
            <a:ext cx="3639376" cy="217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4896172" y="1208894"/>
            <a:ext cx="245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Text highlights to emphasize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main messages</a:t>
            </a:r>
            <a:endParaRPr/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3206" y="2255929"/>
            <a:ext cx="4084026" cy="15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 txBox="1"/>
          <p:nvPr/>
        </p:nvSpPr>
        <p:spPr>
          <a:xfrm>
            <a:off x="4396222" y="5134125"/>
            <a:ext cx="3452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9191F"/>
                </a:solidFill>
              </a:rPr>
              <a:t>Internal document navigation </a:t>
            </a:r>
            <a:endParaRPr sz="1800">
              <a:solidFill>
                <a:srgbClr val="09191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9191F"/>
                </a:solidFill>
              </a:rPr>
              <a:t>(to figures, tables and sections mentioned in the text)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9191F"/>
                </a:solidFill>
              </a:rPr>
              <a:t>v</a:t>
            </a:r>
            <a:r>
              <a:rPr b="1" lang="en-GB" sz="1800">
                <a:solidFill>
                  <a:srgbClr val="09191F"/>
                </a:solidFill>
              </a:rPr>
              <a:t>ia hyperlinks</a:t>
            </a:r>
            <a:endParaRPr/>
          </a:p>
        </p:txBody>
      </p:sp>
      <p:pic>
        <p:nvPicPr>
          <p:cNvPr id="195" name="Google Shape;1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6629" y="2225169"/>
            <a:ext cx="3131887" cy="2697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/>
        </p:nvSpPr>
        <p:spPr>
          <a:xfrm>
            <a:off x="235400" y="183775"/>
            <a:ext cx="7651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Call for CEOS SIT endorsement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235400" y="1149675"/>
            <a:ext cx="11610600" cy="4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9191F"/>
                </a:solidFill>
              </a:rPr>
              <a:t>We respectfully ask SIT to: </a:t>
            </a:r>
            <a:endParaRPr sz="3200">
              <a:solidFill>
                <a:srgbClr val="09191F"/>
              </a:solidFill>
            </a:endParaRPr>
          </a:p>
          <a:p>
            <a:pPr indent="-38100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9191F"/>
              </a:buClr>
              <a:buSzPts val="2400"/>
              <a:buChar char="•"/>
            </a:pPr>
            <a:r>
              <a:rPr lang="en-GB" sz="2400">
                <a:solidFill>
                  <a:srgbClr val="09191F"/>
                </a:solidFill>
              </a:rPr>
              <a:t>endorse Version 1.1 of the Land Cover Validation Protocol without amendments;</a:t>
            </a:r>
            <a:endParaRPr sz="2400">
              <a:solidFill>
                <a:srgbClr val="09191F"/>
              </a:solidFill>
            </a:endParaRPr>
          </a:p>
          <a:p>
            <a:pPr indent="-38100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9191F"/>
              </a:buClr>
              <a:buSzPts val="2400"/>
              <a:buChar char="•"/>
            </a:pPr>
            <a:r>
              <a:rPr lang="en-GB" sz="2400">
                <a:solidFill>
                  <a:srgbClr val="09191F"/>
                </a:solidFill>
              </a:rPr>
              <a:t>encourage adoption of the updated guidelines by the land cover mapping branches of national space agencies as a standard for newly published maps;</a:t>
            </a:r>
            <a:endParaRPr sz="2400">
              <a:solidFill>
                <a:srgbClr val="09191F"/>
              </a:solidFill>
            </a:endParaRPr>
          </a:p>
          <a:p>
            <a:pPr indent="-38100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9191F"/>
              </a:buClr>
              <a:buSzPts val="2400"/>
              <a:buChar char="•"/>
            </a:pPr>
            <a:r>
              <a:rPr lang="en-GB" sz="2400">
                <a:solidFill>
                  <a:srgbClr val="09191F"/>
                </a:solidFill>
              </a:rPr>
              <a:t>publicize the new Land Cover Protocol via official CEOS and member agency channels.</a:t>
            </a:r>
            <a:endParaRPr sz="2400">
              <a:solidFill>
                <a:srgbClr val="09191F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9191F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9191F"/>
                </a:solidFill>
              </a:rPr>
              <a:t>Thank you for your consideration!</a:t>
            </a:r>
            <a:endParaRPr sz="3200">
              <a:solidFill>
                <a:srgbClr val="09191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94025" y="155340"/>
            <a:ext cx="9223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WGCV LPV Land Cover focus area</a:t>
            </a:r>
            <a:endParaRPr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25" y="942925"/>
            <a:ext cx="10623769" cy="58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4">
            <a:alphaModFix/>
          </a:blip>
          <a:srcRect b="892" l="0" r="2382" t="0"/>
          <a:stretch/>
        </p:blipFill>
        <p:spPr>
          <a:xfrm>
            <a:off x="10256050" y="4452050"/>
            <a:ext cx="1738824" cy="1567074"/>
          </a:xfrm>
          <a:prstGeom prst="rect">
            <a:avLst/>
          </a:prstGeom>
          <a:noFill/>
          <a:ln cap="flat" cmpd="sng" w="9525">
            <a:solidFill>
              <a:srgbClr val="70D6D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78" name="Google Shape;78;p9"/>
          <p:cNvSpPr txBox="1"/>
          <p:nvPr/>
        </p:nvSpPr>
        <p:spPr>
          <a:xfrm>
            <a:off x="9704854" y="5958861"/>
            <a:ext cx="220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Evapotranspiration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GPP/NPP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324225" y="1558525"/>
            <a:ext cx="10854000" cy="323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/>
              <a:t>“</a:t>
            </a:r>
            <a:r>
              <a:rPr i="1" lang="en-GB"/>
              <a:t>A map that is lacking an accuracy assessment is</a:t>
            </a:r>
            <a:r>
              <a:rPr b="1" i="1" lang="en-GB"/>
              <a:t> just a prototype or an untested hypothesis </a:t>
            </a:r>
            <a:r>
              <a:rPr i="1" lang="en-GB"/>
              <a:t>and</a:t>
            </a:r>
            <a:r>
              <a:rPr b="1" i="1" lang="en-GB"/>
              <a:t> should not be used as a source of information.”</a:t>
            </a:r>
            <a:endParaRPr b="1"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Executive Summary, Land Cover and Change Map Accuracy Assessment and Area Estimation Good Practices Protocol, Tyukavina et al. (2025)</a:t>
            </a:r>
            <a:endParaRPr/>
          </a:p>
        </p:txBody>
      </p:sp>
      <p:sp>
        <p:nvSpPr>
          <p:cNvPr id="84" name="Google Shape;8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Land cover map accuracy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94025" y="155350"/>
            <a:ext cx="9677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Accuracy assessment in land cover studies</a:t>
            </a:r>
            <a:endParaRPr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creenshot of a report&#10;&#10;Description automatically generated" id="90" name="Google Shape;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9175" y="1080325"/>
            <a:ext cx="5199502" cy="43787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/>
        </p:nvSpPr>
        <p:spPr>
          <a:xfrm>
            <a:off x="94025" y="1080325"/>
            <a:ext cx="68274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Noto Sans Symbols"/>
              <a:buNone/>
            </a:pPr>
            <a:r>
              <a:rPr b="0" i="0" lang="en-GB" sz="20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“From 1994 to 2008 approximately 40% of all land cover articles also had ‘accuracy’ as a keyword and this percent increased to about 50% for the past decade, 2009–2018, providing some evidence that </a:t>
            </a:r>
            <a:r>
              <a:rPr b="1" i="1" lang="en-GB" sz="20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accuracy has become more prominently emphasized in land cover studies</a:t>
            </a:r>
            <a:r>
              <a:rPr b="0" i="0" lang="en-GB" sz="20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.” Stehman &amp; Foody, 2019</a:t>
            </a:r>
            <a:endParaRPr b="0" i="0" sz="2000" u="none" cap="none" strike="noStrik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Noto Sans Symbols"/>
              <a:buNone/>
            </a:pPr>
            <a:r>
              <a:rPr b="0" i="0" lang="en-GB" sz="20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But,</a:t>
            </a:r>
            <a:endParaRPr sz="2000"/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Accuracy assessment methods are very much an area of ongoing research</a:t>
            </a:r>
            <a:endParaRPr sz="2000"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Noto Sans Symbols"/>
              <a:buNone/>
            </a:pPr>
            <a:r>
              <a:rPr b="0" i="0" lang="en-GB" sz="20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 sz="2000"/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Even if map accuracy is reported, accuracy assessment is often superficial, methodology not well described, reference data are not shared, etc.</a:t>
            </a:r>
            <a:endParaRPr sz="2000"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7085050" y="5459050"/>
            <a:ext cx="4893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From Stehman, S. V., &amp; Foody, G. M. (2019). Key issues in rigorous accuracy assessment of land cover products. Remote Sensing of Environment, 231, 111199</a:t>
            </a:r>
            <a:r>
              <a:rPr b="0" i="0" lang="en-GB" sz="1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3650" y="5240461"/>
            <a:ext cx="3415525" cy="15356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/>
          <p:nvPr/>
        </p:nvSpPr>
        <p:spPr>
          <a:xfrm>
            <a:off x="1705289" y="5732774"/>
            <a:ext cx="186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Cited &gt;</a:t>
            </a:r>
            <a:r>
              <a:rPr i="1" lang="en-GB">
                <a:solidFill>
                  <a:srgbClr val="222222"/>
                </a:solidFill>
              </a:rPr>
              <a:t>3,500</a:t>
            </a:r>
            <a:r>
              <a:rPr b="0" i="1" lang="en-GB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times!</a:t>
            </a:r>
            <a:endParaRPr sz="14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 rotWithShape="1">
          <a:blip r:embed="rId5">
            <a:alphaModFix/>
          </a:blip>
          <a:srcRect b="892" l="0" r="2382" t="0"/>
          <a:stretch/>
        </p:blipFill>
        <p:spPr>
          <a:xfrm>
            <a:off x="86575" y="5257534"/>
            <a:ext cx="1396199" cy="1258279"/>
          </a:xfrm>
          <a:prstGeom prst="rect">
            <a:avLst/>
          </a:prstGeom>
          <a:noFill/>
          <a:ln cap="flat" cmpd="sng" w="9525">
            <a:solidFill>
              <a:srgbClr val="70D6DE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/>
        </p:nvSpPr>
        <p:spPr>
          <a:xfrm>
            <a:off x="94025" y="155350"/>
            <a:ext cx="9677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Land cover validation guidelines update</a:t>
            </a:r>
            <a:endParaRPr sz="3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1487" y="1164672"/>
            <a:ext cx="3155094" cy="408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/>
          <p:nvPr/>
        </p:nvSpPr>
        <p:spPr>
          <a:xfrm>
            <a:off x="175575" y="1313501"/>
            <a:ext cx="8539800" cy="4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Noto Sans Symbols"/>
              <a:buNone/>
            </a:pPr>
            <a:r>
              <a:rPr b="1" i="0" lang="en-GB" sz="24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Goal </a:t>
            </a:r>
            <a:r>
              <a:rPr b="0" i="0" lang="en-GB" sz="24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– to update Strahler et al. (2006) guidelines to reflect: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Arial"/>
              <a:buChar char="•"/>
            </a:pPr>
            <a:r>
              <a:rPr b="1" i="1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new literature </a:t>
            </a: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on land cover map validation published in the last ~20 yrs, including </a:t>
            </a:r>
            <a:r>
              <a:rPr lang="en-GB" sz="1900">
                <a:solidFill>
                  <a:srgbClr val="09191F"/>
                </a:solidFill>
              </a:rPr>
              <a:t>sample-based area estimation for reporting</a:t>
            </a: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existing and new </a:t>
            </a:r>
            <a:r>
              <a:rPr b="1" i="1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sources of reference data </a:t>
            </a: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(previous guidelines were published in the pre-free Landsat and pre-Sentinel era);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Arial"/>
              <a:buChar char="•"/>
            </a:pPr>
            <a:r>
              <a:rPr b="1" i="1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examples of </a:t>
            </a: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existing global- and continental-scale </a:t>
            </a:r>
            <a:r>
              <a:rPr b="1" i="1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validation efforts</a:t>
            </a: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900" u="none" cap="none" strike="noStrike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Noto Sans Symbols"/>
              <a:buNone/>
            </a:pP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+ to emphasize recommendation from Strahler et al. (2006) that map accuracy assessment should be taken seriously, planned ahead, and significant resources (</a:t>
            </a:r>
            <a:r>
              <a:rPr b="1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at least 30% of the budget</a:t>
            </a: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) need to be allocated towards validation (the latter is important to be communicated to </a:t>
            </a:r>
            <a:r>
              <a:rPr b="0" i="0" lang="en-GB" sz="1900" u="sng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research funders</a:t>
            </a: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!)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Font typeface="Noto Sans Symbols"/>
              <a:buNone/>
            </a:pPr>
            <a:r>
              <a:rPr b="0" i="0" lang="en-GB" sz="1900" u="none" cap="none" strike="noStrike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+ to clarify frequently misinterpreted aspects of accuracy assessment methodology and encourage correct implementation</a:t>
            </a:r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8798233" y="5293100"/>
            <a:ext cx="3325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Strahler, A., Boschetti, L., Foody, G., Friedl, M., Hansen, M., Herold, M., Mayaux, P., Morisette, J., Stehman, S., Woodcock, C. (2006) Global land cover validation: Recommendations for evaluation and accuracy assessment of global land cover maps. European Communities, Luxembourg 51, no. 4,1-60.</a:t>
            </a:r>
            <a:endParaRPr i="1" sz="10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/>
        </p:nvSpPr>
        <p:spPr>
          <a:xfrm>
            <a:off x="235400" y="183766"/>
            <a:ext cx="9312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Working group: expert community effort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33975" y="1093875"/>
            <a:ext cx="1195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35 land cover mapping and validation experts from 18 institutions from 9 countries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9" y="1647985"/>
            <a:ext cx="12192000" cy="953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4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02" y="1820527"/>
            <a:ext cx="560838" cy="56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050" y="1817108"/>
            <a:ext cx="410368" cy="56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9529" y="1817108"/>
            <a:ext cx="875454" cy="56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8093" y="1827367"/>
            <a:ext cx="649751" cy="54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90954" y="1834206"/>
            <a:ext cx="533480" cy="53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7545" y="1823947"/>
            <a:ext cx="581356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90570" y="1817108"/>
            <a:ext cx="807059" cy="56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612321" y="1854725"/>
            <a:ext cx="383010" cy="49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00739" y="1803429"/>
            <a:ext cx="683948" cy="59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87797" y="1813688"/>
            <a:ext cx="574517" cy="57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065962" y="1806848"/>
            <a:ext cx="533479" cy="58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209191" y="1810268"/>
            <a:ext cx="403529" cy="58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715830" y="1827367"/>
            <a:ext cx="793381" cy="54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765424" y="1851305"/>
            <a:ext cx="499282" cy="49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367817" y="1830787"/>
            <a:ext cx="595035" cy="54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702551" y="1841046"/>
            <a:ext cx="403530" cy="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19">
            <a:alphaModFix/>
          </a:blip>
          <a:srcRect b="30035" l="18044" r="18821" t="30047"/>
          <a:stretch/>
        </p:blipFill>
        <p:spPr>
          <a:xfrm>
            <a:off x="4412011" y="1927175"/>
            <a:ext cx="875448" cy="347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glasses and a blue shirt&#10;&#10;Description automatically generated" id="128" name="Google Shape;128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387739" y="3758560"/>
            <a:ext cx="1662066" cy="172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at the camera&#10;&#10;Description automatically generated" id="129" name="Google Shape;129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826626" y="3760446"/>
            <a:ext cx="1720637" cy="1725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white shirt&#10;&#10;Description automatically generated" id="130" name="Google Shape;130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9648" y="3760444"/>
            <a:ext cx="1720636" cy="1725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white hair and blue shirt&#10;&#10;Description automatically generated" id="131" name="Google Shape;131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106148" y="3758563"/>
            <a:ext cx="1678018" cy="17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/>
          <p:nvPr/>
        </p:nvSpPr>
        <p:spPr>
          <a:xfrm rot="-5400000">
            <a:off x="2647800" y="2967025"/>
            <a:ext cx="97800" cy="5294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883892" y="5695749"/>
            <a:ext cx="372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CEOS LPV Land Cover Focus Area Co-leads,</a:t>
            </a:r>
            <a:endParaRPr sz="16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9191F"/>
                </a:solidFill>
              </a:rPr>
              <a:t>Land cover mapping experts</a:t>
            </a:r>
            <a:endParaRPr sz="1600">
              <a:solidFill>
                <a:srgbClr val="09191F"/>
              </a:solidFill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08312" y="3090450"/>
            <a:ext cx="166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Alexandra (Sasha) Tyukavina</a:t>
            </a: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U. Maryland, USA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1610164" y="3182700"/>
            <a:ext cx="193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Sophie Bontemps </a:t>
            </a:r>
            <a:endParaRPr/>
          </a:p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UC Louvain, Belgium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6984677" y="3182700"/>
            <a:ext cx="185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Giles Foody</a:t>
            </a:r>
            <a:endParaRPr/>
          </a:p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U. of Nottingham, UK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5484794" y="3182700"/>
            <a:ext cx="157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Stephen Stehman</a:t>
            </a:r>
            <a:endParaRPr/>
          </a:p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SUNY ESF, USA</a:t>
            </a:r>
            <a:endParaRPr/>
          </a:p>
        </p:txBody>
      </p:sp>
      <p:pic>
        <p:nvPicPr>
          <p:cNvPr descr="A person smiling with a scarf around her neck&#10;&#10;Description automatically generated" id="138" name="Google Shape;138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840508" y="3758560"/>
            <a:ext cx="1744308" cy="1729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3"/>
          <p:cNvSpPr txBox="1"/>
          <p:nvPr/>
        </p:nvSpPr>
        <p:spPr>
          <a:xfrm>
            <a:off x="8747472" y="3182700"/>
            <a:ext cx="179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Anna Komarova</a:t>
            </a:r>
            <a:endParaRPr/>
          </a:p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U. Maryland, USA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84168" y="2725900"/>
            <a:ext cx="206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800"/>
              <a:buFont typeface="Noto Sans Symbols"/>
              <a:buNone/>
            </a:pPr>
            <a:r>
              <a:rPr b="1"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Editor</a:t>
            </a:r>
            <a:r>
              <a:rPr b="1" lang="en-GB" sz="1800">
                <a:solidFill>
                  <a:srgbClr val="09191F"/>
                </a:solidFill>
              </a:rPr>
              <a:t>ial team</a:t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3"/>
          <p:cNvSpPr txBox="1"/>
          <p:nvPr/>
        </p:nvSpPr>
        <p:spPr>
          <a:xfrm>
            <a:off x="10345517" y="3182700"/>
            <a:ext cx="179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Jaime Nickeson, NASA GSFC, USA</a:t>
            </a:r>
            <a:endParaRPr/>
          </a:p>
        </p:txBody>
      </p:sp>
      <p:pic>
        <p:nvPicPr>
          <p:cNvPr descr="A person smiling at the camera&#10;&#10;Description automatically generated" id="142" name="Google Shape;142;p1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641158" y="3758560"/>
            <a:ext cx="1494477" cy="172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603606" y="3758440"/>
            <a:ext cx="1727791" cy="172960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/>
          <p:cNvSpPr txBox="1"/>
          <p:nvPr/>
        </p:nvSpPr>
        <p:spPr>
          <a:xfrm>
            <a:off x="3178301" y="3082650"/>
            <a:ext cx="2153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</a:rPr>
              <a:t>Nandika Tsendbazar</a:t>
            </a:r>
            <a:endParaRPr sz="1300"/>
          </a:p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</a:rPr>
              <a:t>Wageningen U.</a:t>
            </a: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3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0" rtl="0" algn="r">
              <a:spcBef>
                <a:spcPts val="0"/>
              </a:spcBef>
              <a:spcAft>
                <a:spcPts val="0"/>
              </a:spcAft>
              <a:buClr>
                <a:srgbClr val="09191F"/>
              </a:buClr>
              <a:buSzPts val="1300"/>
              <a:buFont typeface="Arial"/>
              <a:buNone/>
            </a:pPr>
            <a:r>
              <a:rPr lang="en-GB" sz="1300">
                <a:solidFill>
                  <a:srgbClr val="09191F"/>
                </a:solidFill>
              </a:rPr>
              <a:t>Netherlands</a:t>
            </a:r>
            <a:endParaRPr/>
          </a:p>
        </p:txBody>
      </p:sp>
      <p:sp>
        <p:nvSpPr>
          <p:cNvPr id="145" name="Google Shape;145;p13"/>
          <p:cNvSpPr/>
          <p:nvPr/>
        </p:nvSpPr>
        <p:spPr>
          <a:xfrm rot="-5400000">
            <a:off x="7042675" y="3911875"/>
            <a:ext cx="100200" cy="3404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5237823" y="5695750"/>
            <a:ext cx="372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9191F"/>
                </a:solidFill>
              </a:rPr>
              <a:t>Recognized thought leaders in statistical map validation methods, with 30+ years of publications on the topic</a:t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 rot="-5400000">
            <a:off x="10455200" y="3955825"/>
            <a:ext cx="89700" cy="3316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9080298" y="5695749"/>
            <a:ext cx="2839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9191F"/>
                </a:solidFill>
              </a:rPr>
              <a:t>Science communication/document readability leads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/>
        </p:nvSpPr>
        <p:spPr>
          <a:xfrm>
            <a:off x="235400" y="183775"/>
            <a:ext cx="9221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 timeline: it took 3 years!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525" y="1078725"/>
            <a:ext cx="4030500" cy="5218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</p:pic>
      <p:sp>
        <p:nvSpPr>
          <p:cNvPr id="155" name="Google Shape;155;p14"/>
          <p:cNvSpPr txBox="1"/>
          <p:nvPr/>
        </p:nvSpPr>
        <p:spPr>
          <a:xfrm>
            <a:off x="8373850" y="6234125"/>
            <a:ext cx="352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https://doi.org/10.5067/doc/ceoswgcv/lpv/lc.001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190775" y="1142225"/>
            <a:ext cx="7740900" cy="5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Char char="•"/>
            </a:pPr>
            <a:r>
              <a:rPr lang="en-GB" sz="2000">
                <a:solidFill>
                  <a:srgbClr val="09191F"/>
                </a:solidFill>
              </a:rPr>
              <a:t>October 2022 - initial call for contributions via CEOS LPV LC email listserv;</a:t>
            </a:r>
            <a:endParaRPr sz="2000">
              <a:solidFill>
                <a:srgbClr val="09191F"/>
              </a:solidFill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Char char="•"/>
            </a:pPr>
            <a:r>
              <a:rPr lang="en-GB" sz="2000">
                <a:solidFill>
                  <a:srgbClr val="09191F"/>
                </a:solidFill>
              </a:rPr>
              <a:t>2023 - Q1-Q3 2024 - collecting contributions, editing the first draft to harmonize terminology, reaching consensus on good practice recommendations;</a:t>
            </a:r>
            <a:endParaRPr sz="2000">
              <a:solidFill>
                <a:srgbClr val="09191F"/>
              </a:solidFill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Char char="•"/>
            </a:pPr>
            <a:r>
              <a:rPr lang="en-GB" sz="2000">
                <a:solidFill>
                  <a:srgbClr val="09191F"/>
                </a:solidFill>
              </a:rPr>
              <a:t>August 30, 2024 - V</a:t>
            </a:r>
            <a:r>
              <a:rPr lang="en-GB" sz="2000">
                <a:solidFill>
                  <a:srgbClr val="09191F"/>
                </a:solidFill>
              </a:rPr>
              <a:t>ersion 0.1 sent out for community review via CEOS LPV LC listserv;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Char char="•"/>
            </a:pPr>
            <a:r>
              <a:rPr lang="en-GB" sz="2000">
                <a:solidFill>
                  <a:srgbClr val="09191F"/>
                </a:solidFill>
              </a:rPr>
              <a:t>End of </a:t>
            </a:r>
            <a:r>
              <a:rPr lang="en-GB" sz="2000">
                <a:solidFill>
                  <a:srgbClr val="09191F"/>
                </a:solidFill>
              </a:rPr>
              <a:t>October, 2024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rgbClr val="09191F"/>
                </a:solidFill>
              </a:rPr>
              <a:t>-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sz="2000">
                <a:solidFill>
                  <a:srgbClr val="09191F"/>
                </a:solidFill>
              </a:rPr>
              <a:t>r</a:t>
            </a:r>
            <a:r>
              <a:rPr lang="en-GB" sz="2000">
                <a:solidFill>
                  <a:srgbClr val="09191F"/>
                </a:solidFill>
              </a:rPr>
              <a:t>eceived comments from 12 reviewers from 11 organizations from 7 countries;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Char char="•"/>
            </a:pPr>
            <a:r>
              <a:rPr lang="en-GB" sz="2000">
                <a:solidFill>
                  <a:srgbClr val="09191F"/>
                </a:solidFill>
              </a:rPr>
              <a:t>Overwhelmingly positive and constructive reviewer feedback;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Char char="•"/>
            </a:pPr>
            <a:r>
              <a:rPr lang="en-GB" sz="2000">
                <a:solidFill>
                  <a:srgbClr val="09191F"/>
                </a:solidFill>
              </a:rPr>
              <a:t>September 15, 2025 - reviewers’ comments addressed, </a:t>
            </a:r>
            <a:r>
              <a:rPr lang="en-GB" sz="2000">
                <a:solidFill>
                  <a:srgbClr val="09191F"/>
                </a:solidFill>
              </a:rPr>
              <a:t>Version 1.0 published on</a:t>
            </a:r>
            <a:r>
              <a:rPr lang="en-GB" sz="1800">
                <a:solidFill>
                  <a:srgbClr val="1F1F1F"/>
                </a:solidFill>
              </a:rPr>
              <a:t> the CEOS LPV website;</a:t>
            </a:r>
            <a:endParaRPr sz="1800">
              <a:solidFill>
                <a:srgbClr val="1F1F1F"/>
              </a:solidFill>
            </a:endParaRPr>
          </a:p>
          <a:p>
            <a:pPr indent="-4064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9191F"/>
              </a:buClr>
              <a:buSzPts val="2800"/>
              <a:buChar char="•"/>
            </a:pPr>
            <a:r>
              <a:rPr lang="en-GB" sz="2000">
                <a:solidFill>
                  <a:srgbClr val="09191F"/>
                </a:solidFill>
              </a:rPr>
              <a:t>November 2025 - Version 1.1 incorporating minor feedback from and endorsed by CEOS WGCV.</a:t>
            </a:r>
            <a:endParaRPr sz="1800">
              <a:solidFill>
                <a:srgbClr val="1F1F1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/>
        </p:nvSpPr>
        <p:spPr>
          <a:xfrm>
            <a:off x="235400" y="183775"/>
            <a:ext cx="7651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Contents of the </a:t>
            </a: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updated protocol 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121" y="1056375"/>
            <a:ext cx="4505099" cy="53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/>
          <p:nvPr/>
        </p:nvSpPr>
        <p:spPr>
          <a:xfrm>
            <a:off x="2061825" y="3681400"/>
            <a:ext cx="196500" cy="19422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314980" y="4179101"/>
            <a:ext cx="171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Core accuracy assessment recommendations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498880" y="5718393"/>
            <a:ext cx="153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New compared to Strahler et al. (2006)</a:t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2075325" y="5664400"/>
            <a:ext cx="183000" cy="738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7480" y="2015825"/>
            <a:ext cx="20232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9191F"/>
                </a:solidFill>
              </a:rPr>
              <a:t>‘Definitions’</a:t>
            </a:r>
            <a:r>
              <a:rPr lang="en-GB" sz="1300">
                <a:solidFill>
                  <a:srgbClr val="09191F"/>
                </a:solidFill>
              </a:rPr>
              <a:t> - recommended by reviewers</a:t>
            </a:r>
            <a:endParaRPr sz="1300">
              <a:solidFill>
                <a:srgbClr val="09191F"/>
              </a:solidFill>
            </a:endParaRPr>
          </a:p>
          <a:p>
            <a:pPr indent="0" lvl="0" marL="0" marR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9191F"/>
                </a:solidFill>
              </a:rPr>
              <a:t>Formulating </a:t>
            </a:r>
            <a:endParaRPr sz="1300">
              <a:solidFill>
                <a:srgbClr val="09191F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9191F"/>
                </a:solidFill>
              </a:rPr>
              <a:t>Key Principles</a:t>
            </a:r>
            <a:r>
              <a:rPr lang="en-GB" sz="1300">
                <a:solidFill>
                  <a:srgbClr val="09191F"/>
                </a:solidFill>
              </a:rPr>
              <a:t> and </a:t>
            </a:r>
            <a:r>
              <a:rPr b="1" lang="en-GB" sz="1300">
                <a:solidFill>
                  <a:srgbClr val="09191F"/>
                </a:solidFill>
              </a:rPr>
              <a:t>defining Map Accuracy Assessment</a:t>
            </a:r>
            <a:r>
              <a:rPr lang="en-GB" sz="1300">
                <a:solidFill>
                  <a:srgbClr val="09191F"/>
                </a:solidFill>
              </a:rPr>
              <a:t> vs. other QA methods</a:t>
            </a:r>
            <a:endParaRPr sz="1300">
              <a:solidFill>
                <a:srgbClr val="09191F"/>
              </a:solidFill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2075322" y="2131200"/>
            <a:ext cx="183000" cy="1431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342" y="1093600"/>
            <a:ext cx="4104075" cy="2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 txBox="1"/>
          <p:nvPr/>
        </p:nvSpPr>
        <p:spPr>
          <a:xfrm>
            <a:off x="11020926" y="1056375"/>
            <a:ext cx="119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New compared to Strahler et al. (2006), forward-</a:t>
            </a:r>
            <a:endParaRPr sz="13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looking</a:t>
            </a:r>
            <a:endParaRPr sz="1300"/>
          </a:p>
        </p:txBody>
      </p:sp>
      <p:sp>
        <p:nvSpPr>
          <p:cNvPr id="171" name="Google Shape;171;p15"/>
          <p:cNvSpPr/>
          <p:nvPr/>
        </p:nvSpPr>
        <p:spPr>
          <a:xfrm rot="10800000">
            <a:off x="10837920" y="1093499"/>
            <a:ext cx="204300" cy="690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/>
          <p:nvPr/>
        </p:nvSpPr>
        <p:spPr>
          <a:xfrm rot="10800000">
            <a:off x="6685101" y="3644150"/>
            <a:ext cx="196500" cy="19422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754B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919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7008373" y="3922550"/>
            <a:ext cx="2411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9191F"/>
                </a:solidFill>
              </a:rPr>
              <a:t>Following the structure of Olofsson et al. (2014) and Stehman &amp; Foody (2019) to present key elements of design-based accuracy assessment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/>
        </p:nvSpPr>
        <p:spPr>
          <a:xfrm>
            <a:off x="235400" y="183775"/>
            <a:ext cx="7651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Standardized accuracy reporting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2216650" y="1052650"/>
            <a:ext cx="83652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Tables with </a:t>
            </a:r>
            <a:r>
              <a:rPr b="1"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metadata reporting recommendations </a:t>
            </a:r>
            <a:r>
              <a:rPr lang="en-GB" sz="18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by category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9191F"/>
                </a:solidFill>
                <a:latin typeface="Arial"/>
                <a:ea typeface="Arial"/>
                <a:cs typeface="Arial"/>
                <a:sym typeface="Arial"/>
              </a:rPr>
              <a:t>(sampling design, response design, analysis)  </a:t>
            </a:r>
            <a:endParaRPr/>
          </a:p>
        </p:txBody>
      </p:sp>
      <p:pic>
        <p:nvPicPr>
          <p:cNvPr id="180" name="Google Shape;1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00" y="1843400"/>
            <a:ext cx="5039699" cy="468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625" y="1962325"/>
            <a:ext cx="5220000" cy="424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