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3.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5"/>
    <p:sldMasterId id="214748366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Lst>
  <p:sldSz cy="6858000" cx="12192000"/>
  <p:notesSz cx="6858000" cy="9144000"/>
  <p:embeddedFontLst>
    <p:embeddedFont>
      <p:font typeface="Montserrat SemiBold"/>
      <p:regular r:id="rId44"/>
      <p:bold r:id="rId45"/>
      <p:italic r:id="rId46"/>
      <p:boldItalic r:id="rId47"/>
    </p:embeddedFont>
    <p:embeddedFont>
      <p:font typeface="Montserrat"/>
      <p:regular r:id="rId48"/>
      <p:bold r:id="rId49"/>
      <p:italic r:id="rId50"/>
      <p:boldItalic r:id="rId51"/>
    </p:embeddedFont>
    <p:embeddedFont>
      <p:font typeface="Montserrat Black"/>
      <p:bold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Clément Albergel"/>
  <p:cmAuthor clrIdx="1" id="1" initials="" lastIdx="1" name="Matt Steventon"/>
  <p:cmAuthor clrIdx="2" id="2" initials="" lastIdx="1" name="Ake Ros"/>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A361828-EEEE-4274-9A64-CE7966B916F4}">
  <a:tblStyle styleId="{5A361828-EEEE-4274-9A64-CE7966B916F4}"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B7D7827B-4D0A-4660-B22E-724ED7BEE479}"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font" Target="fonts/MontserratSemiBold-regular.fntdata"/><Relationship Id="rId43" Type="http://schemas.openxmlformats.org/officeDocument/2006/relationships/slide" Target="slides/slide36.xml"/><Relationship Id="rId46" Type="http://schemas.openxmlformats.org/officeDocument/2006/relationships/font" Target="fonts/MontserratSemiBold-italic.fntdata"/><Relationship Id="rId45" Type="http://schemas.openxmlformats.org/officeDocument/2006/relationships/font" Target="fonts/MontserratSemiBold-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2.xml"/><Relationship Id="rId48" Type="http://schemas.openxmlformats.org/officeDocument/2006/relationships/font" Target="fonts/Montserrat-regular.fntdata"/><Relationship Id="rId47" Type="http://schemas.openxmlformats.org/officeDocument/2006/relationships/font" Target="fonts/MontserratSemiBold-boldItalic.fntdata"/><Relationship Id="rId49" Type="http://schemas.openxmlformats.org/officeDocument/2006/relationships/font" Target="fonts/Montserrat-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Montserrat-boldItalic.fntdata"/><Relationship Id="rId50" Type="http://schemas.openxmlformats.org/officeDocument/2006/relationships/font" Target="fonts/Montserrat-italic.fntdata"/><Relationship Id="rId53" Type="http://schemas.openxmlformats.org/officeDocument/2006/relationships/font" Target="fonts/MontserratBlack-boldItalic.fntdata"/><Relationship Id="rId52" Type="http://schemas.openxmlformats.org/officeDocument/2006/relationships/font" Target="fonts/MontserratBlack-bold.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6-04-08T13:38:17.506">
    <p:pos x="110" y="110"/>
    <p:text>@harveysymbios@gmail.com all, could slide 26-31 be summarised in two as they are all action 2.6/2.8/3.1 ??</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6-04-10T14:47:02.196">
    <p:pos x="0" y="0"/>
    <p:text>I think slide 39 is better than this one</p:text>
  </p:cm>
  <p:cm authorId="1" idx="1" dt="2026-04-10T14:47:02.196">
    <p:pos x="0" y="0"/>
    <p:text>will replace</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 dt="2026-04-08T13:37:08.863">
    <p:pos x="144" y="850"/>
    <p:text>Use if relevant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86f84de715_9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g386f84de715_9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g386f84de715_9_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d59af462c5_0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3d59af462c5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86f84de715_9_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386f84de715_9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386f84de715_9_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386f84de715_9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386f84de715_7_2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386f84de715_7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d7a6a397b9_0_1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3d7a6a397b9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3d7a6a397b9_0_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3d7a6a397b9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3d7a6a397b9_0_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3d7a6a397b9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386f84de715_7_3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386f84de715_7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386f84de715_7_3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386f84de715_7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3de357ba35e_0_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3de357ba35e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dd64bfe863_1_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3dd64bfe863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3d38caead94_2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g3d38caead94_2_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t/>
            </a:r>
            <a:endParaRPr b="0" sz="1200"/>
          </a:p>
          <a:p>
            <a:pPr indent="0" lvl="0" marL="0" rtl="0" algn="l">
              <a:spcBef>
                <a:spcPts val="0"/>
              </a:spcBef>
              <a:spcAft>
                <a:spcPts val="0"/>
              </a:spcAft>
              <a:buNone/>
            </a:pPr>
            <a:r>
              <a:t/>
            </a:r>
            <a:endParaRPr/>
          </a:p>
        </p:txBody>
      </p:sp>
      <p:sp>
        <p:nvSpPr>
          <p:cNvPr id="348" name="Google Shape;348;g3d38caead94_2_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3d38caead94_2_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g3d38caead94_2_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Landscape scale GHG Fluxes</a:t>
            </a:r>
            <a:endParaRPr/>
          </a:p>
          <a:p>
            <a:pPr indent="-571500" lvl="0" marL="571500" rtl="0" algn="l">
              <a:spcBef>
                <a:spcPts val="0"/>
              </a:spcBef>
              <a:spcAft>
                <a:spcPts val="0"/>
              </a:spcAft>
              <a:buClr>
                <a:schemeClr val="dk1"/>
              </a:buClr>
              <a:buSzPts val="1200"/>
              <a:buFont typeface="Arial"/>
              <a:buChar char="•"/>
            </a:pPr>
            <a:r>
              <a:rPr b="0" lang="en-GB" sz="1200"/>
              <a:t>Airborne CO₂ mixing ratios assessed during ~ 3 - 4 hr flights show clear contrasts over different land-covers, centred on early-afternoon time when fluxes should change relatively slowly.</a:t>
            </a:r>
            <a:endParaRPr/>
          </a:p>
          <a:p>
            <a:pPr indent="-571500" lvl="0" marL="571500" rtl="0" algn="l">
              <a:spcBef>
                <a:spcPts val="0"/>
              </a:spcBef>
              <a:spcAft>
                <a:spcPts val="0"/>
              </a:spcAft>
              <a:buClr>
                <a:schemeClr val="dk1"/>
              </a:buClr>
              <a:buSzPts val="1200"/>
              <a:buFont typeface="Arial"/>
              <a:buChar char="•"/>
            </a:pPr>
            <a:r>
              <a:rPr b="0" lang="en-GB" sz="1200"/>
              <a:t>Decrease in CO₂ downwind of primary forest, consistent with net carbon uptake, while over disturbed and secondary forest CO₂ mixing ratios increase downwind, potentially consistent with net CO₂ emission (tbc).</a:t>
            </a:r>
            <a:endParaRPr/>
          </a:p>
          <a:p>
            <a:pPr indent="-571500" lvl="0" marL="571500" rtl="0" algn="l">
              <a:spcBef>
                <a:spcPts val="0"/>
              </a:spcBef>
              <a:spcAft>
                <a:spcPts val="0"/>
              </a:spcAft>
              <a:buClr>
                <a:schemeClr val="dk1"/>
              </a:buClr>
              <a:buSzPts val="1200"/>
              <a:buFont typeface="Arial"/>
              <a:buChar char="•"/>
            </a:pPr>
            <a:r>
              <a:rPr b="0" lang="en-GB" sz="1200"/>
              <a:t>Very early CO₂ flux estimates suggest positive net fluxes (2374 and 4070 mg m</a:t>
            </a:r>
            <a:r>
              <a:rPr b="0" baseline="30000" lang="en-GB" sz="1200"/>
              <a:t>-2</a:t>
            </a:r>
            <a:r>
              <a:rPr b="0" lang="en-GB" sz="1200"/>
              <a:t> h</a:t>
            </a:r>
            <a:r>
              <a:rPr b="0" baseline="30000" lang="en-GB" sz="1200"/>
              <a:t>-1</a:t>
            </a:r>
            <a:r>
              <a:rPr b="0" lang="en-GB" sz="1200"/>
              <a:t>) over the disturbed and secondary forest respectively, demonstrating the capability to resolve landscape-driven carbon dynamics.</a:t>
            </a:r>
            <a:endParaRPr b="0" baseline="30000" sz="1200"/>
          </a:p>
          <a:p>
            <a:pPr indent="0" lvl="0" marL="0" rtl="0" algn="l">
              <a:spcBef>
                <a:spcPts val="0"/>
              </a:spcBef>
              <a:spcAft>
                <a:spcPts val="0"/>
              </a:spcAft>
              <a:buClr>
                <a:schemeClr val="dk1"/>
              </a:buClr>
              <a:buSzPts val="1200"/>
              <a:buFont typeface="Arial"/>
              <a:buNone/>
            </a:pPr>
            <a:r>
              <a:rPr lang="en-GB"/>
              <a:t>SIF</a:t>
            </a:r>
            <a:br>
              <a:rPr lang="en-GB"/>
            </a:br>
            <a:r>
              <a:rPr b="0" lang="en-GB" sz="1200"/>
              <a:t>Solar induced fluorescence (SIF) O₂A and NDVI maps retrieved from AisaIBIS and AisaFENIX1K airborne EO over contrasting land-cover types </a:t>
            </a:r>
            <a:endParaRPr/>
          </a:p>
          <a:p>
            <a:pPr indent="-457200" lvl="0" marL="457200" rtl="0" algn="just">
              <a:lnSpc>
                <a:spcPct val="100000"/>
              </a:lnSpc>
              <a:spcBef>
                <a:spcPts val="0"/>
              </a:spcBef>
              <a:spcAft>
                <a:spcPts val="0"/>
              </a:spcAft>
              <a:buClr>
                <a:schemeClr val="dk1"/>
              </a:buClr>
              <a:buSzPts val="1200"/>
              <a:buFont typeface="Arial"/>
              <a:buChar char="•"/>
            </a:pPr>
            <a:r>
              <a:rPr b="0" lang="en-GB" sz="1200"/>
              <a:t>Preliminary comparison of continuous tower (FLoX) and airborne (IBIS) SIF retrievals show consistency.</a:t>
            </a:r>
            <a:endParaRPr b="0" sz="1100"/>
          </a:p>
          <a:p>
            <a:pPr indent="0" lvl="0" marL="0" rtl="0" algn="l">
              <a:spcBef>
                <a:spcPts val="0"/>
              </a:spcBef>
              <a:spcAft>
                <a:spcPts val="0"/>
              </a:spcAft>
              <a:buNone/>
            </a:pPr>
            <a:r>
              <a:t/>
            </a:r>
            <a:endParaRPr/>
          </a:p>
        </p:txBody>
      </p:sp>
      <p:sp>
        <p:nvSpPr>
          <p:cNvPr id="364" name="Google Shape;364;g3d38caead94_2_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396a81c35d1_8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396a81c35d1_8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396a81c35d1_8_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396a81c35d1_8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3dd64bfe863_1_1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3dd64bfe863_1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396a81c35d1_8_1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396a81c35d1_8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396a81c35d1_8_1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396a81c35d1_8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396a81c35d1_8_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396a81c35d1_8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3d43d2da913_3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3d43d2da913_3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d7a6a397b9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0" name="Google Shape;140;g3d7a6a397b9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d43d2da913_3_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3d43d2da913_3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3dd64bfe863_6_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3dd64bfe863_6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3d43d2da913_3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3d43d2da913_3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3d43d2da913_2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3d43d2da913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386f84de715_7_2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386f84de715_7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3deab56e2d1_0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3deab56e2d1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3dd64bfe863_6_1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3dd64bfe863_6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dd64bfe863_1_1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3dd64bfe863_1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deab56e2d1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3deab56e2d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86f84de715_8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386f84de715_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386f84de715_7_3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386f84de715_7_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d7a6a397b9_0_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3d7a6a397b9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386f84de715_7_2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386f84de715_7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t/>
            </a:r>
            <a:endParaRPr>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6" name="Shape 6"/>
        <p:cNvGrpSpPr/>
        <p:nvPr/>
      </p:nvGrpSpPr>
      <p:grpSpPr>
        <a:xfrm>
          <a:off x="0" y="0"/>
          <a:ext cx="0" cy="0"/>
          <a:chOff x="0" y="0"/>
          <a:chExt cx="0" cy="0"/>
        </a:xfrm>
      </p:grpSpPr>
      <p:pic>
        <p:nvPicPr>
          <p:cNvPr id="7" name="Google Shape;7;p2"/>
          <p:cNvPicPr preferRelativeResize="0"/>
          <p:nvPr/>
        </p:nvPicPr>
        <p:blipFill rotWithShape="1">
          <a:blip r:embed="rId2">
            <a:alphaModFix amt="34000"/>
          </a:blip>
          <a:srcRect b="677" l="54017" r="11355" t="36080"/>
          <a:stretch/>
        </p:blipFill>
        <p:spPr>
          <a:xfrm rot="-5400000">
            <a:off x="5792644" y="4820060"/>
            <a:ext cx="1719600" cy="2366700"/>
          </a:xfrm>
          <a:prstGeom prst="rtTriangle">
            <a:avLst/>
          </a:prstGeom>
          <a:noFill/>
          <a:ln>
            <a:noFill/>
          </a:ln>
        </p:spPr>
      </p:pic>
      <p:sp>
        <p:nvSpPr>
          <p:cNvPr id="8" name="Google Shape;8;p2"/>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lvl1pPr lvl="0" marR="0" algn="l">
              <a:lnSpc>
                <a:spcPct val="90000"/>
              </a:lnSpc>
              <a:spcBef>
                <a:spcPts val="0"/>
              </a:spcBef>
              <a:spcAft>
                <a:spcPts val="0"/>
              </a:spcAft>
              <a:buClr>
                <a:schemeClr val="lt1"/>
              </a:buClr>
              <a:buSzPts val="8000"/>
              <a:buFont typeface="Montserrat"/>
              <a:buNone/>
              <a:defRPr i="0" sz="8000" u="none" cap="none" strike="noStrik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2"/>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12"/>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7" name="Google Shape;57;p1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0" name="Shape 60"/>
        <p:cNvGrpSpPr/>
        <p:nvPr/>
      </p:nvGrpSpPr>
      <p:grpSpPr>
        <a:xfrm>
          <a:off x="0" y="0"/>
          <a:ext cx="0" cy="0"/>
          <a:chOff x="0" y="0"/>
          <a:chExt cx="0" cy="0"/>
        </a:xfrm>
      </p:grpSpPr>
      <p:sp>
        <p:nvSpPr>
          <p:cNvPr id="61" name="Google Shape;61;p1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1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1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1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1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6" name="Shape 66"/>
        <p:cNvGrpSpPr/>
        <p:nvPr/>
      </p:nvGrpSpPr>
      <p:grpSpPr>
        <a:xfrm>
          <a:off x="0" y="0"/>
          <a:ext cx="0" cy="0"/>
          <a:chOff x="0" y="0"/>
          <a:chExt cx="0" cy="0"/>
        </a:xfrm>
      </p:grpSpPr>
      <p:sp>
        <p:nvSpPr>
          <p:cNvPr id="67" name="Google Shape;67;p14"/>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14"/>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69" name="Google Shape;69;p1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2" name="Shape 72"/>
        <p:cNvGrpSpPr/>
        <p:nvPr/>
      </p:nvGrpSpPr>
      <p:grpSpPr>
        <a:xfrm>
          <a:off x="0" y="0"/>
          <a:ext cx="0" cy="0"/>
          <a:chOff x="0" y="0"/>
          <a:chExt cx="0" cy="0"/>
        </a:xfrm>
      </p:grpSpPr>
      <p:sp>
        <p:nvSpPr>
          <p:cNvPr id="73" name="Google Shape;73;p1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5"/>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5"/>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1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9" name="Shape 79"/>
        <p:cNvGrpSpPr/>
        <p:nvPr/>
      </p:nvGrpSpPr>
      <p:grpSpPr>
        <a:xfrm>
          <a:off x="0" y="0"/>
          <a:ext cx="0" cy="0"/>
          <a:chOff x="0" y="0"/>
          <a:chExt cx="0" cy="0"/>
        </a:xfrm>
      </p:grpSpPr>
      <p:sp>
        <p:nvSpPr>
          <p:cNvPr id="80" name="Google Shape;80;p16"/>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16"/>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2" name="Google Shape;82;p16"/>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16"/>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4" name="Google Shape;84;p16"/>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1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1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1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8" name="Shape 88"/>
        <p:cNvGrpSpPr/>
        <p:nvPr/>
      </p:nvGrpSpPr>
      <p:grpSpPr>
        <a:xfrm>
          <a:off x="0" y="0"/>
          <a:ext cx="0" cy="0"/>
          <a:chOff x="0" y="0"/>
          <a:chExt cx="0" cy="0"/>
        </a:xfrm>
      </p:grpSpPr>
      <p:sp>
        <p:nvSpPr>
          <p:cNvPr id="89" name="Google Shape;89;p1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1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1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1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1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1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1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7" name="Shape 97"/>
        <p:cNvGrpSpPr/>
        <p:nvPr/>
      </p:nvGrpSpPr>
      <p:grpSpPr>
        <a:xfrm>
          <a:off x="0" y="0"/>
          <a:ext cx="0" cy="0"/>
          <a:chOff x="0" y="0"/>
          <a:chExt cx="0" cy="0"/>
        </a:xfrm>
      </p:grpSpPr>
      <p:sp>
        <p:nvSpPr>
          <p:cNvPr id="98" name="Google Shape;98;p19"/>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p19"/>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00" name="Google Shape;100;p19"/>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1" name="Google Shape;101;p1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1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1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4" name="Shape 104"/>
        <p:cNvGrpSpPr/>
        <p:nvPr/>
      </p:nvGrpSpPr>
      <p:grpSpPr>
        <a:xfrm>
          <a:off x="0" y="0"/>
          <a:ext cx="0" cy="0"/>
          <a:chOff x="0" y="0"/>
          <a:chExt cx="0" cy="0"/>
        </a:xfrm>
      </p:grpSpPr>
      <p:sp>
        <p:nvSpPr>
          <p:cNvPr id="105" name="Google Shape;105;p20"/>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 name="Google Shape;106;p20"/>
          <p:cNvSpPr/>
          <p:nvPr>
            <p:ph idx="2" type="pic"/>
          </p:nvPr>
        </p:nvSpPr>
        <p:spPr>
          <a:xfrm>
            <a:off x="5183188" y="987425"/>
            <a:ext cx="6172200" cy="4873500"/>
          </a:xfrm>
          <a:prstGeom prst="rect">
            <a:avLst/>
          </a:prstGeom>
          <a:noFill/>
          <a:ln>
            <a:noFill/>
          </a:ln>
        </p:spPr>
      </p:sp>
      <p:sp>
        <p:nvSpPr>
          <p:cNvPr id="107" name="Google Shape;107;p20"/>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8" name="Google Shape;108;p2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2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2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1" name="Shape 111"/>
        <p:cNvGrpSpPr/>
        <p:nvPr/>
      </p:nvGrpSpPr>
      <p:grpSpPr>
        <a:xfrm>
          <a:off x="0" y="0"/>
          <a:ext cx="0" cy="0"/>
          <a:chOff x="0" y="0"/>
          <a:chExt cx="0" cy="0"/>
        </a:xfrm>
      </p:grpSpPr>
      <p:sp>
        <p:nvSpPr>
          <p:cNvPr id="112" name="Google Shape;112;p2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 name="Google Shape;113;p21"/>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2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 name="Google Shape;115;p2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2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9" name="Shape 9"/>
        <p:cNvGrpSpPr/>
        <p:nvPr/>
      </p:nvGrpSpPr>
      <p:grpSpPr>
        <a:xfrm>
          <a:off x="0" y="0"/>
          <a:ext cx="0" cy="0"/>
          <a:chOff x="0" y="0"/>
          <a:chExt cx="0" cy="0"/>
        </a:xfrm>
      </p:grpSpPr>
      <p:sp>
        <p:nvSpPr>
          <p:cNvPr id="10" name="Google Shape;10;p3"/>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lvl1pPr indent="-406400" lvl="0" marL="457200" marR="0" algn="l">
              <a:lnSpc>
                <a:spcPct val="115000"/>
              </a:lnSpc>
              <a:spcBef>
                <a:spcPts val="1000"/>
              </a:spcBef>
              <a:spcAft>
                <a:spcPts val="0"/>
              </a:spcAft>
              <a:buClr>
                <a:schemeClr val="lt1"/>
              </a:buClr>
              <a:buSzPts val="2800"/>
              <a:buFont typeface="Montserrat"/>
              <a:buChar char="❖"/>
              <a:defRPr i="0" sz="2800" u="none" cap="none" strike="noStrike">
                <a:solidFill>
                  <a:schemeClr val="lt1"/>
                </a:solidFill>
                <a:latin typeface="Montserrat"/>
                <a:ea typeface="Montserrat"/>
                <a:cs typeface="Montserrat"/>
                <a:sym typeface="Montserrat"/>
              </a:defRPr>
            </a:lvl1pPr>
            <a:lvl2pPr indent="-381000" lvl="1" marL="914400" marR="0" algn="l">
              <a:lnSpc>
                <a:spcPct val="115000"/>
              </a:lnSpc>
              <a:spcBef>
                <a:spcPts val="500"/>
              </a:spcBef>
              <a:spcAft>
                <a:spcPts val="0"/>
              </a:spcAft>
              <a:buClr>
                <a:schemeClr val="lt1"/>
              </a:buClr>
              <a:buSzPts val="2400"/>
              <a:buFont typeface="Montserrat"/>
              <a:buChar char="▪"/>
              <a:defRPr i="0" sz="2400" u="none" cap="none" strike="noStrike">
                <a:solidFill>
                  <a:schemeClr val="lt1"/>
                </a:solidFill>
                <a:latin typeface="Montserrat"/>
                <a:ea typeface="Montserrat"/>
                <a:cs typeface="Montserrat"/>
                <a:sym typeface="Montserrat"/>
              </a:defRPr>
            </a:lvl2pPr>
            <a:lvl3pPr indent="-355600" lvl="2" marL="1371600" marR="0" algn="l">
              <a:lnSpc>
                <a:spcPct val="115000"/>
              </a:lnSpc>
              <a:spcBef>
                <a:spcPts val="500"/>
              </a:spcBef>
              <a:spcAft>
                <a:spcPts val="0"/>
              </a:spcAft>
              <a:buClr>
                <a:schemeClr val="lt1"/>
              </a:buClr>
              <a:buSzPts val="2000"/>
              <a:buFont typeface="Montserrat"/>
              <a:buChar char="o"/>
              <a:defRPr i="0" sz="2000" u="none" cap="none" strike="noStrike">
                <a:solidFill>
                  <a:schemeClr val="lt1"/>
                </a:solidFill>
                <a:latin typeface="Montserrat"/>
                <a:ea typeface="Montserrat"/>
                <a:cs typeface="Montserrat"/>
                <a:sym typeface="Montserrat"/>
              </a:defRPr>
            </a:lvl3pPr>
            <a:lvl4pPr indent="-342900" lvl="3" marL="1828800" marR="0" algn="l">
              <a:lnSpc>
                <a:spcPct val="115000"/>
              </a:lnSpc>
              <a:spcBef>
                <a:spcPts val="500"/>
              </a:spcBef>
              <a:spcAft>
                <a:spcPts val="0"/>
              </a:spcAft>
              <a:buClr>
                <a:schemeClr val="lt1"/>
              </a:buClr>
              <a:buSzPts val="1800"/>
              <a:buFont typeface="Montserrat"/>
              <a:buChar char="•"/>
              <a:defRPr i="0" sz="1800" u="none" cap="none" strike="noStrike">
                <a:solidFill>
                  <a:schemeClr val="lt1"/>
                </a:solidFill>
                <a:latin typeface="Montserrat"/>
                <a:ea typeface="Montserrat"/>
                <a:cs typeface="Montserrat"/>
                <a:sym typeface="Montserrat"/>
              </a:defRPr>
            </a:lvl4pPr>
            <a:lvl5pPr indent="-342900" lvl="4" marL="2286000" marR="0" algn="l">
              <a:lnSpc>
                <a:spcPct val="115000"/>
              </a:lnSpc>
              <a:spcBef>
                <a:spcPts val="500"/>
              </a:spcBef>
              <a:spcAft>
                <a:spcPts val="0"/>
              </a:spcAft>
              <a:buClr>
                <a:schemeClr val="lt1"/>
              </a:buClr>
              <a:buSzPts val="1800"/>
              <a:buFont typeface="Montserrat"/>
              <a:buChar char="•"/>
              <a:defRPr i="0" sz="1800" u="none" cap="none" strike="noStrike">
                <a:solidFill>
                  <a:schemeClr val="lt1"/>
                </a:solidFill>
                <a:latin typeface="Montserrat"/>
                <a:ea typeface="Montserrat"/>
                <a:cs typeface="Montserrat"/>
                <a:sym typeface="Montserrat"/>
              </a:defRPr>
            </a:lvl5pPr>
            <a:lvl6pPr indent="-355600" lvl="5" marL="2743200" marR="0" algn="l">
              <a:lnSpc>
                <a:spcPct val="115000"/>
              </a:lnSpc>
              <a:spcBef>
                <a:spcPts val="500"/>
              </a:spcBef>
              <a:spcAft>
                <a:spcPts val="0"/>
              </a:spcAft>
              <a:buClr>
                <a:schemeClr val="lt1"/>
              </a:buClr>
              <a:buSzPts val="2000"/>
              <a:buFont typeface="Montserrat"/>
              <a:buChar char="•"/>
              <a:defRPr i="0" sz="2000" u="none" cap="none" strike="noStrike">
                <a:solidFill>
                  <a:schemeClr val="lt1"/>
                </a:solidFill>
                <a:latin typeface="Montserrat"/>
                <a:ea typeface="Montserrat"/>
                <a:cs typeface="Montserrat"/>
                <a:sym typeface="Montserrat"/>
              </a:defRPr>
            </a:lvl6pPr>
            <a:lvl7pPr indent="-355600" lvl="6" marL="3200400" marR="0" algn="l">
              <a:lnSpc>
                <a:spcPct val="115000"/>
              </a:lnSpc>
              <a:spcBef>
                <a:spcPts val="500"/>
              </a:spcBef>
              <a:spcAft>
                <a:spcPts val="0"/>
              </a:spcAft>
              <a:buClr>
                <a:schemeClr val="lt1"/>
              </a:buClr>
              <a:buSzPts val="2000"/>
              <a:buFont typeface="Montserrat"/>
              <a:buChar char="•"/>
              <a:defRPr i="0" sz="2000" u="none" cap="none" strike="noStrike">
                <a:solidFill>
                  <a:schemeClr val="lt1"/>
                </a:solidFill>
                <a:latin typeface="Montserrat"/>
                <a:ea typeface="Montserrat"/>
                <a:cs typeface="Montserrat"/>
                <a:sym typeface="Montserrat"/>
              </a:defRPr>
            </a:lvl7pPr>
            <a:lvl8pPr indent="-355600" lvl="7" marL="3657600" marR="0" algn="l">
              <a:lnSpc>
                <a:spcPct val="115000"/>
              </a:lnSpc>
              <a:spcBef>
                <a:spcPts val="500"/>
              </a:spcBef>
              <a:spcAft>
                <a:spcPts val="0"/>
              </a:spcAft>
              <a:buClr>
                <a:schemeClr val="lt1"/>
              </a:buClr>
              <a:buSzPts val="2000"/>
              <a:buFont typeface="Montserrat"/>
              <a:buChar char="•"/>
              <a:defRPr i="0" sz="2000" u="none" cap="none" strike="noStrike">
                <a:solidFill>
                  <a:schemeClr val="lt1"/>
                </a:solidFill>
                <a:latin typeface="Montserrat"/>
                <a:ea typeface="Montserrat"/>
                <a:cs typeface="Montserrat"/>
                <a:sym typeface="Montserrat"/>
              </a:defRPr>
            </a:lvl8pPr>
            <a:lvl9pPr indent="-355600" lvl="8" marL="4114800" marR="0" algn="l">
              <a:lnSpc>
                <a:spcPct val="115000"/>
              </a:lnSpc>
              <a:spcBef>
                <a:spcPts val="500"/>
              </a:spcBef>
              <a:spcAft>
                <a:spcPts val="0"/>
              </a:spcAft>
              <a:buClr>
                <a:schemeClr val="lt1"/>
              </a:buClr>
              <a:buSzPts val="2000"/>
              <a:buFont typeface="Montserrat"/>
              <a:buChar char="•"/>
              <a:defRPr i="0" sz="2000" u="none" cap="none" strike="noStrike">
                <a:solidFill>
                  <a:schemeClr val="lt1"/>
                </a:solidFill>
                <a:latin typeface="Montserrat"/>
                <a:ea typeface="Montserrat"/>
                <a:cs typeface="Montserrat"/>
                <a:sym typeface="Montserrat"/>
              </a:defRPr>
            </a:lvl9pPr>
          </a:lstStyle>
          <a:p/>
        </p:txBody>
      </p:sp>
      <p:sp>
        <p:nvSpPr>
          <p:cNvPr id="11" name="Google Shape;11;p3"/>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algn="l">
              <a:lnSpc>
                <a:spcPct val="90000"/>
              </a:lnSpc>
              <a:spcBef>
                <a:spcPts val="0"/>
              </a:spcBef>
              <a:spcAft>
                <a:spcPts val="0"/>
              </a:spcAft>
              <a:buClr>
                <a:schemeClr val="lt1"/>
              </a:buClr>
              <a:buSzPts val="4400"/>
              <a:buFont typeface="Montserrat"/>
              <a:buNone/>
              <a:defRPr i="0" sz="4400" u="none" cap="none" strike="noStrik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7" name="Shape 117"/>
        <p:cNvGrpSpPr/>
        <p:nvPr/>
      </p:nvGrpSpPr>
      <p:grpSpPr>
        <a:xfrm>
          <a:off x="0" y="0"/>
          <a:ext cx="0" cy="0"/>
          <a:chOff x="0" y="0"/>
          <a:chExt cx="0" cy="0"/>
        </a:xfrm>
      </p:grpSpPr>
      <p:sp>
        <p:nvSpPr>
          <p:cNvPr id="118" name="Google Shape;118;p22"/>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9" name="Google Shape;119;p22"/>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 name="Google Shape;120;p2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2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2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2" name="Shape 12"/>
        <p:cNvGrpSpPr/>
        <p:nvPr/>
      </p:nvGrpSpPr>
      <p:grpSpPr>
        <a:xfrm>
          <a:off x="0" y="0"/>
          <a:ext cx="0" cy="0"/>
          <a:chOff x="0" y="0"/>
          <a:chExt cx="0" cy="0"/>
        </a:xfrm>
      </p:grpSpPr>
      <p:sp>
        <p:nvSpPr>
          <p:cNvPr id="13" name="Google Shape;13;p4"/>
          <p:cNvSpPr txBox="1"/>
          <p:nvPr>
            <p:ph idx="1" type="body"/>
          </p:nvPr>
        </p:nvSpPr>
        <p:spPr>
          <a:xfrm>
            <a:off x="386632" y="1445923"/>
            <a:ext cx="5508900" cy="4775400"/>
          </a:xfrm>
          <a:prstGeom prst="rect">
            <a:avLst/>
          </a:prstGeom>
          <a:noFill/>
          <a:ln>
            <a:noFill/>
          </a:ln>
        </p:spPr>
        <p:txBody>
          <a:bodyPr anchorCtr="0" anchor="t" bIns="45700" lIns="91425" spcFirstLastPara="1" rIns="91425" wrap="square" tIns="45700">
            <a:noAutofit/>
          </a:bodyPr>
          <a:lstStyle>
            <a:lvl1pPr indent="-406400" lvl="0" marL="457200" marR="0" algn="l">
              <a:lnSpc>
                <a:spcPct val="115000"/>
              </a:lnSpc>
              <a:spcBef>
                <a:spcPts val="1000"/>
              </a:spcBef>
              <a:spcAft>
                <a:spcPts val="0"/>
              </a:spcAft>
              <a:buClr>
                <a:schemeClr val="lt1"/>
              </a:buClr>
              <a:buSzPts val="2800"/>
              <a:buFont typeface="Montserrat"/>
              <a:buChar char="❖"/>
              <a:defRPr i="0" sz="2800" u="none" cap="none" strike="noStrike">
                <a:solidFill>
                  <a:schemeClr val="lt1"/>
                </a:solidFill>
                <a:latin typeface="Montserrat"/>
                <a:ea typeface="Montserrat"/>
                <a:cs typeface="Montserrat"/>
                <a:sym typeface="Montserrat"/>
              </a:defRPr>
            </a:lvl1pPr>
            <a:lvl2pPr indent="-381000" lvl="1" marL="914400" marR="0" algn="l">
              <a:lnSpc>
                <a:spcPct val="115000"/>
              </a:lnSpc>
              <a:spcBef>
                <a:spcPts val="500"/>
              </a:spcBef>
              <a:spcAft>
                <a:spcPts val="0"/>
              </a:spcAft>
              <a:buClr>
                <a:schemeClr val="lt1"/>
              </a:buClr>
              <a:buSzPts val="2400"/>
              <a:buFont typeface="Montserrat"/>
              <a:buChar char="▪"/>
              <a:defRPr i="0" sz="2400" u="none" cap="none" strike="noStrike">
                <a:solidFill>
                  <a:schemeClr val="lt1"/>
                </a:solidFill>
                <a:latin typeface="Montserrat"/>
                <a:ea typeface="Montserrat"/>
                <a:cs typeface="Montserrat"/>
                <a:sym typeface="Montserrat"/>
              </a:defRPr>
            </a:lvl2pPr>
            <a:lvl3pPr indent="-355600" lvl="2" marL="1371600" marR="0" algn="l">
              <a:lnSpc>
                <a:spcPct val="115000"/>
              </a:lnSpc>
              <a:spcBef>
                <a:spcPts val="500"/>
              </a:spcBef>
              <a:spcAft>
                <a:spcPts val="0"/>
              </a:spcAft>
              <a:buClr>
                <a:schemeClr val="lt1"/>
              </a:buClr>
              <a:buSzPts val="2000"/>
              <a:buFont typeface="Montserrat"/>
              <a:buChar char="o"/>
              <a:defRPr i="0" sz="2000" u="none" cap="none" strike="noStrike">
                <a:solidFill>
                  <a:schemeClr val="lt1"/>
                </a:solidFill>
                <a:latin typeface="Montserrat"/>
                <a:ea typeface="Montserrat"/>
                <a:cs typeface="Montserrat"/>
                <a:sym typeface="Montserrat"/>
              </a:defRPr>
            </a:lvl3pPr>
            <a:lvl4pPr indent="-342900" lvl="3" marL="1828800" marR="0" algn="l">
              <a:lnSpc>
                <a:spcPct val="115000"/>
              </a:lnSpc>
              <a:spcBef>
                <a:spcPts val="500"/>
              </a:spcBef>
              <a:spcAft>
                <a:spcPts val="0"/>
              </a:spcAft>
              <a:buClr>
                <a:schemeClr val="lt1"/>
              </a:buClr>
              <a:buSzPts val="1800"/>
              <a:buFont typeface="Montserrat"/>
              <a:buChar char="•"/>
              <a:defRPr i="0" sz="1800" u="none" cap="none" strike="noStrike">
                <a:solidFill>
                  <a:schemeClr val="lt1"/>
                </a:solidFill>
                <a:latin typeface="Montserrat"/>
                <a:ea typeface="Montserrat"/>
                <a:cs typeface="Montserrat"/>
                <a:sym typeface="Montserrat"/>
              </a:defRPr>
            </a:lvl4pPr>
            <a:lvl5pPr indent="-342900" lvl="4" marL="2286000" marR="0" algn="l">
              <a:lnSpc>
                <a:spcPct val="115000"/>
              </a:lnSpc>
              <a:spcBef>
                <a:spcPts val="500"/>
              </a:spcBef>
              <a:spcAft>
                <a:spcPts val="0"/>
              </a:spcAft>
              <a:buClr>
                <a:schemeClr val="lt1"/>
              </a:buClr>
              <a:buSzPts val="1800"/>
              <a:buFont typeface="Montserrat"/>
              <a:buChar char="•"/>
              <a:defRPr i="0" sz="1800" u="none" cap="none" strike="noStrike">
                <a:solidFill>
                  <a:schemeClr val="lt1"/>
                </a:solidFill>
                <a:latin typeface="Montserrat"/>
                <a:ea typeface="Montserrat"/>
                <a:cs typeface="Montserrat"/>
                <a:sym typeface="Montserrat"/>
              </a:defRPr>
            </a:lvl5pPr>
            <a:lvl6pPr indent="-355600" lvl="5" marL="2743200" marR="0" algn="l">
              <a:lnSpc>
                <a:spcPct val="115000"/>
              </a:lnSpc>
              <a:spcBef>
                <a:spcPts val="500"/>
              </a:spcBef>
              <a:spcAft>
                <a:spcPts val="0"/>
              </a:spcAft>
              <a:buClr>
                <a:schemeClr val="lt1"/>
              </a:buClr>
              <a:buSzPts val="2000"/>
              <a:buFont typeface="Montserrat"/>
              <a:buChar char="•"/>
              <a:defRPr i="0" sz="2000" u="none" cap="none" strike="noStrike">
                <a:solidFill>
                  <a:schemeClr val="lt1"/>
                </a:solidFill>
                <a:latin typeface="Montserrat"/>
                <a:ea typeface="Montserrat"/>
                <a:cs typeface="Montserrat"/>
                <a:sym typeface="Montserrat"/>
              </a:defRPr>
            </a:lvl6pPr>
            <a:lvl7pPr indent="-355600" lvl="6" marL="3200400" marR="0" algn="l">
              <a:lnSpc>
                <a:spcPct val="115000"/>
              </a:lnSpc>
              <a:spcBef>
                <a:spcPts val="500"/>
              </a:spcBef>
              <a:spcAft>
                <a:spcPts val="0"/>
              </a:spcAft>
              <a:buClr>
                <a:schemeClr val="lt1"/>
              </a:buClr>
              <a:buSzPts val="2000"/>
              <a:buFont typeface="Montserrat"/>
              <a:buChar char="•"/>
              <a:defRPr i="0" sz="2000" u="none" cap="none" strike="noStrike">
                <a:solidFill>
                  <a:schemeClr val="lt1"/>
                </a:solidFill>
                <a:latin typeface="Montserrat"/>
                <a:ea typeface="Montserrat"/>
                <a:cs typeface="Montserrat"/>
                <a:sym typeface="Montserrat"/>
              </a:defRPr>
            </a:lvl7pPr>
            <a:lvl8pPr indent="-355600" lvl="7" marL="3657600" marR="0" algn="l">
              <a:lnSpc>
                <a:spcPct val="115000"/>
              </a:lnSpc>
              <a:spcBef>
                <a:spcPts val="500"/>
              </a:spcBef>
              <a:spcAft>
                <a:spcPts val="0"/>
              </a:spcAft>
              <a:buClr>
                <a:schemeClr val="lt1"/>
              </a:buClr>
              <a:buSzPts val="2000"/>
              <a:buFont typeface="Montserrat"/>
              <a:buChar char="•"/>
              <a:defRPr i="0" sz="2000" u="none" cap="none" strike="noStrike">
                <a:solidFill>
                  <a:schemeClr val="lt1"/>
                </a:solidFill>
                <a:latin typeface="Montserrat"/>
                <a:ea typeface="Montserrat"/>
                <a:cs typeface="Montserrat"/>
                <a:sym typeface="Montserrat"/>
              </a:defRPr>
            </a:lvl8pPr>
            <a:lvl9pPr indent="-355600" lvl="8" marL="4114800" marR="0" algn="l">
              <a:lnSpc>
                <a:spcPct val="115000"/>
              </a:lnSpc>
              <a:spcBef>
                <a:spcPts val="500"/>
              </a:spcBef>
              <a:spcAft>
                <a:spcPts val="0"/>
              </a:spcAft>
              <a:buClr>
                <a:schemeClr val="lt1"/>
              </a:buClr>
              <a:buSzPts val="2000"/>
              <a:buFont typeface="Montserrat"/>
              <a:buChar char="•"/>
              <a:defRPr i="0" sz="2000" u="none" cap="none" strike="noStrike">
                <a:solidFill>
                  <a:schemeClr val="lt1"/>
                </a:solidFill>
                <a:latin typeface="Montserrat"/>
                <a:ea typeface="Montserrat"/>
                <a:cs typeface="Montserrat"/>
                <a:sym typeface="Montserrat"/>
              </a:defRPr>
            </a:lvl9pPr>
          </a:lstStyle>
          <a:p/>
        </p:txBody>
      </p:sp>
      <p:sp>
        <p:nvSpPr>
          <p:cNvPr id="14" name="Google Shape;14;p4"/>
          <p:cNvSpPr txBox="1"/>
          <p:nvPr>
            <p:ph idx="2" type="body"/>
          </p:nvPr>
        </p:nvSpPr>
        <p:spPr>
          <a:xfrm>
            <a:off x="6296361" y="1445923"/>
            <a:ext cx="5508900" cy="4775400"/>
          </a:xfrm>
          <a:prstGeom prst="rect">
            <a:avLst/>
          </a:prstGeom>
          <a:noFill/>
          <a:ln>
            <a:noFill/>
          </a:ln>
        </p:spPr>
        <p:txBody>
          <a:bodyPr anchorCtr="0" anchor="t" bIns="45700" lIns="91425" spcFirstLastPara="1" rIns="91425" wrap="square" tIns="45700">
            <a:noAutofit/>
          </a:bodyPr>
          <a:lstStyle>
            <a:lvl1pPr indent="-406400" lvl="0" marL="457200" marR="0" algn="l">
              <a:lnSpc>
                <a:spcPct val="115000"/>
              </a:lnSpc>
              <a:spcBef>
                <a:spcPts val="1000"/>
              </a:spcBef>
              <a:spcAft>
                <a:spcPts val="0"/>
              </a:spcAft>
              <a:buClr>
                <a:schemeClr val="lt1"/>
              </a:buClr>
              <a:buSzPts val="2800"/>
              <a:buFont typeface="Montserrat"/>
              <a:buChar char="❖"/>
              <a:defRPr i="0" sz="2800" u="none" cap="none" strike="noStrike">
                <a:solidFill>
                  <a:schemeClr val="lt1"/>
                </a:solidFill>
                <a:latin typeface="Montserrat"/>
                <a:ea typeface="Montserrat"/>
                <a:cs typeface="Montserrat"/>
                <a:sym typeface="Montserrat"/>
              </a:defRPr>
            </a:lvl1pPr>
            <a:lvl2pPr indent="-381000" lvl="1" marL="914400" marR="0" algn="l">
              <a:lnSpc>
                <a:spcPct val="115000"/>
              </a:lnSpc>
              <a:spcBef>
                <a:spcPts val="500"/>
              </a:spcBef>
              <a:spcAft>
                <a:spcPts val="0"/>
              </a:spcAft>
              <a:buClr>
                <a:schemeClr val="lt1"/>
              </a:buClr>
              <a:buSzPts val="2400"/>
              <a:buFont typeface="Montserrat"/>
              <a:buChar char="▪"/>
              <a:defRPr i="0" sz="2400" u="none" cap="none" strike="noStrike">
                <a:solidFill>
                  <a:schemeClr val="lt1"/>
                </a:solidFill>
                <a:latin typeface="Montserrat"/>
                <a:ea typeface="Montserrat"/>
                <a:cs typeface="Montserrat"/>
                <a:sym typeface="Montserrat"/>
              </a:defRPr>
            </a:lvl2pPr>
            <a:lvl3pPr indent="-355600" lvl="2" marL="1371600" marR="0" algn="l">
              <a:lnSpc>
                <a:spcPct val="115000"/>
              </a:lnSpc>
              <a:spcBef>
                <a:spcPts val="500"/>
              </a:spcBef>
              <a:spcAft>
                <a:spcPts val="0"/>
              </a:spcAft>
              <a:buClr>
                <a:schemeClr val="lt1"/>
              </a:buClr>
              <a:buSzPts val="2000"/>
              <a:buFont typeface="Montserrat"/>
              <a:buChar char="o"/>
              <a:defRPr i="0" sz="2000" u="none" cap="none" strike="noStrike">
                <a:solidFill>
                  <a:schemeClr val="lt1"/>
                </a:solidFill>
                <a:latin typeface="Montserrat"/>
                <a:ea typeface="Montserrat"/>
                <a:cs typeface="Montserrat"/>
                <a:sym typeface="Montserrat"/>
              </a:defRPr>
            </a:lvl3pPr>
            <a:lvl4pPr indent="-342900" lvl="3" marL="1828800" marR="0" algn="l">
              <a:lnSpc>
                <a:spcPct val="115000"/>
              </a:lnSpc>
              <a:spcBef>
                <a:spcPts val="500"/>
              </a:spcBef>
              <a:spcAft>
                <a:spcPts val="0"/>
              </a:spcAft>
              <a:buClr>
                <a:schemeClr val="lt1"/>
              </a:buClr>
              <a:buSzPts val="1800"/>
              <a:buFont typeface="Montserrat"/>
              <a:buChar char="•"/>
              <a:defRPr i="0" sz="1800" u="none" cap="none" strike="noStrike">
                <a:solidFill>
                  <a:schemeClr val="lt1"/>
                </a:solidFill>
                <a:latin typeface="Montserrat"/>
                <a:ea typeface="Montserrat"/>
                <a:cs typeface="Montserrat"/>
                <a:sym typeface="Montserrat"/>
              </a:defRPr>
            </a:lvl4pPr>
            <a:lvl5pPr indent="-342900" lvl="4" marL="2286000" marR="0" algn="l">
              <a:lnSpc>
                <a:spcPct val="115000"/>
              </a:lnSpc>
              <a:spcBef>
                <a:spcPts val="500"/>
              </a:spcBef>
              <a:spcAft>
                <a:spcPts val="0"/>
              </a:spcAft>
              <a:buClr>
                <a:schemeClr val="lt1"/>
              </a:buClr>
              <a:buSzPts val="1800"/>
              <a:buFont typeface="Montserrat"/>
              <a:buChar char="•"/>
              <a:defRPr i="0" sz="1800" u="none" cap="none" strike="noStrike">
                <a:solidFill>
                  <a:schemeClr val="lt1"/>
                </a:solidFill>
                <a:latin typeface="Montserrat"/>
                <a:ea typeface="Montserrat"/>
                <a:cs typeface="Montserrat"/>
                <a:sym typeface="Montserrat"/>
              </a:defRPr>
            </a:lvl5pPr>
            <a:lvl6pPr indent="-355600" lvl="5" marL="2743200" marR="0" algn="l">
              <a:lnSpc>
                <a:spcPct val="115000"/>
              </a:lnSpc>
              <a:spcBef>
                <a:spcPts val="500"/>
              </a:spcBef>
              <a:spcAft>
                <a:spcPts val="0"/>
              </a:spcAft>
              <a:buClr>
                <a:schemeClr val="lt1"/>
              </a:buClr>
              <a:buSzPts val="2000"/>
              <a:buFont typeface="Montserrat"/>
              <a:buChar char="•"/>
              <a:defRPr i="0" sz="2000" u="none" cap="none" strike="noStrike">
                <a:solidFill>
                  <a:schemeClr val="lt1"/>
                </a:solidFill>
                <a:latin typeface="Montserrat"/>
                <a:ea typeface="Montserrat"/>
                <a:cs typeface="Montserrat"/>
                <a:sym typeface="Montserrat"/>
              </a:defRPr>
            </a:lvl6pPr>
            <a:lvl7pPr indent="-355600" lvl="6" marL="3200400" marR="0" algn="l">
              <a:lnSpc>
                <a:spcPct val="115000"/>
              </a:lnSpc>
              <a:spcBef>
                <a:spcPts val="500"/>
              </a:spcBef>
              <a:spcAft>
                <a:spcPts val="0"/>
              </a:spcAft>
              <a:buClr>
                <a:schemeClr val="lt1"/>
              </a:buClr>
              <a:buSzPts val="2000"/>
              <a:buFont typeface="Montserrat"/>
              <a:buChar char="•"/>
              <a:defRPr i="0" sz="2000" u="none" cap="none" strike="noStrike">
                <a:solidFill>
                  <a:schemeClr val="lt1"/>
                </a:solidFill>
                <a:latin typeface="Montserrat"/>
                <a:ea typeface="Montserrat"/>
                <a:cs typeface="Montserrat"/>
                <a:sym typeface="Montserrat"/>
              </a:defRPr>
            </a:lvl7pPr>
            <a:lvl8pPr indent="-355600" lvl="7" marL="3657600" marR="0" algn="l">
              <a:lnSpc>
                <a:spcPct val="115000"/>
              </a:lnSpc>
              <a:spcBef>
                <a:spcPts val="500"/>
              </a:spcBef>
              <a:spcAft>
                <a:spcPts val="0"/>
              </a:spcAft>
              <a:buClr>
                <a:schemeClr val="lt1"/>
              </a:buClr>
              <a:buSzPts val="2000"/>
              <a:buFont typeface="Montserrat"/>
              <a:buChar char="•"/>
              <a:defRPr i="0" sz="2000" u="none" cap="none" strike="noStrike">
                <a:solidFill>
                  <a:schemeClr val="lt1"/>
                </a:solidFill>
                <a:latin typeface="Montserrat"/>
                <a:ea typeface="Montserrat"/>
                <a:cs typeface="Montserrat"/>
                <a:sym typeface="Montserrat"/>
              </a:defRPr>
            </a:lvl8pPr>
            <a:lvl9pPr indent="-355600" lvl="8" marL="4114800" marR="0" algn="l">
              <a:lnSpc>
                <a:spcPct val="115000"/>
              </a:lnSpc>
              <a:spcBef>
                <a:spcPts val="500"/>
              </a:spcBef>
              <a:spcAft>
                <a:spcPts val="0"/>
              </a:spcAft>
              <a:buClr>
                <a:schemeClr val="lt1"/>
              </a:buClr>
              <a:buSzPts val="2000"/>
              <a:buFont typeface="Montserrat"/>
              <a:buChar char="•"/>
              <a:defRPr i="0" sz="2000" u="none" cap="none" strike="noStrike">
                <a:solidFill>
                  <a:schemeClr val="lt1"/>
                </a:solidFill>
                <a:latin typeface="Montserrat"/>
                <a:ea typeface="Montserrat"/>
                <a:cs typeface="Montserrat"/>
                <a:sym typeface="Montserrat"/>
              </a:defRPr>
            </a:lvl9pPr>
          </a:lstStyle>
          <a:p/>
        </p:txBody>
      </p:sp>
      <p:sp>
        <p:nvSpPr>
          <p:cNvPr id="15" name="Google Shape;15;p4"/>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algn="l">
              <a:lnSpc>
                <a:spcPct val="90000"/>
              </a:lnSpc>
              <a:spcBef>
                <a:spcPts val="0"/>
              </a:spcBef>
              <a:spcAft>
                <a:spcPts val="0"/>
              </a:spcAft>
              <a:buClr>
                <a:schemeClr val="lt1"/>
              </a:buClr>
              <a:buSzPts val="4400"/>
              <a:buFont typeface="Montserrat"/>
              <a:buNone/>
              <a:defRPr i="0" sz="4400" u="none" cap="none" strike="noStrik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6" name="Shape 16"/>
        <p:cNvGrpSpPr/>
        <p:nvPr/>
      </p:nvGrpSpPr>
      <p:grpSpPr>
        <a:xfrm>
          <a:off x="0" y="0"/>
          <a:ext cx="0" cy="0"/>
          <a:chOff x="0" y="0"/>
          <a:chExt cx="0" cy="0"/>
        </a:xfrm>
      </p:grpSpPr>
      <p:sp>
        <p:nvSpPr>
          <p:cNvPr id="17" name="Google Shape;17;p5"/>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algn="l">
              <a:lnSpc>
                <a:spcPct val="90000"/>
              </a:lnSpc>
              <a:spcBef>
                <a:spcPts val="0"/>
              </a:spcBef>
              <a:spcAft>
                <a:spcPts val="0"/>
              </a:spcAft>
              <a:buClr>
                <a:schemeClr val="lt1"/>
              </a:buClr>
              <a:buSzPts val="4400"/>
              <a:buFont typeface="Montserrat"/>
              <a:buNone/>
              <a:defRPr i="0" sz="4400" u="none" cap="none" strike="noStrik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8" name="Shape 18"/>
        <p:cNvGrpSpPr/>
        <p:nvPr/>
      </p:nvGrpSpPr>
      <p:grpSpPr>
        <a:xfrm>
          <a:off x="0" y="0"/>
          <a:ext cx="0" cy="0"/>
          <a:chOff x="0" y="0"/>
          <a:chExt cx="0" cy="0"/>
        </a:xfrm>
      </p:grpSpPr>
      <p:sp>
        <p:nvSpPr>
          <p:cNvPr id="19" name="Google Shape;19;p6"/>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20" name="Google Shape;20;p6"/>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21" name="Google Shape;21;p6"/>
          <p:cNvSpPr txBox="1"/>
          <p:nvPr>
            <p:ph idx="1" type="body"/>
          </p:nvPr>
        </p:nvSpPr>
        <p:spPr>
          <a:xfrm>
            <a:off x="5180012" y="1373852"/>
            <a:ext cx="6172200" cy="4694400"/>
          </a:xfrm>
          <a:prstGeom prst="rect">
            <a:avLst/>
          </a:prstGeom>
          <a:noFill/>
          <a:ln>
            <a:noFill/>
          </a:ln>
        </p:spPr>
        <p:txBody>
          <a:bodyPr anchorCtr="0" anchor="t" bIns="45700" lIns="91425" spcFirstLastPara="1" rIns="91425" wrap="square" tIns="45700">
            <a:noAutofit/>
          </a:bodyPr>
          <a:lstStyle>
            <a:lvl1pPr indent="-431800" lvl="0" marL="457200" marR="0" algn="l">
              <a:lnSpc>
                <a:spcPct val="115000"/>
              </a:lnSpc>
              <a:spcBef>
                <a:spcPts val="1000"/>
              </a:spcBef>
              <a:spcAft>
                <a:spcPts val="0"/>
              </a:spcAft>
              <a:buClr>
                <a:schemeClr val="dk1"/>
              </a:buClr>
              <a:buSzPts val="3200"/>
              <a:buFont typeface="Montserrat"/>
              <a:buChar char="❖"/>
              <a:defRPr i="0" sz="3200" u="none" cap="none" strike="noStrike">
                <a:solidFill>
                  <a:schemeClr val="dk1"/>
                </a:solidFill>
                <a:latin typeface="Montserrat"/>
                <a:ea typeface="Montserrat"/>
                <a:cs typeface="Montserrat"/>
                <a:sym typeface="Montserrat"/>
              </a:defRPr>
            </a:lvl1pPr>
            <a:lvl2pPr indent="-406400" lvl="1" marL="914400" marR="0" algn="l">
              <a:lnSpc>
                <a:spcPct val="115000"/>
              </a:lnSpc>
              <a:spcBef>
                <a:spcPts val="500"/>
              </a:spcBef>
              <a:spcAft>
                <a:spcPts val="0"/>
              </a:spcAft>
              <a:buClr>
                <a:schemeClr val="dk1"/>
              </a:buClr>
              <a:buSzPts val="2800"/>
              <a:buFont typeface="Montserrat"/>
              <a:buChar char="▪"/>
              <a:defRPr i="0" sz="2800" u="none" cap="none" strike="noStrike">
                <a:solidFill>
                  <a:schemeClr val="dk1"/>
                </a:solidFill>
                <a:latin typeface="Montserrat"/>
                <a:ea typeface="Montserrat"/>
                <a:cs typeface="Montserrat"/>
                <a:sym typeface="Montserrat"/>
              </a:defRPr>
            </a:lvl2pPr>
            <a:lvl3pPr indent="-381000" lvl="2" marL="1371600" marR="0" algn="l">
              <a:lnSpc>
                <a:spcPct val="115000"/>
              </a:lnSpc>
              <a:spcBef>
                <a:spcPts val="500"/>
              </a:spcBef>
              <a:spcAft>
                <a:spcPts val="0"/>
              </a:spcAft>
              <a:buClr>
                <a:schemeClr val="dk1"/>
              </a:buClr>
              <a:buSzPts val="2400"/>
              <a:buFont typeface="Montserrat"/>
              <a:buChar char="o"/>
              <a:defRPr i="0" sz="2400" u="none" cap="none" strike="noStrike">
                <a:solidFill>
                  <a:schemeClr val="dk1"/>
                </a:solidFill>
                <a:latin typeface="Montserrat"/>
                <a:ea typeface="Montserrat"/>
                <a:cs typeface="Montserrat"/>
                <a:sym typeface="Montserrat"/>
              </a:defRPr>
            </a:lvl3pPr>
            <a:lvl4pPr indent="-355600" lvl="3" marL="1828800" marR="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4pPr>
            <a:lvl5pPr indent="-355600" lvl="4" marL="2286000" marR="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5pPr>
            <a:lvl6pPr indent="-355600" lvl="5" marL="2743200" marR="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6pPr>
            <a:lvl7pPr indent="-355600" lvl="6" marL="3200400" marR="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7pPr>
            <a:lvl8pPr indent="-355600" lvl="7" marL="3657600" marR="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8pPr>
            <a:lvl9pPr indent="-355600" lvl="8" marL="4114800" marR="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9pPr>
          </a:lstStyle>
          <a:p/>
        </p:txBody>
      </p:sp>
      <p:sp>
        <p:nvSpPr>
          <p:cNvPr id="22" name="Google Shape;22;p6"/>
          <p:cNvSpPr txBox="1"/>
          <p:nvPr>
            <p:ph idx="2" type="body"/>
          </p:nvPr>
        </p:nvSpPr>
        <p:spPr>
          <a:xfrm>
            <a:off x="839788" y="1373852"/>
            <a:ext cx="3932100" cy="4630500"/>
          </a:xfrm>
          <a:prstGeom prst="rect">
            <a:avLst/>
          </a:prstGeom>
          <a:noFill/>
          <a:ln>
            <a:noFill/>
          </a:ln>
        </p:spPr>
        <p:txBody>
          <a:bodyPr anchorCtr="0" anchor="t" bIns="45700" lIns="91425" spcFirstLastPara="1" rIns="91425" wrap="square" tIns="45700">
            <a:noAutofit/>
          </a:bodyPr>
          <a:lstStyle>
            <a:lvl1pPr indent="-228600" lvl="0" marL="457200" marR="0" algn="l">
              <a:lnSpc>
                <a:spcPct val="115000"/>
              </a:lnSpc>
              <a:spcBef>
                <a:spcPts val="1000"/>
              </a:spcBef>
              <a:spcAft>
                <a:spcPts val="0"/>
              </a:spcAft>
              <a:buClr>
                <a:schemeClr val="dk1"/>
              </a:buClr>
              <a:buSzPts val="1600"/>
              <a:buFont typeface="Montserrat"/>
              <a:buNone/>
              <a:defRPr i="0" sz="1600" u="none" cap="none" strike="noStrike">
                <a:solidFill>
                  <a:schemeClr val="dk1"/>
                </a:solidFill>
                <a:latin typeface="Montserrat"/>
                <a:ea typeface="Montserrat"/>
                <a:cs typeface="Montserrat"/>
                <a:sym typeface="Montserrat"/>
              </a:defRPr>
            </a:lvl1pPr>
            <a:lvl2pPr indent="-228600" lvl="1" marL="914400" marR="0" algn="l">
              <a:lnSpc>
                <a:spcPct val="115000"/>
              </a:lnSpc>
              <a:spcBef>
                <a:spcPts val="500"/>
              </a:spcBef>
              <a:spcAft>
                <a:spcPts val="0"/>
              </a:spcAft>
              <a:buClr>
                <a:schemeClr val="dk1"/>
              </a:buClr>
              <a:buSzPts val="1400"/>
              <a:buFont typeface="Montserrat"/>
              <a:buNone/>
              <a:defRPr i="0" sz="1400" u="none" cap="none" strike="noStrike">
                <a:solidFill>
                  <a:schemeClr val="dk1"/>
                </a:solidFill>
                <a:latin typeface="Montserrat"/>
                <a:ea typeface="Montserrat"/>
                <a:cs typeface="Montserrat"/>
                <a:sym typeface="Montserrat"/>
              </a:defRPr>
            </a:lvl2pPr>
            <a:lvl3pPr indent="-228600" lvl="2" marL="1371600" marR="0" algn="l">
              <a:lnSpc>
                <a:spcPct val="115000"/>
              </a:lnSpc>
              <a:spcBef>
                <a:spcPts val="500"/>
              </a:spcBef>
              <a:spcAft>
                <a:spcPts val="0"/>
              </a:spcAft>
              <a:buClr>
                <a:schemeClr val="dk1"/>
              </a:buClr>
              <a:buSzPts val="1200"/>
              <a:buFont typeface="Montserrat"/>
              <a:buNone/>
              <a:defRPr i="0" sz="1200" u="none" cap="none" strike="noStrike">
                <a:solidFill>
                  <a:schemeClr val="dk1"/>
                </a:solidFill>
                <a:latin typeface="Montserrat"/>
                <a:ea typeface="Montserrat"/>
                <a:cs typeface="Montserrat"/>
                <a:sym typeface="Montserrat"/>
              </a:defRPr>
            </a:lvl3pPr>
            <a:lvl4pPr indent="-228600" lvl="3" marL="1828800" marR="0" algn="l">
              <a:lnSpc>
                <a:spcPct val="115000"/>
              </a:lnSpc>
              <a:spcBef>
                <a:spcPts val="500"/>
              </a:spcBef>
              <a:spcAft>
                <a:spcPts val="0"/>
              </a:spcAft>
              <a:buClr>
                <a:schemeClr val="dk1"/>
              </a:buClr>
              <a:buSzPts val="1000"/>
              <a:buFont typeface="Montserrat"/>
              <a:buNone/>
              <a:defRPr i="0" sz="1000" u="none" cap="none" strike="noStrike">
                <a:solidFill>
                  <a:schemeClr val="dk1"/>
                </a:solidFill>
                <a:latin typeface="Montserrat"/>
                <a:ea typeface="Montserrat"/>
                <a:cs typeface="Montserrat"/>
                <a:sym typeface="Montserrat"/>
              </a:defRPr>
            </a:lvl4pPr>
            <a:lvl5pPr indent="-228600" lvl="4" marL="2286000" marR="0" algn="l">
              <a:lnSpc>
                <a:spcPct val="115000"/>
              </a:lnSpc>
              <a:spcBef>
                <a:spcPts val="500"/>
              </a:spcBef>
              <a:spcAft>
                <a:spcPts val="0"/>
              </a:spcAft>
              <a:buClr>
                <a:schemeClr val="dk1"/>
              </a:buClr>
              <a:buSzPts val="1000"/>
              <a:buFont typeface="Montserrat"/>
              <a:buNone/>
              <a:defRPr i="0" sz="1000" u="none" cap="none" strike="noStrike">
                <a:solidFill>
                  <a:schemeClr val="dk1"/>
                </a:solidFill>
                <a:latin typeface="Montserrat"/>
                <a:ea typeface="Montserrat"/>
                <a:cs typeface="Montserrat"/>
                <a:sym typeface="Montserrat"/>
              </a:defRPr>
            </a:lvl5pPr>
            <a:lvl6pPr indent="-228600" lvl="5" marL="2743200" marR="0" algn="l">
              <a:lnSpc>
                <a:spcPct val="115000"/>
              </a:lnSpc>
              <a:spcBef>
                <a:spcPts val="500"/>
              </a:spcBef>
              <a:spcAft>
                <a:spcPts val="0"/>
              </a:spcAft>
              <a:buClr>
                <a:schemeClr val="dk1"/>
              </a:buClr>
              <a:buSzPts val="1000"/>
              <a:buFont typeface="Montserrat"/>
              <a:buNone/>
              <a:defRPr i="0" sz="1000" u="none" cap="none" strike="noStrike">
                <a:solidFill>
                  <a:schemeClr val="dk1"/>
                </a:solidFill>
                <a:latin typeface="Montserrat"/>
                <a:ea typeface="Montserrat"/>
                <a:cs typeface="Montserrat"/>
                <a:sym typeface="Montserrat"/>
              </a:defRPr>
            </a:lvl6pPr>
            <a:lvl7pPr indent="-228600" lvl="6" marL="3200400" marR="0" algn="l">
              <a:lnSpc>
                <a:spcPct val="115000"/>
              </a:lnSpc>
              <a:spcBef>
                <a:spcPts val="500"/>
              </a:spcBef>
              <a:spcAft>
                <a:spcPts val="0"/>
              </a:spcAft>
              <a:buClr>
                <a:schemeClr val="dk1"/>
              </a:buClr>
              <a:buSzPts val="1000"/>
              <a:buFont typeface="Montserrat"/>
              <a:buNone/>
              <a:defRPr i="0" sz="1000" u="none" cap="none" strike="noStrike">
                <a:solidFill>
                  <a:schemeClr val="dk1"/>
                </a:solidFill>
                <a:latin typeface="Montserrat"/>
                <a:ea typeface="Montserrat"/>
                <a:cs typeface="Montserrat"/>
                <a:sym typeface="Montserrat"/>
              </a:defRPr>
            </a:lvl7pPr>
            <a:lvl8pPr indent="-228600" lvl="7" marL="3657600" marR="0" algn="l">
              <a:lnSpc>
                <a:spcPct val="115000"/>
              </a:lnSpc>
              <a:spcBef>
                <a:spcPts val="500"/>
              </a:spcBef>
              <a:spcAft>
                <a:spcPts val="0"/>
              </a:spcAft>
              <a:buClr>
                <a:schemeClr val="dk1"/>
              </a:buClr>
              <a:buSzPts val="1000"/>
              <a:buFont typeface="Montserrat"/>
              <a:buNone/>
              <a:defRPr i="0" sz="1000" u="none" cap="none" strike="noStrike">
                <a:solidFill>
                  <a:schemeClr val="dk1"/>
                </a:solidFill>
                <a:latin typeface="Montserrat"/>
                <a:ea typeface="Montserrat"/>
                <a:cs typeface="Montserrat"/>
                <a:sym typeface="Montserrat"/>
              </a:defRPr>
            </a:lvl8pPr>
            <a:lvl9pPr indent="-228600" lvl="8" marL="4114800" marR="0" algn="l">
              <a:lnSpc>
                <a:spcPct val="115000"/>
              </a:lnSpc>
              <a:spcBef>
                <a:spcPts val="500"/>
              </a:spcBef>
              <a:spcAft>
                <a:spcPts val="0"/>
              </a:spcAft>
              <a:buClr>
                <a:schemeClr val="dk1"/>
              </a:buClr>
              <a:buSzPts val="1000"/>
              <a:buFont typeface="Montserrat"/>
              <a:buNone/>
              <a:defRPr i="0" sz="1000" u="none" cap="none" strike="noStrike">
                <a:solidFill>
                  <a:schemeClr val="dk1"/>
                </a:solidFill>
                <a:latin typeface="Montserrat"/>
                <a:ea typeface="Montserrat"/>
                <a:cs typeface="Montserrat"/>
                <a:sym typeface="Montserrat"/>
              </a:defRPr>
            </a:lvl9pPr>
          </a:lstStyle>
          <a:p/>
        </p:txBody>
      </p:sp>
      <p:sp>
        <p:nvSpPr>
          <p:cNvPr id="23" name="Google Shape;23;p6"/>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400">
                <a:solidFill>
                  <a:schemeClr val="accent1"/>
                </a:solidFill>
                <a:latin typeface="Montserrat"/>
                <a:ea typeface="Montserrat"/>
                <a:cs typeface="Montserrat"/>
                <a:sym typeface="Montserrat"/>
              </a:rPr>
              <a:t>Slide </a:t>
            </a:r>
            <a:fld id="{00000000-1234-1234-1234-123412341234}" type="slidenum">
              <a:rPr b="1" lang="en-GB" sz="1400">
                <a:solidFill>
                  <a:schemeClr val="accent1"/>
                </a:solidFill>
                <a:latin typeface="Montserrat"/>
                <a:ea typeface="Montserrat"/>
                <a:cs typeface="Montserrat"/>
                <a:sym typeface="Montserrat"/>
              </a:rPr>
              <a:t>‹#›</a:t>
            </a:fld>
            <a:endParaRPr b="1" sz="1400">
              <a:solidFill>
                <a:schemeClr val="accent1"/>
              </a:solidFill>
              <a:latin typeface="Montserrat"/>
              <a:ea typeface="Montserrat"/>
              <a:cs typeface="Montserrat"/>
              <a:sym typeface="Montserrat"/>
            </a:endParaRPr>
          </a:p>
        </p:txBody>
      </p:sp>
      <p:sp>
        <p:nvSpPr>
          <p:cNvPr id="24" name="Google Shape;24;p6"/>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algn="l">
              <a:lnSpc>
                <a:spcPct val="90000"/>
              </a:lnSpc>
              <a:spcBef>
                <a:spcPts val="0"/>
              </a:spcBef>
              <a:spcAft>
                <a:spcPts val="0"/>
              </a:spcAft>
              <a:buClr>
                <a:schemeClr val="lt1"/>
              </a:buClr>
              <a:buSzPts val="4400"/>
              <a:buFont typeface="Montserrat"/>
              <a:buNone/>
              <a:defRPr i="0" sz="4400" u="none" cap="none" strike="noStrik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p:txBody>
      </p:sp>
      <p:sp>
        <p:nvSpPr>
          <p:cNvPr id="25" name="Google Shape;25;p6"/>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100"/>
              <a:buNone/>
            </a:pPr>
            <a:r>
              <a:rPr b="1" lang="en-GB">
                <a:solidFill>
                  <a:schemeClr val="accent1"/>
                </a:solidFill>
                <a:latin typeface="Montserrat"/>
                <a:ea typeface="Montserrat"/>
                <a:cs typeface="Montserrat"/>
                <a:sym typeface="Montserrat"/>
              </a:rPr>
              <a:t>SIT-41, 14-16 April 2026</a:t>
            </a:r>
            <a:endParaRPr b="1">
              <a:solidFill>
                <a:schemeClr val="accent1"/>
              </a:solidFill>
              <a:latin typeface="Montserrat"/>
              <a:ea typeface="Montserrat"/>
              <a:cs typeface="Montserrat"/>
              <a:sym typeface="Montserra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 name="Shape 26"/>
        <p:cNvGrpSpPr/>
        <p:nvPr/>
      </p:nvGrpSpPr>
      <p:grpSpPr>
        <a:xfrm>
          <a:off x="0" y="0"/>
          <a:ext cx="0" cy="0"/>
          <a:chOff x="0" y="0"/>
          <a:chExt cx="0" cy="0"/>
        </a:xfrm>
      </p:grpSpPr>
      <p:sp>
        <p:nvSpPr>
          <p:cNvPr id="27" name="Google Shape;27;p7"/>
          <p:cNvSpPr txBox="1"/>
          <p:nvPr>
            <p:ph type="title"/>
          </p:nvPr>
        </p:nvSpPr>
        <p:spPr>
          <a:xfrm>
            <a:off x="1125776" y="1196752"/>
            <a:ext cx="10038300" cy="787500"/>
          </a:xfrm>
          <a:prstGeom prst="rect">
            <a:avLst/>
          </a:prstGeom>
          <a:noFill/>
          <a:ln>
            <a:noFill/>
          </a:ln>
        </p:spPr>
        <p:txBody>
          <a:bodyPr anchorCtr="0" anchor="ctr" bIns="50800" lIns="50800" spcFirstLastPara="1" rIns="91425" wrap="square" tIns="508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8" name="Google Shape;28;p7"/>
          <p:cNvSpPr txBox="1"/>
          <p:nvPr>
            <p:ph idx="1" type="body"/>
          </p:nvPr>
        </p:nvSpPr>
        <p:spPr>
          <a:xfrm>
            <a:off x="1123823" y="2504852"/>
            <a:ext cx="9854400" cy="4051200"/>
          </a:xfrm>
          <a:prstGeom prst="rect">
            <a:avLst/>
          </a:prstGeom>
          <a:noFill/>
          <a:ln>
            <a:noFill/>
          </a:ln>
        </p:spPr>
        <p:txBody>
          <a:bodyPr anchorCtr="0" anchor="t" bIns="50800" lIns="50800" spcFirstLastPara="1" rIns="91425" wrap="square" tIns="50800">
            <a:noAutofit/>
          </a:bodyPr>
          <a:lstStyle>
            <a:lvl1pPr indent="-342900" lvl="0" marL="457200" algn="l">
              <a:lnSpc>
                <a:spcPct val="90000"/>
              </a:lnSpc>
              <a:spcBef>
                <a:spcPts val="862"/>
              </a:spcBef>
              <a:spcAft>
                <a:spcPts val="0"/>
              </a:spcAft>
              <a:buSzPts val="1800"/>
              <a:buChar char="●"/>
              <a:defRPr/>
            </a:lvl1pPr>
            <a:lvl2pPr indent="-342900" lvl="1" marL="914400" algn="l">
              <a:lnSpc>
                <a:spcPct val="90000"/>
              </a:lnSpc>
              <a:spcBef>
                <a:spcPts val="739"/>
              </a:spcBef>
              <a:spcAft>
                <a:spcPts val="0"/>
              </a:spcAft>
              <a:buSzPts val="1800"/>
              <a:buChar char="○"/>
              <a:defRPr/>
            </a:lvl2pPr>
            <a:lvl3pPr indent="-342900" lvl="2" marL="1371600" algn="l">
              <a:lnSpc>
                <a:spcPct val="90000"/>
              </a:lnSpc>
              <a:spcBef>
                <a:spcPts val="616"/>
              </a:spcBef>
              <a:spcAft>
                <a:spcPts val="0"/>
              </a:spcAft>
              <a:buSzPts val="1800"/>
              <a:buChar char="■"/>
              <a:defRPr/>
            </a:lvl3pPr>
            <a:lvl4pPr indent="-342900" lvl="3" marL="1828800" algn="l">
              <a:lnSpc>
                <a:spcPct val="90000"/>
              </a:lnSpc>
              <a:spcBef>
                <a:spcPts val="616"/>
              </a:spcBef>
              <a:spcAft>
                <a:spcPts val="0"/>
              </a:spcAft>
              <a:buSzPts val="1800"/>
              <a:buChar char="●"/>
              <a:defRPr/>
            </a:lvl4pPr>
            <a:lvl5pPr indent="-342900" lvl="4" marL="2286000" algn="l">
              <a:lnSpc>
                <a:spcPct val="90000"/>
              </a:lnSpc>
              <a:spcBef>
                <a:spcPts val="616"/>
              </a:spcBef>
              <a:spcAft>
                <a:spcPts val="0"/>
              </a:spcAft>
              <a:buSzPts val="1800"/>
              <a:buChar char="○"/>
              <a:defRPr/>
            </a:lvl5pPr>
            <a:lvl6pPr indent="-342900" lvl="5" marL="2743200" algn="l">
              <a:lnSpc>
                <a:spcPct val="90000"/>
              </a:lnSpc>
              <a:spcBef>
                <a:spcPts val="616"/>
              </a:spcBef>
              <a:spcAft>
                <a:spcPts val="0"/>
              </a:spcAft>
              <a:buSzPts val="1800"/>
              <a:buChar char="■"/>
              <a:defRPr/>
            </a:lvl6pPr>
            <a:lvl7pPr indent="-342900" lvl="6" marL="3200400" algn="l">
              <a:lnSpc>
                <a:spcPct val="90000"/>
              </a:lnSpc>
              <a:spcBef>
                <a:spcPts val="616"/>
              </a:spcBef>
              <a:spcAft>
                <a:spcPts val="0"/>
              </a:spcAft>
              <a:buSzPts val="1800"/>
              <a:buChar char="●"/>
              <a:defRPr/>
            </a:lvl7pPr>
            <a:lvl8pPr indent="-342900" lvl="7" marL="3657600" algn="l">
              <a:lnSpc>
                <a:spcPct val="90000"/>
              </a:lnSpc>
              <a:spcBef>
                <a:spcPts val="616"/>
              </a:spcBef>
              <a:spcAft>
                <a:spcPts val="0"/>
              </a:spcAft>
              <a:buSzPts val="1800"/>
              <a:buChar char="○"/>
              <a:defRPr/>
            </a:lvl8pPr>
            <a:lvl9pPr indent="-342900" lvl="8" marL="4114800" algn="l">
              <a:lnSpc>
                <a:spcPct val="90000"/>
              </a:lnSpc>
              <a:spcBef>
                <a:spcPts val="616"/>
              </a:spcBef>
              <a:spcAft>
                <a:spcPts val="0"/>
              </a:spcAft>
              <a:buSzPts val="1800"/>
              <a:buChar char="■"/>
              <a:defRPr/>
            </a:lvl9pPr>
          </a:lstStyle>
          <a:p/>
        </p:txBody>
      </p:sp>
      <p:pic>
        <p:nvPicPr>
          <p:cNvPr id="29" name="Google Shape;29;p7"/>
          <p:cNvPicPr preferRelativeResize="0"/>
          <p:nvPr/>
        </p:nvPicPr>
        <p:blipFill rotWithShape="1">
          <a:blip r:embed="rId2">
            <a:alphaModFix/>
          </a:blip>
          <a:srcRect b="0" l="0" r="0" t="0"/>
          <a:stretch/>
        </p:blipFill>
        <p:spPr>
          <a:xfrm>
            <a:off x="191344" y="150812"/>
            <a:ext cx="11843999" cy="88955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30" name="Shape 30"/>
        <p:cNvGrpSpPr/>
        <p:nvPr/>
      </p:nvGrpSpPr>
      <p:grpSpPr>
        <a:xfrm>
          <a:off x="0" y="0"/>
          <a:ext cx="0" cy="0"/>
          <a:chOff x="0" y="0"/>
          <a:chExt cx="0" cy="0"/>
        </a:xfrm>
      </p:grpSpPr>
      <p:pic>
        <p:nvPicPr>
          <p:cNvPr descr="A black background with a black tree&#10;&#10;Description automatically generated" id="31" name="Google Shape;31;p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2" name="Google Shape;32;p8"/>
          <p:cNvSpPr txBox="1"/>
          <p:nvPr>
            <p:ph type="title"/>
          </p:nvPr>
        </p:nvSpPr>
        <p:spPr>
          <a:xfrm>
            <a:off x="1125776" y="1041400"/>
            <a:ext cx="10038300" cy="787500"/>
          </a:xfrm>
          <a:prstGeom prst="rect">
            <a:avLst/>
          </a:prstGeom>
          <a:noFill/>
          <a:ln>
            <a:noFill/>
          </a:ln>
        </p:spPr>
        <p:txBody>
          <a:bodyPr anchorCtr="0" anchor="ctr" bIns="50800" lIns="50800" spcFirstLastPara="1" rIns="91425" wrap="square" tIns="50800">
            <a:normAutofit/>
          </a:bodyPr>
          <a:lstStyle>
            <a:lvl1pPr lvl="0" algn="ctr">
              <a:spcBef>
                <a:spcPts val="0"/>
              </a:spcBef>
              <a:spcAft>
                <a:spcPts val="0"/>
              </a:spcAft>
              <a:buSzPts val="1400"/>
              <a:buNone/>
              <a:defRPr sz="4000">
                <a:latin typeface="Montserrat Black"/>
                <a:ea typeface="Montserrat Black"/>
                <a:cs typeface="Montserrat Black"/>
                <a:sym typeface="Montserrat Black"/>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3" name="Google Shape;33;p8"/>
          <p:cNvSpPr txBox="1"/>
          <p:nvPr>
            <p:ph idx="1" type="body"/>
          </p:nvPr>
        </p:nvSpPr>
        <p:spPr>
          <a:xfrm>
            <a:off x="1435232" y="6302619"/>
            <a:ext cx="2039400" cy="365100"/>
          </a:xfrm>
          <a:prstGeom prst="rect">
            <a:avLst/>
          </a:prstGeom>
          <a:noFill/>
          <a:ln>
            <a:noFill/>
          </a:ln>
        </p:spPr>
        <p:txBody>
          <a:bodyPr anchorCtr="0" anchor="b" bIns="50800" lIns="50800" spcFirstLastPara="1" rIns="91425" wrap="square" tIns="50800">
            <a:noAutofit/>
          </a:bodyPr>
          <a:lstStyle>
            <a:lvl1pPr indent="-228600" lvl="0" marL="457200" algn="l">
              <a:lnSpc>
                <a:spcPct val="100000"/>
              </a:lnSpc>
              <a:spcBef>
                <a:spcPts val="0"/>
              </a:spcBef>
              <a:spcAft>
                <a:spcPts val="0"/>
              </a:spcAft>
              <a:buSzPts val="800"/>
              <a:buNone/>
              <a:defRPr sz="800">
                <a:solidFill>
                  <a:srgbClr val="3B723C"/>
                </a:solidFill>
              </a:defRPr>
            </a:lvl1pPr>
            <a:lvl2pPr indent="-342900" lvl="1" marL="914400" algn="l">
              <a:lnSpc>
                <a:spcPct val="90000"/>
              </a:lnSpc>
              <a:spcBef>
                <a:spcPts val="739"/>
              </a:spcBef>
              <a:spcAft>
                <a:spcPts val="0"/>
              </a:spcAft>
              <a:buSzPts val="1800"/>
              <a:buChar char="○"/>
              <a:defRPr/>
            </a:lvl2pPr>
            <a:lvl3pPr indent="-342900" lvl="2" marL="1371600" algn="l">
              <a:lnSpc>
                <a:spcPct val="90000"/>
              </a:lnSpc>
              <a:spcBef>
                <a:spcPts val="616"/>
              </a:spcBef>
              <a:spcAft>
                <a:spcPts val="0"/>
              </a:spcAft>
              <a:buSzPts val="1800"/>
              <a:buChar char="■"/>
              <a:defRPr/>
            </a:lvl3pPr>
            <a:lvl4pPr indent="-342900" lvl="3" marL="1828800" algn="l">
              <a:lnSpc>
                <a:spcPct val="90000"/>
              </a:lnSpc>
              <a:spcBef>
                <a:spcPts val="616"/>
              </a:spcBef>
              <a:spcAft>
                <a:spcPts val="0"/>
              </a:spcAft>
              <a:buSzPts val="1800"/>
              <a:buChar char="●"/>
              <a:defRPr/>
            </a:lvl4pPr>
            <a:lvl5pPr indent="-342900" lvl="4" marL="2286000" algn="l">
              <a:lnSpc>
                <a:spcPct val="90000"/>
              </a:lnSpc>
              <a:spcBef>
                <a:spcPts val="616"/>
              </a:spcBef>
              <a:spcAft>
                <a:spcPts val="0"/>
              </a:spcAft>
              <a:buSzPts val="1800"/>
              <a:buChar char="○"/>
              <a:defRPr/>
            </a:lvl5pPr>
            <a:lvl6pPr indent="-342900" lvl="5" marL="2743200" algn="l">
              <a:lnSpc>
                <a:spcPct val="90000"/>
              </a:lnSpc>
              <a:spcBef>
                <a:spcPts val="616"/>
              </a:spcBef>
              <a:spcAft>
                <a:spcPts val="0"/>
              </a:spcAft>
              <a:buSzPts val="1800"/>
              <a:buChar char="■"/>
              <a:defRPr/>
            </a:lvl6pPr>
            <a:lvl7pPr indent="-342900" lvl="6" marL="3200400" algn="l">
              <a:lnSpc>
                <a:spcPct val="90000"/>
              </a:lnSpc>
              <a:spcBef>
                <a:spcPts val="616"/>
              </a:spcBef>
              <a:spcAft>
                <a:spcPts val="0"/>
              </a:spcAft>
              <a:buSzPts val="1800"/>
              <a:buChar char="●"/>
              <a:defRPr/>
            </a:lvl7pPr>
            <a:lvl8pPr indent="-342900" lvl="7" marL="3657600" algn="l">
              <a:lnSpc>
                <a:spcPct val="90000"/>
              </a:lnSpc>
              <a:spcBef>
                <a:spcPts val="616"/>
              </a:spcBef>
              <a:spcAft>
                <a:spcPts val="0"/>
              </a:spcAft>
              <a:buSzPts val="1800"/>
              <a:buChar char="○"/>
              <a:defRPr/>
            </a:lvl8pPr>
            <a:lvl9pPr indent="-342900" lvl="8" marL="4114800" algn="l">
              <a:lnSpc>
                <a:spcPct val="90000"/>
              </a:lnSpc>
              <a:spcBef>
                <a:spcPts val="616"/>
              </a:spcBef>
              <a:spcAft>
                <a:spcPts val="0"/>
              </a:spcAft>
              <a:buSzPts val="1800"/>
              <a:buChar char="■"/>
              <a:defRPr/>
            </a:lvl9pPr>
          </a:lstStyle>
          <a:p/>
        </p:txBody>
      </p:sp>
      <p:sp>
        <p:nvSpPr>
          <p:cNvPr id="34" name="Google Shape;34;p8"/>
          <p:cNvSpPr txBox="1"/>
          <p:nvPr>
            <p:ph idx="11" type="ftr"/>
          </p:nvPr>
        </p:nvSpPr>
        <p:spPr>
          <a:xfrm>
            <a:off x="4042965" y="6303325"/>
            <a:ext cx="4114800" cy="3651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1pPr>
            <a:lvl2pPr lvl="1" marR="0" algn="l">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2pPr>
            <a:lvl3pPr lvl="2" marR="0" algn="l">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3pPr>
            <a:lvl4pPr lvl="3" marR="0" algn="l">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4pPr>
            <a:lvl5pPr lvl="4" marR="0" algn="l">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5pPr>
            <a:lvl6pPr lvl="5" marR="0" algn="l">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6pPr>
            <a:lvl7pPr lvl="6" marR="0" algn="l">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7pPr>
            <a:lvl8pPr lvl="7" marR="0" algn="l">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8pPr>
            <a:lvl9pPr lvl="8" marR="0" algn="l">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9pPr>
          </a:lstStyle>
          <a:p/>
        </p:txBody>
      </p:sp>
      <p:sp>
        <p:nvSpPr>
          <p:cNvPr id="35" name="Google Shape;35;p8"/>
          <p:cNvSpPr txBox="1"/>
          <p:nvPr>
            <p:ph idx="12" type="sldNum"/>
          </p:nvPr>
        </p:nvSpPr>
        <p:spPr>
          <a:xfrm>
            <a:off x="8604250" y="6302619"/>
            <a:ext cx="2481300" cy="365100"/>
          </a:xfrm>
          <a:prstGeom prst="rect">
            <a:avLst/>
          </a:prstGeom>
          <a:noFill/>
          <a:ln>
            <a:noFill/>
          </a:ln>
        </p:spPr>
        <p:txBody>
          <a:bodyPr anchorCtr="0" anchor="t" bIns="45700" lIns="91425" spcFirstLastPara="1" rIns="91425" wrap="square" tIns="45700">
            <a:noAutofit/>
          </a:bodyPr>
          <a:lstStyle>
            <a:lvl1pPr indent="0" lvl="0" marL="0" marR="0" algn="l">
              <a:spcBef>
                <a:spcPts val="0"/>
              </a:spcBef>
              <a:spcAft>
                <a:spcPts val="0"/>
              </a:spcAft>
              <a:buNone/>
              <a:defRPr b="0" i="0" sz="2400" u="none" cap="none" strike="noStrike">
                <a:solidFill>
                  <a:srgbClr val="000000"/>
                </a:solidFill>
                <a:latin typeface="Times New Roman"/>
                <a:ea typeface="Times New Roman"/>
                <a:cs typeface="Times New Roman"/>
                <a:sym typeface="Times New Roman"/>
              </a:defRPr>
            </a:lvl1pPr>
            <a:lvl2pPr indent="0" lvl="1" marL="0" marR="0" algn="l">
              <a:spcBef>
                <a:spcPts val="0"/>
              </a:spcBef>
              <a:spcAft>
                <a:spcPts val="0"/>
              </a:spcAft>
              <a:buNone/>
              <a:defRPr b="0" i="0" sz="2400" u="none" cap="none" strike="noStrike">
                <a:solidFill>
                  <a:srgbClr val="000000"/>
                </a:solidFill>
                <a:latin typeface="Times New Roman"/>
                <a:ea typeface="Times New Roman"/>
                <a:cs typeface="Times New Roman"/>
                <a:sym typeface="Times New Roman"/>
              </a:defRPr>
            </a:lvl2pPr>
            <a:lvl3pPr indent="0" lvl="2" marL="0" marR="0" algn="l">
              <a:spcBef>
                <a:spcPts val="0"/>
              </a:spcBef>
              <a:spcAft>
                <a:spcPts val="0"/>
              </a:spcAft>
              <a:buNone/>
              <a:defRPr b="0" i="0" sz="2400" u="none" cap="none" strike="noStrike">
                <a:solidFill>
                  <a:srgbClr val="000000"/>
                </a:solidFill>
                <a:latin typeface="Times New Roman"/>
                <a:ea typeface="Times New Roman"/>
                <a:cs typeface="Times New Roman"/>
                <a:sym typeface="Times New Roman"/>
              </a:defRPr>
            </a:lvl3pPr>
            <a:lvl4pPr indent="0" lvl="3" marL="0" marR="0" algn="l">
              <a:spcBef>
                <a:spcPts val="0"/>
              </a:spcBef>
              <a:spcAft>
                <a:spcPts val="0"/>
              </a:spcAft>
              <a:buNone/>
              <a:defRPr b="0" i="0" sz="2400" u="none" cap="none" strike="noStrike">
                <a:solidFill>
                  <a:srgbClr val="000000"/>
                </a:solidFill>
                <a:latin typeface="Times New Roman"/>
                <a:ea typeface="Times New Roman"/>
                <a:cs typeface="Times New Roman"/>
                <a:sym typeface="Times New Roman"/>
              </a:defRPr>
            </a:lvl4pPr>
            <a:lvl5pPr indent="0" lvl="4" marL="0" marR="0" algn="l">
              <a:spcBef>
                <a:spcPts val="0"/>
              </a:spcBef>
              <a:spcAft>
                <a:spcPts val="0"/>
              </a:spcAft>
              <a:buNone/>
              <a:defRPr b="0" i="0" sz="2400" u="none" cap="none" strike="noStrike">
                <a:solidFill>
                  <a:srgbClr val="000000"/>
                </a:solidFill>
                <a:latin typeface="Times New Roman"/>
                <a:ea typeface="Times New Roman"/>
                <a:cs typeface="Times New Roman"/>
                <a:sym typeface="Times New Roman"/>
              </a:defRPr>
            </a:lvl5pPr>
            <a:lvl6pPr indent="0" lvl="5" marL="0" marR="0" algn="l">
              <a:spcBef>
                <a:spcPts val="0"/>
              </a:spcBef>
              <a:spcAft>
                <a:spcPts val="0"/>
              </a:spcAft>
              <a:buNone/>
              <a:defRPr b="0" i="0" sz="2400" u="none" cap="none" strike="noStrike">
                <a:solidFill>
                  <a:srgbClr val="000000"/>
                </a:solidFill>
                <a:latin typeface="Times New Roman"/>
                <a:ea typeface="Times New Roman"/>
                <a:cs typeface="Times New Roman"/>
                <a:sym typeface="Times New Roman"/>
              </a:defRPr>
            </a:lvl6pPr>
            <a:lvl7pPr indent="0" lvl="6" marL="0" marR="0" algn="l">
              <a:spcBef>
                <a:spcPts val="0"/>
              </a:spcBef>
              <a:spcAft>
                <a:spcPts val="0"/>
              </a:spcAft>
              <a:buNone/>
              <a:defRPr b="0" i="0" sz="2400" u="none" cap="none" strike="noStrike">
                <a:solidFill>
                  <a:srgbClr val="000000"/>
                </a:solidFill>
                <a:latin typeface="Times New Roman"/>
                <a:ea typeface="Times New Roman"/>
                <a:cs typeface="Times New Roman"/>
                <a:sym typeface="Times New Roman"/>
              </a:defRPr>
            </a:lvl7pPr>
            <a:lvl8pPr indent="0" lvl="7" marL="0" marR="0" algn="l">
              <a:spcBef>
                <a:spcPts val="0"/>
              </a:spcBef>
              <a:spcAft>
                <a:spcPts val="0"/>
              </a:spcAft>
              <a:buNone/>
              <a:defRPr b="0" i="0" sz="2400" u="none" cap="none" strike="noStrike">
                <a:solidFill>
                  <a:srgbClr val="000000"/>
                </a:solidFill>
                <a:latin typeface="Times New Roman"/>
                <a:ea typeface="Times New Roman"/>
                <a:cs typeface="Times New Roman"/>
                <a:sym typeface="Times New Roman"/>
              </a:defRPr>
            </a:lvl8pPr>
            <a:lvl9pPr indent="0" lvl="8" marL="0" marR="0" algn="l">
              <a:spcBef>
                <a:spcPts val="0"/>
              </a:spcBef>
              <a:spcAft>
                <a:spcPts val="0"/>
              </a:spcAft>
              <a:buNone/>
              <a:defRPr b="0" i="0" sz="2400" u="none" cap="none" strike="noStrike">
                <a:solidFill>
                  <a:srgbClr val="000000"/>
                </a:solidFill>
                <a:latin typeface="Times New Roman"/>
                <a:ea typeface="Times New Roman"/>
                <a:cs typeface="Times New Roman"/>
                <a:sym typeface="Times New Roman"/>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only">
  <p:cSld name="2_Title only">
    <p:spTree>
      <p:nvGrpSpPr>
        <p:cNvPr id="36" name="Shape 36"/>
        <p:cNvGrpSpPr/>
        <p:nvPr/>
      </p:nvGrpSpPr>
      <p:grpSpPr>
        <a:xfrm>
          <a:off x="0" y="0"/>
          <a:ext cx="0" cy="0"/>
          <a:chOff x="0" y="0"/>
          <a:chExt cx="0" cy="0"/>
        </a:xfrm>
      </p:grpSpPr>
      <p:pic>
        <p:nvPicPr>
          <p:cNvPr descr="A black background with a black tree&#10;&#10;Description automatically generated" id="37" name="Google Shape;37;p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8" name="Google Shape;38;p9"/>
          <p:cNvSpPr txBox="1"/>
          <p:nvPr>
            <p:ph type="title"/>
          </p:nvPr>
        </p:nvSpPr>
        <p:spPr>
          <a:xfrm>
            <a:off x="1125776" y="1041400"/>
            <a:ext cx="10038300" cy="787500"/>
          </a:xfrm>
          <a:prstGeom prst="rect">
            <a:avLst/>
          </a:prstGeom>
          <a:noFill/>
          <a:ln>
            <a:noFill/>
          </a:ln>
        </p:spPr>
        <p:txBody>
          <a:bodyPr anchorCtr="0" anchor="ctr" bIns="50800" lIns="50800" spcFirstLastPara="1" rIns="91425" wrap="square" tIns="50800">
            <a:normAutofit/>
          </a:bodyPr>
          <a:lstStyle>
            <a:lvl1pPr lvl="0" algn="ctr">
              <a:spcBef>
                <a:spcPts val="0"/>
              </a:spcBef>
              <a:spcAft>
                <a:spcPts val="0"/>
              </a:spcAft>
              <a:buSzPts val="1400"/>
              <a:buNone/>
              <a:defRPr sz="4000">
                <a:latin typeface="Montserrat Black"/>
                <a:ea typeface="Montserrat Black"/>
                <a:cs typeface="Montserrat Black"/>
                <a:sym typeface="Montserrat Black"/>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9" name="Google Shape;39;p9"/>
          <p:cNvSpPr txBox="1"/>
          <p:nvPr>
            <p:ph idx="1" type="body"/>
          </p:nvPr>
        </p:nvSpPr>
        <p:spPr>
          <a:xfrm>
            <a:off x="1435232" y="6302619"/>
            <a:ext cx="2039400" cy="365100"/>
          </a:xfrm>
          <a:prstGeom prst="rect">
            <a:avLst/>
          </a:prstGeom>
          <a:noFill/>
          <a:ln>
            <a:noFill/>
          </a:ln>
        </p:spPr>
        <p:txBody>
          <a:bodyPr anchorCtr="0" anchor="b" bIns="50800" lIns="50800" spcFirstLastPara="1" rIns="91425" wrap="square" tIns="50800">
            <a:noAutofit/>
          </a:bodyPr>
          <a:lstStyle>
            <a:lvl1pPr indent="-228600" lvl="0" marL="457200" algn="l">
              <a:lnSpc>
                <a:spcPct val="100000"/>
              </a:lnSpc>
              <a:spcBef>
                <a:spcPts val="0"/>
              </a:spcBef>
              <a:spcAft>
                <a:spcPts val="0"/>
              </a:spcAft>
              <a:buSzPts val="800"/>
              <a:buNone/>
              <a:defRPr sz="800">
                <a:solidFill>
                  <a:srgbClr val="3B723C"/>
                </a:solidFill>
              </a:defRPr>
            </a:lvl1pPr>
            <a:lvl2pPr indent="-342900" lvl="1" marL="914400" algn="l">
              <a:lnSpc>
                <a:spcPct val="90000"/>
              </a:lnSpc>
              <a:spcBef>
                <a:spcPts val="739"/>
              </a:spcBef>
              <a:spcAft>
                <a:spcPts val="0"/>
              </a:spcAft>
              <a:buSzPts val="1800"/>
              <a:buChar char="○"/>
              <a:defRPr/>
            </a:lvl2pPr>
            <a:lvl3pPr indent="-342900" lvl="2" marL="1371600" algn="l">
              <a:lnSpc>
                <a:spcPct val="90000"/>
              </a:lnSpc>
              <a:spcBef>
                <a:spcPts val="616"/>
              </a:spcBef>
              <a:spcAft>
                <a:spcPts val="0"/>
              </a:spcAft>
              <a:buSzPts val="1800"/>
              <a:buChar char="■"/>
              <a:defRPr/>
            </a:lvl3pPr>
            <a:lvl4pPr indent="-342900" lvl="3" marL="1828800" algn="l">
              <a:lnSpc>
                <a:spcPct val="90000"/>
              </a:lnSpc>
              <a:spcBef>
                <a:spcPts val="616"/>
              </a:spcBef>
              <a:spcAft>
                <a:spcPts val="0"/>
              </a:spcAft>
              <a:buSzPts val="1800"/>
              <a:buChar char="●"/>
              <a:defRPr/>
            </a:lvl4pPr>
            <a:lvl5pPr indent="-342900" lvl="4" marL="2286000" algn="l">
              <a:lnSpc>
                <a:spcPct val="90000"/>
              </a:lnSpc>
              <a:spcBef>
                <a:spcPts val="616"/>
              </a:spcBef>
              <a:spcAft>
                <a:spcPts val="0"/>
              </a:spcAft>
              <a:buSzPts val="1800"/>
              <a:buChar char="○"/>
              <a:defRPr/>
            </a:lvl5pPr>
            <a:lvl6pPr indent="-342900" lvl="5" marL="2743200" algn="l">
              <a:lnSpc>
                <a:spcPct val="90000"/>
              </a:lnSpc>
              <a:spcBef>
                <a:spcPts val="616"/>
              </a:spcBef>
              <a:spcAft>
                <a:spcPts val="0"/>
              </a:spcAft>
              <a:buSzPts val="1800"/>
              <a:buChar char="■"/>
              <a:defRPr/>
            </a:lvl6pPr>
            <a:lvl7pPr indent="-342900" lvl="6" marL="3200400" algn="l">
              <a:lnSpc>
                <a:spcPct val="90000"/>
              </a:lnSpc>
              <a:spcBef>
                <a:spcPts val="616"/>
              </a:spcBef>
              <a:spcAft>
                <a:spcPts val="0"/>
              </a:spcAft>
              <a:buSzPts val="1800"/>
              <a:buChar char="●"/>
              <a:defRPr/>
            </a:lvl7pPr>
            <a:lvl8pPr indent="-342900" lvl="7" marL="3657600" algn="l">
              <a:lnSpc>
                <a:spcPct val="90000"/>
              </a:lnSpc>
              <a:spcBef>
                <a:spcPts val="616"/>
              </a:spcBef>
              <a:spcAft>
                <a:spcPts val="0"/>
              </a:spcAft>
              <a:buSzPts val="1800"/>
              <a:buChar char="○"/>
              <a:defRPr/>
            </a:lvl8pPr>
            <a:lvl9pPr indent="-342900" lvl="8" marL="4114800" algn="l">
              <a:lnSpc>
                <a:spcPct val="90000"/>
              </a:lnSpc>
              <a:spcBef>
                <a:spcPts val="616"/>
              </a:spcBef>
              <a:spcAft>
                <a:spcPts val="0"/>
              </a:spcAft>
              <a:buSzPts val="1800"/>
              <a:buChar char="■"/>
              <a:defRPr/>
            </a:lvl9pPr>
          </a:lstStyle>
          <a:p/>
        </p:txBody>
      </p:sp>
      <p:sp>
        <p:nvSpPr>
          <p:cNvPr id="40" name="Google Shape;40;p9"/>
          <p:cNvSpPr txBox="1"/>
          <p:nvPr>
            <p:ph idx="11" type="ftr"/>
          </p:nvPr>
        </p:nvSpPr>
        <p:spPr>
          <a:xfrm>
            <a:off x="4042965" y="6303325"/>
            <a:ext cx="4114800" cy="3651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sz="2400">
                <a:solidFill>
                  <a:srgbClr val="000000"/>
                </a:solidFill>
                <a:latin typeface="Times New Roman"/>
                <a:ea typeface="Times New Roman"/>
                <a:cs typeface="Times New Roman"/>
                <a:sym typeface="Times New Roman"/>
              </a:defRPr>
            </a:lvl1pPr>
            <a:lvl2pPr lvl="1" marR="0" algn="l">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2pPr>
            <a:lvl3pPr lvl="2" marR="0" algn="l">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3pPr>
            <a:lvl4pPr lvl="3" marR="0" algn="l">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4pPr>
            <a:lvl5pPr lvl="4" marR="0" algn="l">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5pPr>
            <a:lvl6pPr lvl="5" marR="0" algn="l">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6pPr>
            <a:lvl7pPr lvl="6" marR="0" algn="l">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7pPr>
            <a:lvl8pPr lvl="7" marR="0" algn="l">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8pPr>
            <a:lvl9pPr lvl="8" marR="0" algn="l">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9pPr>
          </a:lstStyle>
          <a:p/>
        </p:txBody>
      </p:sp>
      <p:sp>
        <p:nvSpPr>
          <p:cNvPr id="41" name="Google Shape;41;p9"/>
          <p:cNvSpPr txBox="1"/>
          <p:nvPr>
            <p:ph idx="12" type="sldNum"/>
          </p:nvPr>
        </p:nvSpPr>
        <p:spPr>
          <a:xfrm>
            <a:off x="8604250" y="6302619"/>
            <a:ext cx="2481300" cy="365100"/>
          </a:xfrm>
          <a:prstGeom prst="rect">
            <a:avLst/>
          </a:prstGeom>
          <a:noFill/>
          <a:ln>
            <a:noFill/>
          </a:ln>
        </p:spPr>
        <p:txBody>
          <a:bodyPr anchorCtr="0" anchor="t" bIns="45700" lIns="91425" spcFirstLastPara="1" rIns="91425" wrap="square" tIns="45700">
            <a:noAutofit/>
          </a:bodyPr>
          <a:lstStyle>
            <a:lvl1pPr indent="0" lvl="0" marL="0" marR="0" algn="l">
              <a:spcBef>
                <a:spcPts val="0"/>
              </a:spcBef>
              <a:spcAft>
                <a:spcPts val="0"/>
              </a:spcAft>
              <a:buNone/>
              <a:defRPr sz="2400">
                <a:solidFill>
                  <a:srgbClr val="000000"/>
                </a:solidFill>
                <a:latin typeface="Times New Roman"/>
                <a:ea typeface="Times New Roman"/>
                <a:cs typeface="Times New Roman"/>
                <a:sym typeface="Times New Roman"/>
              </a:defRPr>
            </a:lvl1pPr>
            <a:lvl2pPr indent="0" lvl="1" marL="0" marR="0" algn="l">
              <a:spcBef>
                <a:spcPts val="0"/>
              </a:spcBef>
              <a:spcAft>
                <a:spcPts val="0"/>
              </a:spcAft>
              <a:buNone/>
              <a:defRPr sz="2400">
                <a:solidFill>
                  <a:srgbClr val="000000"/>
                </a:solidFill>
                <a:latin typeface="Times New Roman"/>
                <a:ea typeface="Times New Roman"/>
                <a:cs typeface="Times New Roman"/>
                <a:sym typeface="Times New Roman"/>
              </a:defRPr>
            </a:lvl2pPr>
            <a:lvl3pPr indent="0" lvl="2" marL="0" marR="0" algn="l">
              <a:spcBef>
                <a:spcPts val="0"/>
              </a:spcBef>
              <a:spcAft>
                <a:spcPts val="0"/>
              </a:spcAft>
              <a:buNone/>
              <a:defRPr sz="2400">
                <a:solidFill>
                  <a:srgbClr val="000000"/>
                </a:solidFill>
                <a:latin typeface="Times New Roman"/>
                <a:ea typeface="Times New Roman"/>
                <a:cs typeface="Times New Roman"/>
                <a:sym typeface="Times New Roman"/>
              </a:defRPr>
            </a:lvl3pPr>
            <a:lvl4pPr indent="0" lvl="3" marL="0" marR="0" algn="l">
              <a:spcBef>
                <a:spcPts val="0"/>
              </a:spcBef>
              <a:spcAft>
                <a:spcPts val="0"/>
              </a:spcAft>
              <a:buNone/>
              <a:defRPr sz="2400">
                <a:solidFill>
                  <a:srgbClr val="000000"/>
                </a:solidFill>
                <a:latin typeface="Times New Roman"/>
                <a:ea typeface="Times New Roman"/>
                <a:cs typeface="Times New Roman"/>
                <a:sym typeface="Times New Roman"/>
              </a:defRPr>
            </a:lvl4pPr>
            <a:lvl5pPr indent="0" lvl="4" marL="0" marR="0" algn="l">
              <a:spcBef>
                <a:spcPts val="0"/>
              </a:spcBef>
              <a:spcAft>
                <a:spcPts val="0"/>
              </a:spcAft>
              <a:buNone/>
              <a:defRPr sz="2400">
                <a:solidFill>
                  <a:srgbClr val="000000"/>
                </a:solidFill>
                <a:latin typeface="Times New Roman"/>
                <a:ea typeface="Times New Roman"/>
                <a:cs typeface="Times New Roman"/>
                <a:sym typeface="Times New Roman"/>
              </a:defRPr>
            </a:lvl5pPr>
            <a:lvl6pPr indent="0" lvl="5" marL="0" marR="0" algn="l">
              <a:spcBef>
                <a:spcPts val="0"/>
              </a:spcBef>
              <a:spcAft>
                <a:spcPts val="0"/>
              </a:spcAft>
              <a:buNone/>
              <a:defRPr sz="2400">
                <a:solidFill>
                  <a:srgbClr val="000000"/>
                </a:solidFill>
                <a:latin typeface="Times New Roman"/>
                <a:ea typeface="Times New Roman"/>
                <a:cs typeface="Times New Roman"/>
                <a:sym typeface="Times New Roman"/>
              </a:defRPr>
            </a:lvl6pPr>
            <a:lvl7pPr indent="0" lvl="6" marL="0" marR="0" algn="l">
              <a:spcBef>
                <a:spcPts val="0"/>
              </a:spcBef>
              <a:spcAft>
                <a:spcPts val="0"/>
              </a:spcAft>
              <a:buNone/>
              <a:defRPr sz="2400">
                <a:solidFill>
                  <a:srgbClr val="000000"/>
                </a:solidFill>
                <a:latin typeface="Times New Roman"/>
                <a:ea typeface="Times New Roman"/>
                <a:cs typeface="Times New Roman"/>
                <a:sym typeface="Times New Roman"/>
              </a:defRPr>
            </a:lvl7pPr>
            <a:lvl8pPr indent="0" lvl="7" marL="0" marR="0" algn="l">
              <a:spcBef>
                <a:spcPts val="0"/>
              </a:spcBef>
              <a:spcAft>
                <a:spcPts val="0"/>
              </a:spcAft>
              <a:buNone/>
              <a:defRPr sz="2400">
                <a:solidFill>
                  <a:srgbClr val="000000"/>
                </a:solidFill>
                <a:latin typeface="Times New Roman"/>
                <a:ea typeface="Times New Roman"/>
                <a:cs typeface="Times New Roman"/>
                <a:sym typeface="Times New Roman"/>
              </a:defRPr>
            </a:lvl8pPr>
            <a:lvl9pPr indent="0" lvl="8" marL="0" marR="0" algn="l">
              <a:spcBef>
                <a:spcPts val="0"/>
              </a:spcBef>
              <a:spcAft>
                <a:spcPts val="0"/>
              </a:spcAft>
              <a:buNone/>
              <a:defRPr sz="2400">
                <a:solidFill>
                  <a:srgbClr val="000000"/>
                </a:solidFill>
                <a:latin typeface="Times New Roman"/>
                <a:ea typeface="Times New Roman"/>
                <a:cs typeface="Times New Roman"/>
                <a:sym typeface="Times New Roman"/>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only">
  <p:cSld name="3_Title only">
    <p:spTree>
      <p:nvGrpSpPr>
        <p:cNvPr id="42" name="Shape 42"/>
        <p:cNvGrpSpPr/>
        <p:nvPr/>
      </p:nvGrpSpPr>
      <p:grpSpPr>
        <a:xfrm>
          <a:off x="0" y="0"/>
          <a:ext cx="0" cy="0"/>
          <a:chOff x="0" y="0"/>
          <a:chExt cx="0" cy="0"/>
        </a:xfrm>
      </p:grpSpPr>
      <p:pic>
        <p:nvPicPr>
          <p:cNvPr descr="A black background with a black tree&#10;&#10;Description automatically generated" id="43" name="Google Shape;43;p1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44" name="Google Shape;44;p10"/>
          <p:cNvSpPr txBox="1"/>
          <p:nvPr>
            <p:ph type="title"/>
          </p:nvPr>
        </p:nvSpPr>
        <p:spPr>
          <a:xfrm>
            <a:off x="1125776" y="1041400"/>
            <a:ext cx="10038300" cy="787500"/>
          </a:xfrm>
          <a:prstGeom prst="rect">
            <a:avLst/>
          </a:prstGeom>
          <a:noFill/>
          <a:ln>
            <a:noFill/>
          </a:ln>
        </p:spPr>
        <p:txBody>
          <a:bodyPr anchorCtr="0" anchor="ctr" bIns="50800" lIns="50800" spcFirstLastPara="1" rIns="91425" wrap="square" tIns="50800">
            <a:normAutofit/>
          </a:bodyPr>
          <a:lstStyle>
            <a:lvl1pPr lvl="0" algn="ctr">
              <a:spcBef>
                <a:spcPts val="0"/>
              </a:spcBef>
              <a:spcAft>
                <a:spcPts val="0"/>
              </a:spcAft>
              <a:buSzPts val="1400"/>
              <a:buNone/>
              <a:defRPr sz="4000">
                <a:latin typeface="Montserrat Black"/>
                <a:ea typeface="Montserrat Black"/>
                <a:cs typeface="Montserrat Black"/>
                <a:sym typeface="Montserrat Black"/>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5" name="Google Shape;45;p10"/>
          <p:cNvSpPr txBox="1"/>
          <p:nvPr>
            <p:ph idx="1" type="body"/>
          </p:nvPr>
        </p:nvSpPr>
        <p:spPr>
          <a:xfrm>
            <a:off x="1435232" y="6302619"/>
            <a:ext cx="2039400" cy="365100"/>
          </a:xfrm>
          <a:prstGeom prst="rect">
            <a:avLst/>
          </a:prstGeom>
          <a:noFill/>
          <a:ln>
            <a:noFill/>
          </a:ln>
        </p:spPr>
        <p:txBody>
          <a:bodyPr anchorCtr="0" anchor="b" bIns="50800" lIns="50800" spcFirstLastPara="1" rIns="91425" wrap="square" tIns="50800">
            <a:noAutofit/>
          </a:bodyPr>
          <a:lstStyle>
            <a:lvl1pPr indent="-228600" lvl="0" marL="457200" algn="l">
              <a:lnSpc>
                <a:spcPct val="100000"/>
              </a:lnSpc>
              <a:spcBef>
                <a:spcPts val="0"/>
              </a:spcBef>
              <a:spcAft>
                <a:spcPts val="0"/>
              </a:spcAft>
              <a:buSzPts val="800"/>
              <a:buNone/>
              <a:defRPr sz="800">
                <a:solidFill>
                  <a:srgbClr val="3B723C"/>
                </a:solidFill>
              </a:defRPr>
            </a:lvl1pPr>
            <a:lvl2pPr indent="-342900" lvl="1" marL="914400" algn="l">
              <a:lnSpc>
                <a:spcPct val="90000"/>
              </a:lnSpc>
              <a:spcBef>
                <a:spcPts val="739"/>
              </a:spcBef>
              <a:spcAft>
                <a:spcPts val="0"/>
              </a:spcAft>
              <a:buSzPts val="1800"/>
              <a:buChar char="○"/>
              <a:defRPr/>
            </a:lvl2pPr>
            <a:lvl3pPr indent="-342900" lvl="2" marL="1371600" algn="l">
              <a:lnSpc>
                <a:spcPct val="90000"/>
              </a:lnSpc>
              <a:spcBef>
                <a:spcPts val="616"/>
              </a:spcBef>
              <a:spcAft>
                <a:spcPts val="0"/>
              </a:spcAft>
              <a:buSzPts val="1800"/>
              <a:buChar char="■"/>
              <a:defRPr/>
            </a:lvl3pPr>
            <a:lvl4pPr indent="-342900" lvl="3" marL="1828800" algn="l">
              <a:lnSpc>
                <a:spcPct val="90000"/>
              </a:lnSpc>
              <a:spcBef>
                <a:spcPts val="616"/>
              </a:spcBef>
              <a:spcAft>
                <a:spcPts val="0"/>
              </a:spcAft>
              <a:buSzPts val="1800"/>
              <a:buChar char="●"/>
              <a:defRPr/>
            </a:lvl4pPr>
            <a:lvl5pPr indent="-342900" lvl="4" marL="2286000" algn="l">
              <a:lnSpc>
                <a:spcPct val="90000"/>
              </a:lnSpc>
              <a:spcBef>
                <a:spcPts val="616"/>
              </a:spcBef>
              <a:spcAft>
                <a:spcPts val="0"/>
              </a:spcAft>
              <a:buSzPts val="1800"/>
              <a:buChar char="○"/>
              <a:defRPr/>
            </a:lvl5pPr>
            <a:lvl6pPr indent="-342900" lvl="5" marL="2743200" algn="l">
              <a:lnSpc>
                <a:spcPct val="90000"/>
              </a:lnSpc>
              <a:spcBef>
                <a:spcPts val="616"/>
              </a:spcBef>
              <a:spcAft>
                <a:spcPts val="0"/>
              </a:spcAft>
              <a:buSzPts val="1800"/>
              <a:buChar char="■"/>
              <a:defRPr/>
            </a:lvl6pPr>
            <a:lvl7pPr indent="-342900" lvl="6" marL="3200400" algn="l">
              <a:lnSpc>
                <a:spcPct val="90000"/>
              </a:lnSpc>
              <a:spcBef>
                <a:spcPts val="616"/>
              </a:spcBef>
              <a:spcAft>
                <a:spcPts val="0"/>
              </a:spcAft>
              <a:buSzPts val="1800"/>
              <a:buChar char="●"/>
              <a:defRPr/>
            </a:lvl7pPr>
            <a:lvl8pPr indent="-342900" lvl="7" marL="3657600" algn="l">
              <a:lnSpc>
                <a:spcPct val="90000"/>
              </a:lnSpc>
              <a:spcBef>
                <a:spcPts val="616"/>
              </a:spcBef>
              <a:spcAft>
                <a:spcPts val="0"/>
              </a:spcAft>
              <a:buSzPts val="1800"/>
              <a:buChar char="○"/>
              <a:defRPr/>
            </a:lvl8pPr>
            <a:lvl9pPr indent="-342900" lvl="8" marL="4114800" algn="l">
              <a:lnSpc>
                <a:spcPct val="90000"/>
              </a:lnSpc>
              <a:spcBef>
                <a:spcPts val="616"/>
              </a:spcBef>
              <a:spcAft>
                <a:spcPts val="0"/>
              </a:spcAft>
              <a:buSzPts val="1800"/>
              <a:buChar char="■"/>
              <a:defRPr/>
            </a:lvl9pPr>
          </a:lstStyle>
          <a:p/>
        </p:txBody>
      </p:sp>
      <p:sp>
        <p:nvSpPr>
          <p:cNvPr id="46" name="Google Shape;46;p10"/>
          <p:cNvSpPr txBox="1"/>
          <p:nvPr>
            <p:ph idx="11" type="ftr"/>
          </p:nvPr>
        </p:nvSpPr>
        <p:spPr>
          <a:xfrm>
            <a:off x="4042965" y="6303325"/>
            <a:ext cx="4114800" cy="3651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sz="2400">
                <a:solidFill>
                  <a:srgbClr val="000000"/>
                </a:solidFill>
                <a:latin typeface="Times New Roman"/>
                <a:ea typeface="Times New Roman"/>
                <a:cs typeface="Times New Roman"/>
                <a:sym typeface="Times New Roman"/>
              </a:defRPr>
            </a:lvl1pPr>
            <a:lvl2pPr lvl="1" marR="0" algn="l">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2pPr>
            <a:lvl3pPr lvl="2" marR="0" algn="l">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3pPr>
            <a:lvl4pPr lvl="3" marR="0" algn="l">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4pPr>
            <a:lvl5pPr lvl="4" marR="0" algn="l">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5pPr>
            <a:lvl6pPr lvl="5" marR="0" algn="l">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6pPr>
            <a:lvl7pPr lvl="6" marR="0" algn="l">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7pPr>
            <a:lvl8pPr lvl="7" marR="0" algn="l">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8pPr>
            <a:lvl9pPr lvl="8" marR="0" algn="l">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9pPr>
          </a:lstStyle>
          <a:p/>
        </p:txBody>
      </p:sp>
      <p:sp>
        <p:nvSpPr>
          <p:cNvPr id="47" name="Google Shape;47;p10"/>
          <p:cNvSpPr txBox="1"/>
          <p:nvPr>
            <p:ph idx="12" type="sldNum"/>
          </p:nvPr>
        </p:nvSpPr>
        <p:spPr>
          <a:xfrm>
            <a:off x="8604250" y="6302619"/>
            <a:ext cx="2481300" cy="365100"/>
          </a:xfrm>
          <a:prstGeom prst="rect">
            <a:avLst/>
          </a:prstGeom>
          <a:noFill/>
          <a:ln>
            <a:noFill/>
          </a:ln>
        </p:spPr>
        <p:txBody>
          <a:bodyPr anchorCtr="0" anchor="t" bIns="45700" lIns="91425" spcFirstLastPara="1" rIns="91425" wrap="square" tIns="45700">
            <a:noAutofit/>
          </a:bodyPr>
          <a:lstStyle>
            <a:lvl1pPr indent="0" lvl="0" marL="0" marR="0" algn="l">
              <a:spcBef>
                <a:spcPts val="0"/>
              </a:spcBef>
              <a:spcAft>
                <a:spcPts val="0"/>
              </a:spcAft>
              <a:buNone/>
              <a:defRPr sz="2400">
                <a:solidFill>
                  <a:srgbClr val="000000"/>
                </a:solidFill>
                <a:latin typeface="Times New Roman"/>
                <a:ea typeface="Times New Roman"/>
                <a:cs typeface="Times New Roman"/>
                <a:sym typeface="Times New Roman"/>
              </a:defRPr>
            </a:lvl1pPr>
            <a:lvl2pPr indent="0" lvl="1" marL="0" marR="0" algn="l">
              <a:spcBef>
                <a:spcPts val="0"/>
              </a:spcBef>
              <a:spcAft>
                <a:spcPts val="0"/>
              </a:spcAft>
              <a:buNone/>
              <a:defRPr sz="2400">
                <a:solidFill>
                  <a:srgbClr val="000000"/>
                </a:solidFill>
                <a:latin typeface="Times New Roman"/>
                <a:ea typeface="Times New Roman"/>
                <a:cs typeface="Times New Roman"/>
                <a:sym typeface="Times New Roman"/>
              </a:defRPr>
            </a:lvl2pPr>
            <a:lvl3pPr indent="0" lvl="2" marL="0" marR="0" algn="l">
              <a:spcBef>
                <a:spcPts val="0"/>
              </a:spcBef>
              <a:spcAft>
                <a:spcPts val="0"/>
              </a:spcAft>
              <a:buNone/>
              <a:defRPr sz="2400">
                <a:solidFill>
                  <a:srgbClr val="000000"/>
                </a:solidFill>
                <a:latin typeface="Times New Roman"/>
                <a:ea typeface="Times New Roman"/>
                <a:cs typeface="Times New Roman"/>
                <a:sym typeface="Times New Roman"/>
              </a:defRPr>
            </a:lvl3pPr>
            <a:lvl4pPr indent="0" lvl="3" marL="0" marR="0" algn="l">
              <a:spcBef>
                <a:spcPts val="0"/>
              </a:spcBef>
              <a:spcAft>
                <a:spcPts val="0"/>
              </a:spcAft>
              <a:buNone/>
              <a:defRPr sz="2400">
                <a:solidFill>
                  <a:srgbClr val="000000"/>
                </a:solidFill>
                <a:latin typeface="Times New Roman"/>
                <a:ea typeface="Times New Roman"/>
                <a:cs typeface="Times New Roman"/>
                <a:sym typeface="Times New Roman"/>
              </a:defRPr>
            </a:lvl4pPr>
            <a:lvl5pPr indent="0" lvl="4" marL="0" marR="0" algn="l">
              <a:spcBef>
                <a:spcPts val="0"/>
              </a:spcBef>
              <a:spcAft>
                <a:spcPts val="0"/>
              </a:spcAft>
              <a:buNone/>
              <a:defRPr sz="2400">
                <a:solidFill>
                  <a:srgbClr val="000000"/>
                </a:solidFill>
                <a:latin typeface="Times New Roman"/>
                <a:ea typeface="Times New Roman"/>
                <a:cs typeface="Times New Roman"/>
                <a:sym typeface="Times New Roman"/>
              </a:defRPr>
            </a:lvl5pPr>
            <a:lvl6pPr indent="0" lvl="5" marL="0" marR="0" algn="l">
              <a:spcBef>
                <a:spcPts val="0"/>
              </a:spcBef>
              <a:spcAft>
                <a:spcPts val="0"/>
              </a:spcAft>
              <a:buNone/>
              <a:defRPr sz="2400">
                <a:solidFill>
                  <a:srgbClr val="000000"/>
                </a:solidFill>
                <a:latin typeface="Times New Roman"/>
                <a:ea typeface="Times New Roman"/>
                <a:cs typeface="Times New Roman"/>
                <a:sym typeface="Times New Roman"/>
              </a:defRPr>
            </a:lvl6pPr>
            <a:lvl7pPr indent="0" lvl="6" marL="0" marR="0" algn="l">
              <a:spcBef>
                <a:spcPts val="0"/>
              </a:spcBef>
              <a:spcAft>
                <a:spcPts val="0"/>
              </a:spcAft>
              <a:buNone/>
              <a:defRPr sz="2400">
                <a:solidFill>
                  <a:srgbClr val="000000"/>
                </a:solidFill>
                <a:latin typeface="Times New Roman"/>
                <a:ea typeface="Times New Roman"/>
                <a:cs typeface="Times New Roman"/>
                <a:sym typeface="Times New Roman"/>
              </a:defRPr>
            </a:lvl7pPr>
            <a:lvl8pPr indent="0" lvl="7" marL="0" marR="0" algn="l">
              <a:spcBef>
                <a:spcPts val="0"/>
              </a:spcBef>
              <a:spcAft>
                <a:spcPts val="0"/>
              </a:spcAft>
              <a:buNone/>
              <a:defRPr sz="2400">
                <a:solidFill>
                  <a:srgbClr val="000000"/>
                </a:solidFill>
                <a:latin typeface="Times New Roman"/>
                <a:ea typeface="Times New Roman"/>
                <a:cs typeface="Times New Roman"/>
                <a:sym typeface="Times New Roman"/>
              </a:defRPr>
            </a:lvl8pPr>
            <a:lvl9pPr indent="0" lvl="8" marL="0" marR="0" algn="l">
              <a:spcBef>
                <a:spcPts val="0"/>
              </a:spcBef>
              <a:spcAft>
                <a:spcPts val="0"/>
              </a:spcAft>
              <a:buNone/>
              <a:defRPr sz="2400">
                <a:solidFill>
                  <a:srgbClr val="000000"/>
                </a:solidFill>
                <a:latin typeface="Times New Roman"/>
                <a:ea typeface="Times New Roman"/>
                <a:cs typeface="Times New Roman"/>
                <a:sym typeface="Times New Roman"/>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2" Type="http://schemas.openxmlformats.org/officeDocument/2006/relationships/theme" Target="../theme/theme1.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B723C"/>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 name="Shape 48"/>
        <p:cNvGrpSpPr/>
        <p:nvPr/>
      </p:nvGrpSpPr>
      <p:grpSpPr>
        <a:xfrm>
          <a:off x="0" y="0"/>
          <a:ext cx="0" cy="0"/>
          <a:chOff x="0" y="0"/>
          <a:chExt cx="0" cy="0"/>
        </a:xfrm>
      </p:grpSpPr>
      <p:sp>
        <p:nvSpPr>
          <p:cNvPr id="49" name="Google Shape;49;p1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0" name="Google Shape;50;p1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1" name="Google Shape;51;p1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2" name="Google Shape;52;p1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3" name="Google Shape;53;p1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1200" u="none" cap="none" strike="noStrike">
                <a:solidFill>
                  <a:srgbClr val="888888"/>
                </a:solidFill>
                <a:latin typeface="Calibri"/>
                <a:ea typeface="Calibri"/>
                <a:cs typeface="Calibri"/>
                <a:sym typeface="Calibri"/>
              </a:defRPr>
            </a:lvl1pPr>
            <a:lvl2pPr indent="0" lvl="1" marL="0" marR="0" algn="r">
              <a:spcBef>
                <a:spcPts val="0"/>
              </a:spcBef>
              <a:buNone/>
              <a:defRPr b="0" i="0" sz="1200" u="none" cap="none" strike="noStrike">
                <a:solidFill>
                  <a:srgbClr val="888888"/>
                </a:solidFill>
                <a:latin typeface="Calibri"/>
                <a:ea typeface="Calibri"/>
                <a:cs typeface="Calibri"/>
                <a:sym typeface="Calibri"/>
              </a:defRPr>
            </a:lvl2pPr>
            <a:lvl3pPr indent="0" lvl="2" marL="0" marR="0" algn="r">
              <a:spcBef>
                <a:spcPts val="0"/>
              </a:spcBef>
              <a:buNone/>
              <a:defRPr b="0" i="0" sz="1200" u="none" cap="none" strike="noStrike">
                <a:solidFill>
                  <a:srgbClr val="888888"/>
                </a:solidFill>
                <a:latin typeface="Calibri"/>
                <a:ea typeface="Calibri"/>
                <a:cs typeface="Calibri"/>
                <a:sym typeface="Calibri"/>
              </a:defRPr>
            </a:lvl3pPr>
            <a:lvl4pPr indent="0" lvl="3" marL="0" marR="0" algn="r">
              <a:spcBef>
                <a:spcPts val="0"/>
              </a:spcBef>
              <a:buNone/>
              <a:defRPr b="0" i="0" sz="1200" u="none" cap="none" strike="noStrike">
                <a:solidFill>
                  <a:srgbClr val="888888"/>
                </a:solidFill>
                <a:latin typeface="Calibri"/>
                <a:ea typeface="Calibri"/>
                <a:cs typeface="Calibri"/>
                <a:sym typeface="Calibri"/>
              </a:defRPr>
            </a:lvl4pPr>
            <a:lvl5pPr indent="0" lvl="4" marL="0" marR="0" algn="r">
              <a:spcBef>
                <a:spcPts val="0"/>
              </a:spcBef>
              <a:buNone/>
              <a:defRPr b="0" i="0" sz="1200" u="none" cap="none" strike="noStrike">
                <a:solidFill>
                  <a:srgbClr val="888888"/>
                </a:solidFill>
                <a:latin typeface="Calibri"/>
                <a:ea typeface="Calibri"/>
                <a:cs typeface="Calibri"/>
                <a:sym typeface="Calibri"/>
              </a:defRPr>
            </a:lvl5pPr>
            <a:lvl6pPr indent="0" lvl="5" marL="0" marR="0" algn="r">
              <a:spcBef>
                <a:spcPts val="0"/>
              </a:spcBef>
              <a:buNone/>
              <a:defRPr b="0" i="0" sz="1200" u="none" cap="none" strike="noStrike">
                <a:solidFill>
                  <a:srgbClr val="888888"/>
                </a:solidFill>
                <a:latin typeface="Calibri"/>
                <a:ea typeface="Calibri"/>
                <a:cs typeface="Calibri"/>
                <a:sym typeface="Calibri"/>
              </a:defRPr>
            </a:lvl6pPr>
            <a:lvl7pPr indent="0" lvl="6" marL="0" marR="0" algn="r">
              <a:spcBef>
                <a:spcPts val="0"/>
              </a:spcBef>
              <a:buNone/>
              <a:defRPr b="0" i="0" sz="1200" u="none" cap="none" strike="noStrike">
                <a:solidFill>
                  <a:srgbClr val="888888"/>
                </a:solidFill>
                <a:latin typeface="Calibri"/>
                <a:ea typeface="Calibri"/>
                <a:cs typeface="Calibri"/>
                <a:sym typeface="Calibri"/>
              </a:defRPr>
            </a:lvl7pPr>
            <a:lvl8pPr indent="0" lvl="7" marL="0" marR="0" algn="r">
              <a:spcBef>
                <a:spcPts val="0"/>
              </a:spcBef>
              <a:buNone/>
              <a:defRPr b="0" i="0" sz="1200" u="none" cap="none" strike="noStrike">
                <a:solidFill>
                  <a:srgbClr val="888888"/>
                </a:solidFill>
                <a:latin typeface="Calibri"/>
                <a:ea typeface="Calibri"/>
                <a:cs typeface="Calibri"/>
                <a:sym typeface="Calibri"/>
              </a:defRPr>
            </a:lvl8pPr>
            <a:lvl9pPr indent="0" lvl="8" marL="0" marR="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39.gif"/><Relationship Id="rId4" Type="http://schemas.openxmlformats.org/officeDocument/2006/relationships/image" Target="../media/image25.png"/><Relationship Id="rId10" Type="http://schemas.openxmlformats.org/officeDocument/2006/relationships/image" Target="../media/image73.jpg"/><Relationship Id="rId9" Type="http://schemas.openxmlformats.org/officeDocument/2006/relationships/image" Target="../media/image22.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34.jpg"/><Relationship Id="rId8"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29.png"/><Relationship Id="rId5" Type="http://schemas.openxmlformats.org/officeDocument/2006/relationships/image" Target="../media/image65.png"/><Relationship Id="rId6"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37.png"/><Relationship Id="rId4" Type="http://schemas.openxmlformats.org/officeDocument/2006/relationships/image" Target="../media/image22.png"/><Relationship Id="rId5"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33.png"/><Relationship Id="rId5" Type="http://schemas.openxmlformats.org/officeDocument/2006/relationships/image" Target="../media/image28.png"/><Relationship Id="rId6" Type="http://schemas.openxmlformats.org/officeDocument/2006/relationships/image" Target="../media/image42.png"/><Relationship Id="rId7"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25.png"/><Relationship Id="rId4" Type="http://schemas.openxmlformats.org/officeDocument/2006/relationships/image" Target="../media/image40.png"/><Relationship Id="rId5" Type="http://schemas.openxmlformats.org/officeDocument/2006/relationships/image" Target="../media/image46.png"/><Relationship Id="rId6" Type="http://schemas.openxmlformats.org/officeDocument/2006/relationships/image" Target="../media/image45.png"/><Relationship Id="rId7"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41.png"/><Relationship Id="rId4" Type="http://schemas.openxmlformats.org/officeDocument/2006/relationships/image" Target="../media/image44.png"/><Relationship Id="rId5" Type="http://schemas.openxmlformats.org/officeDocument/2006/relationships/image" Target="../media/image35.png"/><Relationship Id="rId6" Type="http://schemas.openxmlformats.org/officeDocument/2006/relationships/image" Target="../media/image48.png"/><Relationship Id="rId7" Type="http://schemas.openxmlformats.org/officeDocument/2006/relationships/image" Target="../media/image25.png"/><Relationship Id="rId8" Type="http://schemas.openxmlformats.org/officeDocument/2006/relationships/image" Target="../media/image7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comments" Target="../comments/comment1.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hyperlink" Target="https://docs.google.com/document/d/1AL3_ExBVbTdvV5NdOmvsOiw44PwQCArlRwbvJ-RiA-E/edit?usp=sharing"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7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7.png"/><Relationship Id="rId4" Type="http://schemas.openxmlformats.org/officeDocument/2006/relationships/image" Target="../media/image57.png"/><Relationship Id="rId5" Type="http://schemas.openxmlformats.org/officeDocument/2006/relationships/image" Target="../media/image55.png"/><Relationship Id="rId6" Type="http://schemas.openxmlformats.org/officeDocument/2006/relationships/image" Target="../media/image7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8.png"/><Relationship Id="rId4" Type="http://schemas.openxmlformats.org/officeDocument/2006/relationships/image" Target="../media/image56.png"/><Relationship Id="rId5" Type="http://schemas.openxmlformats.org/officeDocument/2006/relationships/image" Target="../media/image60.png"/><Relationship Id="rId6" Type="http://schemas.openxmlformats.org/officeDocument/2006/relationships/image" Target="../media/image6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comments" Target="../comments/comment2.xml"/><Relationship Id="rId4" Type="http://schemas.openxmlformats.org/officeDocument/2006/relationships/image" Target="../media/image20.png"/><Relationship Id="rId9" Type="http://schemas.openxmlformats.org/officeDocument/2006/relationships/image" Target="../media/image68.png"/><Relationship Id="rId5" Type="http://schemas.openxmlformats.org/officeDocument/2006/relationships/image" Target="../media/image63.gif"/><Relationship Id="rId6" Type="http://schemas.openxmlformats.org/officeDocument/2006/relationships/image" Target="../media/image69.gif"/><Relationship Id="rId7" Type="http://schemas.openxmlformats.org/officeDocument/2006/relationships/image" Target="../media/image64.png"/><Relationship Id="rId8" Type="http://schemas.openxmlformats.org/officeDocument/2006/relationships/image" Target="../media/image67.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5.png"/><Relationship Id="rId6" Type="http://schemas.openxmlformats.org/officeDocument/2006/relationships/image" Target="../media/image7.png"/><Relationship Id="rId7" Type="http://schemas.openxmlformats.org/officeDocument/2006/relationships/image" Target="../media/image26.png"/><Relationship Id="rId8" Type="http://schemas.openxmlformats.org/officeDocument/2006/relationships/image" Target="../media/image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comments" Target="../comments/comment3.xml"/><Relationship Id="rId4" Type="http://schemas.openxmlformats.org/officeDocument/2006/relationships/image" Target="../media/image74.png"/><Relationship Id="rId5" Type="http://schemas.openxmlformats.org/officeDocument/2006/relationships/image" Target="../media/image66.png"/><Relationship Id="rId6" Type="http://schemas.openxmlformats.org/officeDocument/2006/relationships/image" Target="../media/image7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5.png"/><Relationship Id="rId6" Type="http://schemas.openxmlformats.org/officeDocument/2006/relationships/image" Target="../media/image7.png"/><Relationship Id="rId7"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19.png"/><Relationship Id="rId5" Type="http://schemas.openxmlformats.org/officeDocument/2006/relationships/image" Target="../media/image11.png"/><Relationship Id="rId6"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1.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15.png"/><Relationship Id="rId5" Type="http://schemas.openxmlformats.org/officeDocument/2006/relationships/image" Target="../media/image10.png"/><Relationship Id="rId6" Type="http://schemas.openxmlformats.org/officeDocument/2006/relationships/image" Target="../media/image24.png"/><Relationship Id="rId7"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3"/>
          <p:cNvSpPr txBox="1"/>
          <p:nvPr>
            <p:ph type="title"/>
          </p:nvPr>
        </p:nvSpPr>
        <p:spPr>
          <a:xfrm>
            <a:off x="176051" y="175950"/>
            <a:ext cx="8148900" cy="3972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lt1"/>
              </a:buClr>
              <a:buSzPts val="8000"/>
              <a:buFont typeface="Arial"/>
              <a:buNone/>
            </a:pPr>
            <a:r>
              <a:rPr lang="en-GB" sz="7300"/>
              <a:t>CEOS AFOLU Roadmap</a:t>
            </a:r>
            <a:endParaRPr sz="7300"/>
          </a:p>
          <a:p>
            <a:pPr indent="0" lvl="0" marL="0" rtl="0" algn="l">
              <a:lnSpc>
                <a:spcPct val="115000"/>
              </a:lnSpc>
              <a:spcBef>
                <a:spcPts val="0"/>
              </a:spcBef>
              <a:spcAft>
                <a:spcPts val="0"/>
              </a:spcAft>
              <a:buClr>
                <a:schemeClr val="lt1"/>
              </a:buClr>
              <a:buSzPts val="8000"/>
              <a:buFont typeface="Arial"/>
              <a:buNone/>
            </a:pPr>
            <a:r>
              <a:rPr lang="en-GB" sz="3700"/>
              <a:t>LSI-VC Forests and Biomass Subgroup</a:t>
            </a:r>
            <a:endParaRPr sz="7300"/>
          </a:p>
        </p:txBody>
      </p:sp>
      <p:sp>
        <p:nvSpPr>
          <p:cNvPr id="128" name="Google Shape;128;p23"/>
          <p:cNvSpPr/>
          <p:nvPr/>
        </p:nvSpPr>
        <p:spPr>
          <a:xfrm>
            <a:off x="280825" y="4433804"/>
            <a:ext cx="5129100" cy="2185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Font typeface="Arial"/>
              <a:buNone/>
            </a:pPr>
            <a:r>
              <a:rPr lang="en-GB" sz="1700">
                <a:solidFill>
                  <a:schemeClr val="lt1"/>
                </a:solidFill>
                <a:latin typeface="Montserrat"/>
                <a:ea typeface="Montserrat"/>
                <a:cs typeface="Montserrat"/>
                <a:sym typeface="Montserrat"/>
              </a:rPr>
              <a:t>Clement Albergel, ESA</a:t>
            </a:r>
            <a:endParaRPr sz="1700">
              <a:solidFill>
                <a:schemeClr val="lt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Font typeface="Arial"/>
              <a:buNone/>
            </a:pPr>
            <a:r>
              <a:rPr lang="en-GB" sz="1700">
                <a:solidFill>
                  <a:schemeClr val="lt1"/>
                </a:solidFill>
                <a:latin typeface="Montserrat"/>
                <a:ea typeface="Montserrat"/>
                <a:cs typeface="Montserrat"/>
                <a:sym typeface="Montserrat"/>
              </a:rPr>
              <a:t>Neha Hunka, ESA </a:t>
            </a:r>
            <a:endParaRPr sz="1700">
              <a:solidFill>
                <a:schemeClr val="lt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Font typeface="Arial"/>
              <a:buNone/>
            </a:pPr>
            <a:r>
              <a:rPr lang="en-GB" sz="1700">
                <a:solidFill>
                  <a:schemeClr val="lt1"/>
                </a:solidFill>
                <a:latin typeface="Montserrat"/>
                <a:ea typeface="Montserrat"/>
                <a:cs typeface="Montserrat"/>
                <a:sym typeface="Montserrat"/>
              </a:rPr>
              <a:t>Takeo Tadono, JAXA</a:t>
            </a:r>
            <a:endParaRPr sz="1700">
              <a:solidFill>
                <a:schemeClr val="lt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Font typeface="Arial"/>
              <a:buNone/>
            </a:pPr>
            <a:r>
              <a:rPr lang="en-GB" sz="1700">
                <a:solidFill>
                  <a:schemeClr val="lt1"/>
                </a:solidFill>
                <a:latin typeface="Montserrat"/>
                <a:ea typeface="Montserrat"/>
                <a:cs typeface="Montserrat"/>
                <a:sym typeface="Montserrat"/>
              </a:rPr>
              <a:t>…And many more!</a:t>
            </a:r>
            <a:endParaRPr sz="1700">
              <a:solidFill>
                <a:schemeClr val="lt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Font typeface="Arial"/>
              <a:buNone/>
            </a:pPr>
            <a:r>
              <a:t/>
            </a:r>
            <a:endParaRPr sz="17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GB" sz="1700">
                <a:solidFill>
                  <a:schemeClr val="lt1"/>
                </a:solidFill>
                <a:latin typeface="Montserrat"/>
                <a:ea typeface="Montserrat"/>
                <a:cs typeface="Montserrat"/>
                <a:sym typeface="Montserrat"/>
              </a:rPr>
              <a:t>Agenda Item #7.4</a:t>
            </a:r>
            <a:endParaRPr sz="17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GB" sz="1700">
                <a:solidFill>
                  <a:schemeClr val="lt1"/>
                </a:solidFill>
                <a:latin typeface="Montserrat"/>
                <a:ea typeface="Montserrat"/>
                <a:cs typeface="Montserrat"/>
                <a:sym typeface="Montserrat"/>
              </a:rPr>
              <a:t>CEOS SIT-41 2026</a:t>
            </a:r>
            <a:endParaRPr sz="17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GB" sz="1700">
                <a:solidFill>
                  <a:schemeClr val="lt1"/>
                </a:solidFill>
                <a:latin typeface="Montserrat"/>
                <a:ea typeface="Montserrat"/>
                <a:cs typeface="Montserrat"/>
                <a:sym typeface="Montserrat"/>
              </a:rPr>
              <a:t>Irvine, California, USA</a:t>
            </a:r>
            <a:endParaRPr sz="17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GB" sz="1700">
                <a:solidFill>
                  <a:schemeClr val="lt1"/>
                </a:solidFill>
                <a:latin typeface="Montserrat"/>
                <a:ea typeface="Montserrat"/>
                <a:cs typeface="Montserrat"/>
                <a:sym typeface="Montserrat"/>
              </a:rPr>
              <a:t>14-16 April 2026</a:t>
            </a:r>
            <a:endParaRPr sz="17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700">
              <a:solidFill>
                <a:schemeClr val="lt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Font typeface="Arial"/>
              <a:buNone/>
            </a:pPr>
            <a:r>
              <a:t/>
            </a:r>
            <a:endParaRPr sz="1700">
              <a:solidFill>
                <a:schemeClr val="lt1"/>
              </a:solidFill>
              <a:latin typeface="Montserrat"/>
              <a:ea typeface="Montserrat"/>
              <a:cs typeface="Montserrat"/>
              <a:sym typeface="Montserrat"/>
            </a:endParaRPr>
          </a:p>
        </p:txBody>
      </p:sp>
      <p:sp>
        <p:nvSpPr>
          <p:cNvPr id="129" name="Google Shape;129;p23"/>
          <p:cNvSpPr/>
          <p:nvPr/>
        </p:nvSpPr>
        <p:spPr>
          <a:xfrm>
            <a:off x="7215025" y="5536200"/>
            <a:ext cx="5129100" cy="2185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Font typeface="Arial"/>
              <a:buNone/>
            </a:pPr>
            <a:r>
              <a:t/>
            </a:r>
            <a:endParaRPr b="1" sz="1700">
              <a:solidFill>
                <a:schemeClr val="lt1"/>
              </a:solidFill>
              <a:latin typeface="Montserrat"/>
              <a:ea typeface="Montserrat"/>
              <a:cs typeface="Montserrat"/>
              <a:sym typeface="Montserrat"/>
            </a:endParaRPr>
          </a:p>
        </p:txBody>
      </p:sp>
      <p:pic>
        <p:nvPicPr>
          <p:cNvPr id="130" name="Google Shape;130;p23" title="AdobeStock_166133976.jpeg"/>
          <p:cNvPicPr preferRelativeResize="0"/>
          <p:nvPr/>
        </p:nvPicPr>
        <p:blipFill rotWithShape="1">
          <a:blip r:embed="rId3">
            <a:alphaModFix/>
          </a:blip>
          <a:srcRect b="0" l="19561" r="34098" t="0"/>
          <a:stretch/>
        </p:blipFill>
        <p:spPr>
          <a:xfrm>
            <a:off x="7392100" y="0"/>
            <a:ext cx="4799898" cy="68580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graphicFrame>
        <p:nvGraphicFramePr>
          <p:cNvPr id="235" name="Google Shape;235;p32"/>
          <p:cNvGraphicFramePr/>
          <p:nvPr/>
        </p:nvGraphicFramePr>
        <p:xfrm>
          <a:off x="400785" y="801476"/>
          <a:ext cx="3000000" cy="3000000"/>
        </p:xfrm>
        <a:graphic>
          <a:graphicData uri="http://schemas.openxmlformats.org/drawingml/2006/table">
            <a:tbl>
              <a:tblPr bandRow="1" firstRow="1">
                <a:noFill/>
                <a:tableStyleId>{5A361828-EEEE-4274-9A64-CE7966B916F4}</a:tableStyleId>
              </a:tblPr>
              <a:tblGrid>
                <a:gridCol w="2171050"/>
                <a:gridCol w="2454050"/>
              </a:tblGrid>
              <a:tr h="339875">
                <a:tc>
                  <a:txBody>
                    <a:bodyPr/>
                    <a:lstStyle/>
                    <a:p>
                      <a:pPr indent="0" lvl="0" marL="0" marR="0" rtl="0" algn="l">
                        <a:spcBef>
                          <a:spcPts val="0"/>
                        </a:spcBef>
                        <a:spcAft>
                          <a:spcPts val="0"/>
                        </a:spcAft>
                        <a:buNone/>
                      </a:pPr>
                      <a:r>
                        <a:rPr lang="en-GB" sz="1100" u="none" cap="none" strike="noStrike">
                          <a:latin typeface="Arial"/>
                          <a:ea typeface="Arial"/>
                          <a:cs typeface="Arial"/>
                          <a:sym typeface="Arial"/>
                        </a:rPr>
                        <a:t>            Instrument</a:t>
                      </a:r>
                      <a:endParaRPr sz="1100">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14474B"/>
                    </a:solidFill>
                  </a:tcPr>
                </a:tc>
                <a:tc>
                  <a:txBody>
                    <a:bodyPr/>
                    <a:lstStyle/>
                    <a:p>
                      <a:pPr indent="0" lvl="0" marL="0" marR="0" rtl="0" algn="l">
                        <a:spcBef>
                          <a:spcPts val="0"/>
                        </a:spcBef>
                        <a:spcAft>
                          <a:spcPts val="0"/>
                        </a:spcAft>
                        <a:buNone/>
                      </a:pPr>
                      <a:r>
                        <a:rPr lang="en-GB" sz="1100">
                          <a:latin typeface="Arial"/>
                          <a:ea typeface="Arial"/>
                          <a:cs typeface="Arial"/>
                          <a:sym typeface="Arial"/>
                        </a:rPr>
                        <a:t>      Parameter(s) Derived</a:t>
                      </a:r>
                      <a:endParaRPr sz="1100">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14474B"/>
                    </a:solidFill>
                  </a:tcPr>
                </a:tc>
              </a:tr>
              <a:tr h="311550">
                <a:tc>
                  <a:txBody>
                    <a:bodyPr/>
                    <a:lstStyle/>
                    <a:p>
                      <a:pPr indent="0" lvl="0" marL="0" marR="0" rtl="0" algn="l">
                        <a:spcBef>
                          <a:spcPts val="0"/>
                        </a:spcBef>
                        <a:spcAft>
                          <a:spcPts val="0"/>
                        </a:spcAft>
                        <a:buNone/>
                      </a:pPr>
                      <a:r>
                        <a:rPr lang="en-GB" sz="1100">
                          <a:latin typeface="Arial"/>
                          <a:ea typeface="Arial"/>
                          <a:cs typeface="Arial"/>
                          <a:sym typeface="Arial"/>
                        </a:rPr>
                        <a:t>EC Systems</a:t>
                      </a:r>
                      <a:endParaRPr sz="1100">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GB" sz="1100">
                          <a:latin typeface="Arial"/>
                          <a:ea typeface="Arial"/>
                          <a:cs typeface="Arial"/>
                          <a:sym typeface="Arial"/>
                        </a:rPr>
                        <a:t>NEE (CO</a:t>
                      </a:r>
                      <a:r>
                        <a:rPr baseline="-25000" lang="en-GB" sz="1100">
                          <a:latin typeface="Arial"/>
                          <a:ea typeface="Arial"/>
                          <a:cs typeface="Arial"/>
                          <a:sym typeface="Arial"/>
                        </a:rPr>
                        <a:t>2</a:t>
                      </a:r>
                      <a:r>
                        <a:rPr lang="en-GB" sz="1100">
                          <a:latin typeface="Arial"/>
                          <a:ea typeface="Arial"/>
                          <a:cs typeface="Arial"/>
                          <a:sym typeface="Arial"/>
                        </a:rPr>
                        <a:t>, CH</a:t>
                      </a:r>
                      <a:r>
                        <a:rPr baseline="-25000" lang="en-GB" sz="1100">
                          <a:latin typeface="Arial"/>
                          <a:ea typeface="Arial"/>
                          <a:cs typeface="Arial"/>
                          <a:sym typeface="Arial"/>
                        </a:rPr>
                        <a:t>4</a:t>
                      </a:r>
                      <a:r>
                        <a:rPr lang="en-GB" sz="1100">
                          <a:latin typeface="Arial"/>
                          <a:ea typeface="Arial"/>
                          <a:cs typeface="Arial"/>
                          <a:sym typeface="Arial"/>
                        </a:rPr>
                        <a:t>, H</a:t>
                      </a:r>
                      <a:r>
                        <a:rPr baseline="-25000" lang="en-GB" sz="1100">
                          <a:latin typeface="Arial"/>
                          <a:ea typeface="Arial"/>
                          <a:cs typeface="Arial"/>
                          <a:sym typeface="Arial"/>
                        </a:rPr>
                        <a:t>2</a:t>
                      </a:r>
                      <a:r>
                        <a:rPr lang="en-GB" sz="1100">
                          <a:latin typeface="Arial"/>
                          <a:ea typeface="Arial"/>
                          <a:cs typeface="Arial"/>
                          <a:sym typeface="Arial"/>
                        </a:rPr>
                        <a:t>O fluxes)</a:t>
                      </a:r>
                      <a:endParaRPr sz="1100">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11550">
                <a:tc>
                  <a:txBody>
                    <a:bodyPr/>
                    <a:lstStyle/>
                    <a:p>
                      <a:pPr indent="0" lvl="0" marL="0" marR="0" rtl="0" algn="l">
                        <a:spcBef>
                          <a:spcPts val="0"/>
                        </a:spcBef>
                        <a:spcAft>
                          <a:spcPts val="0"/>
                        </a:spcAft>
                        <a:buNone/>
                      </a:pPr>
                      <a:r>
                        <a:rPr lang="en-GB" sz="1100">
                          <a:latin typeface="Arial"/>
                          <a:ea typeface="Arial"/>
                          <a:cs typeface="Arial"/>
                          <a:sym typeface="Arial"/>
                        </a:rPr>
                        <a:t>FloX (Fluorescence Box)</a:t>
                      </a:r>
                      <a:endParaRPr sz="1100">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GB" sz="1100">
                          <a:latin typeface="Arial"/>
                          <a:ea typeface="Arial"/>
                          <a:cs typeface="Arial"/>
                          <a:sym typeface="Arial"/>
                        </a:rPr>
                        <a:t>SIF, NDVI, canopy reflectance</a:t>
                      </a:r>
                      <a:endParaRPr sz="1100">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29625">
                <a:tc>
                  <a:txBody>
                    <a:bodyPr/>
                    <a:lstStyle/>
                    <a:p>
                      <a:pPr indent="0" lvl="0" marL="0" marR="0" rtl="0" algn="l">
                        <a:spcBef>
                          <a:spcPts val="0"/>
                        </a:spcBef>
                        <a:spcAft>
                          <a:spcPts val="0"/>
                        </a:spcAft>
                        <a:buNone/>
                      </a:pPr>
                      <a:r>
                        <a:rPr lang="en-GB" sz="1100">
                          <a:latin typeface="Arial"/>
                          <a:ea typeface="Arial"/>
                          <a:cs typeface="Arial"/>
                          <a:sym typeface="Arial"/>
                        </a:rPr>
                        <a:t>EM27-SUN FTIR</a:t>
                      </a:r>
                      <a:endParaRPr sz="1100">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GB" sz="1100">
                          <a:latin typeface="Arial"/>
                          <a:ea typeface="Arial"/>
                          <a:cs typeface="Arial"/>
                          <a:sym typeface="Arial"/>
                        </a:rPr>
                        <a:t>Total column XCO</a:t>
                      </a:r>
                      <a:r>
                        <a:rPr baseline="-25000" lang="en-GB" sz="1100">
                          <a:latin typeface="Arial"/>
                          <a:ea typeface="Arial"/>
                          <a:cs typeface="Arial"/>
                          <a:sym typeface="Arial"/>
                        </a:rPr>
                        <a:t>2</a:t>
                      </a:r>
                      <a:r>
                        <a:rPr lang="en-GB" sz="1100">
                          <a:latin typeface="Arial"/>
                          <a:ea typeface="Arial"/>
                          <a:cs typeface="Arial"/>
                          <a:sym typeface="Arial"/>
                        </a:rPr>
                        <a:t>, XCH</a:t>
                      </a:r>
                      <a:r>
                        <a:rPr baseline="-25000" lang="en-GB" sz="1100">
                          <a:latin typeface="Arial"/>
                          <a:ea typeface="Arial"/>
                          <a:cs typeface="Arial"/>
                          <a:sym typeface="Arial"/>
                        </a:rPr>
                        <a:t>4</a:t>
                      </a:r>
                      <a:r>
                        <a:rPr lang="en-GB" sz="1100">
                          <a:latin typeface="Arial"/>
                          <a:ea typeface="Arial"/>
                          <a:cs typeface="Arial"/>
                          <a:sym typeface="Arial"/>
                        </a:rPr>
                        <a:t>, XCO</a:t>
                      </a:r>
                      <a:endParaRPr sz="1100">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29625">
                <a:tc>
                  <a:txBody>
                    <a:bodyPr/>
                    <a:lstStyle/>
                    <a:p>
                      <a:pPr indent="0" lvl="0" marL="0" marR="0" rtl="0" algn="l">
                        <a:spcBef>
                          <a:spcPts val="0"/>
                        </a:spcBef>
                        <a:spcAft>
                          <a:spcPts val="0"/>
                        </a:spcAft>
                        <a:buNone/>
                      </a:pPr>
                      <a:r>
                        <a:rPr lang="en-GB" sz="1100">
                          <a:latin typeface="Arial"/>
                          <a:ea typeface="Arial"/>
                          <a:cs typeface="Arial"/>
                          <a:sym typeface="Arial"/>
                        </a:rPr>
                        <a:t>L-Band radiometer (PoLRa)</a:t>
                      </a:r>
                      <a:endParaRPr sz="1100">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GB" sz="1100">
                          <a:latin typeface="Arial"/>
                          <a:ea typeface="Arial"/>
                          <a:cs typeface="Arial"/>
                          <a:sym typeface="Arial"/>
                        </a:rPr>
                        <a:t>VOD, soil moisture</a:t>
                      </a:r>
                      <a:endParaRPr sz="1100">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11550">
                <a:tc>
                  <a:txBody>
                    <a:bodyPr/>
                    <a:lstStyle/>
                    <a:p>
                      <a:pPr indent="0" lvl="0" marL="0" marR="0" rtl="0" algn="l">
                        <a:spcBef>
                          <a:spcPts val="0"/>
                        </a:spcBef>
                        <a:spcAft>
                          <a:spcPts val="0"/>
                        </a:spcAft>
                        <a:buNone/>
                      </a:pPr>
                      <a:r>
                        <a:rPr lang="en-GB" sz="1100">
                          <a:latin typeface="Arial"/>
                          <a:ea typeface="Arial"/>
                          <a:cs typeface="Arial"/>
                          <a:sym typeface="Arial"/>
                        </a:rPr>
                        <a:t>GNSS</a:t>
                      </a:r>
                      <a:endParaRPr sz="1100">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GB" sz="1100">
                          <a:latin typeface="Arial"/>
                          <a:ea typeface="Arial"/>
                          <a:cs typeface="Arial"/>
                          <a:sym typeface="Arial"/>
                        </a:rPr>
                        <a:t>Veg. Optical Depth</a:t>
                      </a:r>
                      <a:endParaRPr sz="1100">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11550">
                <a:tc>
                  <a:txBody>
                    <a:bodyPr/>
                    <a:lstStyle/>
                    <a:p>
                      <a:pPr indent="0" lvl="0" marL="0" marR="0" rtl="0" algn="l">
                        <a:spcBef>
                          <a:spcPts val="0"/>
                        </a:spcBef>
                        <a:spcAft>
                          <a:spcPts val="0"/>
                        </a:spcAft>
                        <a:buNone/>
                      </a:pPr>
                      <a:r>
                        <a:rPr lang="en-GB" sz="1100">
                          <a:latin typeface="Arial"/>
                          <a:ea typeface="Arial"/>
                          <a:cs typeface="Arial"/>
                          <a:sym typeface="Arial"/>
                        </a:rPr>
                        <a:t>Thermal Radiometers</a:t>
                      </a:r>
                      <a:endParaRPr sz="1100">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GB" sz="1100">
                          <a:latin typeface="Arial"/>
                          <a:ea typeface="Arial"/>
                          <a:cs typeface="Arial"/>
                          <a:sym typeface="Arial"/>
                        </a:rPr>
                        <a:t>Brightness Temperature &amp; LST</a:t>
                      </a:r>
                      <a:endParaRPr sz="1100">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45075">
                <a:tc>
                  <a:txBody>
                    <a:bodyPr/>
                    <a:lstStyle/>
                    <a:p>
                      <a:pPr indent="0" lvl="0" marL="0" marR="0" rtl="0" algn="l">
                        <a:spcBef>
                          <a:spcPts val="0"/>
                        </a:spcBef>
                        <a:spcAft>
                          <a:spcPts val="0"/>
                        </a:spcAft>
                        <a:buNone/>
                      </a:pPr>
                      <a:r>
                        <a:rPr lang="en-GB" sz="1100">
                          <a:latin typeface="Arial"/>
                          <a:ea typeface="Arial"/>
                          <a:cs typeface="Arial"/>
                          <a:sym typeface="Arial"/>
                        </a:rPr>
                        <a:t>Pandora Spectrometer</a:t>
                      </a:r>
                      <a:endParaRPr sz="1100">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GB" sz="1100">
                          <a:latin typeface="Arial"/>
                          <a:ea typeface="Arial"/>
                          <a:cs typeface="Arial"/>
                          <a:sym typeface="Arial"/>
                        </a:rPr>
                        <a:t>Atmospheric column (NO</a:t>
                      </a:r>
                      <a:r>
                        <a:rPr baseline="-25000" lang="en-GB" sz="1100">
                          <a:latin typeface="Arial"/>
                          <a:ea typeface="Arial"/>
                          <a:cs typeface="Arial"/>
                          <a:sym typeface="Arial"/>
                        </a:rPr>
                        <a:t>2</a:t>
                      </a:r>
                      <a:r>
                        <a:rPr lang="en-GB" sz="1100">
                          <a:latin typeface="Arial"/>
                          <a:ea typeface="Arial"/>
                          <a:cs typeface="Arial"/>
                          <a:sym typeface="Arial"/>
                        </a:rPr>
                        <a:t>, O</a:t>
                      </a:r>
                      <a:r>
                        <a:rPr baseline="-25000" lang="en-GB" sz="1100">
                          <a:latin typeface="Arial"/>
                          <a:ea typeface="Arial"/>
                          <a:cs typeface="Arial"/>
                          <a:sym typeface="Arial"/>
                        </a:rPr>
                        <a:t>3 </a:t>
                      </a:r>
                      <a:r>
                        <a:rPr lang="en-GB" sz="1100">
                          <a:latin typeface="Arial"/>
                          <a:ea typeface="Arial"/>
                          <a:cs typeface="Arial"/>
                          <a:sym typeface="Arial"/>
                        </a:rPr>
                        <a:t>etc</a:t>
                      </a:r>
                      <a:r>
                        <a:rPr lang="en-GB" sz="1100">
                          <a:latin typeface="Arial"/>
                          <a:ea typeface="Arial"/>
                          <a:cs typeface="Arial"/>
                          <a:sym typeface="Arial"/>
                        </a:rPr>
                        <a:t>)</a:t>
                      </a:r>
                      <a:endParaRPr baseline="-25000" sz="1100">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45075">
                <a:tc>
                  <a:txBody>
                    <a:bodyPr/>
                    <a:lstStyle/>
                    <a:p>
                      <a:pPr indent="0" lvl="0" marL="0" marR="0" rtl="0" algn="l">
                        <a:spcBef>
                          <a:spcPts val="0"/>
                        </a:spcBef>
                        <a:spcAft>
                          <a:spcPts val="0"/>
                        </a:spcAft>
                        <a:buNone/>
                      </a:pPr>
                      <a:r>
                        <a:rPr lang="en-GB" sz="1100">
                          <a:latin typeface="Arial"/>
                          <a:ea typeface="Arial"/>
                          <a:cs typeface="Arial"/>
                          <a:sym typeface="Arial"/>
                        </a:rPr>
                        <a:t>Meteorological Stations </a:t>
                      </a:r>
                      <a:endParaRPr sz="1100">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GB" sz="1100">
                          <a:latin typeface="Arial"/>
                          <a:ea typeface="Arial"/>
                          <a:cs typeface="Arial"/>
                          <a:sym typeface="Arial"/>
                        </a:rPr>
                        <a:t>T, RH, pressure, wind, PAR, radiation</a:t>
                      </a:r>
                      <a:endParaRPr sz="1100">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11550">
                <a:tc>
                  <a:txBody>
                    <a:bodyPr/>
                    <a:lstStyle/>
                    <a:p>
                      <a:pPr indent="0" lvl="0" marL="0" marR="0" rtl="0" algn="l">
                        <a:spcBef>
                          <a:spcPts val="0"/>
                        </a:spcBef>
                        <a:spcAft>
                          <a:spcPts val="0"/>
                        </a:spcAft>
                        <a:buNone/>
                      </a:pPr>
                      <a:r>
                        <a:rPr lang="en-GB" sz="1100">
                          <a:latin typeface="Arial"/>
                          <a:ea typeface="Arial"/>
                          <a:cs typeface="Arial"/>
                          <a:sym typeface="Arial"/>
                        </a:rPr>
                        <a:t>Purple air sensors</a:t>
                      </a:r>
                      <a:endParaRPr sz="1100">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GB" sz="1100">
                          <a:latin typeface="Arial"/>
                          <a:ea typeface="Arial"/>
                          <a:cs typeface="Arial"/>
                          <a:sym typeface="Arial"/>
                        </a:rPr>
                        <a:t>Particulate matter</a:t>
                      </a:r>
                      <a:endParaRPr sz="1100">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
        <p:nvSpPr>
          <p:cNvPr id="236" name="Google Shape;236;p32"/>
          <p:cNvSpPr/>
          <p:nvPr/>
        </p:nvSpPr>
        <p:spPr>
          <a:xfrm>
            <a:off x="5655564" y="2264271"/>
            <a:ext cx="2106300" cy="765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237" name="Google Shape;237;p32" title="GIF_cumulative_spectra_primary_12-oct-2025.gif"/>
          <p:cNvPicPr preferRelativeResize="0"/>
          <p:nvPr/>
        </p:nvPicPr>
        <p:blipFill rotWithShape="1">
          <a:blip r:embed="rId3">
            <a:alphaModFix/>
          </a:blip>
          <a:srcRect b="0" l="0" r="0" t="6323"/>
          <a:stretch/>
        </p:blipFill>
        <p:spPr>
          <a:xfrm>
            <a:off x="5196798" y="2890101"/>
            <a:ext cx="3250685" cy="2215161"/>
          </a:xfrm>
          <a:prstGeom prst="rect">
            <a:avLst/>
          </a:prstGeom>
          <a:noFill/>
          <a:ln>
            <a:noFill/>
          </a:ln>
        </p:spPr>
      </p:pic>
      <p:sp>
        <p:nvSpPr>
          <p:cNvPr id="238" name="Google Shape;238;p32"/>
          <p:cNvSpPr txBox="1"/>
          <p:nvPr/>
        </p:nvSpPr>
        <p:spPr>
          <a:xfrm>
            <a:off x="6848860" y="2175650"/>
            <a:ext cx="9129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1800" u="none" cap="none" strike="noStrike">
                <a:solidFill>
                  <a:schemeClr val="dk1"/>
                </a:solidFill>
                <a:latin typeface="Arial"/>
                <a:ea typeface="Arial"/>
                <a:cs typeface="Arial"/>
                <a:sym typeface="Arial"/>
              </a:rPr>
              <a:t>FloX</a:t>
            </a:r>
            <a:endParaRPr b="0" i="0" sz="1800" u="none" cap="none" strike="noStrike">
              <a:solidFill>
                <a:schemeClr val="dk1"/>
              </a:solidFill>
              <a:latin typeface="Arial"/>
              <a:ea typeface="Arial"/>
              <a:cs typeface="Arial"/>
              <a:sym typeface="Arial"/>
            </a:endParaRPr>
          </a:p>
        </p:txBody>
      </p:sp>
      <p:sp>
        <p:nvSpPr>
          <p:cNvPr id="239" name="Google Shape;239;p32"/>
          <p:cNvSpPr txBox="1"/>
          <p:nvPr/>
        </p:nvSpPr>
        <p:spPr>
          <a:xfrm>
            <a:off x="5105430" y="5208862"/>
            <a:ext cx="3540900" cy="954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0" lang="en-GB" u="none" cap="none" strike="noStrike">
                <a:solidFill>
                  <a:schemeClr val="dk1"/>
                </a:solidFill>
                <a:highlight>
                  <a:schemeClr val="lt1"/>
                </a:highlight>
                <a:latin typeface="Montserrat"/>
                <a:ea typeface="Montserrat"/>
                <a:cs typeface="Montserrat"/>
                <a:sym typeface="Montserrat"/>
              </a:rPr>
              <a:t>Primary Forest Site – 12 Oct 2025</a:t>
            </a:r>
            <a:endParaRPr>
              <a:latin typeface="Montserrat"/>
              <a:ea typeface="Montserrat"/>
              <a:cs typeface="Montserrat"/>
              <a:sym typeface="Montserrat"/>
            </a:endParaRPr>
          </a:p>
          <a:p>
            <a:pPr indent="0" lvl="0" marL="0" marR="0" rtl="0" algn="ctr">
              <a:spcBef>
                <a:spcPts val="0"/>
              </a:spcBef>
              <a:spcAft>
                <a:spcPts val="0"/>
              </a:spcAft>
              <a:buNone/>
            </a:pPr>
            <a:r>
              <a:rPr i="0" lang="en-GB" u="none" cap="none" strike="noStrike">
                <a:solidFill>
                  <a:schemeClr val="dk1"/>
                </a:solidFill>
                <a:latin typeface="Montserrat"/>
                <a:ea typeface="Montserrat"/>
                <a:cs typeface="Montserrat"/>
                <a:sym typeface="Montserrat"/>
              </a:rPr>
              <a:t>Tower SIF spectra from 9 to 20 UTC (6am – 5pm local time; every 30’)</a:t>
            </a:r>
            <a:endParaRPr>
              <a:latin typeface="Montserrat"/>
              <a:ea typeface="Montserrat"/>
              <a:cs typeface="Montserrat"/>
              <a:sym typeface="Montserrat"/>
            </a:endParaRPr>
          </a:p>
          <a:p>
            <a:pPr indent="0" lvl="0" marL="0" marR="0" rtl="0" algn="ctr">
              <a:spcBef>
                <a:spcPts val="0"/>
              </a:spcBef>
              <a:spcAft>
                <a:spcPts val="0"/>
              </a:spcAft>
              <a:buNone/>
            </a:pPr>
            <a:r>
              <a:t/>
            </a:r>
            <a:endParaRPr i="0" u="none" cap="none" strike="noStrike">
              <a:solidFill>
                <a:schemeClr val="dk1"/>
              </a:solidFill>
              <a:latin typeface="Montserrat"/>
              <a:ea typeface="Montserrat"/>
              <a:cs typeface="Montserrat"/>
              <a:sym typeface="Montserrat"/>
            </a:endParaRPr>
          </a:p>
        </p:txBody>
      </p:sp>
      <p:pic>
        <p:nvPicPr>
          <p:cNvPr descr="A red airplane flying over a forest&#10;&#10;Description automatically generated" id="240" name="Google Shape;240;p32"/>
          <p:cNvPicPr preferRelativeResize="0"/>
          <p:nvPr/>
        </p:nvPicPr>
        <p:blipFill rotWithShape="1">
          <a:blip r:embed="rId4">
            <a:alphaModFix/>
          </a:blip>
          <a:srcRect b="8292" l="0" r="0" t="9200"/>
          <a:stretch/>
        </p:blipFill>
        <p:spPr>
          <a:xfrm>
            <a:off x="8342463" y="3"/>
            <a:ext cx="912900" cy="964606"/>
          </a:xfrm>
          <a:prstGeom prst="rect">
            <a:avLst/>
          </a:prstGeom>
          <a:noFill/>
          <a:ln>
            <a:noFill/>
          </a:ln>
        </p:spPr>
      </p:pic>
      <p:pic>
        <p:nvPicPr>
          <p:cNvPr id="241" name="Google Shape;241;p32"/>
          <p:cNvPicPr preferRelativeResize="0"/>
          <p:nvPr/>
        </p:nvPicPr>
        <p:blipFill rotWithShape="1">
          <a:blip r:embed="rId5">
            <a:alphaModFix/>
          </a:blip>
          <a:srcRect b="7368" l="0" r="0" t="9851"/>
          <a:stretch/>
        </p:blipFill>
        <p:spPr>
          <a:xfrm>
            <a:off x="5477097" y="948131"/>
            <a:ext cx="3000115" cy="1715994"/>
          </a:xfrm>
          <a:prstGeom prst="rect">
            <a:avLst/>
          </a:prstGeom>
          <a:noFill/>
          <a:ln>
            <a:noFill/>
          </a:ln>
        </p:spPr>
      </p:pic>
      <p:pic>
        <p:nvPicPr>
          <p:cNvPr id="242" name="Google Shape;242;p32"/>
          <p:cNvPicPr preferRelativeResize="0"/>
          <p:nvPr/>
        </p:nvPicPr>
        <p:blipFill rotWithShape="1">
          <a:blip r:embed="rId6">
            <a:alphaModFix/>
          </a:blip>
          <a:srcRect b="8709" l="0" r="0" t="10503"/>
          <a:stretch/>
        </p:blipFill>
        <p:spPr>
          <a:xfrm>
            <a:off x="8669072" y="989346"/>
            <a:ext cx="3000115" cy="1674782"/>
          </a:xfrm>
          <a:prstGeom prst="rect">
            <a:avLst/>
          </a:prstGeom>
          <a:noFill/>
          <a:ln>
            <a:noFill/>
          </a:ln>
        </p:spPr>
      </p:pic>
      <p:sp>
        <p:nvSpPr>
          <p:cNvPr id="243" name="Google Shape;243;p32"/>
          <p:cNvSpPr txBox="1"/>
          <p:nvPr/>
        </p:nvSpPr>
        <p:spPr>
          <a:xfrm>
            <a:off x="6912766" y="1017318"/>
            <a:ext cx="13581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1400" u="none" cap="none" strike="noStrike">
                <a:solidFill>
                  <a:schemeClr val="dk1"/>
                </a:solidFill>
                <a:latin typeface="Arial"/>
                <a:ea typeface="Arial"/>
                <a:cs typeface="Arial"/>
                <a:sym typeface="Arial"/>
              </a:rPr>
              <a:t>Primary Forest</a:t>
            </a:r>
            <a:endParaRPr/>
          </a:p>
        </p:txBody>
      </p:sp>
      <p:sp>
        <p:nvSpPr>
          <p:cNvPr id="244" name="Google Shape;244;p32"/>
          <p:cNvSpPr txBox="1"/>
          <p:nvPr/>
        </p:nvSpPr>
        <p:spPr>
          <a:xfrm>
            <a:off x="9839406" y="989352"/>
            <a:ext cx="15969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1400" u="none" cap="none" strike="noStrike">
                <a:solidFill>
                  <a:schemeClr val="dk1"/>
                </a:solidFill>
                <a:latin typeface="Arial"/>
                <a:ea typeface="Arial"/>
                <a:cs typeface="Arial"/>
                <a:sym typeface="Arial"/>
              </a:rPr>
              <a:t>Secondary Forest</a:t>
            </a:r>
            <a:endParaRPr/>
          </a:p>
        </p:txBody>
      </p:sp>
      <p:pic>
        <p:nvPicPr>
          <p:cNvPr id="245" name="Google Shape;245;p32"/>
          <p:cNvPicPr preferRelativeResize="0"/>
          <p:nvPr/>
        </p:nvPicPr>
        <p:blipFill rotWithShape="1">
          <a:blip r:embed="rId7">
            <a:alphaModFix/>
          </a:blip>
          <a:srcRect b="0" l="0" r="0" t="0"/>
          <a:stretch/>
        </p:blipFill>
        <p:spPr>
          <a:xfrm>
            <a:off x="400775" y="4352150"/>
            <a:ext cx="4625098" cy="1359596"/>
          </a:xfrm>
          <a:prstGeom prst="rect">
            <a:avLst/>
          </a:prstGeom>
          <a:noFill/>
          <a:ln>
            <a:noFill/>
          </a:ln>
        </p:spPr>
      </p:pic>
      <p:sp>
        <p:nvSpPr>
          <p:cNvPr id="246" name="Google Shape;246;p32"/>
          <p:cNvSpPr txBox="1"/>
          <p:nvPr/>
        </p:nvSpPr>
        <p:spPr>
          <a:xfrm>
            <a:off x="8758325" y="3059600"/>
            <a:ext cx="3167100" cy="1816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a:solidFill>
                  <a:schemeClr val="dk1"/>
                </a:solidFill>
                <a:latin typeface="Montserrat"/>
                <a:ea typeface="Montserrat"/>
                <a:cs typeface="Montserrat"/>
                <a:sym typeface="Montserrat"/>
              </a:rPr>
              <a:t>(top) </a:t>
            </a:r>
            <a:r>
              <a:rPr i="0" lang="en-GB" u="none" cap="none" strike="noStrike">
                <a:solidFill>
                  <a:schemeClr val="dk1"/>
                </a:solidFill>
                <a:latin typeface="Montserrat"/>
                <a:ea typeface="Montserrat"/>
                <a:cs typeface="Montserrat"/>
                <a:sym typeface="Montserrat"/>
              </a:rPr>
              <a:t>N</a:t>
            </a:r>
            <a:r>
              <a:rPr i="0" lang="en-GB" u="none" cap="none" strike="noStrike">
                <a:solidFill>
                  <a:schemeClr val="dk1"/>
                </a:solidFill>
                <a:latin typeface="Montserrat"/>
                <a:ea typeface="Montserrat"/>
                <a:cs typeface="Montserrat"/>
                <a:sym typeface="Montserrat"/>
              </a:rPr>
              <a:t>et Ecosystem exchange FCO2 patterns from primary and secondary forests </a:t>
            </a:r>
            <a:endParaRPr>
              <a:latin typeface="Montserrat"/>
              <a:ea typeface="Montserrat"/>
              <a:cs typeface="Montserrat"/>
              <a:sym typeface="Montserrat"/>
            </a:endParaRPr>
          </a:p>
          <a:p>
            <a:pPr indent="0" lvl="0" marL="0" marR="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marR="0" rtl="0" algn="l">
              <a:spcBef>
                <a:spcPts val="0"/>
              </a:spcBef>
              <a:spcAft>
                <a:spcPts val="0"/>
              </a:spcAft>
              <a:buNone/>
            </a:pPr>
            <a:r>
              <a:rPr lang="en-GB">
                <a:solidFill>
                  <a:schemeClr val="dk1"/>
                </a:solidFill>
                <a:latin typeface="Montserrat"/>
                <a:ea typeface="Montserrat"/>
                <a:cs typeface="Montserrat"/>
                <a:sym typeface="Montserrat"/>
              </a:rPr>
              <a:t>(left) Solar induced fluorescence diurnal cycle from primary forest tower FloX box</a:t>
            </a:r>
            <a:endParaRPr>
              <a:latin typeface="Montserrat"/>
              <a:ea typeface="Montserrat"/>
              <a:cs typeface="Montserrat"/>
              <a:sym typeface="Montserrat"/>
            </a:endParaRPr>
          </a:p>
          <a:p>
            <a:pPr indent="-171450" lvl="0" marL="285750" marR="0" rtl="0" algn="l">
              <a:spcBef>
                <a:spcPts val="0"/>
              </a:spcBef>
              <a:spcAft>
                <a:spcPts val="0"/>
              </a:spcAft>
              <a:buClr>
                <a:schemeClr val="dk1"/>
              </a:buClr>
              <a:buSzPts val="1800"/>
              <a:buFont typeface="Arial"/>
              <a:buNone/>
            </a:pPr>
            <a:r>
              <a:t/>
            </a:r>
            <a:endParaRPr>
              <a:solidFill>
                <a:schemeClr val="dk1"/>
              </a:solidFill>
              <a:latin typeface="Montserrat"/>
              <a:ea typeface="Montserrat"/>
              <a:cs typeface="Montserrat"/>
              <a:sym typeface="Montserrat"/>
            </a:endParaRPr>
          </a:p>
        </p:txBody>
      </p:sp>
      <p:sp>
        <p:nvSpPr>
          <p:cNvPr id="247" name="Google Shape;247;p32"/>
          <p:cNvSpPr/>
          <p:nvPr/>
        </p:nvSpPr>
        <p:spPr>
          <a:xfrm>
            <a:off x="0" y="6498012"/>
            <a:ext cx="12192000" cy="360000"/>
          </a:xfrm>
          <a:prstGeom prst="rect">
            <a:avLst/>
          </a:prstGeom>
          <a:solidFill>
            <a:srgbClr val="8AB17E">
              <a:alpha val="74680"/>
            </a:srgbClr>
          </a:solidFill>
          <a:ln>
            <a:noFill/>
          </a:ln>
        </p:spPr>
        <p:txBody>
          <a:bodyPr anchorCtr="0" anchor="ctr" bIns="91425" lIns="91425" spcFirstLastPara="1" rIns="91425" wrap="square" tIns="91425">
            <a:noAutofit/>
          </a:bodyPr>
          <a:lstStyle/>
          <a:p>
            <a:pPr indent="0" lvl="0" marL="0" rtl="0" algn="l">
              <a:spcBef>
                <a:spcPts val="0"/>
              </a:spcBef>
              <a:spcAft>
                <a:spcPts val="600"/>
              </a:spcAft>
              <a:buNone/>
            </a:pPr>
            <a:r>
              <a:rPr lang="en-GB">
                <a:solidFill>
                  <a:schemeClr val="lt1"/>
                </a:solidFill>
                <a:latin typeface="Montserrat SemiBold"/>
                <a:ea typeface="Montserrat SemiBold"/>
                <a:cs typeface="Montserrat SemiBold"/>
                <a:sym typeface="Montserrat SemiBold"/>
              </a:rPr>
              <a:t>3.2: Undertake dedicated country demonstrations / field campaigns for better ground/space data integration</a:t>
            </a:r>
            <a:endParaRPr>
              <a:solidFill>
                <a:schemeClr val="lt1"/>
              </a:solidFill>
              <a:latin typeface="Montserrat SemiBold"/>
              <a:ea typeface="Montserrat SemiBold"/>
              <a:cs typeface="Montserrat SemiBold"/>
              <a:sym typeface="Montserrat SemiBold"/>
            </a:endParaRPr>
          </a:p>
        </p:txBody>
      </p:sp>
      <p:sp>
        <p:nvSpPr>
          <p:cNvPr id="248" name="Google Shape;248;p32"/>
          <p:cNvSpPr/>
          <p:nvPr/>
        </p:nvSpPr>
        <p:spPr>
          <a:xfrm>
            <a:off x="0" y="6136341"/>
            <a:ext cx="12192000" cy="360000"/>
          </a:xfrm>
          <a:prstGeom prst="rect">
            <a:avLst/>
          </a:prstGeom>
          <a:solidFill>
            <a:srgbClr val="8AB1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Montserrat SemiBold"/>
                <a:ea typeface="Montserrat SemiBold"/>
                <a:cs typeface="Montserrat SemiBold"/>
                <a:sym typeface="Montserrat SemiBold"/>
              </a:rPr>
              <a:t>3: Enable dialogue between inventory practitioners and the CEOS community</a:t>
            </a:r>
            <a:endParaRPr>
              <a:solidFill>
                <a:schemeClr val="lt1"/>
              </a:solidFill>
              <a:latin typeface="Montserrat SemiBold"/>
              <a:ea typeface="Montserrat SemiBold"/>
              <a:cs typeface="Montserrat SemiBold"/>
              <a:sym typeface="Montserrat SemiBold"/>
            </a:endParaRPr>
          </a:p>
        </p:txBody>
      </p:sp>
      <p:pic>
        <p:nvPicPr>
          <p:cNvPr id="249" name="Google Shape;249;p32"/>
          <p:cNvPicPr preferRelativeResize="0"/>
          <p:nvPr/>
        </p:nvPicPr>
        <p:blipFill rotWithShape="1">
          <a:blip r:embed="rId8">
            <a:alphaModFix/>
          </a:blip>
          <a:srcRect b="27022" l="16361" r="16502" t="25211"/>
          <a:stretch/>
        </p:blipFill>
        <p:spPr>
          <a:xfrm>
            <a:off x="10207673" y="99106"/>
            <a:ext cx="1661527" cy="742305"/>
          </a:xfrm>
          <a:prstGeom prst="rect">
            <a:avLst/>
          </a:prstGeom>
          <a:noFill/>
          <a:ln>
            <a:noFill/>
          </a:ln>
        </p:spPr>
      </p:pic>
      <p:pic>
        <p:nvPicPr>
          <p:cNvPr id="250" name="Google Shape;250;p32"/>
          <p:cNvPicPr preferRelativeResize="0"/>
          <p:nvPr/>
        </p:nvPicPr>
        <p:blipFill>
          <a:blip r:embed="rId9">
            <a:alphaModFix/>
          </a:blip>
          <a:stretch>
            <a:fillRect/>
          </a:stretch>
        </p:blipFill>
        <p:spPr>
          <a:xfrm>
            <a:off x="9326950" y="118147"/>
            <a:ext cx="914341" cy="742307"/>
          </a:xfrm>
          <a:prstGeom prst="rect">
            <a:avLst/>
          </a:prstGeom>
          <a:noFill/>
          <a:ln>
            <a:noFill/>
          </a:ln>
        </p:spPr>
      </p:pic>
      <p:pic>
        <p:nvPicPr>
          <p:cNvPr descr="A red plane in a hangar&#10;&#10;Description automatically generated" id="251" name="Google Shape;251;p32"/>
          <p:cNvPicPr preferRelativeResize="0"/>
          <p:nvPr/>
        </p:nvPicPr>
        <p:blipFill rotWithShape="1">
          <a:blip r:embed="rId10">
            <a:alphaModFix/>
          </a:blip>
          <a:srcRect b="27123" l="0" r="1826" t="13240"/>
          <a:stretch/>
        </p:blipFill>
        <p:spPr>
          <a:xfrm>
            <a:off x="6513832" y="110434"/>
            <a:ext cx="1661523" cy="757017"/>
          </a:xfrm>
          <a:prstGeom prst="rect">
            <a:avLst/>
          </a:prstGeom>
          <a:noFill/>
          <a:ln>
            <a:noFill/>
          </a:ln>
        </p:spPr>
      </p:pic>
      <p:sp>
        <p:nvSpPr>
          <p:cNvPr id="252" name="Google Shape;252;p32"/>
          <p:cNvSpPr txBox="1"/>
          <p:nvPr>
            <p:ph idx="4294967295" type="title"/>
          </p:nvPr>
        </p:nvSpPr>
        <p:spPr>
          <a:xfrm>
            <a:off x="176049" y="42600"/>
            <a:ext cx="6177000" cy="779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sz="3300">
                <a:latin typeface="Montserrat"/>
                <a:ea typeface="Montserrat"/>
                <a:cs typeface="Montserrat"/>
                <a:sym typeface="Montserrat"/>
              </a:rPr>
              <a:t>ESA-INPE Campaign</a:t>
            </a:r>
            <a:endParaRPr sz="3300">
              <a:solidFill>
                <a:schemeClr val="dk1"/>
              </a:solidFill>
              <a:latin typeface="Montserrat"/>
              <a:ea typeface="Montserrat"/>
              <a:cs typeface="Montserrat"/>
              <a:sym typeface="Montserrat"/>
            </a:endParaRPr>
          </a:p>
        </p:txBody>
      </p:sp>
      <p:sp>
        <p:nvSpPr>
          <p:cNvPr id="253" name="Google Shape;253;p32"/>
          <p:cNvSpPr txBox="1"/>
          <p:nvPr/>
        </p:nvSpPr>
        <p:spPr>
          <a:xfrm>
            <a:off x="8758335" y="4706778"/>
            <a:ext cx="39909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GB">
                <a:solidFill>
                  <a:schemeClr val="dk1"/>
                </a:solidFill>
                <a:latin typeface="Montserrat"/>
                <a:ea typeface="Montserrat"/>
                <a:cs typeface="Montserrat"/>
                <a:sym typeface="Montserrat"/>
              </a:rPr>
              <a:t>Tower O2A SIF @761 nm [13:29 UTC]  </a:t>
            </a:r>
            <a:endParaRPr>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None/>
            </a:pPr>
            <a:r>
              <a:rPr b="1" lang="en-GB">
                <a:solidFill>
                  <a:schemeClr val="dk1"/>
                </a:solidFill>
                <a:latin typeface="Montserrat"/>
                <a:ea typeface="Montserrat"/>
                <a:cs typeface="Montserrat"/>
                <a:sym typeface="Montserrat"/>
              </a:rPr>
              <a:t>1.46 ± 0.33 mWm-2nm-1sr-1</a:t>
            </a:r>
            <a:endParaRPr b="1">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a:solidFill>
                  <a:schemeClr val="dk1"/>
                </a:solidFill>
                <a:latin typeface="Montserrat"/>
                <a:ea typeface="Montserrat"/>
                <a:cs typeface="Montserrat"/>
                <a:sym typeface="Montserrat"/>
              </a:rPr>
              <a:t>Airborne O2A SIF @761 nm [13:29 UTC]  </a:t>
            </a:r>
            <a:endParaRPr>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None/>
            </a:pPr>
            <a:r>
              <a:rPr b="1" lang="en-GB">
                <a:solidFill>
                  <a:schemeClr val="dk1"/>
                </a:solidFill>
                <a:latin typeface="Montserrat"/>
                <a:ea typeface="Montserrat"/>
                <a:cs typeface="Montserrat"/>
                <a:sym typeface="Montserrat"/>
              </a:rPr>
              <a:t>1.71 ± 0.82 mWm-2nm-1sr-1</a:t>
            </a:r>
            <a:endParaRPr b="1" sz="13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7" name="Shape 257"/>
        <p:cNvGrpSpPr/>
        <p:nvPr/>
      </p:nvGrpSpPr>
      <p:grpSpPr>
        <a:xfrm>
          <a:off x="0" y="0"/>
          <a:ext cx="0" cy="0"/>
          <a:chOff x="0" y="0"/>
          <a:chExt cx="0" cy="0"/>
        </a:xfrm>
      </p:grpSpPr>
      <p:sp>
        <p:nvSpPr>
          <p:cNvPr id="258" name="Google Shape;258;p33"/>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500">
                <a:solidFill>
                  <a:schemeClr val="dk1"/>
                </a:solidFill>
                <a:latin typeface="Arial"/>
                <a:ea typeface="Arial"/>
                <a:cs typeface="Arial"/>
                <a:sym typeface="Arial"/>
              </a:rPr>
              <a:t>ESA WorldPeatlands</a:t>
            </a:r>
            <a:endParaRPr sz="5500">
              <a:solidFill>
                <a:schemeClr val="dk1"/>
              </a:solidFill>
            </a:endParaRPr>
          </a:p>
        </p:txBody>
      </p:sp>
      <p:pic>
        <p:nvPicPr>
          <p:cNvPr id="259" name="Google Shape;259;p33"/>
          <p:cNvPicPr preferRelativeResize="0"/>
          <p:nvPr/>
        </p:nvPicPr>
        <p:blipFill>
          <a:blip r:embed="rId3">
            <a:alphaModFix/>
          </a:blip>
          <a:stretch>
            <a:fillRect/>
          </a:stretch>
        </p:blipFill>
        <p:spPr>
          <a:xfrm>
            <a:off x="152400" y="1414506"/>
            <a:ext cx="11887200" cy="4548225"/>
          </a:xfrm>
          <a:prstGeom prst="rect">
            <a:avLst/>
          </a:prstGeom>
          <a:noFill/>
          <a:ln>
            <a:noFill/>
          </a:ln>
        </p:spPr>
      </p:pic>
      <p:sp>
        <p:nvSpPr>
          <p:cNvPr id="260" name="Google Shape;260;p33"/>
          <p:cNvSpPr/>
          <p:nvPr/>
        </p:nvSpPr>
        <p:spPr>
          <a:xfrm>
            <a:off x="0" y="6498012"/>
            <a:ext cx="12192000" cy="360000"/>
          </a:xfrm>
          <a:prstGeom prst="rect">
            <a:avLst/>
          </a:prstGeom>
          <a:solidFill>
            <a:srgbClr val="8AB17E">
              <a:alpha val="74680"/>
            </a:srgbClr>
          </a:solidFill>
          <a:ln>
            <a:noFill/>
          </a:ln>
        </p:spPr>
        <p:txBody>
          <a:bodyPr anchorCtr="0" anchor="ctr" bIns="91425" lIns="91425" spcFirstLastPara="1" rIns="91425" wrap="square" tIns="91425">
            <a:noAutofit/>
          </a:bodyPr>
          <a:lstStyle/>
          <a:p>
            <a:pPr indent="0" lvl="0" marL="0" rtl="0" algn="l">
              <a:spcBef>
                <a:spcPts val="0"/>
              </a:spcBef>
              <a:spcAft>
                <a:spcPts val="600"/>
              </a:spcAft>
              <a:buNone/>
            </a:pPr>
            <a:r>
              <a:rPr lang="en-GB" sz="1100">
                <a:solidFill>
                  <a:schemeClr val="lt1"/>
                </a:solidFill>
                <a:latin typeface="Montserrat SemiBold"/>
                <a:ea typeface="Montserrat SemiBold"/>
                <a:cs typeface="Montserrat SemiBold"/>
                <a:sym typeface="Montserrat SemiBold"/>
              </a:rPr>
              <a:t>3.3: Support NFI teams and review experts accessing independent estimates derived from satellite EO in the context of the Enhanced Transparency Framework</a:t>
            </a:r>
            <a:endParaRPr sz="1100">
              <a:solidFill>
                <a:schemeClr val="lt1"/>
              </a:solidFill>
              <a:latin typeface="Montserrat SemiBold"/>
              <a:ea typeface="Montserrat SemiBold"/>
              <a:cs typeface="Montserrat SemiBold"/>
              <a:sym typeface="Montserrat SemiBold"/>
            </a:endParaRPr>
          </a:p>
        </p:txBody>
      </p:sp>
      <p:sp>
        <p:nvSpPr>
          <p:cNvPr id="261" name="Google Shape;261;p33"/>
          <p:cNvSpPr/>
          <p:nvPr/>
        </p:nvSpPr>
        <p:spPr>
          <a:xfrm>
            <a:off x="0" y="6136341"/>
            <a:ext cx="12192000" cy="360000"/>
          </a:xfrm>
          <a:prstGeom prst="rect">
            <a:avLst/>
          </a:prstGeom>
          <a:solidFill>
            <a:srgbClr val="8AB1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Montserrat SemiBold"/>
                <a:ea typeface="Montserrat SemiBold"/>
                <a:cs typeface="Montserrat SemiBold"/>
                <a:sym typeface="Montserrat SemiBold"/>
              </a:rPr>
              <a:t>3: Enable dialogue between inventory practitioners and the CEOS community</a:t>
            </a:r>
            <a:endParaRPr>
              <a:solidFill>
                <a:schemeClr val="lt1"/>
              </a:solidFill>
              <a:latin typeface="Montserrat SemiBold"/>
              <a:ea typeface="Montserrat SemiBold"/>
              <a:cs typeface="Montserrat SemiBold"/>
              <a:sym typeface="Montserrat SemiBold"/>
            </a:endParaRPr>
          </a:p>
        </p:txBody>
      </p:sp>
      <p:sp>
        <p:nvSpPr>
          <p:cNvPr id="262" name="Google Shape;262;p33"/>
          <p:cNvSpPr txBox="1"/>
          <p:nvPr/>
        </p:nvSpPr>
        <p:spPr>
          <a:xfrm>
            <a:off x="176050" y="789035"/>
            <a:ext cx="120396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100"/>
              <a:t>P</a:t>
            </a:r>
            <a:r>
              <a:rPr lang="en-GB" sz="2100"/>
              <a:t>eatlands, as high carbon ecosystems, are a priority for development of EO applications </a:t>
            </a:r>
            <a:endParaRPr sz="21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6" name="Shape 266"/>
        <p:cNvGrpSpPr/>
        <p:nvPr/>
      </p:nvGrpSpPr>
      <p:grpSpPr>
        <a:xfrm>
          <a:off x="0" y="0"/>
          <a:ext cx="0" cy="0"/>
          <a:chOff x="0" y="0"/>
          <a:chExt cx="0" cy="0"/>
        </a:xfrm>
      </p:grpSpPr>
      <p:sp>
        <p:nvSpPr>
          <p:cNvPr id="267" name="Google Shape;267;p34"/>
          <p:cNvSpPr txBox="1"/>
          <p:nvPr/>
        </p:nvSpPr>
        <p:spPr>
          <a:xfrm>
            <a:off x="7734300" y="575558"/>
            <a:ext cx="4405800" cy="5011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600">
                <a:solidFill>
                  <a:schemeClr val="dk1"/>
                </a:solidFill>
                <a:latin typeface="Montserrat"/>
                <a:ea typeface="Montserrat"/>
                <a:cs typeface="Montserrat"/>
                <a:sym typeface="Montserrat"/>
              </a:rPr>
              <a:t>CO2 but also CH4, N2O, H2, black carbon, carbon </a:t>
            </a:r>
            <a:r>
              <a:rPr lang="en-GB" sz="1600">
                <a:solidFill>
                  <a:schemeClr val="dk1"/>
                </a:solidFill>
                <a:latin typeface="Montserrat"/>
                <a:ea typeface="Montserrat"/>
                <a:cs typeface="Montserrat"/>
                <a:sym typeface="Montserrat"/>
              </a:rPr>
              <a:t>monoxide</a:t>
            </a:r>
            <a:endParaRPr sz="1600">
              <a:solidFill>
                <a:schemeClr val="dk1"/>
              </a:solidFill>
              <a:latin typeface="Montserrat"/>
              <a:ea typeface="Montserrat"/>
              <a:cs typeface="Montserrat"/>
              <a:sym typeface="Montserrat"/>
            </a:endParaRPr>
          </a:p>
          <a:p>
            <a:pPr indent="0" lvl="0" marL="0" marR="0" rtl="0" algn="l">
              <a:spcBef>
                <a:spcPts val="0"/>
              </a:spcBef>
              <a:spcAft>
                <a:spcPts val="0"/>
              </a:spcAft>
              <a:buNone/>
            </a:pPr>
            <a:r>
              <a:t/>
            </a:r>
            <a:endParaRPr sz="1600">
              <a:solidFill>
                <a:schemeClr val="dk1"/>
              </a:solidFill>
              <a:latin typeface="Montserrat"/>
              <a:ea typeface="Montserrat"/>
              <a:cs typeface="Montserrat"/>
              <a:sym typeface="Montserrat"/>
            </a:endParaRPr>
          </a:p>
          <a:p>
            <a:pPr indent="0" lvl="0" marL="0" marR="0" rtl="0" algn="l">
              <a:spcBef>
                <a:spcPts val="0"/>
              </a:spcBef>
              <a:spcAft>
                <a:spcPts val="0"/>
              </a:spcAft>
              <a:buNone/>
            </a:pPr>
            <a:r>
              <a:t/>
            </a:r>
            <a:endParaRPr sz="1600">
              <a:solidFill>
                <a:schemeClr val="dk1"/>
              </a:solidFill>
              <a:latin typeface="Montserrat"/>
              <a:ea typeface="Montserrat"/>
              <a:cs typeface="Montserrat"/>
              <a:sym typeface="Montserrat"/>
            </a:endParaRPr>
          </a:p>
          <a:p>
            <a:pPr indent="0" lvl="0" marL="0" marR="0" rtl="0" algn="l">
              <a:spcBef>
                <a:spcPts val="0"/>
              </a:spcBef>
              <a:spcAft>
                <a:spcPts val="0"/>
              </a:spcAft>
              <a:buNone/>
            </a:pPr>
            <a:r>
              <a:t/>
            </a:r>
            <a:endParaRPr sz="1600">
              <a:solidFill>
                <a:schemeClr val="dk1"/>
              </a:solidFill>
              <a:latin typeface="Montserrat"/>
              <a:ea typeface="Montserrat"/>
              <a:cs typeface="Montserrat"/>
              <a:sym typeface="Montserrat"/>
            </a:endParaRPr>
          </a:p>
          <a:p>
            <a:pPr indent="0" lvl="0" marL="0" marR="0" rtl="0" algn="l">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just">
              <a:spcBef>
                <a:spcPts val="600"/>
              </a:spcBef>
              <a:spcAft>
                <a:spcPts val="0"/>
              </a:spcAft>
              <a:buNone/>
            </a:pPr>
            <a:r>
              <a:rPr lang="en-GB">
                <a:solidFill>
                  <a:schemeClr val="dk1"/>
                </a:solidFill>
                <a:latin typeface="Montserrat"/>
                <a:ea typeface="Montserrat"/>
                <a:cs typeface="Montserrat"/>
                <a:sym typeface="Montserrat"/>
              </a:rPr>
              <a:t>Harness satellite based ECV for reducing the uncertainty on the emissions and sinks of CO2, and CH4 over key land regions, and attributing them to anthropogenic and global change drivers.</a:t>
            </a:r>
            <a:endParaRPr>
              <a:solidFill>
                <a:schemeClr val="dk1"/>
              </a:solidFill>
              <a:latin typeface="Montserrat"/>
              <a:ea typeface="Montserrat"/>
              <a:cs typeface="Montserrat"/>
              <a:sym typeface="Montserrat"/>
            </a:endParaRPr>
          </a:p>
          <a:p>
            <a:pPr indent="0" lvl="0" marL="0" rtl="0" algn="l">
              <a:lnSpc>
                <a:spcPct val="115000"/>
              </a:lnSpc>
              <a:spcBef>
                <a:spcPts val="600"/>
              </a:spcBef>
              <a:spcAft>
                <a:spcPts val="0"/>
              </a:spcAft>
              <a:buNone/>
            </a:pPr>
            <a:r>
              <a:rPr lang="en-GB">
                <a:solidFill>
                  <a:schemeClr val="dk1"/>
                </a:solidFill>
                <a:latin typeface="Montserrat"/>
                <a:ea typeface="Montserrat"/>
                <a:cs typeface="Montserrat"/>
                <a:sym typeface="Montserrat"/>
              </a:rPr>
              <a:t>keep a global perspective by developing a global framework to make EO-based estimates of bottom-up and top-down CO2, and CH4 fluxes comparable with national inventories.</a:t>
            </a:r>
            <a:endParaRPr>
              <a:solidFill>
                <a:schemeClr val="dk1"/>
              </a:solidFill>
              <a:latin typeface="Montserrat"/>
              <a:ea typeface="Montserrat"/>
              <a:cs typeface="Montserrat"/>
              <a:sym typeface="Montserrat"/>
            </a:endParaRPr>
          </a:p>
          <a:p>
            <a:pPr indent="0" lvl="0" marL="0" rtl="0" algn="l">
              <a:lnSpc>
                <a:spcPct val="115000"/>
              </a:lnSpc>
              <a:spcBef>
                <a:spcPts val="600"/>
              </a:spcBef>
              <a:spcAft>
                <a:spcPts val="0"/>
              </a:spcAft>
              <a:buNone/>
            </a:pPr>
            <a:r>
              <a:rPr lang="en-GB">
                <a:solidFill>
                  <a:schemeClr val="dk1"/>
                </a:solidFill>
                <a:latin typeface="Montserrat"/>
                <a:ea typeface="Montserrat"/>
                <a:cs typeface="Montserrat"/>
                <a:sym typeface="Montserrat"/>
              </a:rPr>
              <a:t>Open dialogue with several NGHGI agencies through workshops (recommendations 3 &amp; 7)</a:t>
            </a:r>
            <a:endParaRPr>
              <a:solidFill>
                <a:schemeClr val="dk1"/>
              </a:solidFill>
              <a:latin typeface="Montserrat"/>
              <a:ea typeface="Montserrat"/>
              <a:cs typeface="Montserrat"/>
              <a:sym typeface="Montserrat"/>
            </a:endParaRPr>
          </a:p>
          <a:p>
            <a:pPr indent="0" lvl="0" marL="0" rtl="0" algn="just">
              <a:spcBef>
                <a:spcPts val="60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a:p>
            <a:pPr indent="-171450" lvl="0" marL="285750" marR="0" rtl="0" algn="l">
              <a:spcBef>
                <a:spcPts val="600"/>
              </a:spcBef>
              <a:spcAft>
                <a:spcPts val="0"/>
              </a:spcAft>
              <a:buClr>
                <a:schemeClr val="dk1"/>
              </a:buClr>
              <a:buSzPts val="1800"/>
              <a:buFont typeface="Arial"/>
              <a:buNone/>
            </a:pPr>
            <a:r>
              <a:t/>
            </a:r>
            <a:endParaRPr sz="1800">
              <a:solidFill>
                <a:schemeClr val="dk1"/>
              </a:solidFill>
              <a:latin typeface="Montserrat"/>
              <a:ea typeface="Montserrat"/>
              <a:cs typeface="Montserrat"/>
              <a:sym typeface="Montserrat"/>
            </a:endParaRPr>
          </a:p>
        </p:txBody>
      </p:sp>
      <p:sp>
        <p:nvSpPr>
          <p:cNvPr id="268" name="Google Shape;268;p34"/>
          <p:cNvSpPr/>
          <p:nvPr/>
        </p:nvSpPr>
        <p:spPr>
          <a:xfrm>
            <a:off x="0" y="6318000"/>
            <a:ext cx="12192000" cy="540000"/>
          </a:xfrm>
          <a:prstGeom prst="rect">
            <a:avLst/>
          </a:prstGeom>
          <a:solidFill>
            <a:srgbClr val="E9C46A">
              <a:alpha val="72550"/>
            </a:srgbClr>
          </a:solidFill>
          <a:ln>
            <a:noFill/>
          </a:ln>
        </p:spPr>
        <p:txBody>
          <a:bodyPr anchorCtr="0" anchor="ctr" bIns="91425" lIns="91425" spcFirstLastPara="1" rIns="91425" wrap="square" tIns="91425">
            <a:noAutofit/>
          </a:bodyPr>
          <a:lstStyle/>
          <a:p>
            <a:pPr indent="0" lvl="0" marL="0" rtl="0" algn="l">
              <a:spcBef>
                <a:spcPts val="0"/>
              </a:spcBef>
              <a:spcAft>
                <a:spcPts val="600"/>
              </a:spcAft>
              <a:buNone/>
            </a:pPr>
            <a:r>
              <a:rPr lang="en-GB">
                <a:solidFill>
                  <a:schemeClr val="lt1"/>
                </a:solidFill>
                <a:latin typeface="Montserrat SemiBold"/>
                <a:ea typeface="Montserrat SemiBold"/>
                <a:cs typeface="Montserrat SemiBold"/>
                <a:sym typeface="Montserrat SemiBold"/>
              </a:rPr>
              <a:t>4.1: Develop guidance and datasets to support the consistent comparison and assessment of bottom-up and top-down methodologies with national GHG inventories. </a:t>
            </a:r>
            <a:endParaRPr>
              <a:solidFill>
                <a:schemeClr val="lt1"/>
              </a:solidFill>
              <a:latin typeface="Montserrat SemiBold"/>
              <a:ea typeface="Montserrat SemiBold"/>
              <a:cs typeface="Montserrat SemiBold"/>
              <a:sym typeface="Montserrat SemiBold"/>
            </a:endParaRPr>
          </a:p>
        </p:txBody>
      </p:sp>
      <p:sp>
        <p:nvSpPr>
          <p:cNvPr id="269" name="Google Shape;269;p34"/>
          <p:cNvSpPr/>
          <p:nvPr/>
        </p:nvSpPr>
        <p:spPr>
          <a:xfrm>
            <a:off x="0" y="5957991"/>
            <a:ext cx="12192000" cy="360000"/>
          </a:xfrm>
          <a:prstGeom prst="rect">
            <a:avLst/>
          </a:prstGeom>
          <a:solidFill>
            <a:srgbClr val="E9C4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Montserrat SemiBold"/>
                <a:ea typeface="Montserrat SemiBold"/>
                <a:cs typeface="Montserrat SemiBold"/>
                <a:sym typeface="Montserrat SemiBold"/>
              </a:rPr>
              <a:t>4: Support efforts to reconcile bottom-up, top-down, and inventory estimates of GHG emissions and removals</a:t>
            </a:r>
            <a:endParaRPr>
              <a:solidFill>
                <a:schemeClr val="lt1"/>
              </a:solidFill>
              <a:latin typeface="Montserrat SemiBold"/>
              <a:ea typeface="Montserrat SemiBold"/>
              <a:cs typeface="Montserrat SemiBold"/>
              <a:sym typeface="Montserrat SemiBold"/>
            </a:endParaRPr>
          </a:p>
        </p:txBody>
      </p:sp>
      <p:pic>
        <p:nvPicPr>
          <p:cNvPr id="270" name="Google Shape;270;p34"/>
          <p:cNvPicPr preferRelativeResize="0"/>
          <p:nvPr/>
        </p:nvPicPr>
        <p:blipFill rotWithShape="1">
          <a:blip r:embed="rId3">
            <a:alphaModFix/>
          </a:blip>
          <a:srcRect b="27022" l="16361" r="16502" t="25211"/>
          <a:stretch/>
        </p:blipFill>
        <p:spPr>
          <a:xfrm>
            <a:off x="7525264" y="1257242"/>
            <a:ext cx="1698872" cy="759000"/>
          </a:xfrm>
          <a:prstGeom prst="rect">
            <a:avLst/>
          </a:prstGeom>
          <a:noFill/>
          <a:ln>
            <a:noFill/>
          </a:ln>
        </p:spPr>
      </p:pic>
      <p:pic>
        <p:nvPicPr>
          <p:cNvPr id="271" name="Google Shape;271;p34"/>
          <p:cNvPicPr preferRelativeResize="0"/>
          <p:nvPr/>
        </p:nvPicPr>
        <p:blipFill>
          <a:blip r:embed="rId4">
            <a:alphaModFix/>
          </a:blip>
          <a:stretch>
            <a:fillRect/>
          </a:stretch>
        </p:blipFill>
        <p:spPr>
          <a:xfrm>
            <a:off x="-87434" y="874775"/>
            <a:ext cx="8986751" cy="4974949"/>
          </a:xfrm>
          <a:prstGeom prst="rect">
            <a:avLst/>
          </a:prstGeom>
          <a:noFill/>
          <a:ln>
            <a:noFill/>
          </a:ln>
        </p:spPr>
      </p:pic>
      <p:pic>
        <p:nvPicPr>
          <p:cNvPr id="272" name="Google Shape;272;p34" title="RECCAP-2_icon_update_2025 (1).png"/>
          <p:cNvPicPr preferRelativeResize="0"/>
          <p:nvPr/>
        </p:nvPicPr>
        <p:blipFill>
          <a:blip r:embed="rId5">
            <a:alphaModFix/>
          </a:blip>
          <a:stretch>
            <a:fillRect/>
          </a:stretch>
        </p:blipFill>
        <p:spPr>
          <a:xfrm>
            <a:off x="9300918" y="1190986"/>
            <a:ext cx="1774721" cy="822000"/>
          </a:xfrm>
          <a:prstGeom prst="rect">
            <a:avLst/>
          </a:prstGeom>
          <a:noFill/>
          <a:ln>
            <a:noFill/>
          </a:ln>
        </p:spPr>
      </p:pic>
      <p:sp>
        <p:nvSpPr>
          <p:cNvPr id="273" name="Google Shape;273;p34"/>
          <p:cNvSpPr txBox="1"/>
          <p:nvPr>
            <p:ph type="title"/>
          </p:nvPr>
        </p:nvSpPr>
        <p:spPr>
          <a:xfrm>
            <a:off x="176055" y="175950"/>
            <a:ext cx="106776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300">
                <a:solidFill>
                  <a:schemeClr val="dk1"/>
                </a:solidFill>
              </a:rPr>
              <a:t>Global Carbon Project &amp; RECCAP-2</a:t>
            </a:r>
            <a:endParaRPr sz="3300">
              <a:solidFill>
                <a:schemeClr val="dk1"/>
              </a:solidFill>
            </a:endParaRPr>
          </a:p>
        </p:txBody>
      </p:sp>
      <p:pic>
        <p:nvPicPr>
          <p:cNvPr id="274" name="Google Shape;274;p34"/>
          <p:cNvPicPr preferRelativeResize="0"/>
          <p:nvPr/>
        </p:nvPicPr>
        <p:blipFill>
          <a:blip r:embed="rId6">
            <a:alphaModFix/>
          </a:blip>
          <a:stretch>
            <a:fillRect/>
          </a:stretch>
        </p:blipFill>
        <p:spPr>
          <a:xfrm>
            <a:off x="11152459" y="1160962"/>
            <a:ext cx="832942" cy="9653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8" name="Shape 278"/>
        <p:cNvGrpSpPr/>
        <p:nvPr/>
      </p:nvGrpSpPr>
      <p:grpSpPr>
        <a:xfrm>
          <a:off x="0" y="0"/>
          <a:ext cx="0" cy="0"/>
          <a:chOff x="0" y="0"/>
          <a:chExt cx="0" cy="0"/>
        </a:xfrm>
      </p:grpSpPr>
      <p:pic>
        <p:nvPicPr>
          <p:cNvPr id="279" name="Google Shape;279;p35"/>
          <p:cNvPicPr preferRelativeResize="0"/>
          <p:nvPr/>
        </p:nvPicPr>
        <p:blipFill>
          <a:blip r:embed="rId3">
            <a:alphaModFix/>
          </a:blip>
          <a:stretch>
            <a:fillRect/>
          </a:stretch>
        </p:blipFill>
        <p:spPr>
          <a:xfrm>
            <a:off x="626675" y="81025"/>
            <a:ext cx="10403900" cy="5823674"/>
          </a:xfrm>
          <a:prstGeom prst="rect">
            <a:avLst/>
          </a:prstGeom>
          <a:noFill/>
          <a:ln>
            <a:noFill/>
          </a:ln>
        </p:spPr>
      </p:pic>
      <p:sp>
        <p:nvSpPr>
          <p:cNvPr id="280" name="Google Shape;280;p35"/>
          <p:cNvSpPr/>
          <p:nvPr/>
        </p:nvSpPr>
        <p:spPr>
          <a:xfrm>
            <a:off x="0" y="6318000"/>
            <a:ext cx="12192000" cy="540000"/>
          </a:xfrm>
          <a:prstGeom prst="rect">
            <a:avLst/>
          </a:prstGeom>
          <a:solidFill>
            <a:srgbClr val="E9C46A">
              <a:alpha val="72550"/>
            </a:srgbClr>
          </a:solidFill>
          <a:ln>
            <a:noFill/>
          </a:ln>
        </p:spPr>
        <p:txBody>
          <a:bodyPr anchorCtr="0" anchor="ctr" bIns="91425" lIns="91425" spcFirstLastPara="1" rIns="91425" wrap="square" tIns="91425">
            <a:noAutofit/>
          </a:bodyPr>
          <a:lstStyle/>
          <a:p>
            <a:pPr indent="0" lvl="0" marL="0" rtl="0" algn="l">
              <a:spcBef>
                <a:spcPts val="0"/>
              </a:spcBef>
              <a:spcAft>
                <a:spcPts val="600"/>
              </a:spcAft>
              <a:buNone/>
            </a:pPr>
            <a:r>
              <a:rPr lang="en-GB">
                <a:solidFill>
                  <a:schemeClr val="lt1"/>
                </a:solidFill>
                <a:latin typeface="Montserrat SemiBold"/>
                <a:ea typeface="Montserrat SemiBold"/>
                <a:cs typeface="Montserrat SemiBold"/>
                <a:sym typeface="Montserrat SemiBold"/>
              </a:rPr>
              <a:t>4.1: Develop guidance and datasets to support the consistent comparison and assessment of bottom-up and top-down methodologies with national GHG inventories. </a:t>
            </a:r>
            <a:endParaRPr>
              <a:solidFill>
                <a:schemeClr val="lt1"/>
              </a:solidFill>
              <a:latin typeface="Montserrat SemiBold"/>
              <a:ea typeface="Montserrat SemiBold"/>
              <a:cs typeface="Montserrat SemiBold"/>
              <a:sym typeface="Montserrat SemiBold"/>
            </a:endParaRPr>
          </a:p>
        </p:txBody>
      </p:sp>
      <p:sp>
        <p:nvSpPr>
          <p:cNvPr id="281" name="Google Shape;281;p35"/>
          <p:cNvSpPr/>
          <p:nvPr/>
        </p:nvSpPr>
        <p:spPr>
          <a:xfrm>
            <a:off x="0" y="5957991"/>
            <a:ext cx="12192000" cy="360000"/>
          </a:xfrm>
          <a:prstGeom prst="rect">
            <a:avLst/>
          </a:prstGeom>
          <a:solidFill>
            <a:srgbClr val="E9C4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Montserrat SemiBold"/>
                <a:ea typeface="Montserrat SemiBold"/>
                <a:cs typeface="Montserrat SemiBold"/>
                <a:sym typeface="Montserrat SemiBold"/>
              </a:rPr>
              <a:t>4: Support efforts to reconcile bottom-up, top-down, and inventory estimates of GHG emissions and removals</a:t>
            </a:r>
            <a:endParaRPr>
              <a:solidFill>
                <a:schemeClr val="lt1"/>
              </a:solidFill>
              <a:latin typeface="Montserrat SemiBold"/>
              <a:ea typeface="Montserrat SemiBold"/>
              <a:cs typeface="Montserrat SemiBold"/>
              <a:sym typeface="Montserrat SemiBold"/>
            </a:endParaRPr>
          </a:p>
        </p:txBody>
      </p:sp>
      <p:sp>
        <p:nvSpPr>
          <p:cNvPr id="282" name="Google Shape;282;p35"/>
          <p:cNvSpPr/>
          <p:nvPr/>
        </p:nvSpPr>
        <p:spPr>
          <a:xfrm>
            <a:off x="678305" y="4297887"/>
            <a:ext cx="4697100" cy="5400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36"/>
          <p:cNvSpPr/>
          <p:nvPr/>
        </p:nvSpPr>
        <p:spPr>
          <a:xfrm>
            <a:off x="0" y="0"/>
            <a:ext cx="12192000" cy="6858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8" name="Google Shape;288;p36"/>
          <p:cNvSpPr txBox="1"/>
          <p:nvPr>
            <p:ph idx="1" type="body"/>
          </p:nvPr>
        </p:nvSpPr>
        <p:spPr>
          <a:xfrm>
            <a:off x="176050" y="892601"/>
            <a:ext cx="6636000" cy="4154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GB" sz="2000">
                <a:latin typeface="Montserrat"/>
                <a:ea typeface="Montserrat"/>
                <a:cs typeface="Montserrat"/>
                <a:sym typeface="Montserrat"/>
              </a:rPr>
              <a:t>A global, multi-institutional network formed by universities, NGOs, and technology companies</a:t>
            </a:r>
            <a:endParaRPr sz="2000">
              <a:latin typeface="Montserrat"/>
              <a:ea typeface="Montserrat"/>
              <a:cs typeface="Montserrat"/>
              <a:sym typeface="Montserrat"/>
            </a:endParaRPr>
          </a:p>
          <a:p>
            <a:pPr indent="0" lvl="0" marL="0" rtl="0" algn="l">
              <a:lnSpc>
                <a:spcPct val="115000"/>
              </a:lnSpc>
              <a:spcBef>
                <a:spcPts val="1200"/>
              </a:spcBef>
              <a:spcAft>
                <a:spcPts val="0"/>
              </a:spcAft>
              <a:buNone/>
            </a:pPr>
            <a:r>
              <a:rPr lang="en-GB" sz="2000">
                <a:latin typeface="Montserrat"/>
                <a:ea typeface="Montserrat"/>
                <a:cs typeface="Montserrat"/>
                <a:sym typeface="Montserrat"/>
              </a:rPr>
              <a:t>It provides annual up-to-date and detailed spatial databases on land use/land cover and changes and their impacts.  </a:t>
            </a:r>
            <a:endParaRPr sz="2000">
              <a:latin typeface="Montserrat"/>
              <a:ea typeface="Montserrat"/>
              <a:cs typeface="Montserrat"/>
              <a:sym typeface="Montserrat"/>
            </a:endParaRPr>
          </a:p>
          <a:p>
            <a:pPr indent="0" lvl="0" marL="0" rtl="0" algn="l">
              <a:lnSpc>
                <a:spcPct val="115000"/>
              </a:lnSpc>
              <a:spcBef>
                <a:spcPts val="1200"/>
              </a:spcBef>
              <a:spcAft>
                <a:spcPts val="0"/>
              </a:spcAft>
              <a:buNone/>
            </a:pPr>
            <a:r>
              <a:rPr lang="en-GB" sz="2000">
                <a:latin typeface="Montserrat"/>
                <a:ea typeface="Montserrat"/>
                <a:cs typeface="Montserrat"/>
                <a:sym typeface="Montserrat"/>
              </a:rPr>
              <a:t>Launched 2015 in Brazil, MapBiomas is now active in 14 countries across South America and Indonesia. </a:t>
            </a:r>
            <a:endParaRPr sz="2000">
              <a:latin typeface="Montserrat"/>
              <a:ea typeface="Montserrat"/>
              <a:cs typeface="Montserrat"/>
              <a:sym typeface="Montserrat"/>
            </a:endParaRPr>
          </a:p>
          <a:p>
            <a:pPr indent="0" lvl="0" marL="0" rtl="0" algn="l">
              <a:lnSpc>
                <a:spcPct val="115000"/>
              </a:lnSpc>
              <a:spcBef>
                <a:spcPts val="1200"/>
              </a:spcBef>
              <a:spcAft>
                <a:spcPts val="1200"/>
              </a:spcAft>
              <a:buNone/>
            </a:pPr>
            <a:r>
              <a:rPr lang="en-GB" sz="2000">
                <a:latin typeface="Montserrat"/>
                <a:ea typeface="Montserrat"/>
                <a:cs typeface="Montserrat"/>
                <a:sym typeface="Montserrat"/>
              </a:rPr>
              <a:t>(Also ESA WorldCover, CCI Land Cover …etc)</a:t>
            </a:r>
            <a:endParaRPr sz="2000">
              <a:latin typeface="Montserrat"/>
              <a:ea typeface="Montserrat"/>
              <a:cs typeface="Montserrat"/>
              <a:sym typeface="Montserrat"/>
            </a:endParaRPr>
          </a:p>
        </p:txBody>
      </p:sp>
      <p:pic>
        <p:nvPicPr>
          <p:cNvPr id="289" name="Google Shape;289;p36"/>
          <p:cNvPicPr preferRelativeResize="0"/>
          <p:nvPr/>
        </p:nvPicPr>
        <p:blipFill>
          <a:blip r:embed="rId3">
            <a:alphaModFix/>
          </a:blip>
          <a:stretch>
            <a:fillRect/>
          </a:stretch>
        </p:blipFill>
        <p:spPr>
          <a:xfrm>
            <a:off x="7196375" y="2462699"/>
            <a:ext cx="4673523" cy="2313226"/>
          </a:xfrm>
          <a:prstGeom prst="rect">
            <a:avLst/>
          </a:prstGeom>
          <a:noFill/>
          <a:ln>
            <a:noFill/>
          </a:ln>
        </p:spPr>
      </p:pic>
      <p:pic>
        <p:nvPicPr>
          <p:cNvPr id="290" name="Google Shape;290;p36"/>
          <p:cNvPicPr preferRelativeResize="0"/>
          <p:nvPr/>
        </p:nvPicPr>
        <p:blipFill>
          <a:blip r:embed="rId4">
            <a:alphaModFix/>
          </a:blip>
          <a:stretch>
            <a:fillRect/>
          </a:stretch>
        </p:blipFill>
        <p:spPr>
          <a:xfrm>
            <a:off x="10372200" y="697124"/>
            <a:ext cx="1238901" cy="1005800"/>
          </a:xfrm>
          <a:prstGeom prst="rect">
            <a:avLst/>
          </a:prstGeom>
          <a:noFill/>
          <a:ln>
            <a:noFill/>
          </a:ln>
        </p:spPr>
      </p:pic>
      <p:pic>
        <p:nvPicPr>
          <p:cNvPr id="291" name="Google Shape;291;p36"/>
          <p:cNvPicPr preferRelativeResize="0"/>
          <p:nvPr/>
        </p:nvPicPr>
        <p:blipFill>
          <a:blip r:embed="rId5">
            <a:alphaModFix/>
          </a:blip>
          <a:stretch>
            <a:fillRect/>
          </a:stretch>
        </p:blipFill>
        <p:spPr>
          <a:xfrm>
            <a:off x="7578175" y="591081"/>
            <a:ext cx="2189850" cy="1217876"/>
          </a:xfrm>
          <a:prstGeom prst="rect">
            <a:avLst/>
          </a:prstGeom>
          <a:noFill/>
          <a:ln>
            <a:noFill/>
          </a:ln>
        </p:spPr>
      </p:pic>
      <p:sp>
        <p:nvSpPr>
          <p:cNvPr id="292" name="Google Shape;292;p36"/>
          <p:cNvSpPr/>
          <p:nvPr/>
        </p:nvSpPr>
        <p:spPr>
          <a:xfrm>
            <a:off x="0" y="6138000"/>
            <a:ext cx="12192000" cy="720000"/>
          </a:xfrm>
          <a:prstGeom prst="rect">
            <a:avLst/>
          </a:prstGeom>
          <a:solidFill>
            <a:srgbClr val="F4A361">
              <a:alpha val="64560"/>
            </a:srgbClr>
          </a:solidFill>
          <a:ln>
            <a:noFill/>
          </a:ln>
        </p:spPr>
        <p:txBody>
          <a:bodyPr anchorCtr="0" anchor="ctr" bIns="91425" lIns="91425" spcFirstLastPara="1" rIns="91425" wrap="square" tIns="91425">
            <a:noAutofit/>
          </a:bodyPr>
          <a:lstStyle/>
          <a:p>
            <a:pPr indent="0" lvl="0" marL="0" rtl="0" algn="l">
              <a:spcBef>
                <a:spcPts val="0"/>
              </a:spcBef>
              <a:spcAft>
                <a:spcPts val="600"/>
              </a:spcAft>
              <a:buNone/>
            </a:pPr>
            <a:r>
              <a:rPr lang="en-GB">
                <a:solidFill>
                  <a:schemeClr val="lt1"/>
                </a:solidFill>
                <a:latin typeface="Montserrat SemiBold"/>
                <a:ea typeface="Montserrat SemiBold"/>
                <a:cs typeface="Montserrat SemiBold"/>
                <a:sym typeface="Montserrat SemiBold"/>
              </a:rPr>
              <a:t>5.1: Provide demonstration studies (nationally/regionally but also globally) that illustrate and demonstrate capacity to generate IPCC classes through amalgamation of mapped FAO LCCS classes, given the latter can be mapped directly from Earth observation data or reconstructed from existing land cover products.</a:t>
            </a:r>
            <a:endParaRPr>
              <a:solidFill>
                <a:schemeClr val="lt1"/>
              </a:solidFill>
              <a:latin typeface="Montserrat SemiBold"/>
              <a:ea typeface="Montserrat SemiBold"/>
              <a:cs typeface="Montserrat SemiBold"/>
              <a:sym typeface="Montserrat SemiBold"/>
            </a:endParaRPr>
          </a:p>
        </p:txBody>
      </p:sp>
      <p:sp>
        <p:nvSpPr>
          <p:cNvPr id="293" name="Google Shape;293;p36"/>
          <p:cNvSpPr/>
          <p:nvPr/>
        </p:nvSpPr>
        <p:spPr>
          <a:xfrm>
            <a:off x="0" y="5778003"/>
            <a:ext cx="12192000" cy="360000"/>
          </a:xfrm>
          <a:prstGeom prst="rect">
            <a:avLst/>
          </a:prstGeom>
          <a:solidFill>
            <a:srgbClr val="F4A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Montserrat SemiBold"/>
                <a:ea typeface="Montserrat SemiBold"/>
                <a:cs typeface="Montserrat SemiBold"/>
                <a:sym typeface="Montserrat SemiBold"/>
              </a:rPr>
              <a:t>5: Systematically target activities to support IPCC Land Cover classes</a:t>
            </a:r>
            <a:endParaRPr>
              <a:solidFill>
                <a:schemeClr val="lt1"/>
              </a:solidFill>
              <a:latin typeface="Montserrat SemiBold"/>
              <a:ea typeface="Montserrat SemiBold"/>
              <a:cs typeface="Montserrat SemiBold"/>
              <a:sym typeface="Montserrat SemiBold"/>
            </a:endParaRPr>
          </a:p>
        </p:txBody>
      </p:sp>
      <p:sp>
        <p:nvSpPr>
          <p:cNvPr id="294" name="Google Shape;294;p36"/>
          <p:cNvSpPr txBox="1"/>
          <p:nvPr>
            <p:ph type="title"/>
          </p:nvPr>
        </p:nvSpPr>
        <p:spPr>
          <a:xfrm>
            <a:off x="176050" y="175950"/>
            <a:ext cx="34338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300">
                <a:solidFill>
                  <a:schemeClr val="dk1"/>
                </a:solidFill>
              </a:rPr>
              <a:t>MapBiomas</a:t>
            </a:r>
            <a:endParaRPr sz="33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8" name="Shape 298"/>
        <p:cNvGrpSpPr/>
        <p:nvPr/>
      </p:nvGrpSpPr>
      <p:grpSpPr>
        <a:xfrm>
          <a:off x="0" y="0"/>
          <a:ext cx="0" cy="0"/>
          <a:chOff x="0" y="0"/>
          <a:chExt cx="0" cy="0"/>
        </a:xfrm>
      </p:grpSpPr>
      <p:sp>
        <p:nvSpPr>
          <p:cNvPr id="299" name="Google Shape;299;p37"/>
          <p:cNvSpPr/>
          <p:nvPr/>
        </p:nvSpPr>
        <p:spPr>
          <a:xfrm flipH="1" rot="10800000">
            <a:off x="213100" y="742250"/>
            <a:ext cx="9174900" cy="392400"/>
          </a:xfrm>
          <a:prstGeom prst="rect">
            <a:avLst/>
          </a:prstGeom>
          <a:solidFill>
            <a:srgbClr val="F4A361">
              <a:alpha val="6456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0" name="Google Shape;300;p37"/>
          <p:cNvSpPr/>
          <p:nvPr/>
        </p:nvSpPr>
        <p:spPr>
          <a:xfrm flipH="1" rot="10800000">
            <a:off x="213100" y="2081850"/>
            <a:ext cx="9186000" cy="397200"/>
          </a:xfrm>
          <a:prstGeom prst="rect">
            <a:avLst/>
          </a:prstGeom>
          <a:solidFill>
            <a:srgbClr val="F4A361">
              <a:alpha val="6456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1" name="Google Shape;301;p37"/>
          <p:cNvSpPr/>
          <p:nvPr/>
        </p:nvSpPr>
        <p:spPr>
          <a:xfrm flipH="1" rot="10800000">
            <a:off x="218800" y="3450697"/>
            <a:ext cx="9163500" cy="358800"/>
          </a:xfrm>
          <a:prstGeom prst="rect">
            <a:avLst/>
          </a:prstGeom>
          <a:solidFill>
            <a:srgbClr val="F4A361">
              <a:alpha val="6456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2" name="Google Shape;302;p37"/>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b="1" lang="en-GB" sz="2200">
                <a:solidFill>
                  <a:schemeClr val="dk1"/>
                </a:solidFill>
              </a:rPr>
              <a:t>Actions 5.3/ 5.4/ 5.5: </a:t>
            </a:r>
            <a:r>
              <a:rPr lang="en-GB" sz="2200">
                <a:solidFill>
                  <a:schemeClr val="dk1"/>
                </a:solidFill>
              </a:rPr>
              <a:t>Wetlands</a:t>
            </a:r>
            <a:endParaRPr sz="3300">
              <a:solidFill>
                <a:schemeClr val="dk1"/>
              </a:solidFill>
            </a:endParaRPr>
          </a:p>
        </p:txBody>
      </p:sp>
      <p:sp>
        <p:nvSpPr>
          <p:cNvPr id="303" name="Google Shape;303;p37"/>
          <p:cNvSpPr txBox="1"/>
          <p:nvPr/>
        </p:nvSpPr>
        <p:spPr>
          <a:xfrm>
            <a:off x="228250" y="732959"/>
            <a:ext cx="9282000" cy="3295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000"/>
              </a:spcBef>
              <a:spcAft>
                <a:spcPts val="0"/>
              </a:spcAft>
              <a:buClr>
                <a:schemeClr val="dk1"/>
              </a:buClr>
              <a:buSzPts val="1100"/>
              <a:buFont typeface="Arial"/>
              <a:buNone/>
            </a:pPr>
            <a:r>
              <a:rPr b="0" i="0" lang="en-GB" sz="1500" u="none" cap="none" strike="noStrike">
                <a:solidFill>
                  <a:schemeClr val="dk1"/>
                </a:solidFill>
                <a:latin typeface="Montserrat"/>
                <a:ea typeface="Montserrat"/>
                <a:cs typeface="Montserrat"/>
                <a:sym typeface="Montserrat"/>
              </a:rPr>
              <a:t>❖</a:t>
            </a:r>
            <a:r>
              <a:rPr b="0" i="0" lang="en-GB" sz="1500" u="none" cap="none" strike="noStrike">
                <a:solidFill>
                  <a:schemeClr val="dk1"/>
                </a:solidFill>
                <a:latin typeface="Montserrat"/>
                <a:ea typeface="Montserrat"/>
                <a:cs typeface="Montserrat"/>
                <a:sym typeface="Montserrat"/>
              </a:rPr>
              <a:t> </a:t>
            </a:r>
            <a:r>
              <a:rPr b="1" i="0" lang="en-GB" sz="1500" u="none" cap="none" strike="noStrike">
                <a:solidFill>
                  <a:schemeClr val="dk1"/>
                </a:solidFill>
                <a:latin typeface="Arial"/>
                <a:ea typeface="Arial"/>
                <a:cs typeface="Arial"/>
                <a:sym typeface="Arial"/>
              </a:rPr>
              <a:t>Action 5.3:</a:t>
            </a:r>
            <a:r>
              <a:rPr b="1" i="0" lang="en-GB" sz="1500" u="none" cap="none" strike="noStrike">
                <a:solidFill>
                  <a:schemeClr val="dk1"/>
                </a:solidFill>
                <a:latin typeface="Arial"/>
                <a:ea typeface="Arial"/>
                <a:cs typeface="Arial"/>
                <a:sym typeface="Arial"/>
              </a:rPr>
              <a:t>  </a:t>
            </a:r>
            <a:r>
              <a:rPr b="0" i="0" lang="en-GB" sz="1500" u="none" cap="none" strike="noStrike">
                <a:solidFill>
                  <a:schemeClr val="dk1"/>
                </a:solidFill>
                <a:latin typeface="Arial"/>
                <a:ea typeface="Arial"/>
                <a:cs typeface="Arial"/>
                <a:sym typeface="Arial"/>
              </a:rPr>
              <a:t>Consider best practice for including Blue Carbon Ecosystems (BCEs) in national inventories </a:t>
            </a:r>
            <a:endParaRPr b="0" i="0" sz="100" u="none" cap="none" strike="noStrike">
              <a:solidFill>
                <a:schemeClr val="dk1"/>
              </a:solidFill>
              <a:latin typeface="Arial"/>
              <a:ea typeface="Arial"/>
              <a:cs typeface="Arial"/>
              <a:sym typeface="Arial"/>
            </a:endParaRPr>
          </a:p>
          <a:p>
            <a:pPr indent="0" lvl="0" marL="0" marR="0" rtl="0" algn="l">
              <a:lnSpc>
                <a:spcPct val="115000"/>
              </a:lnSpc>
              <a:spcBef>
                <a:spcPts val="1000"/>
              </a:spcBef>
              <a:spcAft>
                <a:spcPts val="0"/>
              </a:spcAft>
              <a:buClr>
                <a:schemeClr val="dk1"/>
              </a:buClr>
              <a:buSzPts val="1100"/>
              <a:buFont typeface="Arial"/>
              <a:buNone/>
            </a:pPr>
            <a:r>
              <a:rPr b="0" i="0" lang="en-GB" sz="100" u="none" cap="none" strike="noStrike">
                <a:solidFill>
                  <a:schemeClr val="dk1"/>
                </a:solidFill>
                <a:latin typeface="Arial"/>
                <a:ea typeface="Arial"/>
                <a:cs typeface="Arial"/>
                <a:sym typeface="Arial"/>
              </a:rPr>
              <a:t>                                                                                                                  </a:t>
            </a:r>
            <a:endParaRPr b="1" i="0" sz="1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chemeClr val="dk1"/>
              </a:buClr>
              <a:buSzPts val="1500"/>
              <a:buFont typeface="Arial"/>
              <a:buChar char="-"/>
            </a:pPr>
            <a:r>
              <a:rPr b="1" lang="en-GB" sz="1500">
                <a:solidFill>
                  <a:schemeClr val="dk1"/>
                </a:solidFill>
              </a:rPr>
              <a:t>GFOI/</a:t>
            </a:r>
            <a:r>
              <a:rPr b="1" i="0" lang="en-GB" sz="1500" u="none" cap="none" strike="noStrike">
                <a:solidFill>
                  <a:schemeClr val="dk1"/>
                </a:solidFill>
                <a:latin typeface="Arial"/>
                <a:ea typeface="Arial"/>
                <a:cs typeface="Arial"/>
                <a:sym typeface="Arial"/>
              </a:rPr>
              <a:t>MGD</a:t>
            </a:r>
            <a:r>
              <a:rPr i="0" lang="en-GB" sz="1500" u="none" cap="none" strike="noStrike">
                <a:solidFill>
                  <a:schemeClr val="dk1"/>
                </a:solidFill>
              </a:rPr>
              <a:t>: Blue Carbon Guidance</a:t>
            </a:r>
            <a:r>
              <a:rPr lang="en-GB" sz="1500">
                <a:solidFill>
                  <a:schemeClr val="dk1"/>
                </a:solidFill>
              </a:rPr>
              <a:t> for REDD+ reporting published in 2025</a:t>
            </a:r>
            <a:endParaRPr i="0" sz="1500" u="none" cap="none" strike="noStrike">
              <a:solidFill>
                <a:schemeClr val="dk1"/>
              </a:solidFill>
            </a:endParaRPr>
          </a:p>
          <a:p>
            <a:pPr indent="-323850" lvl="0" marL="457200" marR="0" rtl="0" algn="l">
              <a:lnSpc>
                <a:spcPct val="115000"/>
              </a:lnSpc>
              <a:spcBef>
                <a:spcPts val="0"/>
              </a:spcBef>
              <a:spcAft>
                <a:spcPts val="0"/>
              </a:spcAft>
              <a:buClr>
                <a:schemeClr val="dk1"/>
              </a:buClr>
              <a:buSzPts val="1500"/>
              <a:buChar char="-"/>
            </a:pPr>
            <a:r>
              <a:rPr b="1" lang="en-GB" sz="1500">
                <a:solidFill>
                  <a:schemeClr val="dk1"/>
                </a:solidFill>
              </a:rPr>
              <a:t>Global Mangrove Watch (JAXA) </a:t>
            </a:r>
            <a:r>
              <a:rPr lang="en-GB" sz="1500">
                <a:solidFill>
                  <a:schemeClr val="dk1"/>
                </a:solidFill>
              </a:rPr>
              <a:t>– 1985-2025 annual time-series for release in 2026</a:t>
            </a:r>
            <a:endParaRPr sz="1500">
              <a:solidFill>
                <a:schemeClr val="dk1"/>
              </a:solidFill>
            </a:endParaRPr>
          </a:p>
          <a:p>
            <a:pPr indent="-323850" lvl="0" marL="457200" rtl="0" algn="l">
              <a:lnSpc>
                <a:spcPct val="115000"/>
              </a:lnSpc>
              <a:spcBef>
                <a:spcPts val="0"/>
              </a:spcBef>
              <a:spcAft>
                <a:spcPts val="0"/>
              </a:spcAft>
              <a:buClr>
                <a:schemeClr val="dk1"/>
              </a:buClr>
              <a:buSzPts val="1500"/>
              <a:buChar char="-"/>
            </a:pPr>
            <a:r>
              <a:rPr b="1" lang="en-GB">
                <a:solidFill>
                  <a:schemeClr val="dk1"/>
                </a:solidFill>
              </a:rPr>
              <a:t>Coastal</a:t>
            </a:r>
            <a:r>
              <a:rPr b="1" lang="en-GB">
                <a:solidFill>
                  <a:schemeClr val="dk1"/>
                </a:solidFill>
              </a:rPr>
              <a:t> Blue Carbon Project (ESA)</a:t>
            </a:r>
            <a:r>
              <a:rPr lang="en-GB">
                <a:solidFill>
                  <a:schemeClr val="dk1"/>
                </a:solidFill>
              </a:rPr>
              <a:t> </a:t>
            </a:r>
            <a:r>
              <a:rPr b="1" lang="en-GB">
                <a:solidFill>
                  <a:schemeClr val="dk1"/>
                </a:solidFill>
              </a:rPr>
              <a:t>–</a:t>
            </a:r>
            <a:r>
              <a:rPr lang="en-GB">
                <a:solidFill>
                  <a:schemeClr val="dk1"/>
                </a:solidFill>
              </a:rPr>
              <a:t> seagrass, saltmarshes, mangroves</a:t>
            </a:r>
            <a:endParaRPr sz="1500">
              <a:solidFill>
                <a:schemeClr val="dk1"/>
              </a:solidFill>
            </a:endParaRPr>
          </a:p>
          <a:p>
            <a:pPr indent="0" lvl="0" marL="12700" marR="0" rtl="0" algn="l">
              <a:lnSpc>
                <a:spcPct val="115000"/>
              </a:lnSpc>
              <a:spcBef>
                <a:spcPts val="1000"/>
              </a:spcBef>
              <a:spcAft>
                <a:spcPts val="0"/>
              </a:spcAft>
              <a:buClr>
                <a:schemeClr val="dk1"/>
              </a:buClr>
              <a:buSzPts val="1100"/>
              <a:buFont typeface="Arial"/>
              <a:buNone/>
            </a:pPr>
            <a:r>
              <a:rPr b="0" i="0" lang="en-GB" sz="1500" u="none" cap="none" strike="noStrike">
                <a:solidFill>
                  <a:schemeClr val="dk1"/>
                </a:solidFill>
                <a:latin typeface="Montserrat"/>
                <a:ea typeface="Montserrat"/>
                <a:cs typeface="Montserrat"/>
                <a:sym typeface="Montserrat"/>
              </a:rPr>
              <a:t>❖ </a:t>
            </a:r>
            <a:r>
              <a:rPr b="1" i="0" lang="en-GB" sz="1500" u="none" cap="none" strike="noStrike">
                <a:solidFill>
                  <a:schemeClr val="dk1"/>
                </a:solidFill>
                <a:latin typeface="Arial"/>
                <a:ea typeface="Arial"/>
                <a:cs typeface="Arial"/>
                <a:sym typeface="Arial"/>
              </a:rPr>
              <a:t>Action 5.4</a:t>
            </a:r>
            <a:r>
              <a:rPr b="1" i="0" lang="en-GB" sz="1400" u="none" cap="none" strike="noStrike">
                <a:solidFill>
                  <a:schemeClr val="dk1"/>
                </a:solidFill>
                <a:latin typeface="Arial"/>
                <a:ea typeface="Arial"/>
                <a:cs typeface="Arial"/>
                <a:sym typeface="Arial"/>
              </a:rPr>
              <a:t>(a):  </a:t>
            </a:r>
            <a:r>
              <a:rPr b="0" i="0" lang="en-GB" sz="1500" u="none" cap="none" strike="noStrike">
                <a:solidFill>
                  <a:schemeClr val="dk1"/>
                </a:solidFill>
                <a:latin typeface="Arial"/>
                <a:ea typeface="Arial"/>
                <a:cs typeface="Arial"/>
                <a:sym typeface="Arial"/>
              </a:rPr>
              <a:t>Explore the development of new CEOS initiatives on wetlands mapping and monitoring</a:t>
            </a:r>
            <a:endParaRPr b="1" i="0" sz="100" u="none" cap="none" strike="noStrike">
              <a:solidFill>
                <a:schemeClr val="dk1"/>
              </a:solidFill>
              <a:latin typeface="Arial"/>
              <a:ea typeface="Arial"/>
              <a:cs typeface="Arial"/>
              <a:sym typeface="Arial"/>
            </a:endParaRPr>
          </a:p>
          <a:p>
            <a:pPr indent="0" lvl="0" marL="12700" marR="0" rtl="0" algn="l">
              <a:lnSpc>
                <a:spcPct val="115000"/>
              </a:lnSpc>
              <a:spcBef>
                <a:spcPts val="1000"/>
              </a:spcBef>
              <a:spcAft>
                <a:spcPts val="0"/>
              </a:spcAft>
              <a:buClr>
                <a:schemeClr val="dk1"/>
              </a:buClr>
              <a:buSzPts val="1100"/>
              <a:buFont typeface="Arial"/>
              <a:buNone/>
            </a:pPr>
            <a:r>
              <a:rPr b="1" i="0" lang="en-GB" sz="100" u="none" cap="none" strike="noStrike">
                <a:solidFill>
                  <a:schemeClr val="dk1"/>
                </a:solidFill>
                <a:latin typeface="Arial"/>
                <a:ea typeface="Arial"/>
                <a:cs typeface="Arial"/>
                <a:sym typeface="Arial"/>
              </a:rPr>
              <a:t>    </a:t>
            </a:r>
            <a:endParaRPr b="1" i="0" sz="1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chemeClr val="dk1"/>
              </a:buClr>
              <a:buSzPts val="1500"/>
              <a:buFont typeface="Arial"/>
              <a:buChar char="-"/>
            </a:pPr>
            <a:r>
              <a:rPr b="1" i="0" lang="en-GB" sz="1400" u="none" cap="none" strike="noStrike">
                <a:solidFill>
                  <a:schemeClr val="dk1"/>
                </a:solidFill>
                <a:latin typeface="Arial"/>
                <a:ea typeface="Arial"/>
                <a:cs typeface="Arial"/>
                <a:sym typeface="Arial"/>
              </a:rPr>
              <a:t>LSI-VC </a:t>
            </a:r>
            <a:r>
              <a:rPr b="1" lang="en-GB">
                <a:solidFill>
                  <a:schemeClr val="dk1"/>
                </a:solidFill>
              </a:rPr>
              <a:t>“</a:t>
            </a:r>
            <a:r>
              <a:rPr b="1" i="0" lang="en-GB" sz="1400" u="none" cap="none" strike="noStrike">
                <a:solidFill>
                  <a:schemeClr val="dk1"/>
                </a:solidFill>
                <a:latin typeface="Arial"/>
                <a:ea typeface="Arial"/>
                <a:cs typeface="Arial"/>
                <a:sym typeface="Arial"/>
              </a:rPr>
              <a:t>EO &amp; Wetlands</a:t>
            </a:r>
            <a:r>
              <a:rPr b="1" lang="en-GB">
                <a:solidFill>
                  <a:schemeClr val="dk1"/>
                </a:solidFill>
              </a:rPr>
              <a:t>”</a:t>
            </a:r>
            <a:r>
              <a:rPr i="0" lang="en-GB" sz="1400" u="none" cap="none" strike="noStrike">
                <a:solidFill>
                  <a:schemeClr val="dk1"/>
                </a:solidFill>
              </a:rPr>
              <a:t> theme initiated</a:t>
            </a:r>
            <a:endParaRPr i="0" sz="1400" u="none" cap="none" strike="noStrike">
              <a:solidFill>
                <a:schemeClr val="dk1"/>
              </a:solidFill>
            </a:endParaRPr>
          </a:p>
          <a:p>
            <a:pPr indent="-323850" lvl="0" marL="457200" marR="0" rtl="0" algn="l">
              <a:lnSpc>
                <a:spcPct val="115000"/>
              </a:lnSpc>
              <a:spcBef>
                <a:spcPts val="0"/>
              </a:spcBef>
              <a:spcAft>
                <a:spcPts val="0"/>
              </a:spcAft>
              <a:buClr>
                <a:schemeClr val="dk1"/>
              </a:buClr>
              <a:buSzPts val="1500"/>
              <a:buFont typeface="Arial"/>
              <a:buChar char="-"/>
            </a:pPr>
            <a:r>
              <a:rPr b="1" i="0" lang="en-GB" sz="1500" u="none" cap="none" strike="noStrike">
                <a:solidFill>
                  <a:schemeClr val="dk1"/>
                </a:solidFill>
              </a:rPr>
              <a:t>GEO-Wetlands</a:t>
            </a:r>
            <a:r>
              <a:rPr b="1" i="0" lang="en-GB" sz="1400" u="none" cap="none" strike="noStrike">
                <a:solidFill>
                  <a:schemeClr val="dk1"/>
                </a:solidFill>
                <a:latin typeface="Arial"/>
                <a:ea typeface="Arial"/>
                <a:cs typeface="Arial"/>
                <a:sym typeface="Arial"/>
              </a:rPr>
              <a:t> </a:t>
            </a:r>
            <a:r>
              <a:rPr i="0" lang="en-GB" sz="1400" u="none" cap="none" strike="noStrike">
                <a:solidFill>
                  <a:schemeClr val="dk1"/>
                </a:solidFill>
              </a:rPr>
              <a:t>in GEO Work Programme. Led by Ramsar, Wetlands Int’l, ESA and JAXA</a:t>
            </a:r>
            <a:endParaRPr i="0" sz="1400" u="none" cap="none" strike="noStrike">
              <a:solidFill>
                <a:schemeClr val="dk1"/>
              </a:solidFill>
            </a:endParaRPr>
          </a:p>
          <a:p>
            <a:pPr indent="-323850" lvl="0" marL="457200" marR="0" rtl="0" algn="l">
              <a:lnSpc>
                <a:spcPct val="115000"/>
              </a:lnSpc>
              <a:spcBef>
                <a:spcPts val="0"/>
              </a:spcBef>
              <a:spcAft>
                <a:spcPts val="0"/>
              </a:spcAft>
              <a:buClr>
                <a:schemeClr val="dk1"/>
              </a:buClr>
              <a:buSzPts val="1500"/>
              <a:buFont typeface="Arial"/>
              <a:buChar char="-"/>
            </a:pPr>
            <a:r>
              <a:rPr b="1" lang="en-GB">
                <a:solidFill>
                  <a:schemeClr val="dk1"/>
                </a:solidFill>
              </a:rPr>
              <a:t>Wetland Inundation Dynamics mapping (JAXA) </a:t>
            </a:r>
            <a:r>
              <a:rPr lang="en-GB">
                <a:solidFill>
                  <a:schemeClr val="dk1"/>
                </a:solidFill>
              </a:rPr>
              <a:t>- Tropical wetland temporal dynamics </a:t>
            </a:r>
            <a:r>
              <a:rPr i="0" lang="en-GB" sz="1400" u="none" cap="none" strike="noStrike">
                <a:solidFill>
                  <a:schemeClr val="dk1"/>
                </a:solidFill>
              </a:rPr>
              <a:t>   </a:t>
            </a:r>
            <a:r>
              <a:rPr b="1" i="0" lang="en-GB" sz="1400" u="none" cap="none" strike="noStrike">
                <a:solidFill>
                  <a:schemeClr val="dk1"/>
                </a:solidFill>
                <a:latin typeface="Arial"/>
                <a:ea typeface="Arial"/>
                <a:cs typeface="Arial"/>
                <a:sym typeface="Arial"/>
              </a:rPr>
              <a:t>                         </a:t>
            </a:r>
            <a:endParaRPr b="1" i="0" sz="1400" u="none" cap="none" strike="noStrike">
              <a:solidFill>
                <a:schemeClr val="dk1"/>
              </a:solidFill>
              <a:latin typeface="Arial"/>
              <a:ea typeface="Arial"/>
              <a:cs typeface="Arial"/>
              <a:sym typeface="Arial"/>
            </a:endParaRPr>
          </a:p>
          <a:p>
            <a:pPr indent="0" lvl="0" marL="12700" marR="0" rtl="0" algn="l">
              <a:lnSpc>
                <a:spcPct val="115000"/>
              </a:lnSpc>
              <a:spcBef>
                <a:spcPts val="1000"/>
              </a:spcBef>
              <a:spcAft>
                <a:spcPts val="0"/>
              </a:spcAft>
              <a:buClr>
                <a:schemeClr val="dk1"/>
              </a:buClr>
              <a:buSzPts val="1100"/>
              <a:buFont typeface="Arial"/>
              <a:buNone/>
            </a:pPr>
            <a:r>
              <a:rPr lang="en-GB" sz="1500">
                <a:solidFill>
                  <a:schemeClr val="dk1"/>
                </a:solidFill>
                <a:latin typeface="Montserrat"/>
                <a:ea typeface="Montserrat"/>
                <a:cs typeface="Montserrat"/>
                <a:sym typeface="Montserrat"/>
              </a:rPr>
              <a:t>❖ </a:t>
            </a:r>
            <a:r>
              <a:rPr b="1" lang="en-GB" sz="1500">
                <a:solidFill>
                  <a:schemeClr val="dk1"/>
                </a:solidFill>
              </a:rPr>
              <a:t>Action </a:t>
            </a:r>
            <a:r>
              <a:rPr b="1" i="0" lang="en-GB" sz="1400" u="none" cap="none" strike="noStrike">
                <a:solidFill>
                  <a:schemeClr val="dk1"/>
                </a:solidFill>
                <a:latin typeface="Arial"/>
                <a:ea typeface="Arial"/>
                <a:cs typeface="Arial"/>
                <a:sym typeface="Arial"/>
              </a:rPr>
              <a:t>5.4(b):  </a:t>
            </a:r>
            <a:r>
              <a:rPr b="0" i="0" lang="en-GB" sz="1500" u="none" cap="none" strike="noStrike">
                <a:solidFill>
                  <a:schemeClr val="dk1"/>
                </a:solidFill>
                <a:latin typeface="Arial"/>
                <a:ea typeface="Arial"/>
                <a:cs typeface="Arial"/>
                <a:sym typeface="Arial"/>
              </a:rPr>
              <a:t>Ensure that CEOS missions consider wetlands amongst their mission goals</a:t>
            </a:r>
            <a:endParaRPr sz="100">
              <a:solidFill>
                <a:schemeClr val="dk1"/>
              </a:solidFill>
            </a:endParaRPr>
          </a:p>
          <a:p>
            <a:pPr indent="0" lvl="0" marL="12700" marR="0" rtl="0" algn="l">
              <a:lnSpc>
                <a:spcPct val="115000"/>
              </a:lnSpc>
              <a:spcBef>
                <a:spcPts val="1000"/>
              </a:spcBef>
              <a:spcAft>
                <a:spcPts val="0"/>
              </a:spcAft>
              <a:buClr>
                <a:schemeClr val="dk1"/>
              </a:buClr>
              <a:buSzPts val="1100"/>
              <a:buFont typeface="Arial"/>
              <a:buNone/>
            </a:pPr>
            <a:r>
              <a:t/>
            </a:r>
            <a:endParaRPr sz="100">
              <a:solidFill>
                <a:schemeClr val="dk1"/>
              </a:solidFill>
            </a:endParaRPr>
          </a:p>
          <a:p>
            <a:pPr indent="-323850" lvl="0" marL="457200" marR="0" rtl="0" algn="l">
              <a:lnSpc>
                <a:spcPct val="115000"/>
              </a:lnSpc>
              <a:spcBef>
                <a:spcPts val="0"/>
              </a:spcBef>
              <a:spcAft>
                <a:spcPts val="0"/>
              </a:spcAft>
              <a:buClr>
                <a:schemeClr val="dk1"/>
              </a:buClr>
              <a:buSzPts val="1500"/>
              <a:buFont typeface="Arial"/>
              <a:buChar char="-"/>
            </a:pPr>
            <a:r>
              <a:rPr i="0" lang="en-GB" sz="1500" u="none" cap="none" strike="noStrike">
                <a:solidFill>
                  <a:schemeClr val="dk1"/>
                </a:solidFill>
              </a:rPr>
              <a:t>Wetlands science objectives in </a:t>
            </a:r>
            <a:r>
              <a:rPr b="1" i="0" lang="en-GB" sz="1500" u="none" cap="none" strike="noStrike">
                <a:solidFill>
                  <a:schemeClr val="dk1"/>
                </a:solidFill>
                <a:latin typeface="Arial"/>
                <a:ea typeface="Arial"/>
                <a:cs typeface="Arial"/>
                <a:sym typeface="Arial"/>
              </a:rPr>
              <a:t>ALOS-2, ALOS-4</a:t>
            </a:r>
            <a:r>
              <a:rPr b="1" lang="en-GB" sz="1500">
                <a:solidFill>
                  <a:schemeClr val="dk1"/>
                </a:solidFill>
              </a:rPr>
              <a:t>, </a:t>
            </a:r>
            <a:r>
              <a:rPr b="1" i="0" lang="en-GB" sz="1500" u="none" cap="none" strike="noStrike">
                <a:solidFill>
                  <a:schemeClr val="dk1"/>
                </a:solidFill>
                <a:latin typeface="Arial"/>
                <a:ea typeface="Arial"/>
                <a:cs typeface="Arial"/>
                <a:sym typeface="Arial"/>
              </a:rPr>
              <a:t>NISAR, ROSE-L, CHIME, LSTM </a:t>
            </a:r>
            <a:r>
              <a:rPr i="0" lang="en-GB" sz="1500" u="none" cap="none" strike="noStrike">
                <a:solidFill>
                  <a:schemeClr val="dk1"/>
                </a:solidFill>
              </a:rPr>
              <a:t>(others?...)</a:t>
            </a:r>
            <a:endParaRPr b="1" sz="1500">
              <a:solidFill>
                <a:srgbClr val="FF0000"/>
              </a:solidFill>
            </a:endParaRPr>
          </a:p>
        </p:txBody>
      </p:sp>
      <p:sp>
        <p:nvSpPr>
          <p:cNvPr id="304" name="Google Shape;304;p37"/>
          <p:cNvSpPr txBox="1"/>
          <p:nvPr/>
        </p:nvSpPr>
        <p:spPr>
          <a:xfrm>
            <a:off x="228250" y="4285473"/>
            <a:ext cx="9060000" cy="426000"/>
          </a:xfrm>
          <a:prstGeom prst="rect">
            <a:avLst/>
          </a:prstGeom>
          <a:solidFill>
            <a:srgbClr val="F4A361">
              <a:alpha val="64560"/>
            </a:srgbClr>
          </a:solidFill>
          <a:ln>
            <a:noFill/>
          </a:ln>
        </p:spPr>
        <p:txBody>
          <a:bodyPr anchorCtr="0" anchor="t" bIns="91425" lIns="91425" spcFirstLastPara="1" rIns="91425" wrap="square" tIns="91425">
            <a:noAutofit/>
          </a:bodyPr>
          <a:lstStyle/>
          <a:p>
            <a:pPr indent="0" lvl="0" marL="0" marR="0" rtl="0" algn="l">
              <a:lnSpc>
                <a:spcPct val="115000"/>
              </a:lnSpc>
              <a:spcBef>
                <a:spcPts val="1000"/>
              </a:spcBef>
              <a:spcAft>
                <a:spcPts val="0"/>
              </a:spcAft>
              <a:buClr>
                <a:schemeClr val="dk1"/>
              </a:buClr>
              <a:buSzPts val="1100"/>
              <a:buFont typeface="Arial"/>
              <a:buNone/>
            </a:pPr>
            <a:r>
              <a:rPr b="0" i="0" lang="en-GB" sz="1500" u="none" cap="none" strike="noStrike">
                <a:solidFill>
                  <a:schemeClr val="dk1"/>
                </a:solidFill>
                <a:latin typeface="Montserrat"/>
                <a:ea typeface="Montserrat"/>
                <a:cs typeface="Montserrat"/>
                <a:sym typeface="Montserrat"/>
              </a:rPr>
              <a:t>❖ </a:t>
            </a:r>
            <a:r>
              <a:rPr b="1" i="0" lang="en-GB" sz="1500" u="none" cap="none" strike="noStrike">
                <a:solidFill>
                  <a:srgbClr val="002060"/>
                </a:solidFill>
                <a:latin typeface="Arial"/>
                <a:ea typeface="Arial"/>
                <a:cs typeface="Arial"/>
                <a:sym typeface="Arial"/>
              </a:rPr>
              <a:t>Action 5.5: </a:t>
            </a:r>
            <a:r>
              <a:rPr b="1" i="0" lang="en-GB" sz="1500" u="none" cap="none" strike="noStrike">
                <a:solidFill>
                  <a:srgbClr val="002060"/>
                </a:solidFill>
                <a:latin typeface="Arial"/>
                <a:ea typeface="Arial"/>
                <a:cs typeface="Arial"/>
                <a:sym typeface="Arial"/>
              </a:rPr>
              <a:t> </a:t>
            </a:r>
            <a:r>
              <a:rPr b="0" i="0" lang="en-GB" sz="1500" u="none" cap="none" strike="noStrike">
                <a:solidFill>
                  <a:srgbClr val="002060"/>
                </a:solidFill>
                <a:latin typeface="Arial"/>
                <a:ea typeface="Arial"/>
                <a:cs typeface="Arial"/>
                <a:sym typeface="Arial"/>
              </a:rPr>
              <a:t>Establish closer collaboration with the Ramsar Conventio</a:t>
            </a:r>
            <a:r>
              <a:rPr lang="en-GB" sz="1500">
                <a:solidFill>
                  <a:srgbClr val="002060"/>
                </a:solidFill>
              </a:rPr>
              <a:t>n</a:t>
            </a:r>
            <a:endParaRPr b="0" i="0" sz="100" u="none" cap="none" strike="noStrike">
              <a:solidFill>
                <a:srgbClr val="002060"/>
              </a:solidFill>
              <a:latin typeface="Arial"/>
              <a:ea typeface="Arial"/>
              <a:cs typeface="Arial"/>
              <a:sym typeface="Arial"/>
            </a:endParaRPr>
          </a:p>
          <a:p>
            <a:pPr indent="0" lvl="0" marL="0" marR="0" rtl="0" algn="l">
              <a:lnSpc>
                <a:spcPct val="115000"/>
              </a:lnSpc>
              <a:spcBef>
                <a:spcPts val="1000"/>
              </a:spcBef>
              <a:spcAft>
                <a:spcPts val="0"/>
              </a:spcAft>
              <a:buClr>
                <a:schemeClr val="dk1"/>
              </a:buClr>
              <a:buSzPts val="1100"/>
              <a:buFont typeface="Arial"/>
              <a:buNone/>
            </a:pPr>
            <a:r>
              <a:t/>
            </a:r>
            <a:endParaRPr sz="100">
              <a:solidFill>
                <a:srgbClr val="002060"/>
              </a:solidFill>
            </a:endParaRPr>
          </a:p>
          <a:p>
            <a:pPr indent="-323850" lvl="0" marL="457200" marR="0" rtl="0" algn="l">
              <a:lnSpc>
                <a:spcPct val="115000"/>
              </a:lnSpc>
              <a:spcBef>
                <a:spcPts val="0"/>
              </a:spcBef>
              <a:spcAft>
                <a:spcPts val="0"/>
              </a:spcAft>
              <a:buClr>
                <a:schemeClr val="dk1"/>
              </a:buClr>
              <a:buSzPts val="1500"/>
              <a:buFont typeface="Arial"/>
              <a:buChar char="-"/>
            </a:pPr>
            <a:r>
              <a:rPr i="0" lang="en-GB" sz="1500" u="none" cap="none" strike="noStrike">
                <a:solidFill>
                  <a:schemeClr val="dk1"/>
                </a:solidFill>
              </a:rPr>
              <a:t>JAXA &amp; ESA long-term </a:t>
            </a:r>
            <a:r>
              <a:rPr b="1" i="0" lang="en-GB" sz="1500" u="none" cap="none" strike="noStrike">
                <a:solidFill>
                  <a:schemeClr val="dk1"/>
                </a:solidFill>
                <a:latin typeface="Arial"/>
                <a:ea typeface="Arial"/>
                <a:cs typeface="Arial"/>
                <a:sym typeface="Arial"/>
              </a:rPr>
              <a:t>Ramsar STRP Observer Organisations</a:t>
            </a:r>
            <a:endParaRPr b="1" i="0" sz="15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chemeClr val="dk1"/>
              </a:buClr>
              <a:buSzPts val="1500"/>
              <a:buFont typeface="Arial"/>
              <a:buChar char="-"/>
            </a:pPr>
            <a:r>
              <a:rPr lang="en-GB" sz="1500">
                <a:solidFill>
                  <a:schemeClr val="dk1"/>
                </a:solidFill>
              </a:rPr>
              <a:t>EO</a:t>
            </a:r>
            <a:r>
              <a:rPr i="0" lang="en-GB" sz="1500" u="none" cap="none" strike="noStrike">
                <a:solidFill>
                  <a:schemeClr val="dk1"/>
                </a:solidFill>
              </a:rPr>
              <a:t> Side Event and GEO-Wetlands exhibition </a:t>
            </a:r>
            <a:r>
              <a:rPr lang="en-GB" sz="1500">
                <a:solidFill>
                  <a:schemeClr val="dk1"/>
                </a:solidFill>
              </a:rPr>
              <a:t>at</a:t>
            </a:r>
            <a:r>
              <a:rPr b="1" lang="en-GB" sz="1500">
                <a:solidFill>
                  <a:schemeClr val="dk1"/>
                </a:solidFill>
              </a:rPr>
              <a:t> Ramsar </a:t>
            </a:r>
            <a:r>
              <a:rPr b="1" i="0" lang="en-GB" sz="1500" u="none" cap="none" strike="noStrike">
                <a:solidFill>
                  <a:schemeClr val="dk1"/>
                </a:solidFill>
                <a:latin typeface="Arial"/>
                <a:ea typeface="Arial"/>
                <a:cs typeface="Arial"/>
                <a:sym typeface="Arial"/>
              </a:rPr>
              <a:t>COP15</a:t>
            </a:r>
            <a:endParaRPr b="1" i="0" sz="15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chemeClr val="dk1"/>
              </a:buClr>
              <a:buSzPts val="1500"/>
              <a:buFont typeface="Arial"/>
              <a:buChar char="-"/>
            </a:pPr>
            <a:r>
              <a:rPr b="1" i="0" lang="en-GB" sz="1500" u="none" cap="none" strike="noStrike">
                <a:solidFill>
                  <a:schemeClr val="dk1"/>
                </a:solidFill>
                <a:latin typeface="Arial"/>
                <a:ea typeface="Arial"/>
                <a:cs typeface="Arial"/>
                <a:sym typeface="Arial"/>
              </a:rPr>
              <a:t>EO in the </a:t>
            </a:r>
            <a:r>
              <a:rPr b="1" lang="en-GB" sz="1500">
                <a:solidFill>
                  <a:schemeClr val="dk1"/>
                </a:solidFill>
              </a:rPr>
              <a:t>2025-2028 </a:t>
            </a:r>
            <a:r>
              <a:rPr b="1" i="0" lang="en-GB" sz="1500" u="none" cap="none" strike="noStrike">
                <a:solidFill>
                  <a:schemeClr val="dk1"/>
                </a:solidFill>
                <a:latin typeface="Arial"/>
                <a:ea typeface="Arial"/>
                <a:cs typeface="Arial"/>
                <a:sym typeface="Arial"/>
              </a:rPr>
              <a:t>Ramsar STRP Work Plan </a:t>
            </a:r>
            <a:r>
              <a:rPr i="0" lang="en-GB" sz="1500" u="none" cap="none" strike="noStrike">
                <a:solidFill>
                  <a:schemeClr val="dk1"/>
                </a:solidFill>
              </a:rPr>
              <a:t>(</a:t>
            </a:r>
            <a:r>
              <a:rPr lang="en-GB" sz="1500">
                <a:solidFill>
                  <a:schemeClr val="dk1"/>
                </a:solidFill>
              </a:rPr>
              <a:t>Task 2.2: “Advancing the development and use of technology, </a:t>
            </a:r>
            <a:r>
              <a:rPr lang="en-GB" sz="1500" u="sng">
                <a:solidFill>
                  <a:schemeClr val="dk1"/>
                </a:solidFill>
              </a:rPr>
              <a:t>especially through an initiative on Earth observation</a:t>
            </a:r>
            <a:r>
              <a:rPr lang="en-GB" sz="1500">
                <a:solidFill>
                  <a:schemeClr val="dk1"/>
                </a:solidFill>
              </a:rPr>
              <a:t>, for dynamic wetland mapping and inventory, assessment and conservation”.</a:t>
            </a:r>
            <a:endParaRPr b="0" i="0" sz="1600" u="none" cap="none" strike="noStrike">
              <a:solidFill>
                <a:schemeClr val="dk1"/>
              </a:solidFill>
              <a:latin typeface="Arial"/>
              <a:ea typeface="Arial"/>
              <a:cs typeface="Arial"/>
              <a:sym typeface="Arial"/>
            </a:endParaRPr>
          </a:p>
        </p:txBody>
      </p:sp>
      <p:pic>
        <p:nvPicPr>
          <p:cNvPr id="305" name="Google Shape;305;p37"/>
          <p:cNvPicPr preferRelativeResize="0"/>
          <p:nvPr/>
        </p:nvPicPr>
        <p:blipFill rotWithShape="1">
          <a:blip r:embed="rId3">
            <a:alphaModFix/>
          </a:blip>
          <a:srcRect b="0" l="0" r="0" t="0"/>
          <a:stretch/>
        </p:blipFill>
        <p:spPr>
          <a:xfrm>
            <a:off x="10316975" y="4688030"/>
            <a:ext cx="1085285" cy="1119325"/>
          </a:xfrm>
          <a:prstGeom prst="rect">
            <a:avLst/>
          </a:prstGeom>
          <a:noFill/>
          <a:ln>
            <a:noFill/>
          </a:ln>
        </p:spPr>
      </p:pic>
      <p:pic>
        <p:nvPicPr>
          <p:cNvPr id="306" name="Google Shape;306;p37"/>
          <p:cNvPicPr preferRelativeResize="0"/>
          <p:nvPr/>
        </p:nvPicPr>
        <p:blipFill>
          <a:blip r:embed="rId4">
            <a:alphaModFix/>
          </a:blip>
          <a:stretch>
            <a:fillRect/>
          </a:stretch>
        </p:blipFill>
        <p:spPr>
          <a:xfrm>
            <a:off x="9750850" y="888059"/>
            <a:ext cx="989135" cy="1171350"/>
          </a:xfrm>
          <a:prstGeom prst="rect">
            <a:avLst/>
          </a:prstGeom>
          <a:noFill/>
          <a:ln>
            <a:noFill/>
          </a:ln>
        </p:spPr>
      </p:pic>
      <p:pic>
        <p:nvPicPr>
          <p:cNvPr id="307" name="Google Shape;307;p37"/>
          <p:cNvPicPr preferRelativeResize="0"/>
          <p:nvPr/>
        </p:nvPicPr>
        <p:blipFill>
          <a:blip r:embed="rId5">
            <a:alphaModFix/>
          </a:blip>
          <a:stretch>
            <a:fillRect/>
          </a:stretch>
        </p:blipFill>
        <p:spPr>
          <a:xfrm>
            <a:off x="9855275" y="3400335"/>
            <a:ext cx="2008674" cy="982737"/>
          </a:xfrm>
          <a:prstGeom prst="rect">
            <a:avLst/>
          </a:prstGeom>
          <a:noFill/>
          <a:ln>
            <a:noFill/>
          </a:ln>
        </p:spPr>
      </p:pic>
      <p:pic>
        <p:nvPicPr>
          <p:cNvPr id="308" name="Google Shape;308;p37"/>
          <p:cNvPicPr preferRelativeResize="0"/>
          <p:nvPr/>
        </p:nvPicPr>
        <p:blipFill>
          <a:blip r:embed="rId6">
            <a:alphaModFix/>
          </a:blip>
          <a:stretch>
            <a:fillRect/>
          </a:stretch>
        </p:blipFill>
        <p:spPr>
          <a:xfrm>
            <a:off x="9607926" y="2404110"/>
            <a:ext cx="2323750" cy="823325"/>
          </a:xfrm>
          <a:prstGeom prst="rect">
            <a:avLst/>
          </a:prstGeom>
          <a:noFill/>
          <a:ln>
            <a:noFill/>
          </a:ln>
        </p:spPr>
      </p:pic>
      <p:pic>
        <p:nvPicPr>
          <p:cNvPr id="309" name="Google Shape;309;p37" title="Logo_ALOS_wetlands.png"/>
          <p:cNvPicPr preferRelativeResize="0"/>
          <p:nvPr/>
        </p:nvPicPr>
        <p:blipFill>
          <a:blip r:embed="rId7">
            <a:alphaModFix/>
          </a:blip>
          <a:stretch>
            <a:fillRect/>
          </a:stretch>
        </p:blipFill>
        <p:spPr>
          <a:xfrm>
            <a:off x="10851924" y="914058"/>
            <a:ext cx="1192375" cy="1190992"/>
          </a:xfrm>
          <a:prstGeom prst="rect">
            <a:avLst/>
          </a:prstGeom>
          <a:noFill/>
          <a:ln>
            <a:noFill/>
          </a:ln>
        </p:spPr>
      </p:pic>
      <p:sp>
        <p:nvSpPr>
          <p:cNvPr id="310" name="Google Shape;310;p37"/>
          <p:cNvSpPr/>
          <p:nvPr/>
        </p:nvSpPr>
        <p:spPr>
          <a:xfrm>
            <a:off x="0" y="6496321"/>
            <a:ext cx="12192000" cy="360000"/>
          </a:xfrm>
          <a:prstGeom prst="rect">
            <a:avLst/>
          </a:prstGeom>
          <a:solidFill>
            <a:srgbClr val="F4A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Montserrat SemiBold"/>
                <a:ea typeface="Montserrat SemiBold"/>
                <a:cs typeface="Montserrat SemiBold"/>
                <a:sym typeface="Montserrat SemiBold"/>
              </a:rPr>
              <a:t>5: Systematically target activities to support IPCC Land Cover classes</a:t>
            </a:r>
            <a:endParaRPr>
              <a:solidFill>
                <a:schemeClr val="lt1"/>
              </a:solidFill>
              <a:latin typeface="Montserrat SemiBold"/>
              <a:ea typeface="Montserrat SemiBold"/>
              <a:cs typeface="Montserrat SemiBold"/>
              <a:sym typeface="Montserrat SemiBo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38"/>
          <p:cNvSpPr txBox="1"/>
          <p:nvPr>
            <p:ph idx="1" type="body"/>
          </p:nvPr>
        </p:nvSpPr>
        <p:spPr>
          <a:xfrm>
            <a:off x="324228" y="1558525"/>
            <a:ext cx="6638700" cy="46629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GB" sz="2300"/>
              <a:t>Impossible to demonstrate the breadth and depth of agency AFOLU activities in a 15 minute presentation</a:t>
            </a:r>
            <a:endParaRPr sz="2300"/>
          </a:p>
          <a:p>
            <a:pPr indent="-374650" lvl="0" marL="457200" rtl="0" algn="l">
              <a:spcBef>
                <a:spcPts val="1000"/>
              </a:spcBef>
              <a:spcAft>
                <a:spcPts val="0"/>
              </a:spcAft>
              <a:buSzPts val="2300"/>
              <a:buChar char="❖"/>
            </a:pPr>
            <a:r>
              <a:rPr lang="en-GB" sz="2300"/>
              <a:t>There are 48 actions!</a:t>
            </a:r>
            <a:endParaRPr sz="2300"/>
          </a:p>
          <a:p>
            <a:pPr indent="-374650" lvl="0" marL="457200" rtl="0" algn="l">
              <a:spcBef>
                <a:spcPts val="0"/>
              </a:spcBef>
              <a:spcAft>
                <a:spcPts val="0"/>
              </a:spcAft>
              <a:buSzPts val="2300"/>
              <a:buChar char="❖"/>
            </a:pPr>
            <a:r>
              <a:rPr lang="en-GB" sz="2300"/>
              <a:t>And many agency activities and contributions</a:t>
            </a:r>
            <a:endParaRPr sz="2300"/>
          </a:p>
          <a:p>
            <a:pPr indent="0" lvl="0" marL="0" rtl="0" algn="l">
              <a:spcBef>
                <a:spcPts val="1000"/>
              </a:spcBef>
              <a:spcAft>
                <a:spcPts val="0"/>
              </a:spcAft>
              <a:buNone/>
            </a:pPr>
            <a:r>
              <a:rPr lang="en-GB" sz="2300"/>
              <a:t>We ask Principals to reflect on how their activities link to each of the action areas and provide information and contacts</a:t>
            </a:r>
            <a:endParaRPr sz="2300"/>
          </a:p>
          <a:p>
            <a:pPr indent="0" lvl="0" marL="0" rtl="0" algn="l">
              <a:spcBef>
                <a:spcPts val="1000"/>
              </a:spcBef>
              <a:spcAft>
                <a:spcPts val="0"/>
              </a:spcAft>
              <a:buNone/>
            </a:pPr>
            <a:r>
              <a:rPr lang="en-GB" sz="2300"/>
              <a:t>Seek to establish a better catalogue of activities</a:t>
            </a:r>
            <a:endParaRPr sz="2300"/>
          </a:p>
        </p:txBody>
      </p:sp>
      <p:sp>
        <p:nvSpPr>
          <p:cNvPr id="316" name="Google Shape;316;p38"/>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And many more…</a:t>
            </a:r>
            <a:endParaRPr/>
          </a:p>
        </p:txBody>
      </p:sp>
      <p:graphicFrame>
        <p:nvGraphicFramePr>
          <p:cNvPr id="317" name="Google Shape;317;p38"/>
          <p:cNvGraphicFramePr/>
          <p:nvPr/>
        </p:nvGraphicFramePr>
        <p:xfrm>
          <a:off x="7125875" y="1095875"/>
          <a:ext cx="3000000" cy="3000000"/>
        </p:xfrm>
        <a:graphic>
          <a:graphicData uri="http://schemas.openxmlformats.org/drawingml/2006/table">
            <a:tbl>
              <a:tblPr>
                <a:noFill/>
                <a:tableStyleId>{B7D7827B-4D0A-4660-B22E-724ED7BEE479}</a:tableStyleId>
              </a:tblPr>
              <a:tblGrid>
                <a:gridCol w="2535975"/>
                <a:gridCol w="895950"/>
                <a:gridCol w="1393225"/>
              </a:tblGrid>
              <a:tr h="206725">
                <a:tc>
                  <a:txBody>
                    <a:bodyPr/>
                    <a:lstStyle/>
                    <a:p>
                      <a:pPr indent="0" lvl="0" marL="0" rtl="0" algn="l">
                        <a:lnSpc>
                          <a:spcPct val="115000"/>
                        </a:lnSpc>
                        <a:spcBef>
                          <a:spcPts val="0"/>
                        </a:spcBef>
                        <a:spcAft>
                          <a:spcPts val="0"/>
                        </a:spcAft>
                        <a:buNone/>
                      </a:pPr>
                      <a:r>
                        <a:rPr b="1" lang="en-GB" sz="1000">
                          <a:solidFill>
                            <a:srgbClr val="3B723C"/>
                          </a:solidFill>
                        </a:rPr>
                        <a:t>Name</a:t>
                      </a:r>
                      <a:endParaRPr b="1" sz="1000">
                        <a:solidFill>
                          <a:srgbClr val="3B723C"/>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GB" sz="1000">
                          <a:solidFill>
                            <a:srgbClr val="3B723C"/>
                          </a:solidFill>
                        </a:rPr>
                        <a:t>Agency</a:t>
                      </a:r>
                      <a:endParaRPr b="1" sz="1000">
                        <a:solidFill>
                          <a:srgbClr val="3B723C"/>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GB" sz="1000">
                          <a:solidFill>
                            <a:srgbClr val="3B723C"/>
                          </a:solidFill>
                        </a:rPr>
                        <a:t>Type</a:t>
                      </a:r>
                      <a:endParaRPr b="1" sz="1000">
                        <a:solidFill>
                          <a:srgbClr val="3B723C"/>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r>
              <a:tr h="206725">
                <a:tc>
                  <a:txBody>
                    <a:bodyPr/>
                    <a:lstStyle/>
                    <a:p>
                      <a:pPr indent="0" lvl="0" marL="0" rtl="0" algn="l">
                        <a:lnSpc>
                          <a:spcPct val="115000"/>
                        </a:lnSpc>
                        <a:spcBef>
                          <a:spcPts val="0"/>
                        </a:spcBef>
                        <a:spcAft>
                          <a:spcPts val="0"/>
                        </a:spcAft>
                        <a:buNone/>
                      </a:pPr>
                      <a:r>
                        <a:rPr lang="en-GB" sz="1000">
                          <a:solidFill>
                            <a:schemeClr val="lt1"/>
                          </a:solidFill>
                        </a:rPr>
                        <a:t>Rangeland and Pasture Productivity</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CSIRO</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Dataset</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6725">
                <a:tc>
                  <a:txBody>
                    <a:bodyPr/>
                    <a:lstStyle/>
                    <a:p>
                      <a:pPr indent="0" lvl="0" marL="0" rtl="0" algn="l">
                        <a:lnSpc>
                          <a:spcPct val="115000"/>
                        </a:lnSpc>
                        <a:spcBef>
                          <a:spcPts val="0"/>
                        </a:spcBef>
                        <a:spcAft>
                          <a:spcPts val="0"/>
                        </a:spcAft>
                        <a:buNone/>
                      </a:pPr>
                      <a:r>
                        <a:rPr lang="en-GB" sz="1000">
                          <a:solidFill>
                            <a:schemeClr val="lt1"/>
                          </a:solidFill>
                        </a:rPr>
                        <a:t>Biomass P-band SAR maps</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ESA</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Dataset</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6725">
                <a:tc>
                  <a:txBody>
                    <a:bodyPr/>
                    <a:lstStyle/>
                    <a:p>
                      <a:pPr indent="0" lvl="0" marL="0" rtl="0" algn="l">
                        <a:lnSpc>
                          <a:spcPct val="115000"/>
                        </a:lnSpc>
                        <a:spcBef>
                          <a:spcPts val="0"/>
                        </a:spcBef>
                        <a:spcAft>
                          <a:spcPts val="0"/>
                        </a:spcAft>
                        <a:buNone/>
                      </a:pPr>
                      <a:r>
                        <a:rPr lang="en-GB" sz="1000">
                          <a:solidFill>
                            <a:schemeClr val="lt1"/>
                          </a:solidFill>
                        </a:rPr>
                        <a:t>NISAR biomass maps</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NASA</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Dataset</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6725">
                <a:tc>
                  <a:txBody>
                    <a:bodyPr/>
                    <a:lstStyle/>
                    <a:p>
                      <a:pPr indent="0" lvl="0" marL="0" rtl="0" algn="l">
                        <a:lnSpc>
                          <a:spcPct val="115000"/>
                        </a:lnSpc>
                        <a:spcBef>
                          <a:spcPts val="0"/>
                        </a:spcBef>
                        <a:spcAft>
                          <a:spcPts val="0"/>
                        </a:spcAft>
                        <a:buNone/>
                      </a:pPr>
                      <a:r>
                        <a:rPr lang="en-GB" sz="1000">
                          <a:solidFill>
                            <a:schemeClr val="lt1"/>
                          </a:solidFill>
                        </a:rPr>
                        <a:t>Radarsat-2 Tropical Forest (R2TF)</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CSA</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Dataset</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6725">
                <a:tc>
                  <a:txBody>
                    <a:bodyPr/>
                    <a:lstStyle/>
                    <a:p>
                      <a:pPr indent="0" lvl="0" marL="0" rtl="0" algn="l">
                        <a:lnSpc>
                          <a:spcPct val="115000"/>
                        </a:lnSpc>
                        <a:spcBef>
                          <a:spcPts val="0"/>
                        </a:spcBef>
                        <a:spcAft>
                          <a:spcPts val="0"/>
                        </a:spcAft>
                        <a:buNone/>
                      </a:pPr>
                      <a:r>
                        <a:rPr lang="en-GB" sz="1000">
                          <a:solidFill>
                            <a:schemeClr val="lt1"/>
                          </a:solidFill>
                        </a:rPr>
                        <a:t>TanDEM-X DEM change maps</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DLR</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Dataset</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6725">
                <a:tc>
                  <a:txBody>
                    <a:bodyPr/>
                    <a:lstStyle/>
                    <a:p>
                      <a:pPr indent="0" lvl="0" marL="0" rtl="0" algn="l">
                        <a:lnSpc>
                          <a:spcPct val="115000"/>
                        </a:lnSpc>
                        <a:spcBef>
                          <a:spcPts val="0"/>
                        </a:spcBef>
                        <a:spcAft>
                          <a:spcPts val="0"/>
                        </a:spcAft>
                        <a:buNone/>
                      </a:pPr>
                      <a:r>
                        <a:rPr lang="en-GB" sz="1000">
                          <a:solidFill>
                            <a:schemeClr val="lt1"/>
                          </a:solidFill>
                        </a:rPr>
                        <a:t>MapBiomas</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INPE</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Dataset</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6725">
                <a:tc>
                  <a:txBody>
                    <a:bodyPr/>
                    <a:lstStyle/>
                    <a:p>
                      <a:pPr indent="0" lvl="0" marL="0" rtl="0" algn="l">
                        <a:lnSpc>
                          <a:spcPct val="115000"/>
                        </a:lnSpc>
                        <a:spcBef>
                          <a:spcPts val="0"/>
                        </a:spcBef>
                        <a:spcAft>
                          <a:spcPts val="0"/>
                        </a:spcAft>
                        <a:buNone/>
                      </a:pPr>
                      <a:r>
                        <a:rPr lang="en-GB" sz="1000">
                          <a:solidFill>
                            <a:schemeClr val="lt1"/>
                          </a:solidFill>
                        </a:rPr>
                        <a:t>JERS-1, ALOS &amp; </a:t>
                      </a:r>
                      <a:r>
                        <a:rPr lang="en-GB" sz="1000">
                          <a:solidFill>
                            <a:schemeClr val="lt1"/>
                          </a:solidFill>
                        </a:rPr>
                        <a:t>ALOS-2 CEOS-ARD</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JAXA</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Dataset</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6725">
                <a:tc>
                  <a:txBody>
                    <a:bodyPr/>
                    <a:lstStyle/>
                    <a:p>
                      <a:pPr indent="0" lvl="0" marL="0" rtl="0" algn="l">
                        <a:lnSpc>
                          <a:spcPct val="115000"/>
                        </a:lnSpc>
                        <a:spcBef>
                          <a:spcPts val="0"/>
                        </a:spcBef>
                        <a:spcAft>
                          <a:spcPts val="0"/>
                        </a:spcAft>
                        <a:buNone/>
                      </a:pPr>
                      <a:r>
                        <a:rPr lang="en-GB" sz="1000">
                          <a:solidFill>
                            <a:schemeClr val="lt1"/>
                          </a:solidFill>
                        </a:rPr>
                        <a:t>Global Mangrove Watch</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JAXA</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Dataset</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90750">
                <a:tc>
                  <a:txBody>
                    <a:bodyPr/>
                    <a:lstStyle/>
                    <a:p>
                      <a:pPr indent="0" lvl="0" marL="0" rtl="0" algn="l">
                        <a:lnSpc>
                          <a:spcPct val="115000"/>
                        </a:lnSpc>
                        <a:spcBef>
                          <a:spcPts val="0"/>
                        </a:spcBef>
                        <a:spcAft>
                          <a:spcPts val="0"/>
                        </a:spcAft>
                        <a:buNone/>
                      </a:pPr>
                      <a:r>
                        <a:rPr lang="en-GB" sz="1000">
                          <a:solidFill>
                            <a:schemeClr val="lt1"/>
                          </a:solidFill>
                        </a:rPr>
                        <a:t>ALOS-2 Tropical Wetland Inundation maps</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JAXA</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Dataset</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6725">
                <a:tc>
                  <a:txBody>
                    <a:bodyPr/>
                    <a:lstStyle/>
                    <a:p>
                      <a:pPr indent="0" lvl="0" marL="0" rtl="0" algn="l">
                        <a:lnSpc>
                          <a:spcPct val="115000"/>
                        </a:lnSpc>
                        <a:spcBef>
                          <a:spcPts val="0"/>
                        </a:spcBef>
                        <a:spcAft>
                          <a:spcPts val="0"/>
                        </a:spcAft>
                        <a:buNone/>
                      </a:pPr>
                      <a:r>
                        <a:rPr lang="en-GB" sz="1000">
                          <a:solidFill>
                            <a:schemeClr val="lt1"/>
                          </a:solidFill>
                        </a:rPr>
                        <a:t>JAXA Biomass </a:t>
                      </a:r>
                      <a:r>
                        <a:rPr lang="en-GB" sz="1000">
                          <a:solidFill>
                            <a:schemeClr val="lt1"/>
                          </a:solidFill>
                        </a:rPr>
                        <a:t>Cambodia</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JAXA</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Capacity Building</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6725">
                <a:tc>
                  <a:txBody>
                    <a:bodyPr/>
                    <a:lstStyle/>
                    <a:p>
                      <a:pPr indent="0" lvl="0" marL="0" rtl="0" algn="l">
                        <a:lnSpc>
                          <a:spcPct val="115000"/>
                        </a:lnSpc>
                        <a:spcBef>
                          <a:spcPts val="0"/>
                        </a:spcBef>
                        <a:spcAft>
                          <a:spcPts val="0"/>
                        </a:spcAft>
                        <a:buNone/>
                      </a:pPr>
                      <a:r>
                        <a:rPr lang="en-GB" sz="1000">
                          <a:solidFill>
                            <a:schemeClr val="lt1"/>
                          </a:solidFill>
                        </a:rPr>
                        <a:t>GEO-Wetlands</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JAXA, ESA</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Activity/Project</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6725">
                <a:tc>
                  <a:txBody>
                    <a:bodyPr/>
                    <a:lstStyle/>
                    <a:p>
                      <a:pPr indent="0" lvl="0" marL="0" rtl="0" algn="l">
                        <a:lnSpc>
                          <a:spcPct val="115000"/>
                        </a:lnSpc>
                        <a:spcBef>
                          <a:spcPts val="0"/>
                        </a:spcBef>
                        <a:spcAft>
                          <a:spcPts val="0"/>
                        </a:spcAft>
                        <a:buNone/>
                      </a:pPr>
                      <a:r>
                        <a:rPr lang="en-GB" sz="1000">
                          <a:solidFill>
                            <a:schemeClr val="lt1"/>
                          </a:solidFill>
                        </a:rPr>
                        <a:t>GEDI biomass</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NASA</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Dataset</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34875">
                <a:tc>
                  <a:txBody>
                    <a:bodyPr/>
                    <a:lstStyle/>
                    <a:p>
                      <a:pPr indent="0" lvl="0" marL="0" rtl="0" algn="l">
                        <a:lnSpc>
                          <a:spcPct val="115000"/>
                        </a:lnSpc>
                        <a:spcBef>
                          <a:spcPts val="0"/>
                        </a:spcBef>
                        <a:spcAft>
                          <a:spcPts val="0"/>
                        </a:spcAft>
                        <a:buNone/>
                      </a:pPr>
                      <a:r>
                        <a:rPr lang="en-GB" sz="1000">
                          <a:solidFill>
                            <a:schemeClr val="lt1"/>
                          </a:solidFill>
                        </a:rPr>
                        <a:t>ESA-NASA MAAP</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ESA, NASA</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Tool, Analysis platform</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6725">
                <a:tc>
                  <a:txBody>
                    <a:bodyPr/>
                    <a:lstStyle/>
                    <a:p>
                      <a:pPr indent="0" lvl="0" marL="0" rtl="0" algn="l">
                        <a:lnSpc>
                          <a:spcPct val="115000"/>
                        </a:lnSpc>
                        <a:spcBef>
                          <a:spcPts val="0"/>
                        </a:spcBef>
                        <a:spcAft>
                          <a:spcPts val="0"/>
                        </a:spcAft>
                        <a:buNone/>
                      </a:pPr>
                      <a:r>
                        <a:rPr lang="en-GB" sz="1000">
                          <a:solidFill>
                            <a:schemeClr val="lt1"/>
                          </a:solidFill>
                        </a:rPr>
                        <a:t>GEO-TREES</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GEO</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Reference data</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6725">
                <a:tc>
                  <a:txBody>
                    <a:bodyPr/>
                    <a:lstStyle/>
                    <a:p>
                      <a:pPr indent="0" lvl="0" marL="0" rtl="0" algn="l">
                        <a:lnSpc>
                          <a:spcPct val="115000"/>
                        </a:lnSpc>
                        <a:spcBef>
                          <a:spcPts val="0"/>
                        </a:spcBef>
                        <a:spcAft>
                          <a:spcPts val="0"/>
                        </a:spcAft>
                        <a:buNone/>
                      </a:pPr>
                      <a:r>
                        <a:rPr lang="en-GB" sz="1000">
                          <a:solidFill>
                            <a:schemeClr val="lt1"/>
                          </a:solidFill>
                        </a:rPr>
                        <a:t>CarbonARA</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ESA, INPE</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Activity/Project</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6725">
                <a:tc>
                  <a:txBody>
                    <a:bodyPr/>
                    <a:lstStyle/>
                    <a:p>
                      <a:pPr indent="0" lvl="0" marL="0" rtl="0" algn="l">
                        <a:lnSpc>
                          <a:spcPct val="115000"/>
                        </a:lnSpc>
                        <a:spcBef>
                          <a:spcPts val="0"/>
                        </a:spcBef>
                        <a:spcAft>
                          <a:spcPts val="0"/>
                        </a:spcAft>
                        <a:buNone/>
                      </a:pPr>
                      <a:r>
                        <a:rPr lang="en-GB" sz="1000">
                          <a:solidFill>
                            <a:schemeClr val="lt1"/>
                          </a:solidFill>
                        </a:rPr>
                        <a:t>CCI Biomass</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ESA</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Activity/Project</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6725">
                <a:tc>
                  <a:txBody>
                    <a:bodyPr/>
                    <a:lstStyle/>
                    <a:p>
                      <a:pPr indent="0" lvl="0" marL="0" rtl="0" algn="l">
                        <a:lnSpc>
                          <a:spcPct val="115000"/>
                        </a:lnSpc>
                        <a:spcBef>
                          <a:spcPts val="0"/>
                        </a:spcBef>
                        <a:spcAft>
                          <a:spcPts val="0"/>
                        </a:spcAft>
                        <a:buNone/>
                      </a:pPr>
                      <a:r>
                        <a:rPr lang="en-GB" sz="1000">
                          <a:solidFill>
                            <a:schemeClr val="lt1"/>
                          </a:solidFill>
                        </a:rPr>
                        <a:t>WorldForest</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ESA</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Activity/Project</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6725">
                <a:tc>
                  <a:txBody>
                    <a:bodyPr/>
                    <a:lstStyle/>
                    <a:p>
                      <a:pPr indent="0" lvl="0" marL="0" rtl="0" algn="l">
                        <a:lnSpc>
                          <a:spcPct val="115000"/>
                        </a:lnSpc>
                        <a:spcBef>
                          <a:spcPts val="0"/>
                        </a:spcBef>
                        <a:spcAft>
                          <a:spcPts val="0"/>
                        </a:spcAft>
                        <a:buNone/>
                      </a:pPr>
                      <a:r>
                        <a:rPr lang="en-GB" sz="1000">
                          <a:solidFill>
                            <a:schemeClr val="lt1"/>
                          </a:solidFill>
                        </a:rPr>
                        <a:t>WorldCover</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ESA</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Dataset</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6725">
                <a:tc>
                  <a:txBody>
                    <a:bodyPr/>
                    <a:lstStyle/>
                    <a:p>
                      <a:pPr indent="0" lvl="0" marL="0" rtl="0" algn="l">
                        <a:lnSpc>
                          <a:spcPct val="115000"/>
                        </a:lnSpc>
                        <a:spcBef>
                          <a:spcPts val="0"/>
                        </a:spcBef>
                        <a:spcAft>
                          <a:spcPts val="0"/>
                        </a:spcAft>
                        <a:buNone/>
                      </a:pPr>
                      <a:r>
                        <a:rPr lang="en-GB" sz="1000">
                          <a:solidFill>
                            <a:schemeClr val="lt1"/>
                          </a:solidFill>
                        </a:rPr>
                        <a:t>RECCAP 2</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ESA</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Activity/Project</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6725">
                <a:tc>
                  <a:txBody>
                    <a:bodyPr/>
                    <a:lstStyle/>
                    <a:p>
                      <a:pPr indent="0" lvl="0" marL="0" rtl="0" algn="l">
                        <a:lnSpc>
                          <a:spcPct val="115000"/>
                        </a:lnSpc>
                        <a:spcBef>
                          <a:spcPts val="0"/>
                        </a:spcBef>
                        <a:spcAft>
                          <a:spcPts val="0"/>
                        </a:spcAft>
                        <a:buNone/>
                      </a:pPr>
                      <a:r>
                        <a:rPr lang="en-GB" sz="1000">
                          <a:solidFill>
                            <a:schemeClr val="lt1"/>
                          </a:solidFill>
                        </a:rPr>
                        <a:t>RAMONA</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ESA</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Activity/Project</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44275">
                <a:tc>
                  <a:txBody>
                    <a:bodyPr/>
                    <a:lstStyle/>
                    <a:p>
                      <a:pPr indent="0" lvl="0" marL="0" rtl="0" algn="l">
                        <a:lnSpc>
                          <a:spcPct val="115000"/>
                        </a:lnSpc>
                        <a:spcBef>
                          <a:spcPts val="0"/>
                        </a:spcBef>
                        <a:spcAft>
                          <a:spcPts val="0"/>
                        </a:spcAft>
                        <a:buNone/>
                      </a:pPr>
                      <a:r>
                        <a:rPr lang="en-GB" sz="1000">
                          <a:solidFill>
                            <a:schemeClr val="lt1"/>
                          </a:solidFill>
                        </a:rPr>
                        <a:t>EO4MRV</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ESA</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Activity/Conference</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6725">
                <a:tc>
                  <a:txBody>
                    <a:bodyPr/>
                    <a:lstStyle/>
                    <a:p>
                      <a:pPr indent="0" lvl="0" marL="0" rtl="0" algn="l">
                        <a:lnSpc>
                          <a:spcPct val="115000"/>
                        </a:lnSpc>
                        <a:spcBef>
                          <a:spcPts val="0"/>
                        </a:spcBef>
                        <a:spcAft>
                          <a:spcPts val="0"/>
                        </a:spcAft>
                        <a:buNone/>
                      </a:pPr>
                      <a:r>
                        <a:rPr lang="en-GB" sz="1000">
                          <a:solidFill>
                            <a:schemeClr val="lt1"/>
                          </a:solidFill>
                        </a:rPr>
                        <a:t>GFOI R&amp;D</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ESA</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Activity/Project</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6725">
                <a:tc>
                  <a:txBody>
                    <a:bodyPr/>
                    <a:lstStyle/>
                    <a:p>
                      <a:pPr indent="0" lvl="0" marL="0" rtl="0" algn="l">
                        <a:lnSpc>
                          <a:spcPct val="115000"/>
                        </a:lnSpc>
                        <a:spcBef>
                          <a:spcPts val="0"/>
                        </a:spcBef>
                        <a:spcAft>
                          <a:spcPts val="0"/>
                        </a:spcAft>
                        <a:buNone/>
                      </a:pPr>
                      <a:r>
                        <a:rPr lang="en-GB" sz="1000">
                          <a:solidFill>
                            <a:schemeClr val="lt1"/>
                          </a:solidFill>
                        </a:rPr>
                        <a:t>TerraClass</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INPE</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Activity/Project</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6725">
                <a:tc>
                  <a:txBody>
                    <a:bodyPr/>
                    <a:lstStyle/>
                    <a:p>
                      <a:pPr indent="0" lvl="0" marL="0" rtl="0" algn="l">
                        <a:lnSpc>
                          <a:spcPct val="115000"/>
                        </a:lnSpc>
                        <a:spcBef>
                          <a:spcPts val="0"/>
                        </a:spcBef>
                        <a:spcAft>
                          <a:spcPts val="0"/>
                        </a:spcAft>
                        <a:buNone/>
                      </a:pPr>
                      <a:r>
                        <a:rPr lang="en-GB" sz="1000">
                          <a:solidFill>
                            <a:schemeClr val="lt1"/>
                          </a:solidFill>
                        </a:rPr>
                        <a:t>LULUCF data hub</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EC</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Data platform</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6725">
                <a:tc>
                  <a:txBody>
                    <a:bodyPr/>
                    <a:lstStyle/>
                    <a:p>
                      <a:pPr indent="0" lvl="0" marL="0" rtl="0" algn="l">
                        <a:lnSpc>
                          <a:spcPct val="115000"/>
                        </a:lnSpc>
                        <a:spcBef>
                          <a:spcPts val="0"/>
                        </a:spcBef>
                        <a:spcAft>
                          <a:spcPts val="0"/>
                        </a:spcAft>
                        <a:buNone/>
                      </a:pPr>
                      <a:r>
                        <a:rPr lang="en-GB" sz="1000">
                          <a:solidFill>
                            <a:schemeClr val="lt1"/>
                          </a:solidFill>
                        </a:rPr>
                        <a:t>…</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lt1"/>
                          </a:solidFill>
                        </a:rPr>
                        <a:t>…</a:t>
                      </a:r>
                      <a:endParaRPr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39"/>
          <p:cNvSpPr txBox="1"/>
          <p:nvPr>
            <p:ph idx="1" type="body"/>
          </p:nvPr>
        </p:nvSpPr>
        <p:spPr>
          <a:xfrm>
            <a:off x="324224" y="1339450"/>
            <a:ext cx="10998600" cy="46629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b="1" lang="en-GB" sz="2100" u="sng"/>
              <a:t>Objective:</a:t>
            </a:r>
            <a:r>
              <a:rPr b="1" lang="en-GB" sz="2100"/>
              <a:t> Provide a public-facing means to stocktake and present CEOS Agency contributions to the AFOLU Roadmap</a:t>
            </a:r>
            <a:endParaRPr b="1" sz="2100"/>
          </a:p>
          <a:p>
            <a:pPr indent="0" lvl="0" marL="0" rtl="0" algn="l">
              <a:spcBef>
                <a:spcPts val="1000"/>
              </a:spcBef>
              <a:spcAft>
                <a:spcPts val="0"/>
              </a:spcAft>
              <a:buNone/>
            </a:pPr>
            <a:r>
              <a:rPr lang="en-GB" sz="2100"/>
              <a:t>Breadth of CEOS Agency contributions to AFOLU Roadmap not well documented to date</a:t>
            </a:r>
            <a:endParaRPr sz="2100"/>
          </a:p>
          <a:p>
            <a:pPr indent="0" lvl="0" marL="0" rtl="0" algn="l">
              <a:spcBef>
                <a:spcPts val="1000"/>
              </a:spcBef>
              <a:spcAft>
                <a:spcPts val="0"/>
              </a:spcAft>
              <a:buNone/>
            </a:pPr>
            <a:r>
              <a:rPr b="1" lang="en-GB" sz="2100" u="sng"/>
              <a:t>To f</a:t>
            </a:r>
            <a:r>
              <a:rPr b="1" lang="en-GB" sz="2100" u="sng"/>
              <a:t>acilitate identification of collaboration opportunities, gaps, opportunities</a:t>
            </a:r>
            <a:endParaRPr b="1" sz="2100" u="sng"/>
          </a:p>
          <a:p>
            <a:pPr indent="0" lvl="0" marL="0" rtl="0" algn="l">
              <a:spcBef>
                <a:spcPts val="1000"/>
              </a:spcBef>
              <a:spcAft>
                <a:spcPts val="0"/>
              </a:spcAft>
              <a:buNone/>
            </a:pPr>
            <a:r>
              <a:rPr lang="en-GB" sz="2100"/>
              <a:t>Communicate CEOS Agency work and achievements for AFOLU</a:t>
            </a:r>
            <a:endParaRPr sz="2100"/>
          </a:p>
          <a:p>
            <a:pPr indent="0" lvl="0" marL="0" rtl="0" algn="l">
              <a:spcBef>
                <a:spcPts val="1000"/>
              </a:spcBef>
              <a:spcAft>
                <a:spcPts val="0"/>
              </a:spcAft>
              <a:buNone/>
            </a:pPr>
            <a:r>
              <a:rPr lang="en-GB" sz="2100"/>
              <a:t>Show progress on implementation of the AFOLU Roadmap</a:t>
            </a:r>
            <a:endParaRPr sz="2100"/>
          </a:p>
          <a:p>
            <a:pPr indent="0" lvl="0" marL="0" rtl="0" algn="l">
              <a:spcBef>
                <a:spcPts val="1000"/>
              </a:spcBef>
              <a:spcAft>
                <a:spcPts val="0"/>
              </a:spcAft>
              <a:buNone/>
            </a:pPr>
            <a:r>
              <a:rPr b="1" lang="en-GB" sz="2100"/>
              <a:t>Need: CEOS Agency POCs for LSI-VC F&amp;B Group and Contributions</a:t>
            </a:r>
            <a:endParaRPr b="1" sz="2100"/>
          </a:p>
        </p:txBody>
      </p:sp>
      <p:sp>
        <p:nvSpPr>
          <p:cNvPr id="323" name="Google Shape;323;p39"/>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2026 Goal: CEOS AFOLU Portal</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40"/>
          <p:cNvSpPr txBox="1"/>
          <p:nvPr>
            <p:ph type="title"/>
          </p:nvPr>
        </p:nvSpPr>
        <p:spPr>
          <a:xfrm>
            <a:off x="671347" y="2071413"/>
            <a:ext cx="6157200" cy="3972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Thank you!</a:t>
            </a:r>
            <a:endParaRPr/>
          </a:p>
        </p:txBody>
      </p:sp>
      <p:sp>
        <p:nvSpPr>
          <p:cNvPr id="329" name="Google Shape;329;p40"/>
          <p:cNvSpPr/>
          <p:nvPr/>
        </p:nvSpPr>
        <p:spPr>
          <a:xfrm>
            <a:off x="280825" y="4538850"/>
            <a:ext cx="5129100" cy="2185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Font typeface="Arial"/>
              <a:buNone/>
            </a:pPr>
            <a:r>
              <a:rPr lang="en-GB" sz="1700">
                <a:solidFill>
                  <a:schemeClr val="lt1"/>
                </a:solidFill>
                <a:latin typeface="Montserrat"/>
                <a:ea typeface="Montserrat"/>
                <a:cs typeface="Montserrat"/>
                <a:sym typeface="Montserrat"/>
              </a:rPr>
              <a:t>Clement Albergel, ESA</a:t>
            </a:r>
            <a:endParaRPr sz="1700">
              <a:solidFill>
                <a:schemeClr val="lt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Font typeface="Arial"/>
              <a:buNone/>
            </a:pPr>
            <a:r>
              <a:rPr lang="en-GB" sz="1700">
                <a:solidFill>
                  <a:schemeClr val="lt1"/>
                </a:solidFill>
                <a:latin typeface="Montserrat"/>
                <a:ea typeface="Montserrat"/>
                <a:cs typeface="Montserrat"/>
                <a:sym typeface="Montserrat"/>
              </a:rPr>
              <a:t>Neha Hunka, ESA </a:t>
            </a:r>
            <a:endParaRPr sz="1700">
              <a:solidFill>
                <a:schemeClr val="lt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Font typeface="Arial"/>
              <a:buNone/>
            </a:pPr>
            <a:r>
              <a:rPr lang="en-GB" sz="1700">
                <a:solidFill>
                  <a:schemeClr val="lt1"/>
                </a:solidFill>
                <a:latin typeface="Montserrat"/>
                <a:ea typeface="Montserrat"/>
                <a:cs typeface="Montserrat"/>
                <a:sym typeface="Montserrat"/>
              </a:rPr>
              <a:t>Takeo Tadono, JAXA</a:t>
            </a:r>
            <a:endParaRPr sz="1700">
              <a:solidFill>
                <a:schemeClr val="lt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Font typeface="Arial"/>
              <a:buNone/>
            </a:pPr>
            <a:r>
              <a:t/>
            </a:r>
            <a:endParaRPr sz="17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GB" sz="1700">
                <a:solidFill>
                  <a:schemeClr val="lt1"/>
                </a:solidFill>
                <a:latin typeface="Montserrat"/>
                <a:ea typeface="Montserrat"/>
                <a:cs typeface="Montserrat"/>
                <a:sym typeface="Montserrat"/>
              </a:rPr>
              <a:t>Agenda Item #7.4</a:t>
            </a:r>
            <a:endParaRPr sz="17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GB" sz="1700">
                <a:solidFill>
                  <a:schemeClr val="lt1"/>
                </a:solidFill>
                <a:latin typeface="Montserrat"/>
                <a:ea typeface="Montserrat"/>
                <a:cs typeface="Montserrat"/>
                <a:sym typeface="Montserrat"/>
              </a:rPr>
              <a:t>CEOS SIT-41 2026</a:t>
            </a:r>
            <a:endParaRPr sz="17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GB" sz="1700">
                <a:solidFill>
                  <a:schemeClr val="lt1"/>
                </a:solidFill>
                <a:latin typeface="Montserrat"/>
                <a:ea typeface="Montserrat"/>
                <a:cs typeface="Montserrat"/>
                <a:sym typeface="Montserrat"/>
              </a:rPr>
              <a:t>Irvine, California, USA</a:t>
            </a:r>
            <a:endParaRPr sz="17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GB" sz="1700">
                <a:solidFill>
                  <a:schemeClr val="lt1"/>
                </a:solidFill>
                <a:latin typeface="Montserrat"/>
                <a:ea typeface="Montserrat"/>
                <a:cs typeface="Montserrat"/>
                <a:sym typeface="Montserrat"/>
              </a:rPr>
              <a:t>14-16 April 2026</a:t>
            </a:r>
            <a:endParaRPr sz="17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700">
              <a:solidFill>
                <a:schemeClr val="lt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Font typeface="Arial"/>
              <a:buNone/>
            </a:pPr>
            <a:r>
              <a:t/>
            </a:r>
            <a:endParaRPr sz="1700">
              <a:solidFill>
                <a:schemeClr val="lt1"/>
              </a:solidFill>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1"/>
          <p:cNvSpPr txBox="1"/>
          <p:nvPr>
            <p:ph type="title"/>
          </p:nvPr>
        </p:nvSpPr>
        <p:spPr>
          <a:xfrm>
            <a:off x="1042822" y="1966638"/>
            <a:ext cx="6157200" cy="3972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Extra slides/detail</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4"/>
          <p:cNvSpPr txBox="1"/>
          <p:nvPr>
            <p:ph idx="1" type="body"/>
          </p:nvPr>
        </p:nvSpPr>
        <p:spPr>
          <a:xfrm>
            <a:off x="324233" y="1206019"/>
            <a:ext cx="11495400" cy="4662900"/>
          </a:xfrm>
          <a:prstGeom prst="rect">
            <a:avLst/>
          </a:prstGeom>
        </p:spPr>
        <p:txBody>
          <a:bodyPr anchorCtr="0" anchor="t" bIns="45700" lIns="91425" spcFirstLastPara="1" rIns="91425" wrap="square" tIns="45700">
            <a:noAutofit/>
          </a:bodyPr>
          <a:lstStyle/>
          <a:p>
            <a:pPr indent="-406400" lvl="0" marL="457200" rtl="0" algn="l">
              <a:spcBef>
                <a:spcPts val="1000"/>
              </a:spcBef>
              <a:spcAft>
                <a:spcPts val="0"/>
              </a:spcAft>
              <a:buSzPts val="2800"/>
              <a:buAutoNum type="arabicPeriod"/>
            </a:pPr>
            <a:r>
              <a:rPr lang="en-GB"/>
              <a:t>CEOS AFOLU Roadmap Background</a:t>
            </a:r>
            <a:endParaRPr/>
          </a:p>
          <a:p>
            <a:pPr indent="-406400" lvl="0" marL="457200" rtl="0" algn="l">
              <a:spcBef>
                <a:spcPts val="1000"/>
              </a:spcBef>
              <a:spcAft>
                <a:spcPts val="0"/>
              </a:spcAft>
              <a:buSzPts val="2800"/>
              <a:buAutoNum type="arabicPeriod"/>
            </a:pPr>
            <a:r>
              <a:rPr lang="en-GB"/>
              <a:t>AFOLU Roadmap Recommendations Actions</a:t>
            </a:r>
            <a:endParaRPr/>
          </a:p>
          <a:p>
            <a:pPr indent="-406400" lvl="0" marL="457200" rtl="0" algn="l">
              <a:spcBef>
                <a:spcPts val="1000"/>
              </a:spcBef>
              <a:spcAft>
                <a:spcPts val="0"/>
              </a:spcAft>
              <a:buSzPts val="2800"/>
              <a:buAutoNum type="arabicPeriod"/>
            </a:pPr>
            <a:r>
              <a:rPr lang="en-GB"/>
              <a:t>Stocktaking CEOS Agency Contributions and Activities</a:t>
            </a:r>
            <a:endParaRPr/>
          </a:p>
          <a:p>
            <a:pPr indent="-406400" lvl="0" marL="457200" rtl="0" algn="l">
              <a:spcBef>
                <a:spcPts val="1000"/>
              </a:spcBef>
              <a:spcAft>
                <a:spcPts val="0"/>
              </a:spcAft>
              <a:buSzPts val="2800"/>
              <a:buAutoNum type="arabicPeriod"/>
            </a:pPr>
            <a:r>
              <a:rPr lang="en-GB"/>
              <a:t>Future Plans</a:t>
            </a:r>
            <a:endParaRPr/>
          </a:p>
          <a:p>
            <a:pPr indent="-406400" lvl="0" marL="457200" rtl="0" algn="l">
              <a:spcBef>
                <a:spcPts val="1000"/>
              </a:spcBef>
              <a:spcAft>
                <a:spcPts val="600"/>
              </a:spcAft>
              <a:buSzPts val="2800"/>
              <a:buAutoNum type="arabicPeriod"/>
            </a:pPr>
            <a:r>
              <a:rPr lang="en-GB"/>
              <a:t>Requests of CEOS Principals</a:t>
            </a:r>
            <a:endParaRPr/>
          </a:p>
        </p:txBody>
      </p:sp>
      <p:sp>
        <p:nvSpPr>
          <p:cNvPr id="136" name="Google Shape;136;p24"/>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Presentation Overview</a:t>
            </a:r>
            <a:endParaRPr/>
          </a:p>
        </p:txBody>
      </p:sp>
      <p:pic>
        <p:nvPicPr>
          <p:cNvPr id="137" name="Google Shape;137;p24" title="AdobeStock_274062235.jpeg"/>
          <p:cNvPicPr preferRelativeResize="0"/>
          <p:nvPr/>
        </p:nvPicPr>
        <p:blipFill rotWithShape="1">
          <a:blip r:embed="rId3">
            <a:alphaModFix/>
          </a:blip>
          <a:srcRect b="0" l="0" r="0" t="44512"/>
          <a:stretch/>
        </p:blipFill>
        <p:spPr>
          <a:xfrm>
            <a:off x="0" y="4529275"/>
            <a:ext cx="12192000" cy="232872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8" name="Shape 338"/>
        <p:cNvGrpSpPr/>
        <p:nvPr/>
      </p:nvGrpSpPr>
      <p:grpSpPr>
        <a:xfrm>
          <a:off x="0" y="0"/>
          <a:ext cx="0" cy="0"/>
          <a:chOff x="0" y="0"/>
          <a:chExt cx="0" cy="0"/>
        </a:xfrm>
      </p:grpSpPr>
      <p:sp>
        <p:nvSpPr>
          <p:cNvPr id="339" name="Google Shape;339;p42"/>
          <p:cNvSpPr txBox="1"/>
          <p:nvPr>
            <p:ph idx="1" type="body"/>
          </p:nvPr>
        </p:nvSpPr>
        <p:spPr>
          <a:xfrm>
            <a:off x="305183" y="1097558"/>
            <a:ext cx="11495400" cy="4662900"/>
          </a:xfrm>
          <a:prstGeom prst="rect">
            <a:avLst/>
          </a:prstGeom>
        </p:spPr>
        <p:txBody>
          <a:bodyPr anchorCtr="0" anchor="t" bIns="45700" lIns="91425" spcFirstLastPara="1" rIns="91425" wrap="square" tIns="45700">
            <a:noAutofit/>
          </a:bodyPr>
          <a:lstStyle/>
          <a:p>
            <a:pPr indent="0" lvl="0" marL="0" rtl="0" algn="just">
              <a:lnSpc>
                <a:spcPct val="100000"/>
              </a:lnSpc>
              <a:spcBef>
                <a:spcPts val="600"/>
              </a:spcBef>
              <a:spcAft>
                <a:spcPts val="0"/>
              </a:spcAft>
              <a:buClr>
                <a:schemeClr val="dk1"/>
              </a:buClr>
              <a:buSzPts val="1100"/>
              <a:buFont typeface="Arial"/>
              <a:buNone/>
            </a:pPr>
            <a:r>
              <a:rPr b="1" lang="en-GB" sz="1400">
                <a:solidFill>
                  <a:schemeClr val="dk1"/>
                </a:solidFill>
                <a:latin typeface="Arial"/>
                <a:ea typeface="Arial"/>
                <a:cs typeface="Arial"/>
                <a:sym typeface="Arial"/>
              </a:rPr>
              <a:t>Harness satellite based ECV for reducing the uncertainty on the emissions and sinks of CO</a:t>
            </a:r>
            <a:r>
              <a:rPr b="1" baseline="-25000" lang="en-GB" sz="2600">
                <a:solidFill>
                  <a:schemeClr val="dk1"/>
                </a:solidFill>
                <a:latin typeface="Arial"/>
                <a:ea typeface="Arial"/>
                <a:cs typeface="Arial"/>
                <a:sym typeface="Arial"/>
              </a:rPr>
              <a:t>2</a:t>
            </a:r>
            <a:r>
              <a:rPr b="1" lang="en-GB" sz="1400">
                <a:solidFill>
                  <a:schemeClr val="dk1"/>
                </a:solidFill>
                <a:latin typeface="Arial"/>
                <a:ea typeface="Arial"/>
                <a:cs typeface="Arial"/>
                <a:sym typeface="Arial"/>
              </a:rPr>
              <a:t>, and CH</a:t>
            </a:r>
            <a:r>
              <a:rPr b="1" baseline="-25000" lang="en-GB" sz="2600">
                <a:solidFill>
                  <a:schemeClr val="dk1"/>
                </a:solidFill>
                <a:latin typeface="Arial"/>
                <a:ea typeface="Arial"/>
                <a:cs typeface="Arial"/>
                <a:sym typeface="Arial"/>
              </a:rPr>
              <a:t>4</a:t>
            </a:r>
            <a:r>
              <a:rPr b="1" lang="en-GB" sz="1400">
                <a:solidFill>
                  <a:schemeClr val="dk1"/>
                </a:solidFill>
                <a:latin typeface="Arial"/>
                <a:ea typeface="Arial"/>
                <a:cs typeface="Arial"/>
                <a:sym typeface="Arial"/>
              </a:rPr>
              <a:t> over key land regions, and attributing them to anthropogenic and global change drivers.</a:t>
            </a:r>
            <a:endParaRPr b="1" sz="1400">
              <a:solidFill>
                <a:schemeClr val="dk1"/>
              </a:solidFill>
              <a:latin typeface="Arial"/>
              <a:ea typeface="Arial"/>
              <a:cs typeface="Arial"/>
              <a:sym typeface="Arial"/>
            </a:endParaRPr>
          </a:p>
          <a:p>
            <a:pPr indent="0" lvl="0" marL="0" rtl="0" algn="just">
              <a:lnSpc>
                <a:spcPct val="100000"/>
              </a:lnSpc>
              <a:spcBef>
                <a:spcPts val="600"/>
              </a:spcBef>
              <a:spcAft>
                <a:spcPts val="0"/>
              </a:spcAft>
              <a:buClr>
                <a:schemeClr val="dk1"/>
              </a:buClr>
              <a:buSzPts val="1100"/>
              <a:buFont typeface="Arial"/>
              <a:buNone/>
            </a:pPr>
            <a:r>
              <a:rPr lang="en-GB" sz="1400">
                <a:solidFill>
                  <a:schemeClr val="dk1"/>
                </a:solidFill>
                <a:latin typeface="Arial"/>
                <a:ea typeface="Arial"/>
                <a:cs typeface="Arial"/>
                <a:sym typeface="Arial"/>
              </a:rPr>
              <a:t>The project proposes to integrate bottom-up and top-down methods and compare their results with inventories for case study land regions that are of key importance for global budgets and where uncertainties on current CO</a:t>
            </a:r>
            <a:r>
              <a:rPr baseline="-25000" lang="en-GB" sz="2600">
                <a:solidFill>
                  <a:schemeClr val="dk1"/>
                </a:solidFill>
                <a:latin typeface="Arial"/>
                <a:ea typeface="Arial"/>
                <a:cs typeface="Arial"/>
                <a:sym typeface="Arial"/>
              </a:rPr>
              <a:t>2</a:t>
            </a:r>
            <a:r>
              <a:rPr lang="en-GB" sz="1400">
                <a:solidFill>
                  <a:schemeClr val="dk1"/>
                </a:solidFill>
                <a:latin typeface="Arial"/>
                <a:ea typeface="Arial"/>
                <a:cs typeface="Arial"/>
                <a:sym typeface="Arial"/>
              </a:rPr>
              <a:t>, and CH</a:t>
            </a:r>
            <a:r>
              <a:rPr baseline="-25000" lang="en-GB" sz="2600">
                <a:solidFill>
                  <a:schemeClr val="dk1"/>
                </a:solidFill>
                <a:latin typeface="Arial"/>
                <a:ea typeface="Arial"/>
                <a:cs typeface="Arial"/>
                <a:sym typeface="Arial"/>
              </a:rPr>
              <a:t>4</a:t>
            </a:r>
            <a:r>
              <a:rPr lang="en-GB" sz="1400">
                <a:solidFill>
                  <a:schemeClr val="dk1"/>
                </a:solidFill>
                <a:latin typeface="Arial"/>
                <a:ea typeface="Arial"/>
                <a:cs typeface="Arial"/>
                <a:sym typeface="Arial"/>
              </a:rPr>
              <a:t> fluxes remain very large: Europe, Siberia, Amazon and Arctic. </a:t>
            </a:r>
            <a:endParaRPr sz="1400">
              <a:solidFill>
                <a:schemeClr val="dk1"/>
              </a:solidFill>
              <a:latin typeface="Arial"/>
              <a:ea typeface="Arial"/>
              <a:cs typeface="Arial"/>
              <a:sym typeface="Arial"/>
            </a:endParaRPr>
          </a:p>
          <a:p>
            <a:pPr indent="0" lvl="0" marL="12700" rtl="0" algn="just">
              <a:lnSpc>
                <a:spcPct val="100000"/>
              </a:lnSpc>
              <a:spcBef>
                <a:spcPts val="600"/>
              </a:spcBef>
              <a:spcAft>
                <a:spcPts val="0"/>
              </a:spcAft>
              <a:buNone/>
            </a:pPr>
            <a:r>
              <a:t/>
            </a:r>
            <a:endParaRPr sz="700">
              <a:solidFill>
                <a:schemeClr val="dk1"/>
              </a:solidFill>
              <a:latin typeface="Verdana"/>
              <a:ea typeface="Verdana"/>
              <a:cs typeface="Verdana"/>
              <a:sym typeface="Verdana"/>
            </a:endParaRPr>
          </a:p>
          <a:p>
            <a:pPr indent="0" lvl="0" marL="0" rtl="0" algn="l">
              <a:lnSpc>
                <a:spcPct val="100000"/>
              </a:lnSpc>
              <a:spcBef>
                <a:spcPts val="1000"/>
              </a:spcBef>
              <a:spcAft>
                <a:spcPts val="0"/>
              </a:spcAft>
              <a:buNone/>
            </a:pPr>
            <a:r>
              <a:t/>
            </a:r>
            <a:endParaRPr sz="2400">
              <a:solidFill>
                <a:schemeClr val="dk1"/>
              </a:solidFill>
            </a:endParaRPr>
          </a:p>
        </p:txBody>
      </p:sp>
      <p:sp>
        <p:nvSpPr>
          <p:cNvPr id="340" name="Google Shape;340;p42"/>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300">
                <a:solidFill>
                  <a:schemeClr val="dk1"/>
                </a:solidFill>
              </a:rPr>
              <a:t>4.1 / 7.1: Engagement with GCP &amp; RECCAP-2</a:t>
            </a:r>
            <a:endParaRPr sz="3300">
              <a:solidFill>
                <a:schemeClr val="dk1"/>
              </a:solidFill>
            </a:endParaRPr>
          </a:p>
        </p:txBody>
      </p:sp>
      <p:pic>
        <p:nvPicPr>
          <p:cNvPr id="341" name="Google Shape;341;p42"/>
          <p:cNvPicPr preferRelativeResize="0"/>
          <p:nvPr/>
        </p:nvPicPr>
        <p:blipFill>
          <a:blip r:embed="rId3">
            <a:alphaModFix/>
          </a:blip>
          <a:stretch>
            <a:fillRect/>
          </a:stretch>
        </p:blipFill>
        <p:spPr>
          <a:xfrm>
            <a:off x="176047" y="2734225"/>
            <a:ext cx="6972024" cy="3446350"/>
          </a:xfrm>
          <a:prstGeom prst="rect">
            <a:avLst/>
          </a:prstGeom>
          <a:noFill/>
          <a:ln>
            <a:noFill/>
          </a:ln>
        </p:spPr>
      </p:pic>
      <p:sp>
        <p:nvSpPr>
          <p:cNvPr id="342" name="Google Shape;342;p42"/>
          <p:cNvSpPr txBox="1"/>
          <p:nvPr/>
        </p:nvSpPr>
        <p:spPr>
          <a:xfrm>
            <a:off x="7673800" y="2796975"/>
            <a:ext cx="4338900" cy="1601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600"/>
              </a:spcBef>
              <a:spcAft>
                <a:spcPts val="600"/>
              </a:spcAft>
              <a:buNone/>
            </a:pPr>
            <a:r>
              <a:rPr b="1" lang="en-GB" sz="1500">
                <a:solidFill>
                  <a:schemeClr val="dk1"/>
                </a:solidFill>
              </a:rPr>
              <a:t>The project also keeps a global perspective by </a:t>
            </a:r>
            <a:r>
              <a:rPr lang="en-GB" sz="1500">
                <a:solidFill>
                  <a:schemeClr val="dk1"/>
                </a:solidFill>
              </a:rPr>
              <a:t>d</a:t>
            </a:r>
            <a:r>
              <a:rPr lang="en-GB" sz="1500">
                <a:solidFill>
                  <a:schemeClr val="dk1"/>
                </a:solidFill>
              </a:rPr>
              <a:t>eveloping a global framework to make EO-based estimates of bottom-up and top-down CO</a:t>
            </a:r>
            <a:r>
              <a:rPr baseline="-25000" lang="en-GB" sz="2200">
                <a:solidFill>
                  <a:schemeClr val="dk1"/>
                </a:solidFill>
              </a:rPr>
              <a:t>2</a:t>
            </a:r>
            <a:r>
              <a:rPr lang="en-GB" sz="1500">
                <a:solidFill>
                  <a:schemeClr val="dk1"/>
                </a:solidFill>
              </a:rPr>
              <a:t>, and CH</a:t>
            </a:r>
            <a:r>
              <a:rPr baseline="-25000" lang="en-GB" sz="2200">
                <a:solidFill>
                  <a:schemeClr val="dk1"/>
                </a:solidFill>
              </a:rPr>
              <a:t>4</a:t>
            </a:r>
            <a:r>
              <a:rPr lang="en-GB" sz="1500">
                <a:solidFill>
                  <a:schemeClr val="dk1"/>
                </a:solidFill>
              </a:rPr>
              <a:t> fluxes comparable with national inventories.</a:t>
            </a:r>
            <a:endParaRPr sz="1500">
              <a:solidFill>
                <a:schemeClr val="dk1"/>
              </a:solidFill>
            </a:endParaRPr>
          </a:p>
        </p:txBody>
      </p:sp>
      <p:sp>
        <p:nvSpPr>
          <p:cNvPr id="343" name="Google Shape;343;p42"/>
          <p:cNvSpPr/>
          <p:nvPr/>
        </p:nvSpPr>
        <p:spPr>
          <a:xfrm>
            <a:off x="0" y="6318000"/>
            <a:ext cx="12192000" cy="540000"/>
          </a:xfrm>
          <a:prstGeom prst="rect">
            <a:avLst/>
          </a:prstGeom>
          <a:solidFill>
            <a:srgbClr val="E9C46A">
              <a:alpha val="72550"/>
            </a:srgbClr>
          </a:solidFill>
          <a:ln>
            <a:noFill/>
          </a:ln>
        </p:spPr>
        <p:txBody>
          <a:bodyPr anchorCtr="0" anchor="ctr" bIns="91425" lIns="91425" spcFirstLastPara="1" rIns="91425" wrap="square" tIns="91425">
            <a:noAutofit/>
          </a:bodyPr>
          <a:lstStyle/>
          <a:p>
            <a:pPr indent="0" lvl="0" marL="0" rtl="0" algn="l">
              <a:spcBef>
                <a:spcPts val="0"/>
              </a:spcBef>
              <a:spcAft>
                <a:spcPts val="600"/>
              </a:spcAft>
              <a:buNone/>
            </a:pPr>
            <a:r>
              <a:rPr lang="en-GB">
                <a:solidFill>
                  <a:schemeClr val="lt1"/>
                </a:solidFill>
                <a:latin typeface="Montserrat SemiBold"/>
                <a:ea typeface="Montserrat SemiBold"/>
                <a:cs typeface="Montserrat SemiBold"/>
                <a:sym typeface="Montserrat SemiBold"/>
              </a:rPr>
              <a:t>4.1: Develop guidance and datasets to support the consistent comparison and assessment of bottom-up and top-down methodologies with national GHG inventories. </a:t>
            </a:r>
            <a:endParaRPr>
              <a:solidFill>
                <a:schemeClr val="lt1"/>
              </a:solidFill>
              <a:latin typeface="Montserrat SemiBold"/>
              <a:ea typeface="Montserrat SemiBold"/>
              <a:cs typeface="Montserrat SemiBold"/>
              <a:sym typeface="Montserrat SemiBold"/>
            </a:endParaRPr>
          </a:p>
        </p:txBody>
      </p:sp>
      <p:sp>
        <p:nvSpPr>
          <p:cNvPr id="344" name="Google Shape;344;p42"/>
          <p:cNvSpPr/>
          <p:nvPr/>
        </p:nvSpPr>
        <p:spPr>
          <a:xfrm>
            <a:off x="0" y="5957991"/>
            <a:ext cx="12192000" cy="360000"/>
          </a:xfrm>
          <a:prstGeom prst="rect">
            <a:avLst/>
          </a:prstGeom>
          <a:solidFill>
            <a:srgbClr val="E9C4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Montserrat SemiBold"/>
                <a:ea typeface="Montserrat SemiBold"/>
                <a:cs typeface="Montserrat SemiBold"/>
                <a:sym typeface="Montserrat SemiBold"/>
              </a:rPr>
              <a:t>4: Support efforts to reconcile bottom-up, top-down, and inventory estimates of GHG emissions and removals</a:t>
            </a:r>
            <a:endParaRPr>
              <a:solidFill>
                <a:schemeClr val="lt1"/>
              </a:solidFill>
              <a:latin typeface="Montserrat SemiBold"/>
              <a:ea typeface="Montserrat SemiBold"/>
              <a:cs typeface="Montserrat SemiBold"/>
              <a:sym typeface="Montserrat SemiBo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43"/>
          <p:cNvSpPr txBox="1"/>
          <p:nvPr/>
        </p:nvSpPr>
        <p:spPr>
          <a:xfrm>
            <a:off x="247828" y="151227"/>
            <a:ext cx="10639514" cy="5652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6000"/>
              <a:buFont typeface="Arial"/>
              <a:buNone/>
            </a:pPr>
            <a:r>
              <a:rPr lang="en-GB" sz="2800">
                <a:solidFill>
                  <a:schemeClr val="dk1"/>
                </a:solidFill>
              </a:rPr>
              <a:t>Action 3.2/6.1: ESA-INPE Campaign</a:t>
            </a:r>
            <a:endParaRPr>
              <a:solidFill>
                <a:schemeClr val="dk1"/>
              </a:solidFill>
            </a:endParaRPr>
          </a:p>
        </p:txBody>
      </p:sp>
      <p:sp>
        <p:nvSpPr>
          <p:cNvPr id="351" name="Google Shape;351;p43"/>
          <p:cNvSpPr/>
          <p:nvPr/>
        </p:nvSpPr>
        <p:spPr>
          <a:xfrm>
            <a:off x="5725051" y="3178671"/>
            <a:ext cx="2106154" cy="76552"/>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352" name="Google Shape;352;p43"/>
          <p:cNvCxnSpPr/>
          <p:nvPr/>
        </p:nvCxnSpPr>
        <p:spPr>
          <a:xfrm>
            <a:off x="138973" y="716427"/>
            <a:ext cx="11721044" cy="0"/>
          </a:xfrm>
          <a:prstGeom prst="straightConnector1">
            <a:avLst/>
          </a:prstGeom>
          <a:noFill/>
          <a:ln cap="flat" cmpd="sng" w="38100">
            <a:solidFill>
              <a:srgbClr val="13474B"/>
            </a:solidFill>
            <a:prstDash val="solid"/>
            <a:miter lim="800000"/>
            <a:headEnd len="sm" w="sm" type="none"/>
            <a:tailEnd len="sm" w="sm" type="none"/>
          </a:ln>
        </p:spPr>
      </p:cxnSp>
      <p:pic>
        <p:nvPicPr>
          <p:cNvPr descr="A red airplane flying over a forest&#10;&#10;Description automatically generated" id="353" name="Google Shape;353;p43"/>
          <p:cNvPicPr preferRelativeResize="0"/>
          <p:nvPr/>
        </p:nvPicPr>
        <p:blipFill rotWithShape="1">
          <a:blip r:embed="rId3">
            <a:alphaModFix/>
          </a:blip>
          <a:srcRect b="8293" l="1" r="1" t="9197"/>
          <a:stretch/>
        </p:blipFill>
        <p:spPr>
          <a:xfrm>
            <a:off x="10908022" y="38066"/>
            <a:ext cx="1283978" cy="1356721"/>
          </a:xfrm>
          <a:prstGeom prst="rect">
            <a:avLst/>
          </a:prstGeom>
          <a:noFill/>
          <a:ln>
            <a:noFill/>
          </a:ln>
        </p:spPr>
      </p:pic>
      <p:pic>
        <p:nvPicPr>
          <p:cNvPr id="354" name="Google Shape;354;p43"/>
          <p:cNvPicPr preferRelativeResize="0"/>
          <p:nvPr/>
        </p:nvPicPr>
        <p:blipFill>
          <a:blip r:embed="rId4">
            <a:alphaModFix/>
          </a:blip>
          <a:stretch>
            <a:fillRect/>
          </a:stretch>
        </p:blipFill>
        <p:spPr>
          <a:xfrm>
            <a:off x="6741475" y="774967"/>
            <a:ext cx="4329494" cy="5354900"/>
          </a:xfrm>
          <a:prstGeom prst="rect">
            <a:avLst/>
          </a:prstGeom>
          <a:noFill/>
          <a:ln>
            <a:noFill/>
          </a:ln>
        </p:spPr>
      </p:pic>
      <p:pic>
        <p:nvPicPr>
          <p:cNvPr id="355" name="Google Shape;355;p43"/>
          <p:cNvPicPr preferRelativeResize="0"/>
          <p:nvPr/>
        </p:nvPicPr>
        <p:blipFill>
          <a:blip r:embed="rId5">
            <a:alphaModFix/>
          </a:blip>
          <a:stretch>
            <a:fillRect/>
          </a:stretch>
        </p:blipFill>
        <p:spPr>
          <a:xfrm>
            <a:off x="349625" y="1272008"/>
            <a:ext cx="5420251" cy="4194181"/>
          </a:xfrm>
          <a:prstGeom prst="rect">
            <a:avLst/>
          </a:prstGeom>
          <a:noFill/>
          <a:ln>
            <a:noFill/>
          </a:ln>
        </p:spPr>
      </p:pic>
      <p:sp>
        <p:nvSpPr>
          <p:cNvPr id="356" name="Google Shape;356;p43"/>
          <p:cNvSpPr txBox="1"/>
          <p:nvPr/>
        </p:nvSpPr>
        <p:spPr>
          <a:xfrm>
            <a:off x="-92804" y="913908"/>
            <a:ext cx="6412800" cy="565200"/>
          </a:xfrm>
          <a:prstGeom prst="rect">
            <a:avLst/>
          </a:prstGeom>
          <a:noFill/>
          <a:ln>
            <a:noFill/>
          </a:ln>
        </p:spPr>
        <p:txBody>
          <a:bodyPr anchorCtr="0" anchor="b" bIns="45700" lIns="91425" spcFirstLastPara="1" rIns="91425" wrap="square" tIns="45700">
            <a:normAutofit fontScale="40000"/>
          </a:bodyPr>
          <a:lstStyle/>
          <a:p>
            <a:pPr indent="0" lvl="0" marL="0" marR="0" rtl="0" algn="ctr">
              <a:lnSpc>
                <a:spcPct val="90000"/>
              </a:lnSpc>
              <a:spcBef>
                <a:spcPts val="0"/>
              </a:spcBef>
              <a:spcAft>
                <a:spcPts val="0"/>
              </a:spcAft>
              <a:buClr>
                <a:schemeClr val="dk1"/>
              </a:buClr>
              <a:buSzPct val="100000"/>
              <a:buFont typeface="Arial"/>
              <a:buNone/>
            </a:pPr>
            <a:r>
              <a:rPr lang="en-GB" sz="6000">
                <a:solidFill>
                  <a:schemeClr val="dk1"/>
                </a:solidFill>
              </a:rPr>
              <a:t>Location of primary &amp; secondary towers </a:t>
            </a:r>
            <a:endParaRPr/>
          </a:p>
        </p:txBody>
      </p:sp>
      <p:pic>
        <p:nvPicPr>
          <p:cNvPr id="357" name="Google Shape;357;p43"/>
          <p:cNvPicPr preferRelativeResize="0"/>
          <p:nvPr/>
        </p:nvPicPr>
        <p:blipFill>
          <a:blip r:embed="rId6">
            <a:alphaModFix/>
          </a:blip>
          <a:stretch>
            <a:fillRect/>
          </a:stretch>
        </p:blipFill>
        <p:spPr>
          <a:xfrm>
            <a:off x="8417850" y="1047135"/>
            <a:ext cx="1946018" cy="536148"/>
          </a:xfrm>
          <a:prstGeom prst="rect">
            <a:avLst/>
          </a:prstGeom>
          <a:noFill/>
          <a:ln>
            <a:noFill/>
          </a:ln>
        </p:spPr>
      </p:pic>
      <p:pic>
        <p:nvPicPr>
          <p:cNvPr id="358" name="Google Shape;358;p43"/>
          <p:cNvPicPr preferRelativeResize="0"/>
          <p:nvPr/>
        </p:nvPicPr>
        <p:blipFill>
          <a:blip r:embed="rId7">
            <a:alphaModFix/>
          </a:blip>
          <a:stretch>
            <a:fillRect/>
          </a:stretch>
        </p:blipFill>
        <p:spPr>
          <a:xfrm>
            <a:off x="8722650" y="3566185"/>
            <a:ext cx="2249206" cy="536148"/>
          </a:xfrm>
          <a:prstGeom prst="rect">
            <a:avLst/>
          </a:prstGeom>
          <a:noFill/>
          <a:ln>
            <a:noFill/>
          </a:ln>
        </p:spPr>
      </p:pic>
      <p:sp>
        <p:nvSpPr>
          <p:cNvPr id="359" name="Google Shape;359;p43"/>
          <p:cNvSpPr/>
          <p:nvPr/>
        </p:nvSpPr>
        <p:spPr>
          <a:xfrm>
            <a:off x="0" y="6498012"/>
            <a:ext cx="12192000" cy="360000"/>
          </a:xfrm>
          <a:prstGeom prst="rect">
            <a:avLst/>
          </a:prstGeom>
          <a:solidFill>
            <a:srgbClr val="8AB17E">
              <a:alpha val="74680"/>
            </a:srgbClr>
          </a:solidFill>
          <a:ln>
            <a:noFill/>
          </a:ln>
        </p:spPr>
        <p:txBody>
          <a:bodyPr anchorCtr="0" anchor="ctr" bIns="91425" lIns="91425" spcFirstLastPara="1" rIns="91425" wrap="square" tIns="91425">
            <a:noAutofit/>
          </a:bodyPr>
          <a:lstStyle/>
          <a:p>
            <a:pPr indent="0" lvl="0" marL="0" rtl="0" algn="l">
              <a:spcBef>
                <a:spcPts val="0"/>
              </a:spcBef>
              <a:spcAft>
                <a:spcPts val="600"/>
              </a:spcAft>
              <a:buNone/>
            </a:pPr>
            <a:r>
              <a:rPr lang="en-GB">
                <a:solidFill>
                  <a:schemeClr val="lt1"/>
                </a:solidFill>
                <a:latin typeface="Montserrat SemiBold"/>
                <a:ea typeface="Montserrat SemiBold"/>
                <a:cs typeface="Montserrat SemiBold"/>
                <a:sym typeface="Montserrat SemiBold"/>
              </a:rPr>
              <a:t>3.2: Undertake dedicated country demonstrations / field campaigns for better ground/space data integration</a:t>
            </a:r>
            <a:endParaRPr>
              <a:solidFill>
                <a:schemeClr val="lt1"/>
              </a:solidFill>
              <a:latin typeface="Montserrat SemiBold"/>
              <a:ea typeface="Montserrat SemiBold"/>
              <a:cs typeface="Montserrat SemiBold"/>
              <a:sym typeface="Montserrat SemiBold"/>
            </a:endParaRPr>
          </a:p>
        </p:txBody>
      </p:sp>
      <p:sp>
        <p:nvSpPr>
          <p:cNvPr id="360" name="Google Shape;360;p43"/>
          <p:cNvSpPr/>
          <p:nvPr/>
        </p:nvSpPr>
        <p:spPr>
          <a:xfrm>
            <a:off x="0" y="6136341"/>
            <a:ext cx="12192000" cy="360000"/>
          </a:xfrm>
          <a:prstGeom prst="rect">
            <a:avLst/>
          </a:prstGeom>
          <a:solidFill>
            <a:srgbClr val="8AB1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Montserrat SemiBold"/>
                <a:ea typeface="Montserrat SemiBold"/>
                <a:cs typeface="Montserrat SemiBold"/>
                <a:sym typeface="Montserrat SemiBold"/>
              </a:rPr>
              <a:t>3: Enable dialogue between inventory practitioners and the CEOS community</a:t>
            </a:r>
            <a:endParaRPr>
              <a:solidFill>
                <a:schemeClr val="lt1"/>
              </a:solidFill>
              <a:latin typeface="Montserrat SemiBold"/>
              <a:ea typeface="Montserrat SemiBold"/>
              <a:cs typeface="Montserrat SemiBold"/>
              <a:sym typeface="Montserrat SemiBo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grpSp>
        <p:nvGrpSpPr>
          <p:cNvPr id="366" name="Google Shape;366;p44"/>
          <p:cNvGrpSpPr/>
          <p:nvPr/>
        </p:nvGrpSpPr>
        <p:grpSpPr>
          <a:xfrm>
            <a:off x="572418" y="1330212"/>
            <a:ext cx="4578831" cy="2880785"/>
            <a:chOff x="3754325" y="3529155"/>
            <a:chExt cx="5345552" cy="2880785"/>
          </a:xfrm>
        </p:grpSpPr>
        <p:pic>
          <p:nvPicPr>
            <p:cNvPr descr="A map with a blue line&#10;&#10;AI-generated content may be incorrect." id="367" name="Google Shape;367;p44"/>
            <p:cNvPicPr preferRelativeResize="0"/>
            <p:nvPr/>
          </p:nvPicPr>
          <p:blipFill rotWithShape="1">
            <a:blip r:embed="rId3">
              <a:alphaModFix/>
            </a:blip>
            <a:srcRect b="0" l="0" r="0" t="0"/>
            <a:stretch/>
          </p:blipFill>
          <p:spPr>
            <a:xfrm>
              <a:off x="3754325" y="3552440"/>
              <a:ext cx="2419350" cy="2857500"/>
            </a:xfrm>
            <a:prstGeom prst="rect">
              <a:avLst/>
            </a:prstGeom>
            <a:noFill/>
            <a:ln>
              <a:noFill/>
            </a:ln>
          </p:spPr>
        </p:pic>
        <p:sp>
          <p:nvSpPr>
            <p:cNvPr id="368" name="Google Shape;368;p44"/>
            <p:cNvSpPr/>
            <p:nvPr/>
          </p:nvSpPr>
          <p:spPr>
            <a:xfrm>
              <a:off x="3957767" y="4731226"/>
              <a:ext cx="1538243" cy="1555335"/>
            </a:xfrm>
            <a:prstGeom prst="rect">
              <a:avLst/>
            </a:prstGeom>
            <a:no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9" name="Google Shape;369;p44"/>
            <p:cNvSpPr/>
            <p:nvPr/>
          </p:nvSpPr>
          <p:spPr>
            <a:xfrm>
              <a:off x="5769476" y="4303937"/>
              <a:ext cx="350377" cy="148269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70" name="Google Shape;370;p44"/>
            <p:cNvCxnSpPr/>
            <p:nvPr/>
          </p:nvCxnSpPr>
          <p:spPr>
            <a:xfrm flipH="1" rot="10800000">
              <a:off x="5514074" y="5872632"/>
              <a:ext cx="444095" cy="412309"/>
            </a:xfrm>
            <a:prstGeom prst="straightConnector1">
              <a:avLst/>
            </a:prstGeom>
            <a:noFill/>
            <a:ln cap="flat" cmpd="sng" w="9525">
              <a:solidFill>
                <a:schemeClr val="dk1"/>
              </a:solidFill>
              <a:prstDash val="solid"/>
              <a:miter lim="800000"/>
              <a:headEnd len="sm" w="sm" type="none"/>
              <a:tailEnd len="sm" w="sm" type="none"/>
            </a:ln>
          </p:spPr>
        </p:cxnSp>
        <p:cxnSp>
          <p:nvCxnSpPr>
            <p:cNvPr id="371" name="Google Shape;371;p44"/>
            <p:cNvCxnSpPr/>
            <p:nvPr/>
          </p:nvCxnSpPr>
          <p:spPr>
            <a:xfrm flipH="1" rot="10800000">
              <a:off x="5496010" y="3671548"/>
              <a:ext cx="465154" cy="1059678"/>
            </a:xfrm>
            <a:prstGeom prst="straightConnector1">
              <a:avLst/>
            </a:prstGeom>
            <a:noFill/>
            <a:ln cap="flat" cmpd="sng" w="9525">
              <a:solidFill>
                <a:schemeClr val="dk1"/>
              </a:solidFill>
              <a:prstDash val="solid"/>
              <a:miter lim="800000"/>
              <a:headEnd len="sm" w="sm" type="none"/>
              <a:tailEnd len="sm" w="sm" type="none"/>
            </a:ln>
          </p:spPr>
        </p:cxnSp>
        <p:pic>
          <p:nvPicPr>
            <p:cNvPr descr="Group 5, Grouped object" id="372" name="Google Shape;372;p44"/>
            <p:cNvPicPr preferRelativeResize="0"/>
            <p:nvPr/>
          </p:nvPicPr>
          <p:blipFill rotWithShape="1">
            <a:blip r:embed="rId4">
              <a:alphaModFix/>
            </a:blip>
            <a:srcRect b="0" l="0" r="0" t="0"/>
            <a:stretch/>
          </p:blipFill>
          <p:spPr>
            <a:xfrm>
              <a:off x="5842696" y="3573487"/>
              <a:ext cx="2943225" cy="2447925"/>
            </a:xfrm>
            <a:prstGeom prst="rect">
              <a:avLst/>
            </a:prstGeom>
            <a:noFill/>
            <a:ln>
              <a:noFill/>
            </a:ln>
          </p:spPr>
        </p:pic>
        <p:sp>
          <p:nvSpPr>
            <p:cNvPr id="373" name="Google Shape;373;p44"/>
            <p:cNvSpPr/>
            <p:nvPr/>
          </p:nvSpPr>
          <p:spPr>
            <a:xfrm>
              <a:off x="5961164" y="3671548"/>
              <a:ext cx="2283151" cy="2162086"/>
            </a:xfrm>
            <a:prstGeom prst="rect">
              <a:avLst/>
            </a:prstGeom>
            <a:no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74" name="Google Shape;374;p44"/>
            <p:cNvPicPr preferRelativeResize="0"/>
            <p:nvPr/>
          </p:nvPicPr>
          <p:blipFill rotWithShape="1">
            <a:blip r:embed="rId5">
              <a:alphaModFix/>
            </a:blip>
            <a:srcRect b="0" l="0" r="0" t="0"/>
            <a:stretch/>
          </p:blipFill>
          <p:spPr>
            <a:xfrm>
              <a:off x="8385402" y="3529155"/>
              <a:ext cx="714475" cy="2343477"/>
            </a:xfrm>
            <a:prstGeom prst="rect">
              <a:avLst/>
            </a:prstGeom>
            <a:noFill/>
            <a:ln>
              <a:noFill/>
            </a:ln>
          </p:spPr>
        </p:pic>
        <p:sp>
          <p:nvSpPr>
            <p:cNvPr id="375" name="Google Shape;375;p44"/>
            <p:cNvSpPr txBox="1"/>
            <p:nvPr/>
          </p:nvSpPr>
          <p:spPr>
            <a:xfrm>
              <a:off x="4160516" y="3552443"/>
              <a:ext cx="18006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400">
                  <a:solidFill>
                    <a:schemeClr val="dk1"/>
                  </a:solidFill>
                  <a:latin typeface="Arial"/>
                  <a:ea typeface="Arial"/>
                  <a:cs typeface="Arial"/>
                  <a:sym typeface="Arial"/>
                </a:rPr>
                <a:t>Airborne CO</a:t>
              </a:r>
              <a:r>
                <a:rPr baseline="-25000" lang="en-GB" sz="1400">
                  <a:solidFill>
                    <a:schemeClr val="dk1"/>
                  </a:solidFill>
                  <a:latin typeface="Arial"/>
                  <a:ea typeface="Arial"/>
                  <a:cs typeface="Arial"/>
                  <a:sym typeface="Arial"/>
                </a:rPr>
                <a:t>2</a:t>
              </a:r>
              <a:endParaRPr/>
            </a:p>
            <a:p>
              <a:pPr indent="0" lvl="0" marL="0" marR="0" rtl="0" algn="ctr">
                <a:spcBef>
                  <a:spcPts val="0"/>
                </a:spcBef>
                <a:spcAft>
                  <a:spcPts val="0"/>
                </a:spcAft>
                <a:buNone/>
              </a:pPr>
              <a:r>
                <a:rPr lang="en-GB" sz="1400">
                  <a:solidFill>
                    <a:schemeClr val="dk1"/>
                  </a:solidFill>
                  <a:latin typeface="Arial"/>
                  <a:ea typeface="Arial"/>
                  <a:cs typeface="Arial"/>
                  <a:sym typeface="Arial"/>
                </a:rPr>
                <a:t>Mixing Ratio</a:t>
              </a:r>
              <a:endParaRPr/>
            </a:p>
          </p:txBody>
        </p:sp>
      </p:grpSp>
      <p:sp>
        <p:nvSpPr>
          <p:cNvPr id="376" name="Google Shape;376;p44"/>
          <p:cNvSpPr txBox="1"/>
          <p:nvPr/>
        </p:nvSpPr>
        <p:spPr>
          <a:xfrm>
            <a:off x="694623" y="838663"/>
            <a:ext cx="45789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Arial"/>
                <a:ea typeface="Arial"/>
                <a:cs typeface="Arial"/>
                <a:sym typeface="Arial"/>
              </a:rPr>
              <a:t>Airborne landscape scale GHG fluxes </a:t>
            </a:r>
            <a:endParaRPr/>
          </a:p>
        </p:txBody>
      </p:sp>
      <p:sp>
        <p:nvSpPr>
          <p:cNvPr id="377" name="Google Shape;377;p44"/>
          <p:cNvSpPr txBox="1"/>
          <p:nvPr/>
        </p:nvSpPr>
        <p:spPr>
          <a:xfrm>
            <a:off x="6851372" y="847974"/>
            <a:ext cx="3813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Arial"/>
                <a:ea typeface="Arial"/>
                <a:cs typeface="Arial"/>
                <a:sym typeface="Arial"/>
              </a:rPr>
              <a:t>Solar Induced Fluorescence</a:t>
            </a:r>
            <a:endParaRPr/>
          </a:p>
        </p:txBody>
      </p:sp>
      <p:pic>
        <p:nvPicPr>
          <p:cNvPr id="378" name="Google Shape;378;p44"/>
          <p:cNvPicPr preferRelativeResize="0"/>
          <p:nvPr/>
        </p:nvPicPr>
        <p:blipFill rotWithShape="1">
          <a:blip r:embed="rId6">
            <a:alphaModFix/>
          </a:blip>
          <a:srcRect b="0" l="0" r="0" t="0"/>
          <a:stretch/>
        </p:blipFill>
        <p:spPr>
          <a:xfrm>
            <a:off x="5428074" y="1348816"/>
            <a:ext cx="6354581" cy="2508516"/>
          </a:xfrm>
          <a:prstGeom prst="rect">
            <a:avLst/>
          </a:prstGeom>
          <a:noFill/>
          <a:ln>
            <a:noFill/>
          </a:ln>
        </p:spPr>
      </p:pic>
      <p:sp>
        <p:nvSpPr>
          <p:cNvPr id="379" name="Google Shape;379;p44"/>
          <p:cNvSpPr txBox="1"/>
          <p:nvPr/>
        </p:nvSpPr>
        <p:spPr>
          <a:xfrm>
            <a:off x="5066150" y="4102600"/>
            <a:ext cx="6993300" cy="2247300"/>
          </a:xfrm>
          <a:prstGeom prst="rect">
            <a:avLst/>
          </a:prstGeom>
          <a:noFill/>
          <a:ln>
            <a:noFill/>
          </a:ln>
        </p:spPr>
        <p:txBody>
          <a:bodyPr anchorCtr="0" anchor="t" bIns="45700" lIns="91425" spcFirstLastPara="1" rIns="91425" wrap="square" tIns="45700">
            <a:spAutoFit/>
          </a:bodyPr>
          <a:lstStyle/>
          <a:p>
            <a:pPr indent="0" lvl="0" marL="114300" marR="0" rtl="0" algn="l">
              <a:spcBef>
                <a:spcPts val="0"/>
              </a:spcBef>
              <a:spcAft>
                <a:spcPts val="0"/>
              </a:spcAft>
              <a:buNone/>
            </a:pPr>
            <a:r>
              <a:t/>
            </a:r>
            <a:endParaRPr b="1" baseline="30000" sz="1400">
              <a:solidFill>
                <a:schemeClr val="dk1"/>
              </a:solidFill>
              <a:latin typeface="Arial"/>
              <a:ea typeface="Arial"/>
              <a:cs typeface="Arial"/>
              <a:sym typeface="Arial"/>
            </a:endParaRPr>
          </a:p>
          <a:p>
            <a:pPr indent="0" lvl="0" marL="114300" marR="0" rtl="0" algn="l">
              <a:spcBef>
                <a:spcPts val="0"/>
              </a:spcBef>
              <a:spcAft>
                <a:spcPts val="0"/>
              </a:spcAft>
              <a:buNone/>
            </a:pPr>
            <a:r>
              <a:rPr lang="en-GB" sz="1600" u="sng">
                <a:solidFill>
                  <a:schemeClr val="dk1"/>
                </a:solidFill>
                <a:latin typeface="Arial"/>
                <a:ea typeface="Arial"/>
                <a:cs typeface="Arial"/>
                <a:sym typeface="Arial"/>
              </a:rPr>
              <a:t>Landscape Scale GHG Fluxes </a:t>
            </a:r>
            <a:endParaRPr sz="1600">
              <a:solidFill>
                <a:schemeClr val="dk1"/>
              </a:solidFill>
              <a:latin typeface="Arial"/>
              <a:ea typeface="Arial"/>
              <a:cs typeface="Arial"/>
              <a:sym typeface="Arial"/>
            </a:endParaRPr>
          </a:p>
          <a:p>
            <a:pPr indent="-330200" lvl="0" marL="457200" marR="0" rtl="0" algn="l">
              <a:spcBef>
                <a:spcPts val="0"/>
              </a:spcBef>
              <a:spcAft>
                <a:spcPts val="0"/>
              </a:spcAft>
              <a:buClr>
                <a:schemeClr val="dk1"/>
              </a:buClr>
              <a:buSzPts val="1600"/>
              <a:buFont typeface="Arial"/>
              <a:buChar char="●"/>
            </a:pPr>
            <a:r>
              <a:rPr b="0" i="0" lang="en-GB" sz="1600" u="none" cap="none" strike="noStrike">
                <a:solidFill>
                  <a:schemeClr val="dk1"/>
                </a:solidFill>
                <a:latin typeface="Arial"/>
                <a:ea typeface="Arial"/>
                <a:cs typeface="Arial"/>
                <a:sym typeface="Arial"/>
              </a:rPr>
              <a:t>Area 1: </a:t>
            </a:r>
            <a:r>
              <a:rPr b="1" i="0" lang="en-GB" sz="1600" u="none" cap="none" strike="noStrike">
                <a:solidFill>
                  <a:schemeClr val="dk1"/>
                </a:solidFill>
                <a:latin typeface="Arial"/>
                <a:ea typeface="Arial"/>
                <a:cs typeface="Arial"/>
                <a:sym typeface="Arial"/>
              </a:rPr>
              <a:t>+</a:t>
            </a:r>
            <a:r>
              <a:rPr b="0" i="0" lang="en-GB" sz="1600" u="none" cap="none" strike="noStrike">
                <a:solidFill>
                  <a:schemeClr val="dk1"/>
                </a:solidFill>
                <a:latin typeface="Arial"/>
                <a:ea typeface="Arial"/>
                <a:cs typeface="Arial"/>
                <a:sym typeface="Arial"/>
              </a:rPr>
              <a:t>2374 mg m</a:t>
            </a:r>
            <a:r>
              <a:rPr b="0" baseline="30000" i="0" lang="en-GB" sz="1600" u="none" cap="none" strike="noStrike">
                <a:solidFill>
                  <a:schemeClr val="dk1"/>
                </a:solidFill>
                <a:latin typeface="Arial"/>
                <a:ea typeface="Arial"/>
                <a:cs typeface="Arial"/>
                <a:sym typeface="Arial"/>
              </a:rPr>
              <a:t>-2</a:t>
            </a:r>
            <a:r>
              <a:rPr b="0" i="0" lang="en-GB" sz="1600" u="none" cap="none" strike="noStrike">
                <a:solidFill>
                  <a:schemeClr val="dk1"/>
                </a:solidFill>
                <a:latin typeface="Arial"/>
                <a:ea typeface="Arial"/>
                <a:cs typeface="Arial"/>
                <a:sym typeface="Arial"/>
              </a:rPr>
              <a:t> h</a:t>
            </a:r>
            <a:r>
              <a:rPr b="0" baseline="30000" i="0" lang="en-GB" sz="1600" u="none" cap="none" strike="noStrike">
                <a:solidFill>
                  <a:schemeClr val="dk1"/>
                </a:solidFill>
                <a:latin typeface="Arial"/>
                <a:ea typeface="Arial"/>
                <a:cs typeface="Arial"/>
                <a:sym typeface="Arial"/>
              </a:rPr>
              <a:t>-1</a:t>
            </a:r>
            <a:endParaRPr/>
          </a:p>
          <a:p>
            <a:pPr indent="-330200" lvl="0" marL="457200" marR="0" rtl="0" algn="l">
              <a:spcBef>
                <a:spcPts val="0"/>
              </a:spcBef>
              <a:spcAft>
                <a:spcPts val="0"/>
              </a:spcAft>
              <a:buClr>
                <a:schemeClr val="dk1"/>
              </a:buClr>
              <a:buSzPts val="1600"/>
              <a:buFont typeface="Arial"/>
              <a:buChar char="●"/>
            </a:pPr>
            <a:r>
              <a:rPr b="0" i="0" lang="en-GB" sz="1600" u="none" cap="none" strike="noStrike">
                <a:solidFill>
                  <a:schemeClr val="dk1"/>
                </a:solidFill>
                <a:latin typeface="Arial"/>
                <a:ea typeface="Arial"/>
                <a:cs typeface="Arial"/>
                <a:sym typeface="Arial"/>
              </a:rPr>
              <a:t>Area 2: </a:t>
            </a:r>
            <a:r>
              <a:rPr b="1" i="0" lang="en-GB" sz="1600" u="none" cap="none" strike="noStrike">
                <a:solidFill>
                  <a:schemeClr val="dk1"/>
                </a:solidFill>
                <a:latin typeface="Arial"/>
                <a:ea typeface="Arial"/>
                <a:cs typeface="Arial"/>
                <a:sym typeface="Arial"/>
              </a:rPr>
              <a:t>+</a:t>
            </a:r>
            <a:r>
              <a:rPr b="0" i="0" lang="en-GB" sz="1600" u="none" cap="none" strike="noStrike">
                <a:solidFill>
                  <a:schemeClr val="dk1"/>
                </a:solidFill>
                <a:latin typeface="Arial"/>
                <a:ea typeface="Arial"/>
                <a:cs typeface="Arial"/>
                <a:sym typeface="Arial"/>
              </a:rPr>
              <a:t>4070 mg m</a:t>
            </a:r>
            <a:r>
              <a:rPr b="0" baseline="30000" i="0" lang="en-GB" sz="1600" u="none" cap="none" strike="noStrike">
                <a:solidFill>
                  <a:schemeClr val="dk1"/>
                </a:solidFill>
                <a:latin typeface="Arial"/>
                <a:ea typeface="Arial"/>
                <a:cs typeface="Arial"/>
                <a:sym typeface="Arial"/>
              </a:rPr>
              <a:t>-2</a:t>
            </a:r>
            <a:r>
              <a:rPr b="0" i="0" lang="en-GB" sz="1600" u="none" cap="none" strike="noStrike">
                <a:solidFill>
                  <a:schemeClr val="dk1"/>
                </a:solidFill>
                <a:latin typeface="Arial"/>
                <a:ea typeface="Arial"/>
                <a:cs typeface="Arial"/>
                <a:sym typeface="Arial"/>
              </a:rPr>
              <a:t> h</a:t>
            </a:r>
            <a:r>
              <a:rPr b="0" baseline="30000" i="0" lang="en-GB" sz="1600" u="none" cap="none" strike="noStrike">
                <a:solidFill>
                  <a:schemeClr val="dk1"/>
                </a:solidFill>
                <a:latin typeface="Arial"/>
                <a:ea typeface="Arial"/>
                <a:cs typeface="Arial"/>
                <a:sym typeface="Arial"/>
              </a:rPr>
              <a:t>-1</a:t>
            </a:r>
            <a:endParaRPr b="0" i="0" sz="1600" u="none" cap="none" strike="noStrike">
              <a:solidFill>
                <a:schemeClr val="dk1"/>
              </a:solidFill>
              <a:latin typeface="Arial"/>
              <a:ea typeface="Arial"/>
              <a:cs typeface="Arial"/>
              <a:sym typeface="Arial"/>
            </a:endParaRPr>
          </a:p>
          <a:p>
            <a:pPr indent="0" lvl="0" marL="114300" marR="0" rtl="0" algn="l">
              <a:spcBef>
                <a:spcPts val="0"/>
              </a:spcBef>
              <a:spcAft>
                <a:spcPts val="0"/>
              </a:spcAft>
              <a:buNone/>
            </a:pPr>
            <a:r>
              <a:t/>
            </a:r>
            <a:endParaRPr b="1" sz="1600">
              <a:solidFill>
                <a:schemeClr val="dk1"/>
              </a:solidFill>
              <a:latin typeface="Arial"/>
              <a:ea typeface="Arial"/>
              <a:cs typeface="Arial"/>
              <a:sym typeface="Arial"/>
            </a:endParaRPr>
          </a:p>
          <a:p>
            <a:pPr indent="0" lvl="0" marL="114300" marR="0" rtl="0" algn="l">
              <a:spcBef>
                <a:spcPts val="0"/>
              </a:spcBef>
              <a:spcAft>
                <a:spcPts val="0"/>
              </a:spcAft>
              <a:buNone/>
            </a:pPr>
            <a:r>
              <a:rPr lang="en-GB" sz="1600" u="sng">
                <a:solidFill>
                  <a:schemeClr val="dk1"/>
                </a:solidFill>
                <a:latin typeface="Arial"/>
                <a:ea typeface="Arial"/>
                <a:cs typeface="Arial"/>
                <a:sym typeface="Arial"/>
              </a:rPr>
              <a:t>Solar Induced Fluoresence </a:t>
            </a:r>
            <a:r>
              <a:rPr lang="en-GB" sz="1600">
                <a:solidFill>
                  <a:schemeClr val="dk1"/>
                </a:solidFill>
                <a:latin typeface="Arial"/>
                <a:ea typeface="Arial"/>
                <a:cs typeface="Arial"/>
                <a:sym typeface="Arial"/>
              </a:rPr>
              <a:t>:</a:t>
            </a:r>
            <a:endParaRPr/>
          </a:p>
          <a:p>
            <a:pPr indent="-330200" lvl="0" marL="457200" marR="0" rtl="0" algn="l">
              <a:spcBef>
                <a:spcPts val="0"/>
              </a:spcBef>
              <a:spcAft>
                <a:spcPts val="0"/>
              </a:spcAft>
              <a:buClr>
                <a:schemeClr val="dk1"/>
              </a:buClr>
              <a:buSzPts val="1600"/>
              <a:buFont typeface="Arial"/>
              <a:buChar char="●"/>
            </a:pPr>
            <a:r>
              <a:rPr b="0" i="0" lang="en-GB" sz="1600" u="none" cap="none" strike="noStrike">
                <a:solidFill>
                  <a:schemeClr val="dk1"/>
                </a:solidFill>
                <a:latin typeface="Arial"/>
                <a:ea typeface="Arial"/>
                <a:cs typeface="Arial"/>
                <a:sym typeface="Arial"/>
              </a:rPr>
              <a:t>Tower O</a:t>
            </a:r>
            <a:r>
              <a:rPr b="0" baseline="-25000" i="0" lang="en-GB" sz="1600" u="none" cap="none" strike="noStrike">
                <a:solidFill>
                  <a:schemeClr val="dk1"/>
                </a:solidFill>
                <a:latin typeface="Arial"/>
                <a:ea typeface="Arial"/>
                <a:cs typeface="Arial"/>
                <a:sym typeface="Arial"/>
              </a:rPr>
              <a:t>2</a:t>
            </a:r>
            <a:r>
              <a:rPr b="0" i="0" lang="en-GB" sz="1600" u="none" cap="none" strike="noStrike">
                <a:solidFill>
                  <a:schemeClr val="dk1"/>
                </a:solidFill>
                <a:latin typeface="Arial"/>
                <a:ea typeface="Arial"/>
                <a:cs typeface="Arial"/>
                <a:sym typeface="Arial"/>
              </a:rPr>
              <a:t>A SIF @761 nm [13:29 UTC]</a:t>
            </a:r>
            <a:r>
              <a:rPr b="1" i="0" lang="en-GB" sz="1600" u="none" cap="none" strike="noStrike">
                <a:solidFill>
                  <a:schemeClr val="dk1"/>
                </a:solidFill>
                <a:latin typeface="Arial"/>
                <a:ea typeface="Arial"/>
                <a:cs typeface="Arial"/>
                <a:sym typeface="Arial"/>
              </a:rPr>
              <a:t>  1.46 </a:t>
            </a:r>
            <a:r>
              <a:rPr b="1" i="0" lang="en-GB" sz="1600" u="none" cap="none" strike="noStrike">
                <a:solidFill>
                  <a:schemeClr val="dk1"/>
                </a:solidFill>
                <a:highlight>
                  <a:schemeClr val="lt1"/>
                </a:highlight>
                <a:latin typeface="Arial"/>
                <a:ea typeface="Arial"/>
                <a:cs typeface="Arial"/>
                <a:sym typeface="Arial"/>
              </a:rPr>
              <a:t>± 0.33 </a:t>
            </a:r>
            <a:r>
              <a:rPr b="1" i="0" lang="en-GB" sz="1600" u="none" cap="none" strike="noStrike">
                <a:solidFill>
                  <a:schemeClr val="dk1"/>
                </a:solidFill>
                <a:latin typeface="Arial"/>
                <a:ea typeface="Arial"/>
                <a:cs typeface="Arial"/>
                <a:sym typeface="Arial"/>
              </a:rPr>
              <a:t>mWm</a:t>
            </a:r>
            <a:r>
              <a:rPr b="1" baseline="30000" i="0" lang="en-GB" sz="1600" u="none" cap="none" strike="noStrike">
                <a:solidFill>
                  <a:schemeClr val="dk1"/>
                </a:solidFill>
                <a:latin typeface="Arial"/>
                <a:ea typeface="Arial"/>
                <a:cs typeface="Arial"/>
                <a:sym typeface="Arial"/>
              </a:rPr>
              <a:t>-2</a:t>
            </a:r>
            <a:r>
              <a:rPr b="1" i="0" lang="en-GB" sz="1600" u="none" cap="none" strike="noStrike">
                <a:solidFill>
                  <a:schemeClr val="dk1"/>
                </a:solidFill>
                <a:latin typeface="Arial"/>
                <a:ea typeface="Arial"/>
                <a:cs typeface="Arial"/>
                <a:sym typeface="Arial"/>
              </a:rPr>
              <a:t>nm</a:t>
            </a:r>
            <a:r>
              <a:rPr b="1" baseline="30000" i="0" lang="en-GB" sz="1600" u="none" cap="none" strike="noStrike">
                <a:solidFill>
                  <a:schemeClr val="dk1"/>
                </a:solidFill>
                <a:latin typeface="Arial"/>
                <a:ea typeface="Arial"/>
                <a:cs typeface="Arial"/>
                <a:sym typeface="Arial"/>
              </a:rPr>
              <a:t>-1</a:t>
            </a:r>
            <a:r>
              <a:rPr b="1" i="0" lang="en-GB" sz="1600" u="none" cap="none" strike="noStrike">
                <a:solidFill>
                  <a:schemeClr val="dk1"/>
                </a:solidFill>
                <a:latin typeface="Arial"/>
                <a:ea typeface="Arial"/>
                <a:cs typeface="Arial"/>
                <a:sym typeface="Arial"/>
              </a:rPr>
              <a:t>sr</a:t>
            </a:r>
            <a:r>
              <a:rPr b="1" baseline="30000" i="0" lang="en-GB" sz="1600" u="none" cap="none" strike="noStrike">
                <a:solidFill>
                  <a:schemeClr val="dk1"/>
                </a:solidFill>
                <a:latin typeface="Arial"/>
                <a:ea typeface="Arial"/>
                <a:cs typeface="Arial"/>
                <a:sym typeface="Arial"/>
              </a:rPr>
              <a:t>-1</a:t>
            </a:r>
            <a:endParaRPr/>
          </a:p>
          <a:p>
            <a:pPr indent="-330200" lvl="0" marL="457200" marR="0" rtl="0" algn="l">
              <a:spcBef>
                <a:spcPts val="0"/>
              </a:spcBef>
              <a:spcAft>
                <a:spcPts val="0"/>
              </a:spcAft>
              <a:buClr>
                <a:schemeClr val="dk1"/>
              </a:buClr>
              <a:buSzPts val="1600"/>
              <a:buFont typeface="Arial"/>
              <a:buChar char="●"/>
            </a:pPr>
            <a:r>
              <a:rPr b="0" i="0" lang="en-GB" sz="1600" u="none" cap="none" strike="noStrike">
                <a:solidFill>
                  <a:schemeClr val="dk1"/>
                </a:solidFill>
                <a:latin typeface="Arial"/>
                <a:ea typeface="Arial"/>
                <a:cs typeface="Arial"/>
                <a:sym typeface="Arial"/>
              </a:rPr>
              <a:t>Airborne O</a:t>
            </a:r>
            <a:r>
              <a:rPr b="0" baseline="-25000" i="0" lang="en-GB" sz="1600" u="none" cap="none" strike="noStrike">
                <a:solidFill>
                  <a:schemeClr val="dk1"/>
                </a:solidFill>
                <a:latin typeface="Arial"/>
                <a:ea typeface="Arial"/>
                <a:cs typeface="Arial"/>
                <a:sym typeface="Arial"/>
              </a:rPr>
              <a:t>2</a:t>
            </a:r>
            <a:r>
              <a:rPr b="0" i="0" lang="en-GB" sz="1600" u="none" cap="none" strike="noStrike">
                <a:solidFill>
                  <a:schemeClr val="dk1"/>
                </a:solidFill>
                <a:latin typeface="Arial"/>
                <a:ea typeface="Arial"/>
                <a:cs typeface="Arial"/>
                <a:sym typeface="Arial"/>
              </a:rPr>
              <a:t>A SIF @761 nm [13:29 UTC] </a:t>
            </a:r>
            <a:r>
              <a:rPr b="1" i="0" lang="en-GB" sz="1600" u="none" cap="none" strike="noStrike">
                <a:solidFill>
                  <a:schemeClr val="dk1"/>
                </a:solidFill>
                <a:latin typeface="Arial"/>
                <a:ea typeface="Arial"/>
                <a:cs typeface="Arial"/>
                <a:sym typeface="Arial"/>
              </a:rPr>
              <a:t> 1.71 ± 0.82 mWm</a:t>
            </a:r>
            <a:r>
              <a:rPr b="1" baseline="30000" i="0" lang="en-GB" sz="1600" u="none" cap="none" strike="noStrike">
                <a:solidFill>
                  <a:schemeClr val="dk1"/>
                </a:solidFill>
                <a:latin typeface="Arial"/>
                <a:ea typeface="Arial"/>
                <a:cs typeface="Arial"/>
                <a:sym typeface="Arial"/>
              </a:rPr>
              <a:t>-2</a:t>
            </a:r>
            <a:r>
              <a:rPr b="1" i="0" lang="en-GB" sz="1600" u="none" cap="none" strike="noStrike">
                <a:solidFill>
                  <a:schemeClr val="dk1"/>
                </a:solidFill>
                <a:latin typeface="Arial"/>
                <a:ea typeface="Arial"/>
                <a:cs typeface="Arial"/>
                <a:sym typeface="Arial"/>
              </a:rPr>
              <a:t>nm</a:t>
            </a:r>
            <a:r>
              <a:rPr b="1" baseline="30000" i="0" lang="en-GB" sz="1600" u="none" cap="none" strike="noStrike">
                <a:solidFill>
                  <a:schemeClr val="dk1"/>
                </a:solidFill>
                <a:latin typeface="Arial"/>
                <a:ea typeface="Arial"/>
                <a:cs typeface="Arial"/>
                <a:sym typeface="Arial"/>
              </a:rPr>
              <a:t>-1</a:t>
            </a:r>
            <a:r>
              <a:rPr b="1" i="0" lang="en-GB" sz="1600" u="none" cap="none" strike="noStrike">
                <a:solidFill>
                  <a:schemeClr val="dk1"/>
                </a:solidFill>
                <a:latin typeface="Arial"/>
                <a:ea typeface="Arial"/>
                <a:cs typeface="Arial"/>
                <a:sym typeface="Arial"/>
              </a:rPr>
              <a:t>sr</a:t>
            </a:r>
            <a:r>
              <a:rPr b="1" baseline="30000" i="0" lang="en-GB" sz="1600" u="none" cap="none" strike="noStrike">
                <a:solidFill>
                  <a:schemeClr val="dk1"/>
                </a:solidFill>
                <a:latin typeface="Arial"/>
                <a:ea typeface="Arial"/>
                <a:cs typeface="Arial"/>
                <a:sym typeface="Arial"/>
              </a:rPr>
              <a:t>-1</a:t>
            </a:r>
            <a:endParaRPr/>
          </a:p>
          <a:p>
            <a:pPr indent="0" lvl="0" marL="114300" marR="0" rtl="0" algn="l">
              <a:spcBef>
                <a:spcPts val="0"/>
              </a:spcBef>
              <a:spcAft>
                <a:spcPts val="0"/>
              </a:spcAft>
              <a:buNone/>
            </a:pPr>
            <a:r>
              <a:t/>
            </a:r>
            <a:endParaRPr b="1" sz="1400">
              <a:solidFill>
                <a:schemeClr val="dk1"/>
              </a:solidFill>
              <a:latin typeface="Arial"/>
              <a:ea typeface="Arial"/>
              <a:cs typeface="Arial"/>
              <a:sym typeface="Arial"/>
            </a:endParaRPr>
          </a:p>
        </p:txBody>
      </p:sp>
      <p:cxnSp>
        <p:nvCxnSpPr>
          <p:cNvPr id="380" name="Google Shape;380;p44"/>
          <p:cNvCxnSpPr/>
          <p:nvPr/>
        </p:nvCxnSpPr>
        <p:spPr>
          <a:xfrm>
            <a:off x="127098" y="716427"/>
            <a:ext cx="11721044" cy="0"/>
          </a:xfrm>
          <a:prstGeom prst="straightConnector1">
            <a:avLst/>
          </a:prstGeom>
          <a:noFill/>
          <a:ln cap="flat" cmpd="sng" w="38100">
            <a:solidFill>
              <a:srgbClr val="13474B"/>
            </a:solidFill>
            <a:prstDash val="solid"/>
            <a:miter lim="800000"/>
            <a:headEnd len="sm" w="sm" type="none"/>
            <a:tailEnd len="sm" w="sm" type="none"/>
          </a:ln>
        </p:spPr>
      </p:cxnSp>
      <p:pic>
        <p:nvPicPr>
          <p:cNvPr descr="A red airplane flying over a forest&#10;&#10;Description automatically generated" id="381" name="Google Shape;381;p44"/>
          <p:cNvPicPr preferRelativeResize="0"/>
          <p:nvPr/>
        </p:nvPicPr>
        <p:blipFill rotWithShape="1">
          <a:blip r:embed="rId7">
            <a:alphaModFix/>
          </a:blip>
          <a:srcRect b="8293" l="1" r="1" t="9197"/>
          <a:stretch/>
        </p:blipFill>
        <p:spPr>
          <a:xfrm>
            <a:off x="10908022" y="38066"/>
            <a:ext cx="1283978" cy="1356721"/>
          </a:xfrm>
          <a:prstGeom prst="rect">
            <a:avLst/>
          </a:prstGeom>
          <a:noFill/>
          <a:ln>
            <a:noFill/>
          </a:ln>
        </p:spPr>
      </p:pic>
      <p:pic>
        <p:nvPicPr>
          <p:cNvPr descr="A red plane in a hangar&#10;&#10;Description automatically generated" id="382" name="Google Shape;382;p44"/>
          <p:cNvPicPr preferRelativeResize="0"/>
          <p:nvPr/>
        </p:nvPicPr>
        <p:blipFill rotWithShape="1">
          <a:blip r:embed="rId8">
            <a:alphaModFix/>
          </a:blip>
          <a:srcRect b="27126" l="1" r="1827" t="13238"/>
          <a:stretch/>
        </p:blipFill>
        <p:spPr>
          <a:xfrm>
            <a:off x="694622" y="4393895"/>
            <a:ext cx="4371521" cy="1991683"/>
          </a:xfrm>
          <a:prstGeom prst="rect">
            <a:avLst/>
          </a:prstGeom>
          <a:noFill/>
          <a:ln>
            <a:noFill/>
          </a:ln>
        </p:spPr>
      </p:pic>
      <p:sp>
        <p:nvSpPr>
          <p:cNvPr id="383" name="Google Shape;383;p44"/>
          <p:cNvSpPr txBox="1"/>
          <p:nvPr/>
        </p:nvSpPr>
        <p:spPr>
          <a:xfrm>
            <a:off x="247828" y="151227"/>
            <a:ext cx="10639500" cy="5652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6000"/>
              <a:buFont typeface="Arial"/>
              <a:buNone/>
            </a:pPr>
            <a:r>
              <a:rPr lang="en-GB" sz="2800">
                <a:solidFill>
                  <a:schemeClr val="dk1"/>
                </a:solidFill>
              </a:rPr>
              <a:t>Action 3.2/6.1: ESA-INPE Campaign</a:t>
            </a:r>
            <a:endParaRPr>
              <a:solidFill>
                <a:schemeClr val="dk1"/>
              </a:solidFill>
            </a:endParaRPr>
          </a:p>
        </p:txBody>
      </p:sp>
      <p:sp>
        <p:nvSpPr>
          <p:cNvPr id="384" name="Google Shape;384;p44"/>
          <p:cNvSpPr/>
          <p:nvPr/>
        </p:nvSpPr>
        <p:spPr>
          <a:xfrm>
            <a:off x="0" y="6498012"/>
            <a:ext cx="12192000" cy="360000"/>
          </a:xfrm>
          <a:prstGeom prst="rect">
            <a:avLst/>
          </a:prstGeom>
          <a:solidFill>
            <a:srgbClr val="8AB17E">
              <a:alpha val="74680"/>
            </a:srgbClr>
          </a:solidFill>
          <a:ln>
            <a:noFill/>
          </a:ln>
        </p:spPr>
        <p:txBody>
          <a:bodyPr anchorCtr="0" anchor="ctr" bIns="91425" lIns="91425" spcFirstLastPara="1" rIns="91425" wrap="square" tIns="91425">
            <a:noAutofit/>
          </a:bodyPr>
          <a:lstStyle/>
          <a:p>
            <a:pPr indent="0" lvl="0" marL="0" rtl="0" algn="l">
              <a:spcBef>
                <a:spcPts val="0"/>
              </a:spcBef>
              <a:spcAft>
                <a:spcPts val="600"/>
              </a:spcAft>
              <a:buNone/>
            </a:pPr>
            <a:r>
              <a:rPr lang="en-GB">
                <a:solidFill>
                  <a:schemeClr val="lt1"/>
                </a:solidFill>
                <a:latin typeface="Montserrat SemiBold"/>
                <a:ea typeface="Montserrat SemiBold"/>
                <a:cs typeface="Montserrat SemiBold"/>
                <a:sym typeface="Montserrat SemiBold"/>
              </a:rPr>
              <a:t>3.2: Undertake dedicated country demonstrations / field campaigns for better ground/space data integration</a:t>
            </a:r>
            <a:endParaRPr>
              <a:solidFill>
                <a:schemeClr val="lt1"/>
              </a:solidFill>
              <a:latin typeface="Montserrat SemiBold"/>
              <a:ea typeface="Montserrat SemiBold"/>
              <a:cs typeface="Montserrat SemiBold"/>
              <a:sym typeface="Montserrat SemiBold"/>
            </a:endParaRPr>
          </a:p>
        </p:txBody>
      </p:sp>
      <p:sp>
        <p:nvSpPr>
          <p:cNvPr id="385" name="Google Shape;385;p44"/>
          <p:cNvSpPr/>
          <p:nvPr/>
        </p:nvSpPr>
        <p:spPr>
          <a:xfrm>
            <a:off x="0" y="6136341"/>
            <a:ext cx="12192000" cy="360000"/>
          </a:xfrm>
          <a:prstGeom prst="rect">
            <a:avLst/>
          </a:prstGeom>
          <a:solidFill>
            <a:srgbClr val="8AB1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Montserrat SemiBold"/>
                <a:ea typeface="Montserrat SemiBold"/>
                <a:cs typeface="Montserrat SemiBold"/>
                <a:sym typeface="Montserrat SemiBold"/>
              </a:rPr>
              <a:t>3: Enable dialogue between inventory practitioners and the CEOS community</a:t>
            </a:r>
            <a:endParaRPr>
              <a:solidFill>
                <a:schemeClr val="lt1"/>
              </a:solidFill>
              <a:latin typeface="Montserrat SemiBold"/>
              <a:ea typeface="Montserrat SemiBold"/>
              <a:cs typeface="Montserrat SemiBold"/>
              <a:sym typeface="Montserrat Semi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9" name="Shape 389"/>
        <p:cNvGrpSpPr/>
        <p:nvPr/>
      </p:nvGrpSpPr>
      <p:grpSpPr>
        <a:xfrm>
          <a:off x="0" y="0"/>
          <a:ext cx="0" cy="0"/>
          <a:chOff x="0" y="0"/>
          <a:chExt cx="0" cy="0"/>
        </a:xfrm>
      </p:grpSpPr>
      <p:pic>
        <p:nvPicPr>
          <p:cNvPr id="390" name="Google Shape;390;p45"/>
          <p:cNvPicPr preferRelativeResize="0"/>
          <p:nvPr/>
        </p:nvPicPr>
        <p:blipFill>
          <a:blip r:embed="rId3">
            <a:alphaModFix/>
          </a:blip>
          <a:stretch>
            <a:fillRect/>
          </a:stretch>
        </p:blipFill>
        <p:spPr>
          <a:xfrm>
            <a:off x="152400" y="1107439"/>
            <a:ext cx="11887202" cy="5103833"/>
          </a:xfrm>
          <a:prstGeom prst="rect">
            <a:avLst/>
          </a:prstGeom>
          <a:noFill/>
          <a:ln>
            <a:noFill/>
          </a:ln>
        </p:spPr>
      </p:pic>
      <p:sp>
        <p:nvSpPr>
          <p:cNvPr id="391" name="Google Shape;391;p45"/>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2900">
                <a:solidFill>
                  <a:schemeClr val="dk1"/>
                </a:solidFill>
              </a:rPr>
              <a:t>Recommendations 0 / 1 : CCI Biomass</a:t>
            </a:r>
            <a:endParaRPr sz="2900">
              <a:solidFill>
                <a:schemeClr val="dk1"/>
              </a:solidFill>
            </a:endParaRPr>
          </a:p>
        </p:txBody>
      </p:sp>
      <p:sp>
        <p:nvSpPr>
          <p:cNvPr id="392" name="Google Shape;392;p45"/>
          <p:cNvSpPr/>
          <p:nvPr/>
        </p:nvSpPr>
        <p:spPr>
          <a:xfrm>
            <a:off x="-12" y="5966562"/>
            <a:ext cx="12192000" cy="360000"/>
          </a:xfrm>
          <a:prstGeom prst="rect">
            <a:avLst/>
          </a:prstGeom>
          <a:solidFill>
            <a:srgbClr val="2872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Montserrat SemiBold"/>
                <a:ea typeface="Montserrat SemiBold"/>
                <a:cs typeface="Montserrat SemiBold"/>
                <a:sym typeface="Montserrat SemiBold"/>
              </a:rPr>
              <a:t>1: Ensure continuity and long-term backward compatibility of CEOS missions providing activity data and emission factors</a:t>
            </a:r>
            <a:endParaRPr>
              <a:solidFill>
                <a:schemeClr val="lt1"/>
              </a:solidFill>
              <a:latin typeface="Montserrat SemiBold"/>
              <a:ea typeface="Montserrat SemiBold"/>
              <a:cs typeface="Montserrat SemiBold"/>
              <a:sym typeface="Montserrat SemiBold"/>
            </a:endParaRPr>
          </a:p>
        </p:txBody>
      </p:sp>
      <p:sp>
        <p:nvSpPr>
          <p:cNvPr id="393" name="Google Shape;393;p45"/>
          <p:cNvSpPr/>
          <p:nvPr/>
        </p:nvSpPr>
        <p:spPr>
          <a:xfrm>
            <a:off x="-12" y="6326550"/>
            <a:ext cx="12192000" cy="540000"/>
          </a:xfrm>
          <a:prstGeom prst="rect">
            <a:avLst/>
          </a:prstGeom>
          <a:solidFill>
            <a:srgbClr val="287273">
              <a:alpha val="42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Montserrat SemiBold"/>
                <a:ea typeface="Montserrat SemiBold"/>
                <a:cs typeface="Montserrat SemiBold"/>
                <a:sym typeface="Montserrat SemiBold"/>
              </a:rPr>
              <a:t>1.2: Explore harmonization and integration activities that generate temporal continuity and provide complete and consistent spatial coverage of Activity Data and biomass estimates.</a:t>
            </a:r>
            <a:endParaRPr>
              <a:solidFill>
                <a:schemeClr val="lt1"/>
              </a:solidFill>
              <a:latin typeface="Montserrat SemiBold"/>
              <a:ea typeface="Montserrat SemiBold"/>
              <a:cs typeface="Montserrat SemiBold"/>
              <a:sym typeface="Montserrat SemiBo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7" name="Shape 397"/>
        <p:cNvGrpSpPr/>
        <p:nvPr/>
      </p:nvGrpSpPr>
      <p:grpSpPr>
        <a:xfrm>
          <a:off x="0" y="0"/>
          <a:ext cx="0" cy="0"/>
          <a:chOff x="0" y="0"/>
          <a:chExt cx="0" cy="0"/>
        </a:xfrm>
      </p:grpSpPr>
      <p:pic>
        <p:nvPicPr>
          <p:cNvPr id="398" name="Google Shape;398;p46"/>
          <p:cNvPicPr preferRelativeResize="0"/>
          <p:nvPr/>
        </p:nvPicPr>
        <p:blipFill>
          <a:blip r:embed="rId3">
            <a:alphaModFix/>
          </a:blip>
          <a:stretch>
            <a:fillRect/>
          </a:stretch>
        </p:blipFill>
        <p:spPr>
          <a:xfrm>
            <a:off x="152400" y="831522"/>
            <a:ext cx="11887199" cy="5186113"/>
          </a:xfrm>
          <a:prstGeom prst="rect">
            <a:avLst/>
          </a:prstGeom>
          <a:noFill/>
          <a:ln>
            <a:noFill/>
          </a:ln>
        </p:spPr>
      </p:pic>
      <p:sp>
        <p:nvSpPr>
          <p:cNvPr id="399" name="Google Shape;399;p46"/>
          <p:cNvSpPr txBox="1"/>
          <p:nvPr>
            <p:ph type="title"/>
          </p:nvPr>
        </p:nvSpPr>
        <p:spPr>
          <a:xfrm>
            <a:off x="152398" y="42358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2900">
                <a:solidFill>
                  <a:schemeClr val="dk1"/>
                </a:solidFill>
              </a:rPr>
              <a:t>Recommendations 0 / 1 : CCI Biomass</a:t>
            </a:r>
            <a:endParaRPr sz="2900">
              <a:solidFill>
                <a:schemeClr val="dk1"/>
              </a:solidFill>
            </a:endParaRPr>
          </a:p>
        </p:txBody>
      </p:sp>
      <p:sp>
        <p:nvSpPr>
          <p:cNvPr id="400" name="Google Shape;400;p46"/>
          <p:cNvSpPr/>
          <p:nvPr/>
        </p:nvSpPr>
        <p:spPr>
          <a:xfrm>
            <a:off x="-12" y="5966562"/>
            <a:ext cx="12192000" cy="360000"/>
          </a:xfrm>
          <a:prstGeom prst="rect">
            <a:avLst/>
          </a:prstGeom>
          <a:solidFill>
            <a:srgbClr val="2872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Montserrat SemiBold"/>
                <a:ea typeface="Montserrat SemiBold"/>
                <a:cs typeface="Montserrat SemiBold"/>
                <a:sym typeface="Montserrat SemiBold"/>
              </a:rPr>
              <a:t>1: Ensure continuity and long-term backward compatibility of CEOS missions providing activity data and emission factors</a:t>
            </a:r>
            <a:endParaRPr>
              <a:solidFill>
                <a:schemeClr val="lt1"/>
              </a:solidFill>
              <a:latin typeface="Montserrat SemiBold"/>
              <a:ea typeface="Montserrat SemiBold"/>
              <a:cs typeface="Montserrat SemiBold"/>
              <a:sym typeface="Montserrat SemiBold"/>
            </a:endParaRPr>
          </a:p>
        </p:txBody>
      </p:sp>
      <p:sp>
        <p:nvSpPr>
          <p:cNvPr id="401" name="Google Shape;401;p46"/>
          <p:cNvSpPr/>
          <p:nvPr/>
        </p:nvSpPr>
        <p:spPr>
          <a:xfrm>
            <a:off x="-12" y="6326550"/>
            <a:ext cx="12192000" cy="540000"/>
          </a:xfrm>
          <a:prstGeom prst="rect">
            <a:avLst/>
          </a:prstGeom>
          <a:solidFill>
            <a:srgbClr val="287273">
              <a:alpha val="42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Montserrat SemiBold"/>
                <a:ea typeface="Montserrat SemiBold"/>
                <a:cs typeface="Montserrat SemiBold"/>
                <a:sym typeface="Montserrat SemiBold"/>
              </a:rPr>
              <a:t>1.2: Explore harmonization and integration activities that generate temporal continuity and provide complete and consistent spatial coverage of Activity Data and biomass estimates.</a:t>
            </a:r>
            <a:endParaRPr>
              <a:solidFill>
                <a:schemeClr val="lt1"/>
              </a:solidFill>
              <a:latin typeface="Montserrat SemiBold"/>
              <a:ea typeface="Montserrat SemiBold"/>
              <a:cs typeface="Montserrat SemiBold"/>
              <a:sym typeface="Montserrat SemiBo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5" name="Shape 405"/>
        <p:cNvGrpSpPr/>
        <p:nvPr/>
      </p:nvGrpSpPr>
      <p:grpSpPr>
        <a:xfrm>
          <a:off x="0" y="0"/>
          <a:ext cx="0" cy="0"/>
          <a:chOff x="0" y="0"/>
          <a:chExt cx="0" cy="0"/>
        </a:xfrm>
      </p:grpSpPr>
      <p:sp>
        <p:nvSpPr>
          <p:cNvPr id="406" name="Google Shape;406;p47"/>
          <p:cNvSpPr txBox="1"/>
          <p:nvPr>
            <p:ph idx="1" type="body"/>
          </p:nvPr>
        </p:nvSpPr>
        <p:spPr>
          <a:xfrm>
            <a:off x="324233" y="1558533"/>
            <a:ext cx="11495400" cy="46629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GB" sz="1800">
                <a:solidFill>
                  <a:schemeClr val="dk1"/>
                </a:solidFill>
              </a:rPr>
              <a:t>Action 2.5 : Biomass harmonisation group to work with GEO-TREES to implement validation of CEOS biomass products with GEO-TREES data.</a:t>
            </a:r>
            <a:endParaRPr sz="1800">
              <a:solidFill>
                <a:schemeClr val="dk1"/>
              </a:solidFill>
            </a:endParaRPr>
          </a:p>
          <a:p>
            <a:pPr indent="0" lvl="0" marL="0" rtl="0" algn="l">
              <a:spcBef>
                <a:spcPts val="1000"/>
              </a:spcBef>
              <a:spcAft>
                <a:spcPts val="0"/>
              </a:spcAft>
              <a:buNone/>
            </a:pPr>
            <a:r>
              <a:t/>
            </a:r>
            <a:endParaRPr sz="1800">
              <a:solidFill>
                <a:schemeClr val="dk1"/>
              </a:solidFill>
            </a:endParaRPr>
          </a:p>
          <a:p>
            <a:pPr indent="-342900" lvl="0" marL="457200" rtl="0" algn="l">
              <a:lnSpc>
                <a:spcPct val="119000"/>
              </a:lnSpc>
              <a:spcBef>
                <a:spcPts val="400"/>
              </a:spcBef>
              <a:spcAft>
                <a:spcPts val="0"/>
              </a:spcAft>
              <a:buClr>
                <a:schemeClr val="dk1"/>
              </a:buClr>
              <a:buSzPts val="1800"/>
              <a:buFont typeface="Arial"/>
              <a:buChar char="❖"/>
            </a:pPr>
            <a:r>
              <a:rPr lang="en-GB" sz="1800">
                <a:solidFill>
                  <a:schemeClr val="dk1"/>
                </a:solidFill>
                <a:latin typeface="Arial"/>
                <a:ea typeface="Arial"/>
                <a:cs typeface="Arial"/>
                <a:sym typeface="Arial"/>
              </a:rPr>
              <a:t>Data acquisition has been started for 38 sites </a:t>
            </a:r>
            <a:endParaRPr sz="1800">
              <a:solidFill>
                <a:schemeClr val="dk1"/>
              </a:solidFill>
              <a:latin typeface="Arial"/>
              <a:ea typeface="Arial"/>
              <a:cs typeface="Arial"/>
              <a:sym typeface="Arial"/>
            </a:endParaRPr>
          </a:p>
          <a:p>
            <a:pPr indent="0" lvl="0" marL="457200" rtl="0" algn="l">
              <a:lnSpc>
                <a:spcPct val="119000"/>
              </a:lnSpc>
              <a:spcBef>
                <a:spcPts val="400"/>
              </a:spcBef>
              <a:spcAft>
                <a:spcPts val="0"/>
              </a:spcAft>
              <a:buNone/>
            </a:pPr>
            <a:r>
              <a:rPr lang="en-GB" sz="1800">
                <a:solidFill>
                  <a:schemeClr val="dk1"/>
                </a:solidFill>
                <a:latin typeface="Arial"/>
                <a:ea typeface="Arial"/>
                <a:cs typeface="Arial"/>
                <a:sym typeface="Arial"/>
              </a:rPr>
              <a:t>(of which 10 sites are complete)</a:t>
            </a:r>
            <a:endParaRPr sz="1800">
              <a:solidFill>
                <a:schemeClr val="dk1"/>
              </a:solidFill>
              <a:latin typeface="Arial"/>
              <a:ea typeface="Arial"/>
              <a:cs typeface="Arial"/>
              <a:sym typeface="Arial"/>
            </a:endParaRPr>
          </a:p>
          <a:p>
            <a:pPr indent="-342900" lvl="0" marL="457200" rtl="0" algn="l">
              <a:lnSpc>
                <a:spcPct val="119000"/>
              </a:lnSpc>
              <a:spcBef>
                <a:spcPts val="400"/>
              </a:spcBef>
              <a:spcAft>
                <a:spcPts val="0"/>
              </a:spcAft>
              <a:buClr>
                <a:schemeClr val="dk1"/>
              </a:buClr>
              <a:buSzPts val="1800"/>
              <a:buFont typeface="Arial"/>
              <a:buChar char="❖"/>
            </a:pPr>
            <a:r>
              <a:rPr lang="en-GB" sz="1800">
                <a:solidFill>
                  <a:schemeClr val="dk1"/>
                </a:solidFill>
                <a:latin typeface="Arial"/>
                <a:ea typeface="Arial"/>
                <a:cs typeface="Arial"/>
                <a:sym typeface="Arial"/>
              </a:rPr>
              <a:t>Integration of national sites </a:t>
            </a:r>
            <a:endParaRPr sz="1800">
              <a:solidFill>
                <a:schemeClr val="dk1"/>
              </a:solidFill>
              <a:latin typeface="Arial"/>
              <a:ea typeface="Arial"/>
              <a:cs typeface="Arial"/>
              <a:sym typeface="Arial"/>
            </a:endParaRPr>
          </a:p>
          <a:p>
            <a:pPr indent="0" lvl="0" marL="457200" rtl="0" algn="l">
              <a:lnSpc>
                <a:spcPct val="119000"/>
              </a:lnSpc>
              <a:spcBef>
                <a:spcPts val="400"/>
              </a:spcBef>
              <a:spcAft>
                <a:spcPts val="0"/>
              </a:spcAft>
              <a:buNone/>
            </a:pPr>
            <a:r>
              <a:rPr lang="en-GB" sz="1800">
                <a:solidFill>
                  <a:schemeClr val="dk1"/>
                </a:solidFill>
                <a:latin typeface="Arial"/>
                <a:ea typeface="Arial"/>
                <a:cs typeface="Arial"/>
                <a:sym typeface="Arial"/>
              </a:rPr>
              <a:t>(India, Australia, Canada) is ongoing</a:t>
            </a:r>
            <a:endParaRPr sz="1800">
              <a:solidFill>
                <a:schemeClr val="dk1"/>
              </a:solidFill>
              <a:latin typeface="Arial"/>
              <a:ea typeface="Arial"/>
              <a:cs typeface="Arial"/>
              <a:sym typeface="Arial"/>
            </a:endParaRPr>
          </a:p>
          <a:p>
            <a:pPr indent="-342900" lvl="0" marL="457200" rtl="0" algn="l">
              <a:lnSpc>
                <a:spcPct val="119000"/>
              </a:lnSpc>
              <a:spcBef>
                <a:spcPts val="400"/>
              </a:spcBef>
              <a:spcAft>
                <a:spcPts val="0"/>
              </a:spcAft>
              <a:buClr>
                <a:schemeClr val="dk1"/>
              </a:buClr>
              <a:buSzPts val="1800"/>
              <a:buFont typeface="Arial"/>
              <a:buChar char="❖"/>
            </a:pPr>
            <a:r>
              <a:rPr lang="en-GB" sz="1800">
                <a:solidFill>
                  <a:schemeClr val="dk1"/>
                </a:solidFill>
                <a:latin typeface="Arial"/>
                <a:ea typeface="Arial"/>
                <a:cs typeface="Arial"/>
                <a:sym typeface="Arial"/>
              </a:rPr>
              <a:t>Geo-Trees technical workshops</a:t>
            </a:r>
            <a:endParaRPr sz="1800">
              <a:solidFill>
                <a:schemeClr val="dk1"/>
              </a:solidFill>
              <a:latin typeface="Arial"/>
              <a:ea typeface="Arial"/>
              <a:cs typeface="Arial"/>
              <a:sym typeface="Arial"/>
            </a:endParaRPr>
          </a:p>
          <a:p>
            <a:pPr indent="-342900" lvl="1" marL="914400" rtl="0" algn="l">
              <a:lnSpc>
                <a:spcPct val="119000"/>
              </a:lnSpc>
              <a:spcBef>
                <a:spcPts val="0"/>
              </a:spcBef>
              <a:spcAft>
                <a:spcPts val="0"/>
              </a:spcAft>
              <a:buClr>
                <a:schemeClr val="dk1"/>
              </a:buClr>
              <a:buSzPts val="1800"/>
              <a:buFont typeface="Arial"/>
              <a:buChar char="▪"/>
            </a:pPr>
            <a:r>
              <a:rPr lang="en-GB" sz="1800">
                <a:solidFill>
                  <a:schemeClr val="dk1"/>
                </a:solidFill>
                <a:latin typeface="Arial"/>
                <a:ea typeface="Arial"/>
                <a:cs typeface="Arial"/>
                <a:sym typeface="Arial"/>
              </a:rPr>
              <a:t>on Terrestrial Laser Scanning, </a:t>
            </a:r>
            <a:endParaRPr sz="1800">
              <a:solidFill>
                <a:schemeClr val="dk1"/>
              </a:solidFill>
              <a:latin typeface="Arial"/>
              <a:ea typeface="Arial"/>
              <a:cs typeface="Arial"/>
              <a:sym typeface="Arial"/>
            </a:endParaRPr>
          </a:p>
          <a:p>
            <a:pPr indent="0" lvl="0" marL="914400" rtl="0" algn="l">
              <a:lnSpc>
                <a:spcPct val="119000"/>
              </a:lnSpc>
              <a:spcBef>
                <a:spcPts val="400"/>
              </a:spcBef>
              <a:spcAft>
                <a:spcPts val="0"/>
              </a:spcAft>
              <a:buNone/>
            </a:pPr>
            <a:r>
              <a:rPr lang="en-GB" sz="1800">
                <a:solidFill>
                  <a:schemeClr val="dk1"/>
                </a:solidFill>
                <a:latin typeface="Arial"/>
                <a:ea typeface="Arial"/>
                <a:cs typeface="Arial"/>
                <a:sym typeface="Arial"/>
              </a:rPr>
              <a:t>Chiang Mai, Nov 2025</a:t>
            </a:r>
            <a:endParaRPr sz="1800">
              <a:solidFill>
                <a:schemeClr val="dk1"/>
              </a:solidFill>
              <a:latin typeface="Arial"/>
              <a:ea typeface="Arial"/>
              <a:cs typeface="Arial"/>
              <a:sym typeface="Arial"/>
            </a:endParaRPr>
          </a:p>
          <a:p>
            <a:pPr indent="-342900" lvl="1" marL="914400" rtl="0" algn="l">
              <a:lnSpc>
                <a:spcPct val="119000"/>
              </a:lnSpc>
              <a:spcBef>
                <a:spcPts val="400"/>
              </a:spcBef>
              <a:spcAft>
                <a:spcPts val="0"/>
              </a:spcAft>
              <a:buClr>
                <a:schemeClr val="dk1"/>
              </a:buClr>
              <a:buSzPts val="1800"/>
              <a:buFont typeface="Arial"/>
              <a:buChar char="▪"/>
            </a:pPr>
            <a:r>
              <a:rPr lang="en-GB" sz="1800">
                <a:solidFill>
                  <a:schemeClr val="dk1"/>
                </a:solidFill>
                <a:latin typeface="Arial"/>
                <a:ea typeface="Arial"/>
                <a:cs typeface="Arial"/>
                <a:sym typeface="Arial"/>
              </a:rPr>
              <a:t>on Data Processing Pipeline </a:t>
            </a:r>
            <a:endParaRPr sz="1800">
              <a:solidFill>
                <a:schemeClr val="dk1"/>
              </a:solidFill>
              <a:latin typeface="Arial"/>
              <a:ea typeface="Arial"/>
              <a:cs typeface="Arial"/>
              <a:sym typeface="Arial"/>
            </a:endParaRPr>
          </a:p>
          <a:p>
            <a:pPr indent="0" lvl="0" marL="914400" rtl="0" algn="l">
              <a:lnSpc>
                <a:spcPct val="119000"/>
              </a:lnSpc>
              <a:spcBef>
                <a:spcPts val="400"/>
              </a:spcBef>
              <a:spcAft>
                <a:spcPts val="0"/>
              </a:spcAft>
              <a:buNone/>
            </a:pPr>
            <a:r>
              <a:rPr lang="en-GB" sz="1800">
                <a:solidFill>
                  <a:schemeClr val="dk1"/>
                </a:solidFill>
                <a:latin typeface="Arial"/>
                <a:ea typeface="Arial"/>
                <a:cs typeface="Arial"/>
                <a:sym typeface="Arial"/>
              </a:rPr>
              <a:t>Harmonisation, Panama, March 2026</a:t>
            </a:r>
            <a:endParaRPr sz="1800">
              <a:solidFill>
                <a:schemeClr val="dk1"/>
              </a:solidFill>
              <a:latin typeface="Arial"/>
              <a:ea typeface="Arial"/>
              <a:cs typeface="Arial"/>
              <a:sym typeface="Arial"/>
            </a:endParaRPr>
          </a:p>
          <a:p>
            <a:pPr indent="-342900" lvl="0" marL="457200" rtl="0" algn="l">
              <a:lnSpc>
                <a:spcPct val="119000"/>
              </a:lnSpc>
              <a:spcBef>
                <a:spcPts val="400"/>
              </a:spcBef>
              <a:spcAft>
                <a:spcPts val="0"/>
              </a:spcAft>
              <a:buClr>
                <a:schemeClr val="dk1"/>
              </a:buClr>
              <a:buSzPts val="1800"/>
              <a:buFont typeface="Arial"/>
              <a:buChar char="❖"/>
            </a:pPr>
            <a:r>
              <a:rPr lang="en-GB" sz="1800">
                <a:solidFill>
                  <a:schemeClr val="dk1"/>
                </a:solidFill>
                <a:latin typeface="Arial"/>
                <a:ea typeface="Arial"/>
                <a:cs typeface="Arial"/>
                <a:sym typeface="Arial"/>
              </a:rPr>
              <a:t>Awarding 6 research grants to GT site researchers in March 2026</a:t>
            </a:r>
            <a:endParaRPr sz="1800">
              <a:solidFill>
                <a:schemeClr val="dk1"/>
              </a:solidFill>
              <a:latin typeface="Arial"/>
              <a:ea typeface="Arial"/>
              <a:cs typeface="Arial"/>
              <a:sym typeface="Arial"/>
            </a:endParaRPr>
          </a:p>
          <a:p>
            <a:pPr indent="0" lvl="0" marL="0" rtl="0" algn="l">
              <a:spcBef>
                <a:spcPts val="1000"/>
              </a:spcBef>
              <a:spcAft>
                <a:spcPts val="0"/>
              </a:spcAft>
              <a:buNone/>
            </a:pPr>
            <a:r>
              <a:t/>
            </a:r>
            <a:endParaRPr sz="1800">
              <a:solidFill>
                <a:schemeClr val="dk1"/>
              </a:solidFill>
            </a:endParaRPr>
          </a:p>
          <a:p>
            <a:pPr indent="0" lvl="0" marL="0" rtl="0" algn="l">
              <a:spcBef>
                <a:spcPts val="1000"/>
              </a:spcBef>
              <a:spcAft>
                <a:spcPts val="0"/>
              </a:spcAft>
              <a:buNone/>
            </a:pPr>
            <a:r>
              <a:t/>
            </a:r>
            <a:endParaRPr sz="1800">
              <a:solidFill>
                <a:schemeClr val="dk1"/>
              </a:solidFill>
            </a:endParaRPr>
          </a:p>
        </p:txBody>
      </p:sp>
      <p:sp>
        <p:nvSpPr>
          <p:cNvPr id="407" name="Google Shape;407;p47"/>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solidFill>
                  <a:schemeClr val="dk1"/>
                </a:solidFill>
              </a:rPr>
              <a:t>Action 2.5 - GEOTREES </a:t>
            </a:r>
            <a:endParaRPr>
              <a:solidFill>
                <a:schemeClr val="dk1"/>
              </a:solidFill>
            </a:endParaRPr>
          </a:p>
        </p:txBody>
      </p:sp>
      <p:pic>
        <p:nvPicPr>
          <p:cNvPr id="408" name="Google Shape;408;p47"/>
          <p:cNvPicPr preferRelativeResize="0"/>
          <p:nvPr/>
        </p:nvPicPr>
        <p:blipFill>
          <a:blip r:embed="rId3">
            <a:alphaModFix/>
          </a:blip>
          <a:stretch>
            <a:fillRect/>
          </a:stretch>
        </p:blipFill>
        <p:spPr>
          <a:xfrm>
            <a:off x="5711748" y="2438198"/>
            <a:ext cx="6312325" cy="33024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2" name="Shape 412"/>
        <p:cNvGrpSpPr/>
        <p:nvPr/>
      </p:nvGrpSpPr>
      <p:grpSpPr>
        <a:xfrm>
          <a:off x="0" y="0"/>
          <a:ext cx="0" cy="0"/>
          <a:chOff x="0" y="0"/>
          <a:chExt cx="0" cy="0"/>
        </a:xfrm>
      </p:grpSpPr>
      <p:pic>
        <p:nvPicPr>
          <p:cNvPr id="413" name="Google Shape;413;p48"/>
          <p:cNvPicPr preferRelativeResize="0"/>
          <p:nvPr/>
        </p:nvPicPr>
        <p:blipFill>
          <a:blip r:embed="rId4">
            <a:alphaModFix/>
          </a:blip>
          <a:stretch>
            <a:fillRect/>
          </a:stretch>
        </p:blipFill>
        <p:spPr>
          <a:xfrm>
            <a:off x="152400" y="1147210"/>
            <a:ext cx="11954825" cy="5227100"/>
          </a:xfrm>
          <a:prstGeom prst="rect">
            <a:avLst/>
          </a:prstGeom>
          <a:noFill/>
          <a:ln>
            <a:noFill/>
          </a:ln>
        </p:spPr>
      </p:pic>
      <p:sp>
        <p:nvSpPr>
          <p:cNvPr id="414" name="Google Shape;414;p48"/>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2700">
                <a:solidFill>
                  <a:schemeClr val="dk1"/>
                </a:solidFill>
              </a:rPr>
              <a:t>Action 2.6 / 2.8 / 3.1 </a:t>
            </a:r>
            <a:r>
              <a:rPr lang="en-GB" sz="2100">
                <a:solidFill>
                  <a:schemeClr val="dk1"/>
                </a:solidFill>
                <a:latin typeface="Arial"/>
                <a:ea typeface="Arial"/>
                <a:cs typeface="Arial"/>
                <a:sym typeface="Arial"/>
              </a:rPr>
              <a:t>R&amp;D efforts on informed uptake of space-based biomass products</a:t>
            </a:r>
            <a:endParaRPr sz="2700">
              <a:solidFill>
                <a:schemeClr val="dk1"/>
              </a:solidFill>
            </a:endParaRPr>
          </a:p>
        </p:txBody>
      </p:sp>
      <p:sp>
        <p:nvSpPr>
          <p:cNvPr id="415" name="Google Shape;415;p48"/>
          <p:cNvSpPr txBox="1"/>
          <p:nvPr>
            <p:ph idx="1" type="body"/>
          </p:nvPr>
        </p:nvSpPr>
        <p:spPr>
          <a:xfrm>
            <a:off x="324233" y="1558533"/>
            <a:ext cx="11495400" cy="46629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9" name="Shape 419"/>
        <p:cNvGrpSpPr/>
        <p:nvPr/>
      </p:nvGrpSpPr>
      <p:grpSpPr>
        <a:xfrm>
          <a:off x="0" y="0"/>
          <a:ext cx="0" cy="0"/>
          <a:chOff x="0" y="0"/>
          <a:chExt cx="0" cy="0"/>
        </a:xfrm>
      </p:grpSpPr>
      <p:sp>
        <p:nvSpPr>
          <p:cNvPr id="420" name="Google Shape;420;p49"/>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2700">
                <a:solidFill>
                  <a:schemeClr val="dk1"/>
                </a:solidFill>
              </a:rPr>
              <a:t>Action 2.6 / 2.8 / 3.1 </a:t>
            </a:r>
            <a:r>
              <a:rPr lang="en-GB" sz="2100">
                <a:solidFill>
                  <a:schemeClr val="dk1"/>
                </a:solidFill>
                <a:latin typeface="Arial"/>
                <a:ea typeface="Arial"/>
                <a:cs typeface="Arial"/>
                <a:sym typeface="Arial"/>
              </a:rPr>
              <a:t>R&amp;D efforts on informed uptake of space-based biomass products</a:t>
            </a:r>
            <a:endParaRPr sz="2700">
              <a:solidFill>
                <a:schemeClr val="dk1"/>
              </a:solidFill>
            </a:endParaRPr>
          </a:p>
        </p:txBody>
      </p:sp>
      <p:pic>
        <p:nvPicPr>
          <p:cNvPr id="421" name="Google Shape;421;p49"/>
          <p:cNvPicPr preferRelativeResize="0"/>
          <p:nvPr/>
        </p:nvPicPr>
        <p:blipFill>
          <a:blip r:embed="rId3">
            <a:alphaModFix/>
          </a:blip>
          <a:stretch>
            <a:fillRect/>
          </a:stretch>
        </p:blipFill>
        <p:spPr>
          <a:xfrm>
            <a:off x="176050" y="1406875"/>
            <a:ext cx="11467700" cy="48291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5" name="Shape 425"/>
        <p:cNvGrpSpPr/>
        <p:nvPr/>
      </p:nvGrpSpPr>
      <p:grpSpPr>
        <a:xfrm>
          <a:off x="0" y="0"/>
          <a:ext cx="0" cy="0"/>
          <a:chOff x="0" y="0"/>
          <a:chExt cx="0" cy="0"/>
        </a:xfrm>
      </p:grpSpPr>
      <p:pic>
        <p:nvPicPr>
          <p:cNvPr id="426" name="Google Shape;426;p50"/>
          <p:cNvPicPr preferRelativeResize="0"/>
          <p:nvPr/>
        </p:nvPicPr>
        <p:blipFill>
          <a:blip r:embed="rId3">
            <a:alphaModFix/>
          </a:blip>
          <a:stretch>
            <a:fillRect/>
          </a:stretch>
        </p:blipFill>
        <p:spPr>
          <a:xfrm>
            <a:off x="523461" y="1107439"/>
            <a:ext cx="10555436" cy="5598161"/>
          </a:xfrm>
          <a:prstGeom prst="rect">
            <a:avLst/>
          </a:prstGeom>
          <a:noFill/>
          <a:ln>
            <a:noFill/>
          </a:ln>
        </p:spPr>
      </p:pic>
      <p:sp>
        <p:nvSpPr>
          <p:cNvPr id="427" name="Google Shape;427;p50"/>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2700">
                <a:solidFill>
                  <a:schemeClr val="dk1"/>
                </a:solidFill>
              </a:rPr>
              <a:t>Action 2.6 / 2.8 / 3.1 </a:t>
            </a:r>
            <a:r>
              <a:rPr lang="en-GB" sz="2100">
                <a:solidFill>
                  <a:schemeClr val="dk1"/>
                </a:solidFill>
                <a:latin typeface="Arial"/>
                <a:ea typeface="Arial"/>
                <a:cs typeface="Arial"/>
                <a:sym typeface="Arial"/>
              </a:rPr>
              <a:t>R&amp;D efforts on informed uptake of space-based biomass products - OECD exploring EO’s potential to monitor carbon stock</a:t>
            </a:r>
            <a:endParaRPr sz="2700">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1" name="Shape 431"/>
        <p:cNvGrpSpPr/>
        <p:nvPr/>
      </p:nvGrpSpPr>
      <p:grpSpPr>
        <a:xfrm>
          <a:off x="0" y="0"/>
          <a:ext cx="0" cy="0"/>
          <a:chOff x="0" y="0"/>
          <a:chExt cx="0" cy="0"/>
        </a:xfrm>
      </p:grpSpPr>
      <p:pic>
        <p:nvPicPr>
          <p:cNvPr id="432" name="Google Shape;432;p51"/>
          <p:cNvPicPr preferRelativeResize="0"/>
          <p:nvPr/>
        </p:nvPicPr>
        <p:blipFill>
          <a:blip r:embed="rId3">
            <a:alphaModFix/>
          </a:blip>
          <a:stretch>
            <a:fillRect/>
          </a:stretch>
        </p:blipFill>
        <p:spPr>
          <a:xfrm>
            <a:off x="1130700" y="1093200"/>
            <a:ext cx="9930598" cy="5298476"/>
          </a:xfrm>
          <a:prstGeom prst="rect">
            <a:avLst/>
          </a:prstGeom>
          <a:noFill/>
          <a:ln>
            <a:noFill/>
          </a:ln>
        </p:spPr>
      </p:pic>
      <p:sp>
        <p:nvSpPr>
          <p:cNvPr id="433" name="Google Shape;433;p51"/>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2700">
                <a:solidFill>
                  <a:schemeClr val="dk1"/>
                </a:solidFill>
              </a:rPr>
              <a:t>Action 2.6 / 2.8 / 3.1 </a:t>
            </a:r>
            <a:r>
              <a:rPr lang="en-GB" sz="2100">
                <a:solidFill>
                  <a:schemeClr val="dk1"/>
                </a:solidFill>
                <a:latin typeface="Arial"/>
                <a:ea typeface="Arial"/>
                <a:cs typeface="Arial"/>
                <a:sym typeface="Arial"/>
              </a:rPr>
              <a:t>R&amp;D efforts on informed uptake of space-based biomass products - ESA support to GFOI R&amp;D</a:t>
            </a:r>
            <a:endParaRPr sz="27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5"/>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CEOS AFOLU Roadmap</a:t>
            </a:r>
            <a:endParaRPr/>
          </a:p>
        </p:txBody>
      </p:sp>
      <p:pic>
        <p:nvPicPr>
          <p:cNvPr id="143" name="Google Shape;143;p25"/>
          <p:cNvPicPr preferRelativeResize="0"/>
          <p:nvPr/>
        </p:nvPicPr>
        <p:blipFill>
          <a:blip r:embed="rId3">
            <a:alphaModFix/>
          </a:blip>
          <a:stretch>
            <a:fillRect/>
          </a:stretch>
        </p:blipFill>
        <p:spPr>
          <a:xfrm>
            <a:off x="8366675" y="1091325"/>
            <a:ext cx="3567725" cy="5049125"/>
          </a:xfrm>
          <a:prstGeom prst="rect">
            <a:avLst/>
          </a:prstGeom>
          <a:noFill/>
          <a:ln>
            <a:noFill/>
          </a:ln>
        </p:spPr>
      </p:pic>
      <p:sp>
        <p:nvSpPr>
          <p:cNvPr id="144" name="Google Shape;144;p25"/>
          <p:cNvSpPr txBox="1"/>
          <p:nvPr/>
        </p:nvSpPr>
        <p:spPr>
          <a:xfrm>
            <a:off x="248050" y="924725"/>
            <a:ext cx="8003400" cy="526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u="sng">
                <a:solidFill>
                  <a:schemeClr val="lt1"/>
                </a:solidFill>
                <a:latin typeface="Montserrat"/>
                <a:ea typeface="Montserrat"/>
                <a:cs typeface="Montserrat"/>
                <a:sym typeface="Montserrat"/>
              </a:rPr>
              <a:t>Objective:</a:t>
            </a:r>
            <a:r>
              <a:rPr b="1" lang="en-GB" sz="1600">
                <a:solidFill>
                  <a:schemeClr val="lt1"/>
                </a:solidFill>
                <a:latin typeface="Montserrat"/>
                <a:ea typeface="Montserrat"/>
                <a:cs typeface="Montserrat"/>
                <a:sym typeface="Montserrat"/>
              </a:rPr>
              <a:t> Provide a framework for long-term (+15 years) coordination of CEOS agency observing programmes in support of the needs of society for Agriculture, Forestry and Other Land Use (AFOLU)-related information</a:t>
            </a:r>
            <a:endParaRPr b="1" sz="1600">
              <a:solidFill>
                <a:schemeClr val="lt1"/>
              </a:solidFill>
              <a:latin typeface="Montserrat"/>
              <a:ea typeface="Montserrat"/>
              <a:cs typeface="Montserrat"/>
              <a:sym typeface="Montserrat"/>
            </a:endParaRPr>
          </a:p>
          <a:p>
            <a:pPr indent="0" lvl="0" marL="0" rtl="0" algn="l">
              <a:spcBef>
                <a:spcPts val="1200"/>
              </a:spcBef>
              <a:spcAft>
                <a:spcPts val="0"/>
              </a:spcAft>
              <a:buNone/>
            </a:pPr>
            <a:r>
              <a:rPr lang="en-GB" sz="1600">
                <a:solidFill>
                  <a:schemeClr val="lt1"/>
                </a:solidFill>
                <a:latin typeface="Montserrat"/>
                <a:ea typeface="Montserrat"/>
                <a:cs typeface="Montserrat"/>
                <a:sym typeface="Montserrat"/>
              </a:rPr>
              <a:t>Endorsed by CEOS Plenary in 2023</a:t>
            </a:r>
            <a:endParaRPr sz="1600">
              <a:solidFill>
                <a:schemeClr val="lt1"/>
              </a:solidFill>
              <a:latin typeface="Montserrat"/>
              <a:ea typeface="Montserrat"/>
              <a:cs typeface="Montserrat"/>
              <a:sym typeface="Montserrat"/>
            </a:endParaRPr>
          </a:p>
          <a:p>
            <a:pPr indent="0" lvl="0" marL="0" rtl="0" algn="l">
              <a:spcBef>
                <a:spcPts val="1200"/>
              </a:spcBef>
              <a:spcAft>
                <a:spcPts val="0"/>
              </a:spcAft>
              <a:buNone/>
            </a:pPr>
            <a:r>
              <a:rPr lang="en-GB" sz="1600">
                <a:solidFill>
                  <a:schemeClr val="lt1"/>
                </a:solidFill>
                <a:latin typeface="Montserrat"/>
                <a:ea typeface="Montserrat"/>
                <a:cs typeface="Montserrat"/>
                <a:sym typeface="Montserrat"/>
              </a:rPr>
              <a:t>Subsequently a series of actions were developed and documented </a:t>
            </a:r>
            <a:r>
              <a:rPr lang="en-GB" sz="1600" u="sng">
                <a:solidFill>
                  <a:schemeClr val="lt1"/>
                </a:solidFill>
                <a:latin typeface="Montserrat"/>
                <a:ea typeface="Montserrat"/>
                <a:cs typeface="Montserrat"/>
                <a:sym typeface="Montserrat"/>
                <a:hlinkClick r:id="rId4">
                  <a:extLst>
                    <a:ext uri="{A12FA001-AC4F-418D-AE19-62706E023703}">
                      <ahyp:hlinkClr val="tx"/>
                    </a:ext>
                  </a:extLst>
                </a:hlinkClick>
              </a:rPr>
              <a:t>here</a:t>
            </a:r>
            <a:r>
              <a:rPr lang="en-GB" sz="1600">
                <a:solidFill>
                  <a:schemeClr val="lt1"/>
                </a:solidFill>
                <a:latin typeface="Montserrat"/>
                <a:ea typeface="Montserrat"/>
                <a:cs typeface="Montserrat"/>
                <a:sym typeface="Montserrat"/>
              </a:rPr>
              <a:t> – endorsed at SIT-40 in April 2025</a:t>
            </a:r>
            <a:endParaRPr sz="1600">
              <a:solidFill>
                <a:schemeClr val="lt1"/>
              </a:solidFill>
              <a:latin typeface="Montserrat"/>
              <a:ea typeface="Montserrat"/>
              <a:cs typeface="Montserrat"/>
              <a:sym typeface="Montserrat"/>
            </a:endParaRPr>
          </a:p>
          <a:p>
            <a:pPr indent="0" lvl="0" marL="0" rtl="0" algn="l">
              <a:spcBef>
                <a:spcPts val="1200"/>
              </a:spcBef>
              <a:spcAft>
                <a:spcPts val="0"/>
              </a:spcAft>
              <a:buNone/>
            </a:pPr>
            <a:r>
              <a:rPr lang="en-GB" sz="1600">
                <a:solidFill>
                  <a:schemeClr val="lt1"/>
                </a:solidFill>
                <a:latin typeface="Montserrat"/>
                <a:ea typeface="Montserrat"/>
                <a:cs typeface="Montserrat"/>
                <a:sym typeface="Montserrat"/>
              </a:rPr>
              <a:t>Roadmap is implemented and overseen by the LSI-VC Forests and Biomass Subgroup</a:t>
            </a:r>
            <a:endParaRPr sz="1600">
              <a:solidFill>
                <a:schemeClr val="lt1"/>
              </a:solidFill>
              <a:latin typeface="Montserrat"/>
              <a:ea typeface="Montserrat"/>
              <a:cs typeface="Montserrat"/>
              <a:sym typeface="Montserrat"/>
            </a:endParaRPr>
          </a:p>
          <a:p>
            <a:pPr indent="0" lvl="0" marL="0" rtl="0" algn="l">
              <a:spcBef>
                <a:spcPts val="1200"/>
              </a:spcBef>
              <a:spcAft>
                <a:spcPts val="0"/>
              </a:spcAft>
              <a:buNone/>
            </a:pPr>
            <a:r>
              <a:rPr lang="en-GB" sz="1600" u="sng">
                <a:solidFill>
                  <a:schemeClr val="lt1"/>
                </a:solidFill>
                <a:latin typeface="Montserrat"/>
                <a:ea typeface="Montserrat"/>
                <a:cs typeface="Montserrat"/>
                <a:sym typeface="Montserrat"/>
              </a:rPr>
              <a:t>Co-Leads:</a:t>
            </a:r>
            <a:endParaRPr sz="1600" u="sng">
              <a:solidFill>
                <a:schemeClr val="lt1"/>
              </a:solidFill>
              <a:latin typeface="Montserrat"/>
              <a:ea typeface="Montserrat"/>
              <a:cs typeface="Montserrat"/>
              <a:sym typeface="Montserrat"/>
            </a:endParaRPr>
          </a:p>
          <a:p>
            <a:pPr indent="-330200" lvl="0" marL="457200" rtl="0" algn="l">
              <a:spcBef>
                <a:spcPts val="1200"/>
              </a:spcBef>
              <a:spcAft>
                <a:spcPts val="0"/>
              </a:spcAft>
              <a:buClr>
                <a:schemeClr val="lt1"/>
              </a:buClr>
              <a:buSzPts val="1600"/>
              <a:buFont typeface="Montserrat"/>
              <a:buChar char="●"/>
            </a:pPr>
            <a:r>
              <a:rPr lang="en-GB" sz="1600">
                <a:solidFill>
                  <a:schemeClr val="lt1"/>
                </a:solidFill>
                <a:latin typeface="Montserrat"/>
                <a:ea typeface="Montserrat"/>
                <a:cs typeface="Montserrat"/>
                <a:sym typeface="Montserrat"/>
              </a:rPr>
              <a:t>Takeo Tadono (JAXA)</a:t>
            </a:r>
            <a:endParaRPr sz="1600">
              <a:solidFill>
                <a:schemeClr val="lt1"/>
              </a:solidFill>
              <a:latin typeface="Montserrat"/>
              <a:ea typeface="Montserrat"/>
              <a:cs typeface="Montserrat"/>
              <a:sym typeface="Montserrat"/>
            </a:endParaRPr>
          </a:p>
          <a:p>
            <a:pPr indent="-330200" lvl="0" marL="457200" rtl="0" algn="l">
              <a:spcBef>
                <a:spcPts val="1200"/>
              </a:spcBef>
              <a:spcAft>
                <a:spcPts val="0"/>
              </a:spcAft>
              <a:buClr>
                <a:schemeClr val="lt1"/>
              </a:buClr>
              <a:buSzPts val="1600"/>
              <a:buFont typeface="Montserrat"/>
              <a:buChar char="●"/>
            </a:pPr>
            <a:r>
              <a:rPr lang="en-GB" sz="1600">
                <a:solidFill>
                  <a:schemeClr val="lt1"/>
                </a:solidFill>
                <a:latin typeface="Montserrat"/>
                <a:ea typeface="Montserrat"/>
                <a:cs typeface="Montserrat"/>
                <a:sym typeface="Montserrat"/>
              </a:rPr>
              <a:t>Neha Hunka (ESA)</a:t>
            </a:r>
            <a:endParaRPr sz="1600">
              <a:solidFill>
                <a:schemeClr val="lt1"/>
              </a:solidFill>
              <a:latin typeface="Montserrat"/>
              <a:ea typeface="Montserrat"/>
              <a:cs typeface="Montserrat"/>
              <a:sym typeface="Montserrat"/>
            </a:endParaRPr>
          </a:p>
          <a:p>
            <a:pPr indent="-330200" lvl="0" marL="457200" rtl="0" algn="l">
              <a:spcBef>
                <a:spcPts val="1200"/>
              </a:spcBef>
              <a:spcAft>
                <a:spcPts val="0"/>
              </a:spcAft>
              <a:buClr>
                <a:schemeClr val="lt1"/>
              </a:buClr>
              <a:buSzPts val="1600"/>
              <a:buFont typeface="Montserrat"/>
              <a:buChar char="●"/>
            </a:pPr>
            <a:r>
              <a:rPr lang="en-GB" sz="1600">
                <a:solidFill>
                  <a:schemeClr val="lt1"/>
                </a:solidFill>
                <a:latin typeface="Montserrat"/>
                <a:ea typeface="Montserrat"/>
                <a:cs typeface="Montserrat"/>
                <a:sym typeface="Montserrat"/>
              </a:rPr>
              <a:t>Clement Albergel (ESA)</a:t>
            </a:r>
            <a:endParaRPr sz="1600">
              <a:solidFill>
                <a:schemeClr val="lt1"/>
              </a:solidFill>
              <a:latin typeface="Montserrat"/>
              <a:ea typeface="Montserrat"/>
              <a:cs typeface="Montserrat"/>
              <a:sym typeface="Montserrat"/>
            </a:endParaRPr>
          </a:p>
          <a:p>
            <a:pPr indent="0" lvl="0" marL="0" rtl="0" algn="l">
              <a:spcBef>
                <a:spcPts val="1200"/>
              </a:spcBef>
              <a:spcAft>
                <a:spcPts val="0"/>
              </a:spcAft>
              <a:buNone/>
            </a:pPr>
            <a:r>
              <a:rPr lang="en-GB" sz="1600" u="sng">
                <a:solidFill>
                  <a:schemeClr val="lt1"/>
                </a:solidFill>
                <a:latin typeface="Montserrat"/>
                <a:ea typeface="Montserrat"/>
                <a:cs typeface="Montserrat"/>
                <a:sym typeface="Montserrat"/>
              </a:rPr>
              <a:t>Two key ongoing activities:</a:t>
            </a:r>
            <a:endParaRPr sz="1600" u="sng">
              <a:solidFill>
                <a:schemeClr val="lt1"/>
              </a:solidFill>
              <a:latin typeface="Montserrat"/>
              <a:ea typeface="Montserrat"/>
              <a:cs typeface="Montserrat"/>
              <a:sym typeface="Montserrat"/>
            </a:endParaRPr>
          </a:p>
          <a:p>
            <a:pPr indent="-330200" lvl="0" marL="457200" rtl="0" algn="l">
              <a:spcBef>
                <a:spcPts val="1200"/>
              </a:spcBef>
              <a:spcAft>
                <a:spcPts val="1200"/>
              </a:spcAft>
              <a:buClr>
                <a:schemeClr val="lt1"/>
              </a:buClr>
              <a:buSzPts val="1600"/>
              <a:buFont typeface="Montserrat"/>
              <a:buChar char="●"/>
            </a:pPr>
            <a:r>
              <a:rPr lang="en-GB" sz="1600">
                <a:solidFill>
                  <a:schemeClr val="lt1"/>
                </a:solidFill>
                <a:latin typeface="Montserrat"/>
                <a:ea typeface="Montserrat"/>
                <a:cs typeface="Montserrat"/>
                <a:sym typeface="Montserrat"/>
              </a:rPr>
              <a:t>Recruiting additional CEOS Agencies to contribute and document contributions to CEOS AFOLU efforts (covered on later slides)</a:t>
            </a:r>
            <a:endParaRPr sz="1600">
              <a:solidFill>
                <a:schemeClr val="lt1"/>
              </a:solidFill>
              <a:latin typeface="Montserrat"/>
              <a:ea typeface="Montserrat"/>
              <a:cs typeface="Montserrat"/>
              <a:sym typeface="Montserra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7" name="Shape 437"/>
        <p:cNvGrpSpPr/>
        <p:nvPr/>
      </p:nvGrpSpPr>
      <p:grpSpPr>
        <a:xfrm>
          <a:off x="0" y="0"/>
          <a:ext cx="0" cy="0"/>
          <a:chOff x="0" y="0"/>
          <a:chExt cx="0" cy="0"/>
        </a:xfrm>
      </p:grpSpPr>
      <p:pic>
        <p:nvPicPr>
          <p:cNvPr id="438" name="Google Shape;438;p52"/>
          <p:cNvPicPr preferRelativeResize="0"/>
          <p:nvPr/>
        </p:nvPicPr>
        <p:blipFill>
          <a:blip r:embed="rId3">
            <a:alphaModFix/>
          </a:blip>
          <a:stretch>
            <a:fillRect/>
          </a:stretch>
        </p:blipFill>
        <p:spPr>
          <a:xfrm>
            <a:off x="1136425" y="1036200"/>
            <a:ext cx="10298327" cy="5422649"/>
          </a:xfrm>
          <a:prstGeom prst="rect">
            <a:avLst/>
          </a:prstGeom>
          <a:noFill/>
          <a:ln>
            <a:noFill/>
          </a:ln>
        </p:spPr>
      </p:pic>
      <p:sp>
        <p:nvSpPr>
          <p:cNvPr id="439" name="Google Shape;439;p52"/>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2700">
                <a:solidFill>
                  <a:schemeClr val="dk1"/>
                </a:solidFill>
              </a:rPr>
              <a:t>Action 2.6 / 2.8 / 3.1 </a:t>
            </a:r>
            <a:r>
              <a:rPr lang="en-GB" sz="2100">
                <a:solidFill>
                  <a:schemeClr val="dk1"/>
                </a:solidFill>
                <a:latin typeface="Arial"/>
                <a:ea typeface="Arial"/>
                <a:cs typeface="Arial"/>
                <a:sym typeface="Arial"/>
              </a:rPr>
              <a:t>R&amp;D efforts on informed uptake of space-based biomass products - ESA support to GFOI R&amp;D</a:t>
            </a:r>
            <a:endParaRPr sz="2700">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3" name="Shape 443"/>
        <p:cNvGrpSpPr/>
        <p:nvPr/>
      </p:nvGrpSpPr>
      <p:grpSpPr>
        <a:xfrm>
          <a:off x="0" y="0"/>
          <a:ext cx="0" cy="0"/>
          <a:chOff x="0" y="0"/>
          <a:chExt cx="0" cy="0"/>
        </a:xfrm>
      </p:grpSpPr>
      <p:sp>
        <p:nvSpPr>
          <p:cNvPr id="444" name="Google Shape;444;p53"/>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2700">
                <a:solidFill>
                  <a:schemeClr val="dk1"/>
                </a:solidFill>
              </a:rPr>
              <a:t>Action 2.6 / 2.8 / 3.1 </a:t>
            </a:r>
            <a:r>
              <a:rPr lang="en-GB" sz="2100">
                <a:solidFill>
                  <a:schemeClr val="dk1"/>
                </a:solidFill>
                <a:latin typeface="Arial"/>
                <a:ea typeface="Arial"/>
                <a:cs typeface="Arial"/>
                <a:sym typeface="Arial"/>
              </a:rPr>
              <a:t>Guidance e</a:t>
            </a:r>
            <a:r>
              <a:rPr lang="en-GB" sz="2100">
                <a:solidFill>
                  <a:schemeClr val="dk1"/>
                </a:solidFill>
                <a:latin typeface="Arial"/>
                <a:ea typeface="Arial"/>
                <a:cs typeface="Arial"/>
                <a:sym typeface="Arial"/>
              </a:rPr>
              <a:t>fforts on informed uptake of space-based biomass products - JAXA support to GFOI MGD</a:t>
            </a:r>
            <a:endParaRPr sz="2700">
              <a:solidFill>
                <a:schemeClr val="dk1"/>
              </a:solidFill>
            </a:endParaRPr>
          </a:p>
        </p:txBody>
      </p:sp>
      <p:pic>
        <p:nvPicPr>
          <p:cNvPr id="445" name="Google Shape;445;p53"/>
          <p:cNvPicPr preferRelativeResize="0"/>
          <p:nvPr/>
        </p:nvPicPr>
        <p:blipFill>
          <a:blip r:embed="rId3">
            <a:alphaModFix/>
          </a:blip>
          <a:stretch>
            <a:fillRect/>
          </a:stretch>
        </p:blipFill>
        <p:spPr>
          <a:xfrm>
            <a:off x="6503475" y="1160550"/>
            <a:ext cx="5296051" cy="5126751"/>
          </a:xfrm>
          <a:prstGeom prst="rect">
            <a:avLst/>
          </a:prstGeom>
          <a:noFill/>
          <a:ln>
            <a:noFill/>
          </a:ln>
        </p:spPr>
      </p:pic>
      <p:sp>
        <p:nvSpPr>
          <p:cNvPr id="446" name="Google Shape;446;p53"/>
          <p:cNvSpPr txBox="1"/>
          <p:nvPr/>
        </p:nvSpPr>
        <p:spPr>
          <a:xfrm>
            <a:off x="150550" y="1510025"/>
            <a:ext cx="6352800" cy="260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chemeClr val="dk1"/>
                </a:solidFill>
              </a:rPr>
              <a:t>JAXA support to the GFOI Methods &amp; Guidance Document (MGD) Advisory Group.</a:t>
            </a:r>
            <a:endParaRPr sz="2400">
              <a:solidFill>
                <a:schemeClr val="dk1"/>
              </a:solidFill>
            </a:endParaRPr>
          </a:p>
          <a:p>
            <a:pPr indent="0" lvl="0" marL="0" rtl="0" algn="l">
              <a:spcBef>
                <a:spcPts val="0"/>
              </a:spcBef>
              <a:spcAft>
                <a:spcPts val="0"/>
              </a:spcAft>
              <a:buNone/>
            </a:pPr>
            <a:r>
              <a:t/>
            </a:r>
            <a:endParaRPr sz="2400">
              <a:solidFill>
                <a:schemeClr val="dk1"/>
              </a:solidFill>
            </a:endParaRPr>
          </a:p>
          <a:p>
            <a:pPr indent="0" lvl="0" marL="0" rtl="0" algn="l">
              <a:spcBef>
                <a:spcPts val="0"/>
              </a:spcBef>
              <a:spcAft>
                <a:spcPts val="0"/>
              </a:spcAft>
              <a:buNone/>
            </a:pPr>
            <a:r>
              <a:rPr lang="en-GB" sz="2400">
                <a:solidFill>
                  <a:schemeClr val="dk1"/>
                </a:solidFill>
              </a:rPr>
              <a:t>Guidance Documents released in 2025:</a:t>
            </a:r>
            <a:endParaRPr sz="2400">
              <a:solidFill>
                <a:schemeClr val="dk1"/>
              </a:solidFill>
            </a:endParaRPr>
          </a:p>
          <a:p>
            <a:pPr indent="-381000" lvl="0" marL="457200" rtl="0" algn="l">
              <a:spcBef>
                <a:spcPts val="0"/>
              </a:spcBef>
              <a:spcAft>
                <a:spcPts val="0"/>
              </a:spcAft>
              <a:buClr>
                <a:schemeClr val="dk1"/>
              </a:buClr>
              <a:buSzPts val="2400"/>
              <a:buChar char="●"/>
            </a:pPr>
            <a:r>
              <a:rPr lang="en-GB" sz="2400">
                <a:solidFill>
                  <a:schemeClr val="dk1"/>
                </a:solidFill>
              </a:rPr>
              <a:t>The use of space-based forest biomass-related data in MRV procedures</a:t>
            </a:r>
            <a:endParaRPr sz="2400">
              <a:solidFill>
                <a:schemeClr val="dk1"/>
              </a:solidFill>
            </a:endParaRPr>
          </a:p>
          <a:p>
            <a:pPr indent="-381000" lvl="0" marL="457200" rtl="0" algn="l">
              <a:spcBef>
                <a:spcPts val="0"/>
              </a:spcBef>
              <a:spcAft>
                <a:spcPts val="0"/>
              </a:spcAft>
              <a:buClr>
                <a:schemeClr val="dk1"/>
              </a:buClr>
              <a:buSzPts val="2400"/>
              <a:buChar char="●"/>
            </a:pPr>
            <a:r>
              <a:rPr lang="en-GB" sz="2400">
                <a:solidFill>
                  <a:schemeClr val="dk1"/>
                </a:solidFill>
              </a:rPr>
              <a:t>Advice on the inclusion of Blue Carbon in Greenhouse Gas Inventories and relationship with REDD+ reporting</a:t>
            </a:r>
            <a:endParaRPr sz="2400">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0" name="Shape 450"/>
        <p:cNvGrpSpPr/>
        <p:nvPr/>
      </p:nvGrpSpPr>
      <p:grpSpPr>
        <a:xfrm>
          <a:off x="0" y="0"/>
          <a:ext cx="0" cy="0"/>
          <a:chOff x="0" y="0"/>
          <a:chExt cx="0" cy="0"/>
        </a:xfrm>
      </p:grpSpPr>
      <p:sp>
        <p:nvSpPr>
          <p:cNvPr id="451" name="Google Shape;451;p54"/>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4000">
                <a:solidFill>
                  <a:schemeClr val="dk1"/>
                </a:solidFill>
              </a:rPr>
              <a:t>Action 2.d </a:t>
            </a:r>
            <a:r>
              <a:rPr lang="en-GB" sz="4000">
                <a:solidFill>
                  <a:schemeClr val="dk1"/>
                </a:solidFill>
              </a:rPr>
              <a:t>ESA CarbonEYE Project</a:t>
            </a:r>
            <a:endParaRPr sz="4000">
              <a:solidFill>
                <a:schemeClr val="dk1"/>
              </a:solidFill>
            </a:endParaRPr>
          </a:p>
        </p:txBody>
      </p:sp>
      <p:pic>
        <p:nvPicPr>
          <p:cNvPr id="452" name="Google Shape;452;p54"/>
          <p:cNvPicPr preferRelativeResize="0"/>
          <p:nvPr/>
        </p:nvPicPr>
        <p:blipFill rotWithShape="1">
          <a:blip r:embed="rId3">
            <a:alphaModFix/>
          </a:blip>
          <a:srcRect b="0" l="0" r="3138" t="0"/>
          <a:stretch/>
        </p:blipFill>
        <p:spPr>
          <a:xfrm>
            <a:off x="3607225" y="1254700"/>
            <a:ext cx="8584774" cy="4021100"/>
          </a:xfrm>
          <a:prstGeom prst="rect">
            <a:avLst/>
          </a:prstGeom>
          <a:noFill/>
          <a:ln>
            <a:noFill/>
          </a:ln>
        </p:spPr>
      </p:pic>
      <p:pic>
        <p:nvPicPr>
          <p:cNvPr id="453" name="Google Shape;453;p54"/>
          <p:cNvPicPr preferRelativeResize="0"/>
          <p:nvPr/>
        </p:nvPicPr>
        <p:blipFill>
          <a:blip r:embed="rId4">
            <a:alphaModFix/>
          </a:blip>
          <a:stretch>
            <a:fillRect/>
          </a:stretch>
        </p:blipFill>
        <p:spPr>
          <a:xfrm>
            <a:off x="6577275" y="5778150"/>
            <a:ext cx="2557100" cy="624637"/>
          </a:xfrm>
          <a:prstGeom prst="rect">
            <a:avLst/>
          </a:prstGeom>
          <a:noFill/>
          <a:ln>
            <a:noFill/>
          </a:ln>
        </p:spPr>
      </p:pic>
      <p:pic>
        <p:nvPicPr>
          <p:cNvPr id="454" name="Google Shape;454;p54"/>
          <p:cNvPicPr preferRelativeResize="0"/>
          <p:nvPr/>
        </p:nvPicPr>
        <p:blipFill rotWithShape="1">
          <a:blip r:embed="rId5">
            <a:alphaModFix/>
          </a:blip>
          <a:srcRect b="36860" l="0" r="0" t="35448"/>
          <a:stretch/>
        </p:blipFill>
        <p:spPr>
          <a:xfrm>
            <a:off x="9382707" y="5736425"/>
            <a:ext cx="2557093" cy="708100"/>
          </a:xfrm>
          <a:prstGeom prst="rect">
            <a:avLst/>
          </a:prstGeom>
          <a:noFill/>
          <a:ln>
            <a:noFill/>
          </a:ln>
        </p:spPr>
      </p:pic>
      <p:pic>
        <p:nvPicPr>
          <p:cNvPr id="455" name="Google Shape;455;p54"/>
          <p:cNvPicPr preferRelativeResize="0"/>
          <p:nvPr/>
        </p:nvPicPr>
        <p:blipFill>
          <a:blip r:embed="rId6">
            <a:alphaModFix/>
          </a:blip>
          <a:stretch>
            <a:fillRect/>
          </a:stretch>
        </p:blipFill>
        <p:spPr>
          <a:xfrm>
            <a:off x="176050" y="4195650"/>
            <a:ext cx="5584100" cy="2207150"/>
          </a:xfrm>
          <a:prstGeom prst="rect">
            <a:avLst/>
          </a:prstGeom>
          <a:noFill/>
          <a:ln>
            <a:noFill/>
          </a:ln>
        </p:spPr>
      </p:pic>
      <p:sp>
        <p:nvSpPr>
          <p:cNvPr id="456" name="Google Shape;456;p54"/>
          <p:cNvSpPr txBox="1"/>
          <p:nvPr/>
        </p:nvSpPr>
        <p:spPr>
          <a:xfrm>
            <a:off x="114050" y="1586550"/>
            <a:ext cx="3410100" cy="260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300">
                <a:solidFill>
                  <a:schemeClr val="dk1"/>
                </a:solidFill>
              </a:rPr>
              <a:t>ESA’s CarbonEYE project brings forest carbon / biomass maps to the carbon markets</a:t>
            </a:r>
            <a:endParaRPr sz="2300">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0" name="Shape 460"/>
        <p:cNvGrpSpPr/>
        <p:nvPr/>
      </p:nvGrpSpPr>
      <p:grpSpPr>
        <a:xfrm>
          <a:off x="0" y="0"/>
          <a:ext cx="0" cy="0"/>
          <a:chOff x="0" y="0"/>
          <a:chExt cx="0" cy="0"/>
        </a:xfrm>
      </p:grpSpPr>
      <p:sp>
        <p:nvSpPr>
          <p:cNvPr id="461" name="Google Shape;461;p55"/>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GB" sz="2700">
                <a:solidFill>
                  <a:schemeClr val="dk1"/>
                </a:solidFill>
                <a:latin typeface="Arial"/>
                <a:ea typeface="Arial"/>
                <a:cs typeface="Arial"/>
                <a:sym typeface="Arial"/>
              </a:rPr>
              <a:t>Action 2.d Earth Observation in support of Carbon Markets </a:t>
            </a:r>
            <a:endParaRPr sz="2700">
              <a:solidFill>
                <a:schemeClr val="dk1"/>
              </a:solidFill>
              <a:latin typeface="Arial"/>
              <a:ea typeface="Arial"/>
              <a:cs typeface="Arial"/>
              <a:sym typeface="Arial"/>
            </a:endParaRPr>
          </a:p>
          <a:p>
            <a:pPr indent="0" lvl="0" marL="0" rtl="0" algn="l">
              <a:spcBef>
                <a:spcPts val="0"/>
              </a:spcBef>
              <a:spcAft>
                <a:spcPts val="0"/>
              </a:spcAft>
              <a:buNone/>
            </a:pPr>
            <a:r>
              <a:t/>
            </a:r>
            <a:endParaRPr sz="3800">
              <a:solidFill>
                <a:schemeClr val="dk1"/>
              </a:solidFill>
            </a:endParaRPr>
          </a:p>
        </p:txBody>
      </p:sp>
      <p:sp>
        <p:nvSpPr>
          <p:cNvPr id="462" name="Google Shape;462;p55"/>
          <p:cNvSpPr txBox="1"/>
          <p:nvPr/>
        </p:nvSpPr>
        <p:spPr>
          <a:xfrm>
            <a:off x="24400" y="1169125"/>
            <a:ext cx="9690300" cy="11082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00000"/>
              </a:lnSpc>
              <a:spcBef>
                <a:spcPts val="0"/>
              </a:spcBef>
              <a:spcAft>
                <a:spcPts val="0"/>
              </a:spcAft>
              <a:buClr>
                <a:schemeClr val="dk1"/>
              </a:buClr>
              <a:buSzPts val="2000"/>
              <a:buChar char="●"/>
            </a:pPr>
            <a:r>
              <a:rPr lang="en-GB" sz="2000">
                <a:solidFill>
                  <a:schemeClr val="dk1"/>
                </a:solidFill>
              </a:rPr>
              <a:t>Pla</a:t>
            </a:r>
            <a:r>
              <a:rPr lang="en-GB" sz="2000">
                <a:solidFill>
                  <a:schemeClr val="dk1"/>
                </a:solidFill>
              </a:rPr>
              <a:t>nting of trees on degraded land</a:t>
            </a:r>
            <a:endParaRPr sz="2000">
              <a:solidFill>
                <a:schemeClr val="dk1"/>
              </a:solidFill>
            </a:endParaRPr>
          </a:p>
          <a:p>
            <a:pPr indent="-355600" lvl="0" marL="457200" marR="0" rtl="0" algn="l">
              <a:lnSpc>
                <a:spcPct val="100000"/>
              </a:lnSpc>
              <a:spcBef>
                <a:spcPts val="0"/>
              </a:spcBef>
              <a:spcAft>
                <a:spcPts val="0"/>
              </a:spcAft>
              <a:buClr>
                <a:schemeClr val="dk1"/>
              </a:buClr>
              <a:buSzPts val="2000"/>
              <a:buChar char="●"/>
            </a:pPr>
            <a:r>
              <a:rPr lang="en-GB" sz="2000">
                <a:solidFill>
                  <a:schemeClr val="dk1"/>
                </a:solidFill>
              </a:rPr>
              <a:t>Soil Carbon in Mineral Soils and Agroforestry</a:t>
            </a:r>
            <a:endParaRPr sz="2000">
              <a:solidFill>
                <a:schemeClr val="dk1"/>
              </a:solidFill>
            </a:endParaRPr>
          </a:p>
          <a:p>
            <a:pPr indent="-355600" lvl="0" marL="457200" marR="0" rtl="0" algn="l">
              <a:lnSpc>
                <a:spcPct val="100000"/>
              </a:lnSpc>
              <a:spcBef>
                <a:spcPts val="0"/>
              </a:spcBef>
              <a:spcAft>
                <a:spcPts val="0"/>
              </a:spcAft>
              <a:buClr>
                <a:schemeClr val="dk1"/>
              </a:buClr>
              <a:buSzPts val="2000"/>
              <a:buChar char="●"/>
            </a:pPr>
            <a:r>
              <a:rPr lang="en-GB" sz="2000">
                <a:solidFill>
                  <a:schemeClr val="dk1"/>
                </a:solidFill>
              </a:rPr>
              <a:t>Rewetting of Peatlands </a:t>
            </a:r>
            <a:endParaRPr sz="2000">
              <a:solidFill>
                <a:schemeClr val="dk1"/>
              </a:solidFill>
            </a:endParaRPr>
          </a:p>
        </p:txBody>
      </p:sp>
      <p:pic>
        <p:nvPicPr>
          <p:cNvPr id="463" name="Google Shape;463;p55"/>
          <p:cNvPicPr preferRelativeResize="0"/>
          <p:nvPr/>
        </p:nvPicPr>
        <p:blipFill>
          <a:blip r:embed="rId3">
            <a:alphaModFix/>
          </a:blip>
          <a:stretch>
            <a:fillRect/>
          </a:stretch>
        </p:blipFill>
        <p:spPr>
          <a:xfrm>
            <a:off x="6777052" y="1169125"/>
            <a:ext cx="5313425" cy="5069875"/>
          </a:xfrm>
          <a:prstGeom prst="rect">
            <a:avLst/>
          </a:prstGeom>
          <a:noFill/>
          <a:ln>
            <a:noFill/>
          </a:ln>
        </p:spPr>
      </p:pic>
      <p:pic>
        <p:nvPicPr>
          <p:cNvPr id="464" name="Google Shape;464;p55"/>
          <p:cNvPicPr preferRelativeResize="0"/>
          <p:nvPr/>
        </p:nvPicPr>
        <p:blipFill>
          <a:blip r:embed="rId4">
            <a:alphaModFix/>
          </a:blip>
          <a:stretch>
            <a:fillRect/>
          </a:stretch>
        </p:blipFill>
        <p:spPr>
          <a:xfrm>
            <a:off x="0" y="2312713"/>
            <a:ext cx="4819524" cy="2232575"/>
          </a:xfrm>
          <a:prstGeom prst="rect">
            <a:avLst/>
          </a:prstGeom>
          <a:noFill/>
          <a:ln>
            <a:noFill/>
          </a:ln>
        </p:spPr>
      </p:pic>
      <p:pic>
        <p:nvPicPr>
          <p:cNvPr id="465" name="Google Shape;465;p55"/>
          <p:cNvPicPr preferRelativeResize="0"/>
          <p:nvPr/>
        </p:nvPicPr>
        <p:blipFill>
          <a:blip r:embed="rId5">
            <a:alphaModFix/>
          </a:blip>
          <a:stretch>
            <a:fillRect/>
          </a:stretch>
        </p:blipFill>
        <p:spPr>
          <a:xfrm>
            <a:off x="380550" y="4580675"/>
            <a:ext cx="3155849" cy="1956275"/>
          </a:xfrm>
          <a:prstGeom prst="rect">
            <a:avLst/>
          </a:prstGeom>
          <a:noFill/>
          <a:ln>
            <a:noFill/>
          </a:ln>
        </p:spPr>
      </p:pic>
      <p:pic>
        <p:nvPicPr>
          <p:cNvPr id="466" name="Google Shape;466;p55"/>
          <p:cNvPicPr preferRelativeResize="0"/>
          <p:nvPr/>
        </p:nvPicPr>
        <p:blipFill>
          <a:blip r:embed="rId6">
            <a:alphaModFix/>
          </a:blip>
          <a:stretch>
            <a:fillRect/>
          </a:stretch>
        </p:blipFill>
        <p:spPr>
          <a:xfrm>
            <a:off x="4615555" y="2425050"/>
            <a:ext cx="3481209" cy="41119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56"/>
          <p:cNvSpPr/>
          <p:nvPr/>
        </p:nvSpPr>
        <p:spPr>
          <a:xfrm>
            <a:off x="0" y="0"/>
            <a:ext cx="12192000" cy="6858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2" name="Google Shape;472;p56"/>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300"/>
              <a:t>GFOI Core Satellite Data Continuity</a:t>
            </a:r>
            <a:endParaRPr sz="3300"/>
          </a:p>
        </p:txBody>
      </p:sp>
      <p:sp>
        <p:nvSpPr>
          <p:cNvPr id="473" name="Google Shape;473;p56"/>
          <p:cNvSpPr/>
          <p:nvPr/>
        </p:nvSpPr>
        <p:spPr>
          <a:xfrm>
            <a:off x="0" y="759000"/>
            <a:ext cx="12192000" cy="1302600"/>
          </a:xfrm>
          <a:prstGeom prst="rect">
            <a:avLst/>
          </a:prstGeom>
          <a:solidFill>
            <a:srgbClr val="F4A361">
              <a:alpha val="4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500">
                <a:solidFill>
                  <a:schemeClr val="dk1"/>
                </a:solidFill>
              </a:rPr>
              <a:t>5.3: Review and consolidate current approaches to characterising, mapping and monitoring Blue Carbon Ecosystems.</a:t>
            </a:r>
            <a:endParaRPr sz="1500">
              <a:solidFill>
                <a:schemeClr val="dk1"/>
              </a:solidFill>
            </a:endParaRPr>
          </a:p>
          <a:p>
            <a:pPr indent="0" lvl="0" marL="0" rtl="0" algn="l">
              <a:spcBef>
                <a:spcPts val="600"/>
              </a:spcBef>
              <a:spcAft>
                <a:spcPts val="0"/>
              </a:spcAft>
              <a:buNone/>
            </a:pPr>
            <a:r>
              <a:rPr lang="en-GB" sz="1500">
                <a:solidFill>
                  <a:schemeClr val="dk1"/>
                </a:solidFill>
              </a:rPr>
              <a:t>5.4: Explore development of new CEOS initiatives on wetlands mapping and monitoring … Highlight the uptake of the Global Mangrove Watch</a:t>
            </a:r>
            <a:endParaRPr sz="1500">
              <a:solidFill>
                <a:schemeClr val="dk1"/>
              </a:solidFill>
            </a:endParaRPr>
          </a:p>
          <a:p>
            <a:pPr indent="0" lvl="0" marL="0" rtl="0" algn="l">
              <a:spcBef>
                <a:spcPts val="600"/>
              </a:spcBef>
              <a:spcAft>
                <a:spcPts val="600"/>
              </a:spcAft>
              <a:buNone/>
            </a:pPr>
            <a:r>
              <a:rPr lang="en-GB" sz="1500">
                <a:solidFill>
                  <a:schemeClr val="dk1"/>
                </a:solidFill>
              </a:rPr>
              <a:t>5.5: Establish closer collaboration with the Ramsar Convention Secretariat and Scientific and Technical Review Panel (STRP).</a:t>
            </a:r>
            <a:endParaRPr sz="1500">
              <a:solidFill>
                <a:schemeClr val="dk1"/>
              </a:solidFill>
            </a:endParaRPr>
          </a:p>
        </p:txBody>
      </p:sp>
      <p:sp>
        <p:nvSpPr>
          <p:cNvPr id="474" name="Google Shape;474;p56"/>
          <p:cNvSpPr/>
          <p:nvPr/>
        </p:nvSpPr>
        <p:spPr>
          <a:xfrm>
            <a:off x="0" y="2"/>
            <a:ext cx="12192000" cy="759000"/>
          </a:xfrm>
          <a:prstGeom prst="rect">
            <a:avLst/>
          </a:prstGeom>
          <a:solidFill>
            <a:srgbClr val="F4A3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600">
                <a:solidFill>
                  <a:schemeClr val="dk1"/>
                </a:solidFill>
              </a:rPr>
              <a:t>5: </a:t>
            </a:r>
            <a:r>
              <a:rPr lang="en-GB" sz="1600">
                <a:solidFill>
                  <a:schemeClr val="dk1"/>
                </a:solidFill>
              </a:rPr>
              <a:t>Systematically </a:t>
            </a:r>
            <a:r>
              <a:rPr lang="en-GB" sz="1600">
                <a:solidFill>
                  <a:schemeClr val="dk1"/>
                </a:solidFill>
              </a:rPr>
              <a:t>target activities to support IPCC Land Cover classes</a:t>
            </a:r>
            <a:endParaRPr sz="1600">
              <a:solidFill>
                <a:schemeClr val="dk1"/>
              </a:solidFill>
            </a:endParaRPr>
          </a:p>
        </p:txBody>
      </p:sp>
      <p:pic>
        <p:nvPicPr>
          <p:cNvPr id="475" name="Google Shape;475;p56"/>
          <p:cNvPicPr preferRelativeResize="0"/>
          <p:nvPr/>
        </p:nvPicPr>
        <p:blipFill>
          <a:blip r:embed="rId4">
            <a:alphaModFix/>
          </a:blip>
          <a:stretch>
            <a:fillRect/>
          </a:stretch>
        </p:blipFill>
        <p:spPr>
          <a:xfrm>
            <a:off x="10102561" y="4562308"/>
            <a:ext cx="1483200" cy="889925"/>
          </a:xfrm>
          <a:prstGeom prst="rect">
            <a:avLst/>
          </a:prstGeom>
          <a:noFill/>
          <a:ln>
            <a:noFill/>
          </a:ln>
        </p:spPr>
      </p:pic>
      <p:pic>
        <p:nvPicPr>
          <p:cNvPr descr="A picture containing diagram&#10;&#10;Description automatically generated" id="476" name="Google Shape;476;p56"/>
          <p:cNvPicPr preferRelativeResize="0"/>
          <p:nvPr/>
        </p:nvPicPr>
        <p:blipFill rotWithShape="1">
          <a:blip r:embed="rId5">
            <a:alphaModFix/>
          </a:blip>
          <a:srcRect b="12040" l="5396" r="8686" t="13594"/>
          <a:stretch/>
        </p:blipFill>
        <p:spPr>
          <a:xfrm>
            <a:off x="7269281" y="2158430"/>
            <a:ext cx="2628180" cy="2274874"/>
          </a:xfrm>
          <a:prstGeom prst="rect">
            <a:avLst/>
          </a:prstGeom>
          <a:noFill/>
          <a:ln>
            <a:noFill/>
          </a:ln>
        </p:spPr>
      </p:pic>
      <p:pic>
        <p:nvPicPr>
          <p:cNvPr descr="Chart&#10;&#10;Description automatically generated" id="477" name="Google Shape;477;p56"/>
          <p:cNvPicPr preferRelativeResize="0"/>
          <p:nvPr/>
        </p:nvPicPr>
        <p:blipFill rotWithShape="1">
          <a:blip r:embed="rId6">
            <a:alphaModFix/>
          </a:blip>
          <a:srcRect b="9579" l="5678" r="5873" t="13237"/>
          <a:stretch/>
        </p:blipFill>
        <p:spPr>
          <a:xfrm>
            <a:off x="4083033" y="4430711"/>
            <a:ext cx="5635274" cy="2458699"/>
          </a:xfrm>
          <a:prstGeom prst="rect">
            <a:avLst/>
          </a:prstGeom>
          <a:noFill/>
          <a:ln>
            <a:noFill/>
          </a:ln>
        </p:spPr>
      </p:pic>
      <p:pic>
        <p:nvPicPr>
          <p:cNvPr id="478" name="Google Shape;478;p56"/>
          <p:cNvPicPr preferRelativeResize="0"/>
          <p:nvPr/>
        </p:nvPicPr>
        <p:blipFill>
          <a:blip r:embed="rId7">
            <a:alphaModFix/>
          </a:blip>
          <a:stretch>
            <a:fillRect/>
          </a:stretch>
        </p:blipFill>
        <p:spPr>
          <a:xfrm>
            <a:off x="9727699" y="5480300"/>
            <a:ext cx="2450225" cy="953475"/>
          </a:xfrm>
          <a:prstGeom prst="rect">
            <a:avLst/>
          </a:prstGeom>
          <a:noFill/>
          <a:ln>
            <a:noFill/>
          </a:ln>
        </p:spPr>
      </p:pic>
      <p:sp>
        <p:nvSpPr>
          <p:cNvPr id="479" name="Google Shape;479;p56"/>
          <p:cNvSpPr txBox="1"/>
          <p:nvPr/>
        </p:nvSpPr>
        <p:spPr>
          <a:xfrm>
            <a:off x="4530904" y="6216714"/>
            <a:ext cx="3699600" cy="323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500">
                <a:solidFill>
                  <a:srgbClr val="C00000"/>
                </a:solidFill>
                <a:latin typeface="Calibri"/>
                <a:ea typeface="Calibri"/>
                <a:cs typeface="Calibri"/>
                <a:sym typeface="Calibri"/>
              </a:rPr>
              <a:t>Anthropogenic losses: Land conversion</a:t>
            </a:r>
            <a:endParaRPr sz="1500">
              <a:solidFill>
                <a:srgbClr val="C00000"/>
              </a:solidFill>
              <a:latin typeface="Times New Roman"/>
              <a:ea typeface="Times New Roman"/>
              <a:cs typeface="Times New Roman"/>
              <a:sym typeface="Times New Roman"/>
            </a:endParaRPr>
          </a:p>
        </p:txBody>
      </p:sp>
      <p:sp>
        <p:nvSpPr>
          <p:cNvPr id="480" name="Google Shape;480;p56"/>
          <p:cNvSpPr txBox="1"/>
          <p:nvPr/>
        </p:nvSpPr>
        <p:spPr>
          <a:xfrm>
            <a:off x="237085" y="2899900"/>
            <a:ext cx="6790200" cy="189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None/>
            </a:pPr>
            <a:r>
              <a:rPr lang="en-GB">
                <a:solidFill>
                  <a:schemeClr val="dk1"/>
                </a:solidFill>
                <a:latin typeface="Montserrat"/>
                <a:ea typeface="Montserrat"/>
                <a:cs typeface="Montserrat"/>
                <a:sym typeface="Montserrat"/>
              </a:rPr>
              <a:t>The Global Mangrove Watch – A consistent global  dataset of mangrove extent and changes over 4 decades (1985–2025) generated from a combination of optical (Landsat, S-2) and SAR  (JERS-1, ALOS, ALOS-2) data.</a:t>
            </a:r>
            <a:endParaRPr>
              <a:solidFill>
                <a:schemeClr val="dk1"/>
              </a:solidFill>
              <a:latin typeface="Montserrat"/>
              <a:ea typeface="Montserrat"/>
              <a:cs typeface="Montserrat"/>
              <a:sym typeface="Montserrat"/>
            </a:endParaRPr>
          </a:p>
          <a:p>
            <a:pPr indent="0" lvl="0" marL="0" rtl="0" algn="l">
              <a:lnSpc>
                <a:spcPct val="115000"/>
              </a:lnSpc>
              <a:spcBef>
                <a:spcPts val="1000"/>
              </a:spcBef>
              <a:spcAft>
                <a:spcPts val="0"/>
              </a:spcAft>
              <a:buNone/>
            </a:pPr>
            <a:r>
              <a:rPr b="1" lang="en-GB">
                <a:solidFill>
                  <a:schemeClr val="dk1"/>
                </a:solidFill>
                <a:latin typeface="Montserrat"/>
                <a:ea typeface="Montserrat"/>
                <a:cs typeface="Montserrat"/>
                <a:sym typeface="Montserrat"/>
              </a:rPr>
              <a:t>Activity Data: </a:t>
            </a:r>
            <a:r>
              <a:rPr lang="en-GB">
                <a:solidFill>
                  <a:schemeClr val="dk1"/>
                </a:solidFill>
                <a:latin typeface="Montserrat"/>
                <a:ea typeface="Montserrat"/>
                <a:cs typeface="Montserrat"/>
                <a:sym typeface="Montserrat"/>
              </a:rPr>
              <a:t>Annual layers of mangrove </a:t>
            </a:r>
            <a:r>
              <a:rPr b="1" lang="en-GB">
                <a:solidFill>
                  <a:srgbClr val="3C78D8"/>
                </a:solidFill>
                <a:latin typeface="Montserrat"/>
                <a:ea typeface="Montserrat"/>
                <a:cs typeface="Montserrat"/>
                <a:sym typeface="Montserrat"/>
              </a:rPr>
              <a:t>gains</a:t>
            </a:r>
            <a:r>
              <a:rPr lang="en-GB">
                <a:solidFill>
                  <a:srgbClr val="00B050"/>
                </a:solidFill>
                <a:latin typeface="Montserrat"/>
                <a:ea typeface="Montserrat"/>
                <a:cs typeface="Montserrat"/>
                <a:sym typeface="Montserrat"/>
              </a:rPr>
              <a:t> </a:t>
            </a:r>
            <a:r>
              <a:rPr lang="en-GB">
                <a:solidFill>
                  <a:schemeClr val="dk1"/>
                </a:solidFill>
                <a:latin typeface="Montserrat"/>
                <a:ea typeface="Montserrat"/>
                <a:cs typeface="Montserrat"/>
                <a:sym typeface="Montserrat"/>
              </a:rPr>
              <a:t>and mangrove </a:t>
            </a:r>
            <a:r>
              <a:rPr b="1" lang="en-GB">
                <a:solidFill>
                  <a:srgbClr val="CC0000"/>
                </a:solidFill>
                <a:latin typeface="Montserrat"/>
                <a:ea typeface="Montserrat"/>
                <a:cs typeface="Montserrat"/>
                <a:sym typeface="Montserrat"/>
              </a:rPr>
              <a:t>losses</a:t>
            </a:r>
            <a:r>
              <a:rPr lang="en-GB">
                <a:solidFill>
                  <a:srgbClr val="CC0000"/>
                </a:solidFill>
                <a:latin typeface="Montserrat"/>
                <a:ea typeface="Montserrat"/>
                <a:cs typeface="Montserrat"/>
                <a:sym typeface="Montserrat"/>
              </a:rPr>
              <a:t>.</a:t>
            </a:r>
            <a:endParaRPr>
              <a:solidFill>
                <a:schemeClr val="dk1"/>
              </a:solidFill>
              <a:latin typeface="Montserrat"/>
              <a:ea typeface="Montserrat"/>
              <a:cs typeface="Montserrat"/>
              <a:sym typeface="Montserrat"/>
            </a:endParaRPr>
          </a:p>
          <a:p>
            <a:pPr indent="0" lvl="0" marL="0" rtl="0" algn="l">
              <a:lnSpc>
                <a:spcPct val="115000"/>
              </a:lnSpc>
              <a:spcBef>
                <a:spcPts val="1000"/>
              </a:spcBef>
              <a:spcAft>
                <a:spcPts val="0"/>
              </a:spcAft>
              <a:buNone/>
            </a:pPr>
            <a:r>
              <a:t/>
            </a:r>
            <a:endParaRPr>
              <a:solidFill>
                <a:schemeClr val="dk1"/>
              </a:solidFill>
              <a:latin typeface="Montserrat"/>
              <a:ea typeface="Montserrat"/>
              <a:cs typeface="Montserrat"/>
              <a:sym typeface="Montserrat"/>
            </a:endParaRPr>
          </a:p>
        </p:txBody>
      </p:sp>
      <p:pic>
        <p:nvPicPr>
          <p:cNvPr descr="Diagram&#10;&#10;Description automatically generated" id="481" name="Google Shape;481;p56"/>
          <p:cNvPicPr preferRelativeResize="0"/>
          <p:nvPr/>
        </p:nvPicPr>
        <p:blipFill rotWithShape="1">
          <a:blip r:embed="rId8">
            <a:alphaModFix/>
          </a:blip>
          <a:srcRect b="22462" l="7088" r="6994" t="23452"/>
          <a:stretch/>
        </p:blipFill>
        <p:spPr>
          <a:xfrm>
            <a:off x="340486" y="4477699"/>
            <a:ext cx="3613750" cy="2274874"/>
          </a:xfrm>
          <a:prstGeom prst="rect">
            <a:avLst/>
          </a:prstGeom>
          <a:noFill/>
          <a:ln>
            <a:noFill/>
          </a:ln>
        </p:spPr>
      </p:pic>
      <p:sp>
        <p:nvSpPr>
          <p:cNvPr id="482" name="Google Shape;482;p56"/>
          <p:cNvSpPr txBox="1"/>
          <p:nvPr/>
        </p:nvSpPr>
        <p:spPr>
          <a:xfrm>
            <a:off x="562342" y="6029929"/>
            <a:ext cx="2090400" cy="554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500">
                <a:solidFill>
                  <a:srgbClr val="1155CC"/>
                </a:solidFill>
                <a:latin typeface="Calibri"/>
                <a:ea typeface="Calibri"/>
                <a:cs typeface="Calibri"/>
                <a:sym typeface="Calibri"/>
              </a:rPr>
              <a:t>Gains: </a:t>
            </a:r>
            <a:endParaRPr b="1" sz="1500">
              <a:solidFill>
                <a:srgbClr val="1155CC"/>
              </a:solidFill>
              <a:latin typeface="Calibri"/>
              <a:ea typeface="Calibri"/>
              <a:cs typeface="Calibri"/>
              <a:sym typeface="Calibri"/>
            </a:endParaRPr>
          </a:p>
          <a:p>
            <a:pPr indent="0" lvl="0" marL="0" marR="0" rtl="0" algn="l">
              <a:spcBef>
                <a:spcPts val="0"/>
              </a:spcBef>
              <a:spcAft>
                <a:spcPts val="0"/>
              </a:spcAft>
              <a:buNone/>
            </a:pPr>
            <a:r>
              <a:rPr b="1" lang="en-GB" sz="1500">
                <a:solidFill>
                  <a:srgbClr val="1155CC"/>
                </a:solidFill>
                <a:latin typeface="Calibri"/>
                <a:ea typeface="Calibri"/>
                <a:cs typeface="Calibri"/>
                <a:sym typeface="Calibri"/>
              </a:rPr>
              <a:t>Sedimentation</a:t>
            </a:r>
            <a:endParaRPr sz="1500">
              <a:solidFill>
                <a:srgbClr val="1155CC"/>
              </a:solidFill>
              <a:latin typeface="Times New Roman"/>
              <a:ea typeface="Times New Roman"/>
              <a:cs typeface="Times New Roman"/>
              <a:sym typeface="Times New Roman"/>
            </a:endParaRPr>
          </a:p>
        </p:txBody>
      </p:sp>
      <p:pic>
        <p:nvPicPr>
          <p:cNvPr id="483" name="Google Shape;483;p56" title="logo-bg.png"/>
          <p:cNvPicPr preferRelativeResize="0"/>
          <p:nvPr/>
        </p:nvPicPr>
        <p:blipFill>
          <a:blip r:embed="rId9">
            <a:alphaModFix/>
          </a:blip>
          <a:stretch>
            <a:fillRect/>
          </a:stretch>
        </p:blipFill>
        <p:spPr>
          <a:xfrm>
            <a:off x="10036754" y="2061610"/>
            <a:ext cx="2166100" cy="2515475"/>
          </a:xfrm>
          <a:prstGeom prst="rect">
            <a:avLst/>
          </a:prstGeom>
          <a:noFill/>
          <a:ln>
            <a:noFill/>
          </a:ln>
        </p:spPr>
      </p:pic>
      <p:sp>
        <p:nvSpPr>
          <p:cNvPr id="484" name="Google Shape;484;p56"/>
          <p:cNvSpPr txBox="1"/>
          <p:nvPr/>
        </p:nvSpPr>
        <p:spPr>
          <a:xfrm>
            <a:off x="7500899" y="3744297"/>
            <a:ext cx="2359200" cy="554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500">
                <a:solidFill>
                  <a:srgbClr val="C00000"/>
                </a:solidFill>
                <a:latin typeface="Calibri"/>
                <a:ea typeface="Calibri"/>
                <a:cs typeface="Calibri"/>
                <a:sym typeface="Calibri"/>
              </a:rPr>
              <a:t>Non-anthropogenic      losses: Erosion</a:t>
            </a:r>
            <a:endParaRPr sz="1500">
              <a:solidFill>
                <a:srgbClr val="C00000"/>
              </a:solidFill>
              <a:latin typeface="Times New Roman"/>
              <a:ea typeface="Times New Roman"/>
              <a:cs typeface="Times New Roman"/>
              <a:sym typeface="Times New Roman"/>
            </a:endParaRPr>
          </a:p>
        </p:txBody>
      </p:sp>
      <p:sp>
        <p:nvSpPr>
          <p:cNvPr id="485" name="Google Shape;485;p56"/>
          <p:cNvSpPr txBox="1"/>
          <p:nvPr/>
        </p:nvSpPr>
        <p:spPr>
          <a:xfrm>
            <a:off x="-2" y="2172500"/>
            <a:ext cx="8037300" cy="91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3100"/>
              <a:t>Global Mangrove Watch</a:t>
            </a:r>
            <a:endParaRPr sz="31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9" name="Shape 489"/>
        <p:cNvGrpSpPr/>
        <p:nvPr/>
      </p:nvGrpSpPr>
      <p:grpSpPr>
        <a:xfrm>
          <a:off x="0" y="0"/>
          <a:ext cx="0" cy="0"/>
          <a:chOff x="0" y="0"/>
          <a:chExt cx="0" cy="0"/>
        </a:xfrm>
      </p:grpSpPr>
      <p:sp>
        <p:nvSpPr>
          <p:cNvPr id="490" name="Google Shape;490;p57"/>
          <p:cNvSpPr/>
          <p:nvPr/>
        </p:nvSpPr>
        <p:spPr>
          <a:xfrm>
            <a:off x="0" y="6318000"/>
            <a:ext cx="12192000" cy="540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1" name="Google Shape;491;p57"/>
          <p:cNvSpPr/>
          <p:nvPr/>
        </p:nvSpPr>
        <p:spPr>
          <a:xfrm>
            <a:off x="0" y="6318000"/>
            <a:ext cx="12192000" cy="540000"/>
          </a:xfrm>
          <a:prstGeom prst="rect">
            <a:avLst/>
          </a:prstGeom>
          <a:solidFill>
            <a:srgbClr val="264653">
              <a:alpha val="759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Montserrat SemiBold"/>
                <a:ea typeface="Montserrat SemiBold"/>
                <a:cs typeface="Montserrat SemiBold"/>
                <a:sym typeface="Montserrat SemiBold"/>
              </a:rPr>
              <a:t>0.2: Ensure all relevant data are accessible through web portals plus physical media where necessary. Promote wider adoption of CEOS-ARD, within and beyond CEOS</a:t>
            </a:r>
            <a:endParaRPr>
              <a:solidFill>
                <a:schemeClr val="lt1"/>
              </a:solidFill>
              <a:latin typeface="Montserrat SemiBold"/>
              <a:ea typeface="Montserrat SemiBold"/>
              <a:cs typeface="Montserrat SemiBold"/>
              <a:sym typeface="Montserrat SemiBold"/>
            </a:endParaRPr>
          </a:p>
        </p:txBody>
      </p:sp>
      <p:sp>
        <p:nvSpPr>
          <p:cNvPr id="492" name="Google Shape;492;p57"/>
          <p:cNvSpPr/>
          <p:nvPr/>
        </p:nvSpPr>
        <p:spPr>
          <a:xfrm>
            <a:off x="0" y="5958006"/>
            <a:ext cx="12192000" cy="360000"/>
          </a:xfrm>
          <a:prstGeom prst="rect">
            <a:avLst/>
          </a:prstGeom>
          <a:solidFill>
            <a:srgbClr val="2646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Montserrat SemiBold"/>
                <a:ea typeface="Montserrat SemiBold"/>
                <a:cs typeface="Montserrat SemiBold"/>
                <a:sym typeface="Montserrat SemiBold"/>
              </a:rPr>
              <a:t>0: Ensure countries have access to satellite data from CEOS Agencies to report to UNFCCC following IPCC guidance</a:t>
            </a:r>
            <a:endParaRPr>
              <a:solidFill>
                <a:schemeClr val="lt1"/>
              </a:solidFill>
              <a:latin typeface="Montserrat SemiBold"/>
              <a:ea typeface="Montserrat SemiBold"/>
              <a:cs typeface="Montserrat SemiBold"/>
              <a:sym typeface="Montserrat SemiBold"/>
            </a:endParaRPr>
          </a:p>
        </p:txBody>
      </p:sp>
      <p:pic>
        <p:nvPicPr>
          <p:cNvPr id="493" name="Google Shape;493;p57" title="CEOS-ARD PFS cover pages.png"/>
          <p:cNvPicPr preferRelativeResize="0"/>
          <p:nvPr/>
        </p:nvPicPr>
        <p:blipFill>
          <a:blip r:embed="rId3">
            <a:alphaModFix/>
          </a:blip>
          <a:stretch>
            <a:fillRect/>
          </a:stretch>
        </p:blipFill>
        <p:spPr>
          <a:xfrm>
            <a:off x="353350" y="1215550"/>
            <a:ext cx="1882971" cy="2659923"/>
          </a:xfrm>
          <a:prstGeom prst="rect">
            <a:avLst/>
          </a:prstGeom>
          <a:noFill/>
          <a:ln>
            <a:noFill/>
          </a:ln>
          <a:effectLst>
            <a:reflection blurRad="0" dir="5400000" dist="55415" endA="0" endPos="20000" fadeDir="5400012" kx="0" rotWithShape="0" algn="bl" stA="44000" stPos="0" sy="-100000" ky="0"/>
          </a:effectLst>
        </p:spPr>
      </p:pic>
      <p:pic>
        <p:nvPicPr>
          <p:cNvPr id="494" name="Google Shape;494;p57" title="CEOS-ARD PFS cover pages (1).png"/>
          <p:cNvPicPr preferRelativeResize="0"/>
          <p:nvPr/>
        </p:nvPicPr>
        <p:blipFill>
          <a:blip r:embed="rId4">
            <a:alphaModFix/>
          </a:blip>
          <a:stretch>
            <a:fillRect/>
          </a:stretch>
        </p:blipFill>
        <p:spPr>
          <a:xfrm>
            <a:off x="2530294" y="1215550"/>
            <a:ext cx="1882971" cy="2659923"/>
          </a:xfrm>
          <a:prstGeom prst="rect">
            <a:avLst/>
          </a:prstGeom>
          <a:noFill/>
          <a:ln>
            <a:noFill/>
          </a:ln>
          <a:effectLst>
            <a:reflection blurRad="0" dir="5400000" dist="55415" endA="0" endPos="20000" fadeDir="5400012" kx="0" rotWithShape="0" algn="bl" stA="44000" stPos="0" sy="-100000" ky="0"/>
          </a:effectLst>
        </p:spPr>
      </p:pic>
      <p:pic>
        <p:nvPicPr>
          <p:cNvPr id="495" name="Google Shape;495;p57" title="CEOS-ARD PFS cover pages (2).png"/>
          <p:cNvPicPr preferRelativeResize="0"/>
          <p:nvPr/>
        </p:nvPicPr>
        <p:blipFill>
          <a:blip r:embed="rId5">
            <a:alphaModFix/>
          </a:blip>
          <a:stretch>
            <a:fillRect/>
          </a:stretch>
        </p:blipFill>
        <p:spPr>
          <a:xfrm>
            <a:off x="4707238" y="1215550"/>
            <a:ext cx="1880372" cy="2659923"/>
          </a:xfrm>
          <a:prstGeom prst="rect">
            <a:avLst/>
          </a:prstGeom>
          <a:noFill/>
          <a:ln>
            <a:noFill/>
          </a:ln>
          <a:effectLst>
            <a:reflection blurRad="0" dir="5400000" dist="55415" endA="0" endPos="20000" fadeDir="5400012" kx="0" rotWithShape="0" algn="bl" stA="44000" stPos="0" sy="-100000" ky="0"/>
          </a:effectLst>
        </p:spPr>
      </p:pic>
      <p:pic>
        <p:nvPicPr>
          <p:cNvPr id="496" name="Google Shape;496;p57" title="CEOS-ARD PFS cover pages (3).png"/>
          <p:cNvPicPr preferRelativeResize="0"/>
          <p:nvPr/>
        </p:nvPicPr>
        <p:blipFill>
          <a:blip r:embed="rId6">
            <a:alphaModFix/>
          </a:blip>
          <a:stretch>
            <a:fillRect/>
          </a:stretch>
        </p:blipFill>
        <p:spPr>
          <a:xfrm>
            <a:off x="6881583" y="1215550"/>
            <a:ext cx="1880372" cy="2659923"/>
          </a:xfrm>
          <a:prstGeom prst="rect">
            <a:avLst/>
          </a:prstGeom>
          <a:noFill/>
          <a:ln>
            <a:noFill/>
          </a:ln>
          <a:effectLst>
            <a:reflection blurRad="0" dir="5400000" dist="55415" endA="0" endPos="20000" fadeDir="5400012" kx="0" rotWithShape="0" algn="bl" stA="44000" stPos="0" sy="-100000" ky="0"/>
          </a:effectLst>
        </p:spPr>
      </p:pic>
      <p:pic>
        <p:nvPicPr>
          <p:cNvPr id="497" name="Google Shape;497;p57" title="CEOS-ARD PFS cover pages (4).png"/>
          <p:cNvPicPr preferRelativeResize="0"/>
          <p:nvPr/>
        </p:nvPicPr>
        <p:blipFill>
          <a:blip r:embed="rId7">
            <a:alphaModFix/>
          </a:blip>
          <a:stretch>
            <a:fillRect/>
          </a:stretch>
        </p:blipFill>
        <p:spPr>
          <a:xfrm>
            <a:off x="9055929" y="1215550"/>
            <a:ext cx="1880372" cy="2659923"/>
          </a:xfrm>
          <a:prstGeom prst="rect">
            <a:avLst/>
          </a:prstGeom>
          <a:noFill/>
          <a:ln>
            <a:noFill/>
          </a:ln>
          <a:effectLst>
            <a:reflection blurRad="0" dir="5400000" dist="55415" endA="0" endPos="20000" fadeDir="5400012" kx="0" rotWithShape="0" algn="bl" stA="44000" stPos="0" sy="-100000" ky="0"/>
          </a:effectLst>
        </p:spPr>
      </p:pic>
      <p:sp>
        <p:nvSpPr>
          <p:cNvPr id="498" name="Google Shape;498;p57"/>
          <p:cNvSpPr txBox="1"/>
          <p:nvPr>
            <p:ph type="title"/>
          </p:nvPr>
        </p:nvSpPr>
        <p:spPr>
          <a:xfrm>
            <a:off x="176050" y="270858"/>
            <a:ext cx="11063400" cy="779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GB" sz="3700">
                <a:solidFill>
                  <a:schemeClr val="dk1"/>
                </a:solidFill>
              </a:rPr>
              <a:t>CEOS-ARD Directly Supporting AFOLU Goals</a:t>
            </a:r>
            <a:endParaRPr sz="3700">
              <a:solidFill>
                <a:schemeClr val="dk1"/>
              </a:solidFill>
            </a:endParaRPr>
          </a:p>
        </p:txBody>
      </p:sp>
      <p:grpSp>
        <p:nvGrpSpPr>
          <p:cNvPr id="499" name="Google Shape;499;p57"/>
          <p:cNvGrpSpPr/>
          <p:nvPr/>
        </p:nvGrpSpPr>
        <p:grpSpPr>
          <a:xfrm>
            <a:off x="9742367" y="4726149"/>
            <a:ext cx="1040619" cy="1040619"/>
            <a:chOff x="2818186" y="2662770"/>
            <a:chExt cx="1156500" cy="1156500"/>
          </a:xfrm>
        </p:grpSpPr>
        <p:sp>
          <p:nvSpPr>
            <p:cNvPr id="500" name="Google Shape;500;p57"/>
            <p:cNvSpPr/>
            <p:nvPr/>
          </p:nvSpPr>
          <p:spPr>
            <a:xfrm>
              <a:off x="2818186" y="2662770"/>
              <a:ext cx="1156500" cy="1156500"/>
            </a:xfrm>
            <a:prstGeom prst="ellipse">
              <a:avLst/>
            </a:prstGeom>
            <a:solidFill>
              <a:schemeClr val="lt1"/>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01" name="Google Shape;501;p57" title="64529845.png"/>
            <p:cNvPicPr preferRelativeResize="0"/>
            <p:nvPr/>
          </p:nvPicPr>
          <p:blipFill rotWithShape="1">
            <a:blip r:embed="rId8">
              <a:alphaModFix/>
            </a:blip>
            <a:srcRect b="0" l="5373" r="5382" t="0"/>
            <a:stretch/>
          </p:blipFill>
          <p:spPr>
            <a:xfrm>
              <a:off x="2987892" y="2783252"/>
              <a:ext cx="817131" cy="915579"/>
            </a:xfrm>
            <a:prstGeom prst="rect">
              <a:avLst/>
            </a:prstGeom>
            <a:noFill/>
            <a:ln>
              <a:noFill/>
            </a:ln>
          </p:spPr>
        </p:pic>
      </p:grpSp>
      <p:sp>
        <p:nvSpPr>
          <p:cNvPr id="502" name="Google Shape;502;p57"/>
          <p:cNvSpPr txBox="1"/>
          <p:nvPr/>
        </p:nvSpPr>
        <p:spPr>
          <a:xfrm>
            <a:off x="408825" y="4733757"/>
            <a:ext cx="90747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GB" sz="1000">
                <a:solidFill>
                  <a:schemeClr val="dk1"/>
                </a:solidFill>
                <a:latin typeface="Montserrat"/>
                <a:ea typeface="Montserrat"/>
                <a:cs typeface="Montserrat"/>
                <a:sym typeface="Montserrat"/>
              </a:rPr>
              <a:t>“For our Global Mangrove Watch (GMW) data workflow where we process thousands of images, </a:t>
            </a:r>
            <a:r>
              <a:rPr i="1" lang="en-GB" sz="1000">
                <a:solidFill>
                  <a:schemeClr val="dk1"/>
                </a:solidFill>
                <a:highlight>
                  <a:srgbClr val="FFFF00"/>
                </a:highlight>
                <a:latin typeface="Montserrat"/>
                <a:ea typeface="Montserrat"/>
                <a:cs typeface="Montserrat"/>
                <a:sym typeface="Montserrat"/>
              </a:rPr>
              <a:t>the CEOS-ARD standard used for the JERS-1/ALOS/ALOS-2 SAR data from JAXA has simplified our processing chains </a:t>
            </a:r>
            <a:r>
              <a:rPr i="1" lang="en-GB" sz="1000">
                <a:solidFill>
                  <a:schemeClr val="dk1"/>
                </a:solidFill>
                <a:latin typeface="Montserrat"/>
                <a:ea typeface="Montserrat"/>
                <a:cs typeface="Montserrat"/>
                <a:sym typeface="Montserrat"/>
              </a:rPr>
              <a:t>with data now provided as GeoTIFFs and with standardised metadata. The specified pre-processing, including geometric rectification and radiometric terrain correction, has also been a significant help and reduced our internal data processing effort.”</a:t>
            </a:r>
            <a:endParaRPr i="1"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000">
              <a:solidFill>
                <a:schemeClr val="dk1"/>
              </a:solidFill>
              <a:latin typeface="Montserrat"/>
              <a:ea typeface="Montserrat"/>
              <a:cs typeface="Montserrat"/>
              <a:sym typeface="Montserrat"/>
            </a:endParaRPr>
          </a:p>
          <a:p>
            <a:pPr indent="0" lvl="0" marL="0" rtl="0" algn="r">
              <a:spcBef>
                <a:spcPts val="0"/>
              </a:spcBef>
              <a:spcAft>
                <a:spcPts val="0"/>
              </a:spcAft>
              <a:buClr>
                <a:srgbClr val="000000"/>
              </a:buClr>
              <a:buSzPts val="1100"/>
              <a:buFont typeface="Arial"/>
              <a:buNone/>
            </a:pPr>
            <a:r>
              <a:rPr i="1" lang="en-GB" sz="1000">
                <a:solidFill>
                  <a:schemeClr val="dk1"/>
                </a:solidFill>
                <a:latin typeface="Montserrat"/>
                <a:ea typeface="Montserrat"/>
                <a:cs typeface="Montserrat"/>
                <a:sym typeface="Montserrat"/>
              </a:rPr>
              <a:t>Dr Pete Bunting, Global Mangrove Watch Product Lead, Aberystwyth University, UK</a:t>
            </a:r>
            <a:endParaRPr sz="1000">
              <a:solidFill>
                <a:schemeClr val="dk1"/>
              </a:solidFill>
              <a:latin typeface="Montserrat"/>
              <a:ea typeface="Montserrat"/>
              <a:cs typeface="Montserrat"/>
              <a:sym typeface="Montserra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6" name="Shape 506"/>
        <p:cNvGrpSpPr/>
        <p:nvPr/>
      </p:nvGrpSpPr>
      <p:grpSpPr>
        <a:xfrm>
          <a:off x="0" y="0"/>
          <a:ext cx="0" cy="0"/>
          <a:chOff x="0" y="0"/>
          <a:chExt cx="0" cy="0"/>
        </a:xfrm>
      </p:grpSpPr>
      <p:sp>
        <p:nvSpPr>
          <p:cNvPr id="507" name="Google Shape;507;p58"/>
          <p:cNvSpPr/>
          <p:nvPr/>
        </p:nvSpPr>
        <p:spPr>
          <a:xfrm flipH="1" rot="10800000">
            <a:off x="213100" y="1359871"/>
            <a:ext cx="11443200" cy="676800"/>
          </a:xfrm>
          <a:prstGeom prst="rect">
            <a:avLst/>
          </a:prstGeom>
          <a:solidFill>
            <a:srgbClr val="C9DAF8"/>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08" name="Google Shape;508;p58"/>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b="1" lang="en-GB" sz="2200">
                <a:solidFill>
                  <a:schemeClr val="dk1"/>
                </a:solidFill>
              </a:rPr>
              <a:t>Recommendation 5: </a:t>
            </a:r>
            <a:r>
              <a:rPr lang="en-GB" sz="2200">
                <a:solidFill>
                  <a:schemeClr val="dk1"/>
                </a:solidFill>
              </a:rPr>
              <a:t>Systematically target activities to support IPCC Land Cover classes.    </a:t>
            </a:r>
            <a:r>
              <a:rPr b="1" lang="en-GB" sz="2200">
                <a:solidFill>
                  <a:schemeClr val="dk1"/>
                </a:solidFill>
              </a:rPr>
              <a:t>Actions 5.6</a:t>
            </a:r>
            <a:r>
              <a:rPr b="1" lang="en-GB" sz="2200">
                <a:solidFill>
                  <a:schemeClr val="dk1"/>
                </a:solidFill>
              </a:rPr>
              <a:t>: </a:t>
            </a:r>
            <a:r>
              <a:rPr lang="en-GB" sz="2200">
                <a:solidFill>
                  <a:schemeClr val="dk1"/>
                </a:solidFill>
              </a:rPr>
              <a:t>Rangelands</a:t>
            </a:r>
            <a:endParaRPr sz="3300">
              <a:solidFill>
                <a:schemeClr val="dk1"/>
              </a:solidFill>
            </a:endParaRPr>
          </a:p>
        </p:txBody>
      </p:sp>
      <p:sp>
        <p:nvSpPr>
          <p:cNvPr id="509" name="Google Shape;509;p58"/>
          <p:cNvSpPr txBox="1"/>
          <p:nvPr/>
        </p:nvSpPr>
        <p:spPr>
          <a:xfrm>
            <a:off x="229475" y="1350671"/>
            <a:ext cx="11248200" cy="748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000"/>
              </a:spcBef>
              <a:spcAft>
                <a:spcPts val="0"/>
              </a:spcAft>
              <a:buClr>
                <a:schemeClr val="dk1"/>
              </a:buClr>
              <a:buSzPts val="1100"/>
              <a:buFont typeface="Arial"/>
              <a:buNone/>
            </a:pPr>
            <a:r>
              <a:rPr b="0" i="0" lang="en-GB" sz="1700" u="none" cap="none" strike="noStrike">
                <a:solidFill>
                  <a:schemeClr val="dk1"/>
                </a:solidFill>
                <a:latin typeface="Montserrat"/>
                <a:ea typeface="Montserrat"/>
                <a:cs typeface="Montserrat"/>
                <a:sym typeface="Montserrat"/>
              </a:rPr>
              <a:t>❖</a:t>
            </a:r>
            <a:r>
              <a:rPr b="0" i="0" lang="en-GB" sz="1700" u="none" cap="none" strike="noStrike">
                <a:solidFill>
                  <a:schemeClr val="dk1"/>
                </a:solidFill>
                <a:latin typeface="Montserrat"/>
                <a:ea typeface="Montserrat"/>
                <a:cs typeface="Montserrat"/>
                <a:sym typeface="Montserrat"/>
              </a:rPr>
              <a:t> </a:t>
            </a:r>
            <a:r>
              <a:rPr b="1" i="0" lang="en-GB" sz="1700" u="none" cap="none" strike="noStrike">
                <a:solidFill>
                  <a:schemeClr val="dk1"/>
                </a:solidFill>
                <a:latin typeface="Arial"/>
                <a:ea typeface="Arial"/>
                <a:cs typeface="Arial"/>
                <a:sym typeface="Arial"/>
              </a:rPr>
              <a:t>Action 5.</a:t>
            </a:r>
            <a:r>
              <a:rPr b="1" lang="en-GB" sz="1700">
                <a:solidFill>
                  <a:schemeClr val="dk1"/>
                </a:solidFill>
              </a:rPr>
              <a:t>6</a:t>
            </a:r>
            <a:r>
              <a:rPr b="1" i="0" lang="en-GB" sz="1700" u="none" cap="none" strike="noStrike">
                <a:solidFill>
                  <a:schemeClr val="dk1"/>
                </a:solidFill>
                <a:latin typeface="Arial"/>
                <a:ea typeface="Arial"/>
                <a:cs typeface="Arial"/>
                <a:sym typeface="Arial"/>
              </a:rPr>
              <a:t>:</a:t>
            </a:r>
            <a:r>
              <a:rPr b="1" i="0" lang="en-GB" sz="1700" u="none" cap="none" strike="noStrike">
                <a:solidFill>
                  <a:schemeClr val="dk1"/>
                </a:solidFill>
                <a:latin typeface="Arial"/>
                <a:ea typeface="Arial"/>
                <a:cs typeface="Arial"/>
                <a:sym typeface="Arial"/>
              </a:rPr>
              <a:t> </a:t>
            </a:r>
            <a:r>
              <a:rPr b="1" i="0" lang="en-GB" sz="1700" u="none" cap="none" strike="noStrike">
                <a:solidFill>
                  <a:schemeClr val="dk1"/>
                </a:solidFill>
                <a:latin typeface="Arial"/>
                <a:ea typeface="Arial"/>
                <a:cs typeface="Arial"/>
                <a:sym typeface="Arial"/>
              </a:rPr>
              <a:t> </a:t>
            </a:r>
            <a:r>
              <a:rPr lang="en-GB" sz="1700">
                <a:solidFill>
                  <a:schemeClr val="dk1"/>
                </a:solidFill>
              </a:rPr>
              <a:t>Improve rangeland mapping including via better classification of grasslands and rangeland (Continental, Africa) &amp; linkage with other organisations </a:t>
            </a:r>
            <a:endParaRPr sz="1700">
              <a:solidFill>
                <a:schemeClr val="dk1"/>
              </a:solidFill>
            </a:endParaRPr>
          </a:p>
          <a:p>
            <a:pPr indent="0" lvl="0" marL="457200" marR="0" rtl="0" algn="l">
              <a:lnSpc>
                <a:spcPct val="115000"/>
              </a:lnSpc>
              <a:spcBef>
                <a:spcPts val="0"/>
              </a:spcBef>
              <a:spcAft>
                <a:spcPts val="0"/>
              </a:spcAft>
              <a:buNone/>
            </a:pPr>
            <a:r>
              <a:t/>
            </a:r>
            <a:endParaRPr b="1" sz="1700">
              <a:solidFill>
                <a:srgbClr val="FF0000"/>
              </a:solidFill>
            </a:endParaRPr>
          </a:p>
        </p:txBody>
      </p:sp>
      <p:sp>
        <p:nvSpPr>
          <p:cNvPr id="510" name="Google Shape;510;p58"/>
          <p:cNvSpPr txBox="1"/>
          <p:nvPr/>
        </p:nvSpPr>
        <p:spPr>
          <a:xfrm>
            <a:off x="232548" y="2468878"/>
            <a:ext cx="6445500" cy="2331300"/>
          </a:xfrm>
          <a:prstGeom prst="rect">
            <a:avLst/>
          </a:prstGeom>
          <a:noFill/>
          <a:ln>
            <a:noFill/>
          </a:ln>
        </p:spPr>
        <p:txBody>
          <a:bodyPr anchorCtr="0" anchor="t" bIns="91425" lIns="91425" spcFirstLastPara="1" rIns="91425" wrap="square" tIns="91425">
            <a:noAutofit/>
          </a:bodyPr>
          <a:lstStyle/>
          <a:p>
            <a:pPr indent="-349250" lvl="0" marL="457200" rtl="0" algn="l">
              <a:lnSpc>
                <a:spcPct val="115000"/>
              </a:lnSpc>
              <a:spcBef>
                <a:spcPts val="1000"/>
              </a:spcBef>
              <a:spcAft>
                <a:spcPts val="0"/>
              </a:spcAft>
              <a:buClr>
                <a:schemeClr val="dk1"/>
              </a:buClr>
              <a:buSzPts val="1900"/>
              <a:buFont typeface="Montserrat"/>
              <a:buChar char="-"/>
            </a:pPr>
            <a:r>
              <a:rPr lang="en-GB" sz="1900">
                <a:solidFill>
                  <a:schemeClr val="dk1"/>
                </a:solidFill>
                <a:latin typeface="Montserrat"/>
                <a:ea typeface="Montserrat"/>
                <a:cs typeface="Montserrat"/>
                <a:sym typeface="Montserrat"/>
              </a:rPr>
              <a:t>Global Pasture Watch (World Resources Inst.): </a:t>
            </a:r>
            <a:endParaRPr sz="1900">
              <a:solidFill>
                <a:schemeClr val="dk1"/>
              </a:solidFill>
              <a:latin typeface="Montserrat"/>
              <a:ea typeface="Montserrat"/>
              <a:cs typeface="Montserrat"/>
              <a:sym typeface="Montserrat"/>
            </a:endParaRPr>
          </a:p>
          <a:p>
            <a:pPr indent="-349250" lvl="1" marL="914400" rtl="0" algn="l">
              <a:lnSpc>
                <a:spcPct val="115000"/>
              </a:lnSpc>
              <a:spcBef>
                <a:spcPts val="0"/>
              </a:spcBef>
              <a:spcAft>
                <a:spcPts val="0"/>
              </a:spcAft>
              <a:buClr>
                <a:schemeClr val="dk1"/>
              </a:buClr>
              <a:buSzPts val="1900"/>
              <a:buFont typeface="Montserrat"/>
              <a:buChar char="○"/>
            </a:pPr>
            <a:r>
              <a:rPr lang="en-GB" sz="1900">
                <a:solidFill>
                  <a:schemeClr val="dk1"/>
                </a:solidFill>
                <a:latin typeface="Montserrat"/>
                <a:ea typeface="Montserrat"/>
                <a:cs typeface="Montserrat"/>
                <a:sym typeface="Montserrat"/>
              </a:rPr>
              <a:t>Annual grassland class and extent maps at 30-m spatial resolution (2000—2024)</a:t>
            </a:r>
            <a:endParaRPr sz="1900">
              <a:solidFill>
                <a:schemeClr val="dk1"/>
              </a:solidFill>
              <a:latin typeface="Montserrat"/>
              <a:ea typeface="Montserrat"/>
              <a:cs typeface="Montserrat"/>
              <a:sym typeface="Montserrat"/>
            </a:endParaRPr>
          </a:p>
          <a:p>
            <a:pPr indent="-349250" lvl="1" marL="914400" rtl="0" algn="l">
              <a:lnSpc>
                <a:spcPct val="115000"/>
              </a:lnSpc>
              <a:spcBef>
                <a:spcPts val="0"/>
              </a:spcBef>
              <a:spcAft>
                <a:spcPts val="0"/>
              </a:spcAft>
              <a:buClr>
                <a:schemeClr val="dk1"/>
              </a:buClr>
              <a:buSzPts val="1900"/>
              <a:buFont typeface="Montserrat"/>
              <a:buChar char="○"/>
            </a:pPr>
            <a:r>
              <a:rPr lang="en-GB" sz="1900">
                <a:solidFill>
                  <a:schemeClr val="dk1"/>
                </a:solidFill>
                <a:latin typeface="Montserrat"/>
                <a:ea typeface="Montserrat"/>
                <a:cs typeface="Montserrat"/>
                <a:sym typeface="Montserrat"/>
              </a:rPr>
              <a:t>Part of Land &amp; Carbon Lab consortium</a:t>
            </a:r>
            <a:endParaRPr sz="100">
              <a:solidFill>
                <a:srgbClr val="002060"/>
              </a:solidFill>
            </a:endParaRPr>
          </a:p>
        </p:txBody>
      </p:sp>
      <p:pic>
        <p:nvPicPr>
          <p:cNvPr id="511" name="Google Shape;511;p58"/>
          <p:cNvPicPr preferRelativeResize="0"/>
          <p:nvPr/>
        </p:nvPicPr>
        <p:blipFill>
          <a:blip r:embed="rId4">
            <a:alphaModFix/>
          </a:blip>
          <a:stretch>
            <a:fillRect/>
          </a:stretch>
        </p:blipFill>
        <p:spPr>
          <a:xfrm>
            <a:off x="6789000" y="2329035"/>
            <a:ext cx="4867300" cy="3698400"/>
          </a:xfrm>
          <a:prstGeom prst="rect">
            <a:avLst/>
          </a:prstGeom>
          <a:noFill/>
          <a:ln>
            <a:noFill/>
          </a:ln>
        </p:spPr>
      </p:pic>
      <p:pic>
        <p:nvPicPr>
          <p:cNvPr id="512" name="Google Shape;512;p58"/>
          <p:cNvPicPr preferRelativeResize="0"/>
          <p:nvPr/>
        </p:nvPicPr>
        <p:blipFill>
          <a:blip r:embed="rId5">
            <a:alphaModFix/>
          </a:blip>
          <a:stretch>
            <a:fillRect/>
          </a:stretch>
        </p:blipFill>
        <p:spPr>
          <a:xfrm>
            <a:off x="5231063" y="4748640"/>
            <a:ext cx="1476375" cy="857250"/>
          </a:xfrm>
          <a:prstGeom prst="rect">
            <a:avLst/>
          </a:prstGeom>
          <a:noFill/>
          <a:ln>
            <a:noFill/>
          </a:ln>
        </p:spPr>
      </p:pic>
      <p:pic>
        <p:nvPicPr>
          <p:cNvPr id="513" name="Google Shape;513;p58"/>
          <p:cNvPicPr preferRelativeResize="0"/>
          <p:nvPr/>
        </p:nvPicPr>
        <p:blipFill>
          <a:blip r:embed="rId6">
            <a:alphaModFix/>
          </a:blip>
          <a:stretch>
            <a:fillRect/>
          </a:stretch>
        </p:blipFill>
        <p:spPr>
          <a:xfrm>
            <a:off x="916775" y="4042075"/>
            <a:ext cx="4232749" cy="22703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6"/>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CEOS AFOLU Roadmap</a:t>
            </a:r>
            <a:endParaRPr/>
          </a:p>
        </p:txBody>
      </p:sp>
      <p:sp>
        <p:nvSpPr>
          <p:cNvPr id="150" name="Google Shape;150;p26"/>
          <p:cNvSpPr txBox="1"/>
          <p:nvPr/>
        </p:nvSpPr>
        <p:spPr>
          <a:xfrm>
            <a:off x="223850" y="-9220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51" name="Google Shape;151;p26"/>
          <p:cNvSpPr txBox="1"/>
          <p:nvPr/>
        </p:nvSpPr>
        <p:spPr>
          <a:xfrm>
            <a:off x="223850" y="1514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lt1"/>
              </a:solidFill>
            </a:endParaRPr>
          </a:p>
        </p:txBody>
      </p:sp>
      <p:sp>
        <p:nvSpPr>
          <p:cNvPr id="152" name="Google Shape;152;p26"/>
          <p:cNvSpPr/>
          <p:nvPr/>
        </p:nvSpPr>
        <p:spPr>
          <a:xfrm>
            <a:off x="0" y="12650"/>
            <a:ext cx="12192000" cy="759000"/>
          </a:xfrm>
          <a:prstGeom prst="rect">
            <a:avLst/>
          </a:prstGeom>
          <a:solidFill>
            <a:srgbClr val="2646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500">
                <a:solidFill>
                  <a:schemeClr val="lt1"/>
                </a:solidFill>
                <a:latin typeface="Montserrat SemiBold"/>
                <a:ea typeface="Montserrat SemiBold"/>
                <a:cs typeface="Montserrat SemiBold"/>
                <a:sym typeface="Montserrat SemiBold"/>
              </a:rPr>
              <a:t>0: Ensure countries have access to satellite data from CEOS Agencies to report to UNFCCC following IPCC guidance</a:t>
            </a:r>
            <a:endParaRPr sz="1500">
              <a:solidFill>
                <a:schemeClr val="lt1"/>
              </a:solidFill>
              <a:latin typeface="Montserrat SemiBold"/>
              <a:ea typeface="Montserrat SemiBold"/>
              <a:cs typeface="Montserrat SemiBold"/>
              <a:sym typeface="Montserrat SemiBold"/>
            </a:endParaRPr>
          </a:p>
        </p:txBody>
      </p:sp>
      <p:sp>
        <p:nvSpPr>
          <p:cNvPr id="153" name="Google Shape;153;p26"/>
          <p:cNvSpPr/>
          <p:nvPr/>
        </p:nvSpPr>
        <p:spPr>
          <a:xfrm>
            <a:off x="0" y="773052"/>
            <a:ext cx="12192000" cy="759000"/>
          </a:xfrm>
          <a:prstGeom prst="rect">
            <a:avLst/>
          </a:prstGeom>
          <a:solidFill>
            <a:srgbClr val="2872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500">
                <a:solidFill>
                  <a:schemeClr val="lt1"/>
                </a:solidFill>
                <a:latin typeface="Montserrat SemiBold"/>
                <a:ea typeface="Montserrat SemiBold"/>
                <a:cs typeface="Montserrat SemiBold"/>
                <a:sym typeface="Montserrat SemiBold"/>
              </a:rPr>
              <a:t>1: Ensure continuity and long-term backward compatibility of CEOS missions providing activity data and emission factors</a:t>
            </a:r>
            <a:endParaRPr sz="1500">
              <a:solidFill>
                <a:schemeClr val="lt1"/>
              </a:solidFill>
              <a:latin typeface="Montserrat SemiBold"/>
              <a:ea typeface="Montserrat SemiBold"/>
              <a:cs typeface="Montserrat SemiBold"/>
              <a:sym typeface="Montserrat SemiBold"/>
            </a:endParaRPr>
          </a:p>
        </p:txBody>
      </p:sp>
      <p:sp>
        <p:nvSpPr>
          <p:cNvPr id="154" name="Google Shape;154;p26"/>
          <p:cNvSpPr/>
          <p:nvPr/>
        </p:nvSpPr>
        <p:spPr>
          <a:xfrm>
            <a:off x="0" y="1533453"/>
            <a:ext cx="12192000" cy="759000"/>
          </a:xfrm>
          <a:prstGeom prst="rect">
            <a:avLst/>
          </a:prstGeom>
          <a:solidFill>
            <a:srgbClr val="2A9E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500">
                <a:solidFill>
                  <a:schemeClr val="lt1"/>
                </a:solidFill>
                <a:latin typeface="Montserrat SemiBold"/>
                <a:ea typeface="Montserrat SemiBold"/>
                <a:cs typeface="Montserrat SemiBold"/>
                <a:sym typeface="Montserrat SemiBold"/>
              </a:rPr>
              <a:t>2: </a:t>
            </a:r>
            <a:r>
              <a:rPr lang="en-GB" sz="1500">
                <a:solidFill>
                  <a:schemeClr val="lt1"/>
                </a:solidFill>
                <a:latin typeface="Montserrat SemiBold"/>
                <a:ea typeface="Montserrat SemiBold"/>
                <a:cs typeface="Montserrat SemiBold"/>
                <a:sym typeface="Montserrat SemiBold"/>
              </a:rPr>
              <a:t>Improve use of Earth observation data and derived products in UNFCCC reporting and IPCC Guidelines</a:t>
            </a:r>
            <a:endParaRPr sz="1500">
              <a:solidFill>
                <a:schemeClr val="lt1"/>
              </a:solidFill>
              <a:latin typeface="Montserrat SemiBold"/>
              <a:ea typeface="Montserrat SemiBold"/>
              <a:cs typeface="Montserrat SemiBold"/>
              <a:sym typeface="Montserrat SemiBold"/>
            </a:endParaRPr>
          </a:p>
        </p:txBody>
      </p:sp>
      <p:sp>
        <p:nvSpPr>
          <p:cNvPr id="155" name="Google Shape;155;p26"/>
          <p:cNvSpPr/>
          <p:nvPr/>
        </p:nvSpPr>
        <p:spPr>
          <a:xfrm>
            <a:off x="0" y="2293855"/>
            <a:ext cx="12192000" cy="759000"/>
          </a:xfrm>
          <a:prstGeom prst="rect">
            <a:avLst/>
          </a:prstGeom>
          <a:solidFill>
            <a:srgbClr val="8AB1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500">
                <a:solidFill>
                  <a:schemeClr val="lt1"/>
                </a:solidFill>
                <a:latin typeface="Montserrat SemiBold"/>
                <a:ea typeface="Montserrat SemiBold"/>
                <a:cs typeface="Montserrat SemiBold"/>
                <a:sym typeface="Montserrat SemiBold"/>
              </a:rPr>
              <a:t>3: Enable dialogue between inventory practitioners and the CEOS community</a:t>
            </a:r>
            <a:endParaRPr sz="1500">
              <a:solidFill>
                <a:schemeClr val="lt1"/>
              </a:solidFill>
              <a:latin typeface="Montserrat SemiBold"/>
              <a:ea typeface="Montserrat SemiBold"/>
              <a:cs typeface="Montserrat SemiBold"/>
              <a:sym typeface="Montserrat SemiBold"/>
            </a:endParaRPr>
          </a:p>
        </p:txBody>
      </p:sp>
      <p:sp>
        <p:nvSpPr>
          <p:cNvPr id="156" name="Google Shape;156;p26"/>
          <p:cNvSpPr/>
          <p:nvPr/>
        </p:nvSpPr>
        <p:spPr>
          <a:xfrm>
            <a:off x="0" y="3054257"/>
            <a:ext cx="12192000" cy="759000"/>
          </a:xfrm>
          <a:prstGeom prst="rect">
            <a:avLst/>
          </a:prstGeom>
          <a:solidFill>
            <a:srgbClr val="E9C4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500">
                <a:solidFill>
                  <a:schemeClr val="lt1"/>
                </a:solidFill>
                <a:latin typeface="Montserrat SemiBold"/>
                <a:ea typeface="Montserrat SemiBold"/>
                <a:cs typeface="Montserrat SemiBold"/>
                <a:sym typeface="Montserrat SemiBold"/>
              </a:rPr>
              <a:t>4: Support efforts to reconcile bottom-up, top-down, and inventory estimates of GHG emissions and removals</a:t>
            </a:r>
            <a:endParaRPr sz="1500">
              <a:solidFill>
                <a:schemeClr val="lt1"/>
              </a:solidFill>
              <a:latin typeface="Montserrat SemiBold"/>
              <a:ea typeface="Montserrat SemiBold"/>
              <a:cs typeface="Montserrat SemiBold"/>
              <a:sym typeface="Montserrat SemiBold"/>
            </a:endParaRPr>
          </a:p>
        </p:txBody>
      </p:sp>
      <p:sp>
        <p:nvSpPr>
          <p:cNvPr id="157" name="Google Shape;157;p26"/>
          <p:cNvSpPr/>
          <p:nvPr/>
        </p:nvSpPr>
        <p:spPr>
          <a:xfrm>
            <a:off x="0" y="3814658"/>
            <a:ext cx="12192000" cy="759000"/>
          </a:xfrm>
          <a:prstGeom prst="rect">
            <a:avLst/>
          </a:prstGeom>
          <a:solidFill>
            <a:srgbClr val="F4A3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500">
                <a:solidFill>
                  <a:schemeClr val="lt1"/>
                </a:solidFill>
                <a:latin typeface="Montserrat SemiBold"/>
                <a:ea typeface="Montserrat SemiBold"/>
                <a:cs typeface="Montserrat SemiBold"/>
                <a:sym typeface="Montserrat SemiBold"/>
              </a:rPr>
              <a:t>5: </a:t>
            </a:r>
            <a:r>
              <a:rPr lang="en-GB" sz="1500">
                <a:solidFill>
                  <a:schemeClr val="lt1"/>
                </a:solidFill>
                <a:latin typeface="Montserrat SemiBold"/>
                <a:ea typeface="Montserrat SemiBold"/>
                <a:cs typeface="Montserrat SemiBold"/>
                <a:sym typeface="Montserrat SemiBold"/>
              </a:rPr>
              <a:t>S</a:t>
            </a:r>
            <a:r>
              <a:rPr lang="en-GB" sz="1500">
                <a:solidFill>
                  <a:schemeClr val="lt1"/>
                </a:solidFill>
                <a:latin typeface="Montserrat SemiBold"/>
                <a:ea typeface="Montserrat SemiBold"/>
                <a:cs typeface="Montserrat SemiBold"/>
                <a:sym typeface="Montserrat SemiBold"/>
              </a:rPr>
              <a:t>ystematically target activities to support IPCC Land Cover classes</a:t>
            </a:r>
            <a:endParaRPr sz="1500">
              <a:solidFill>
                <a:schemeClr val="lt1"/>
              </a:solidFill>
              <a:latin typeface="Montserrat SemiBold"/>
              <a:ea typeface="Montserrat SemiBold"/>
              <a:cs typeface="Montserrat SemiBold"/>
              <a:sym typeface="Montserrat SemiBold"/>
            </a:endParaRPr>
          </a:p>
        </p:txBody>
      </p:sp>
      <p:sp>
        <p:nvSpPr>
          <p:cNvPr id="158" name="Google Shape;158;p26"/>
          <p:cNvSpPr/>
          <p:nvPr/>
        </p:nvSpPr>
        <p:spPr>
          <a:xfrm>
            <a:off x="0" y="4575060"/>
            <a:ext cx="12192000" cy="759000"/>
          </a:xfrm>
          <a:prstGeom prst="rect">
            <a:avLst/>
          </a:prstGeom>
          <a:solidFill>
            <a:srgbClr val="EC82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500">
                <a:solidFill>
                  <a:schemeClr val="lt1"/>
                </a:solidFill>
                <a:latin typeface="Montserrat SemiBold"/>
                <a:ea typeface="Montserrat SemiBold"/>
                <a:cs typeface="Montserrat SemiBold"/>
                <a:sym typeface="Montserrat SemiBold"/>
              </a:rPr>
              <a:t>6: Work with other data providers incl. commercial partners to maximise coverage to support national GHG inventories</a:t>
            </a:r>
            <a:endParaRPr sz="1500">
              <a:solidFill>
                <a:schemeClr val="lt1"/>
              </a:solidFill>
              <a:latin typeface="Montserrat SemiBold"/>
              <a:ea typeface="Montserrat SemiBold"/>
              <a:cs typeface="Montserrat SemiBold"/>
              <a:sym typeface="Montserrat SemiBold"/>
            </a:endParaRPr>
          </a:p>
        </p:txBody>
      </p:sp>
      <p:sp>
        <p:nvSpPr>
          <p:cNvPr id="159" name="Google Shape;159;p26"/>
          <p:cNvSpPr/>
          <p:nvPr/>
        </p:nvSpPr>
        <p:spPr>
          <a:xfrm>
            <a:off x="0" y="5335462"/>
            <a:ext cx="12192000" cy="759000"/>
          </a:xfrm>
          <a:prstGeom prst="rect">
            <a:avLst/>
          </a:prstGeom>
          <a:solidFill>
            <a:srgbClr val="E461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500">
                <a:solidFill>
                  <a:schemeClr val="lt1"/>
                </a:solidFill>
                <a:latin typeface="Montserrat SemiBold"/>
                <a:ea typeface="Montserrat SemiBold"/>
                <a:cs typeface="Montserrat SemiBold"/>
                <a:sym typeface="Montserrat SemiBold"/>
              </a:rPr>
              <a:t>7: Ensure consistency of CEOS AFOLU and GHG Roadmaps to support an integrated national GHG inventory system</a:t>
            </a:r>
            <a:endParaRPr sz="1500">
              <a:solidFill>
                <a:schemeClr val="lt1"/>
              </a:solidFill>
              <a:latin typeface="Montserrat SemiBold"/>
              <a:ea typeface="Montserrat SemiBold"/>
              <a:cs typeface="Montserrat SemiBold"/>
              <a:sym typeface="Montserrat SemiBold"/>
            </a:endParaRPr>
          </a:p>
        </p:txBody>
      </p:sp>
      <p:sp>
        <p:nvSpPr>
          <p:cNvPr id="160" name="Google Shape;160;p26"/>
          <p:cNvSpPr/>
          <p:nvPr/>
        </p:nvSpPr>
        <p:spPr>
          <a:xfrm>
            <a:off x="0" y="6095863"/>
            <a:ext cx="12192000" cy="759000"/>
          </a:xfrm>
          <a:prstGeom prst="rect">
            <a:avLst/>
          </a:prstGeom>
          <a:solidFill>
            <a:srgbClr val="BC6C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500">
                <a:solidFill>
                  <a:schemeClr val="lt1"/>
                </a:solidFill>
                <a:latin typeface="Montserrat SemiBold"/>
                <a:ea typeface="Montserrat SemiBold"/>
                <a:cs typeface="Montserrat SemiBold"/>
                <a:sym typeface="Montserrat SemiBold"/>
              </a:rPr>
              <a:t>8: Develop and maintain the CEOS AFOLU Roadmap action list</a:t>
            </a:r>
            <a:endParaRPr sz="1500">
              <a:solidFill>
                <a:schemeClr val="lt1"/>
              </a:solidFill>
              <a:latin typeface="Montserrat SemiBold"/>
              <a:ea typeface="Montserrat SemiBold"/>
              <a:cs typeface="Montserrat SemiBold"/>
              <a:sym typeface="Montserrat SemiBo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4" name="Shape 164"/>
        <p:cNvGrpSpPr/>
        <p:nvPr/>
      </p:nvGrpSpPr>
      <p:grpSpPr>
        <a:xfrm>
          <a:off x="0" y="0"/>
          <a:ext cx="0" cy="0"/>
          <a:chOff x="0" y="0"/>
          <a:chExt cx="0" cy="0"/>
        </a:xfrm>
      </p:grpSpPr>
      <p:sp>
        <p:nvSpPr>
          <p:cNvPr id="165" name="Google Shape;165;p27"/>
          <p:cNvSpPr/>
          <p:nvPr/>
        </p:nvSpPr>
        <p:spPr>
          <a:xfrm>
            <a:off x="0" y="6318000"/>
            <a:ext cx="12192000" cy="540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6" name="Google Shape;166;p27"/>
          <p:cNvSpPr/>
          <p:nvPr/>
        </p:nvSpPr>
        <p:spPr>
          <a:xfrm>
            <a:off x="0" y="6318000"/>
            <a:ext cx="12192000" cy="540000"/>
          </a:xfrm>
          <a:prstGeom prst="rect">
            <a:avLst/>
          </a:prstGeom>
          <a:solidFill>
            <a:srgbClr val="264653">
              <a:alpha val="759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Montserrat SemiBold"/>
                <a:ea typeface="Montserrat SemiBold"/>
                <a:cs typeface="Montserrat SemiBold"/>
                <a:sym typeface="Montserrat SemiBold"/>
              </a:rPr>
              <a:t>0.2: Ensure all relevant data are accessible through web portals plus physical media where necessary. Promote wider adoption of CEOS-ARD, within and beyond CEOS</a:t>
            </a:r>
            <a:endParaRPr>
              <a:solidFill>
                <a:schemeClr val="lt1"/>
              </a:solidFill>
              <a:latin typeface="Montserrat SemiBold"/>
              <a:ea typeface="Montserrat SemiBold"/>
              <a:cs typeface="Montserrat SemiBold"/>
              <a:sym typeface="Montserrat SemiBold"/>
            </a:endParaRPr>
          </a:p>
        </p:txBody>
      </p:sp>
      <p:sp>
        <p:nvSpPr>
          <p:cNvPr id="167" name="Google Shape;167;p27"/>
          <p:cNvSpPr/>
          <p:nvPr/>
        </p:nvSpPr>
        <p:spPr>
          <a:xfrm>
            <a:off x="0" y="5958006"/>
            <a:ext cx="12192000" cy="360000"/>
          </a:xfrm>
          <a:prstGeom prst="rect">
            <a:avLst/>
          </a:prstGeom>
          <a:solidFill>
            <a:srgbClr val="2646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Montserrat SemiBold"/>
                <a:ea typeface="Montserrat SemiBold"/>
                <a:cs typeface="Montserrat SemiBold"/>
                <a:sym typeface="Montserrat SemiBold"/>
              </a:rPr>
              <a:t>0: Ensure countries have access to satellite data from CEOS Agencies to report to UNFCCC following IPCC guidance</a:t>
            </a:r>
            <a:endParaRPr>
              <a:solidFill>
                <a:schemeClr val="lt1"/>
              </a:solidFill>
              <a:latin typeface="Montserrat SemiBold"/>
              <a:ea typeface="Montserrat SemiBold"/>
              <a:cs typeface="Montserrat SemiBold"/>
              <a:sym typeface="Montserrat SemiBold"/>
            </a:endParaRPr>
          </a:p>
        </p:txBody>
      </p:sp>
      <p:pic>
        <p:nvPicPr>
          <p:cNvPr id="168" name="Google Shape;168;p27" title="CEOS-ARD PFS cover pages.png"/>
          <p:cNvPicPr preferRelativeResize="0"/>
          <p:nvPr/>
        </p:nvPicPr>
        <p:blipFill>
          <a:blip r:embed="rId3">
            <a:alphaModFix/>
          </a:blip>
          <a:stretch>
            <a:fillRect/>
          </a:stretch>
        </p:blipFill>
        <p:spPr>
          <a:xfrm>
            <a:off x="187816" y="1551674"/>
            <a:ext cx="2069948" cy="2924050"/>
          </a:xfrm>
          <a:prstGeom prst="rect">
            <a:avLst/>
          </a:prstGeom>
          <a:noFill/>
          <a:ln>
            <a:noFill/>
          </a:ln>
          <a:effectLst>
            <a:reflection blurRad="0" dir="5400000" dist="60918" endA="0" endPos="20000" fadeDir="5400012" kx="0" rotWithShape="0" algn="bl" stA="44000" stPos="0" sy="-100000" ky="0"/>
          </a:effectLst>
        </p:spPr>
      </p:pic>
      <p:pic>
        <p:nvPicPr>
          <p:cNvPr id="169" name="Google Shape;169;p27" title="CEOS-ARD PFS cover pages (1).png"/>
          <p:cNvPicPr preferRelativeResize="0"/>
          <p:nvPr/>
        </p:nvPicPr>
        <p:blipFill>
          <a:blip r:embed="rId4">
            <a:alphaModFix/>
          </a:blip>
          <a:stretch>
            <a:fillRect/>
          </a:stretch>
        </p:blipFill>
        <p:spPr>
          <a:xfrm>
            <a:off x="2580938" y="1551674"/>
            <a:ext cx="2069948" cy="2924050"/>
          </a:xfrm>
          <a:prstGeom prst="rect">
            <a:avLst/>
          </a:prstGeom>
          <a:noFill/>
          <a:ln>
            <a:noFill/>
          </a:ln>
          <a:effectLst>
            <a:reflection blurRad="0" dir="5400000" dist="60918" endA="0" endPos="20000" fadeDir="5400012" kx="0" rotWithShape="0" algn="bl" stA="44000" stPos="0" sy="-100000" ky="0"/>
          </a:effectLst>
        </p:spPr>
      </p:pic>
      <p:pic>
        <p:nvPicPr>
          <p:cNvPr id="170" name="Google Shape;170;p27" title="CEOS-ARD PFS cover pages (2).png"/>
          <p:cNvPicPr preferRelativeResize="0"/>
          <p:nvPr/>
        </p:nvPicPr>
        <p:blipFill>
          <a:blip r:embed="rId5">
            <a:alphaModFix/>
          </a:blip>
          <a:stretch>
            <a:fillRect/>
          </a:stretch>
        </p:blipFill>
        <p:spPr>
          <a:xfrm>
            <a:off x="4974060" y="1551674"/>
            <a:ext cx="2067089" cy="2924050"/>
          </a:xfrm>
          <a:prstGeom prst="rect">
            <a:avLst/>
          </a:prstGeom>
          <a:noFill/>
          <a:ln>
            <a:noFill/>
          </a:ln>
          <a:effectLst>
            <a:reflection blurRad="0" dir="5400000" dist="60918" endA="0" endPos="20000" fadeDir="5400012" kx="0" rotWithShape="0" algn="bl" stA="44000" stPos="0" sy="-100000" ky="0"/>
          </a:effectLst>
        </p:spPr>
      </p:pic>
      <p:pic>
        <p:nvPicPr>
          <p:cNvPr id="171" name="Google Shape;171;p27" title="CEOS-ARD PFS cover pages (3).png"/>
          <p:cNvPicPr preferRelativeResize="0"/>
          <p:nvPr/>
        </p:nvPicPr>
        <p:blipFill>
          <a:blip r:embed="rId6">
            <a:alphaModFix/>
          </a:blip>
          <a:stretch>
            <a:fillRect/>
          </a:stretch>
        </p:blipFill>
        <p:spPr>
          <a:xfrm>
            <a:off x="7364326" y="1551674"/>
            <a:ext cx="2067089" cy="2924050"/>
          </a:xfrm>
          <a:prstGeom prst="rect">
            <a:avLst/>
          </a:prstGeom>
          <a:noFill/>
          <a:ln>
            <a:noFill/>
          </a:ln>
          <a:effectLst>
            <a:reflection blurRad="0" dir="5400000" dist="60918" endA="0" endPos="20000" fadeDir="5400012" kx="0" rotWithShape="0" algn="bl" stA="44000" stPos="0" sy="-100000" ky="0"/>
          </a:effectLst>
        </p:spPr>
      </p:pic>
      <p:pic>
        <p:nvPicPr>
          <p:cNvPr id="172" name="Google Shape;172;p27" title="CEOS-ARD PFS cover pages (4).png"/>
          <p:cNvPicPr preferRelativeResize="0"/>
          <p:nvPr/>
        </p:nvPicPr>
        <p:blipFill>
          <a:blip r:embed="rId7">
            <a:alphaModFix/>
          </a:blip>
          <a:stretch>
            <a:fillRect/>
          </a:stretch>
        </p:blipFill>
        <p:spPr>
          <a:xfrm>
            <a:off x="9754592" y="1551674"/>
            <a:ext cx="2067089" cy="2924050"/>
          </a:xfrm>
          <a:prstGeom prst="rect">
            <a:avLst/>
          </a:prstGeom>
          <a:noFill/>
          <a:ln>
            <a:noFill/>
          </a:ln>
          <a:effectLst>
            <a:reflection blurRad="0" dir="5400000" dist="60918" endA="0" endPos="20000" fadeDir="5400012" kx="0" rotWithShape="0" algn="bl" stA="44000" stPos="0" sy="-100000" ky="0"/>
          </a:effectLst>
        </p:spPr>
      </p:pic>
      <p:sp>
        <p:nvSpPr>
          <p:cNvPr id="173" name="Google Shape;173;p27"/>
          <p:cNvSpPr txBox="1"/>
          <p:nvPr>
            <p:ph type="title"/>
          </p:nvPr>
        </p:nvSpPr>
        <p:spPr>
          <a:xfrm>
            <a:off x="176050" y="270858"/>
            <a:ext cx="11063400" cy="779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GB" sz="3700">
                <a:solidFill>
                  <a:schemeClr val="dk1"/>
                </a:solidFill>
              </a:rPr>
              <a:t>CEOS-ARD Directly Supporting AFOLU Goals</a:t>
            </a:r>
            <a:endParaRPr sz="37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8"/>
          <p:cNvSpPr/>
          <p:nvPr/>
        </p:nvSpPr>
        <p:spPr>
          <a:xfrm>
            <a:off x="0" y="0"/>
            <a:ext cx="12192000" cy="6858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9" name="Google Shape;179;p28"/>
          <p:cNvSpPr txBox="1"/>
          <p:nvPr>
            <p:ph type="title"/>
          </p:nvPr>
        </p:nvSpPr>
        <p:spPr>
          <a:xfrm>
            <a:off x="176050" y="175950"/>
            <a:ext cx="107205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GB" sz="3300">
                <a:solidFill>
                  <a:schemeClr val="dk1"/>
                </a:solidFill>
              </a:rPr>
              <a:t>L-band SAR Annual Global Mosaics and Forest/Non-Forest maps</a:t>
            </a:r>
            <a:endParaRPr sz="3300">
              <a:solidFill>
                <a:schemeClr val="dk1"/>
              </a:solidFill>
            </a:endParaRPr>
          </a:p>
          <a:p>
            <a:pPr indent="0" lvl="0" marL="0" rtl="0" algn="l">
              <a:spcBef>
                <a:spcPts val="0"/>
              </a:spcBef>
              <a:spcAft>
                <a:spcPts val="0"/>
              </a:spcAft>
              <a:buClr>
                <a:schemeClr val="dk1"/>
              </a:buClr>
              <a:buSzPts val="1100"/>
              <a:buFont typeface="Arial"/>
              <a:buNone/>
            </a:pPr>
            <a:r>
              <a:t/>
            </a:r>
            <a:endParaRPr sz="3300">
              <a:solidFill>
                <a:schemeClr val="dk1"/>
              </a:solidFill>
            </a:endParaRPr>
          </a:p>
          <a:p>
            <a:pPr indent="0" lvl="0" marL="0" rtl="0" algn="l">
              <a:spcBef>
                <a:spcPts val="0"/>
              </a:spcBef>
              <a:spcAft>
                <a:spcPts val="0"/>
              </a:spcAft>
              <a:buNone/>
            </a:pPr>
            <a:r>
              <a:t/>
            </a:r>
            <a:endParaRPr sz="3300">
              <a:solidFill>
                <a:schemeClr val="dk1"/>
              </a:solidFill>
            </a:endParaRPr>
          </a:p>
        </p:txBody>
      </p:sp>
      <p:pic>
        <p:nvPicPr>
          <p:cNvPr id="180" name="Google Shape;180;p28"/>
          <p:cNvPicPr preferRelativeResize="0"/>
          <p:nvPr/>
        </p:nvPicPr>
        <p:blipFill>
          <a:blip r:embed="rId3">
            <a:alphaModFix/>
          </a:blip>
          <a:stretch>
            <a:fillRect/>
          </a:stretch>
        </p:blipFill>
        <p:spPr>
          <a:xfrm>
            <a:off x="230221" y="1153509"/>
            <a:ext cx="11859273" cy="4027800"/>
          </a:xfrm>
          <a:prstGeom prst="rect">
            <a:avLst/>
          </a:prstGeom>
          <a:noFill/>
          <a:ln>
            <a:noFill/>
          </a:ln>
        </p:spPr>
      </p:pic>
      <p:pic>
        <p:nvPicPr>
          <p:cNvPr id="181" name="Google Shape;181;p28"/>
          <p:cNvPicPr preferRelativeResize="0"/>
          <p:nvPr/>
        </p:nvPicPr>
        <p:blipFill>
          <a:blip r:embed="rId4">
            <a:alphaModFix/>
          </a:blip>
          <a:stretch>
            <a:fillRect/>
          </a:stretch>
        </p:blipFill>
        <p:spPr>
          <a:xfrm>
            <a:off x="150110" y="3650761"/>
            <a:ext cx="5660375" cy="2332750"/>
          </a:xfrm>
          <a:prstGeom prst="rect">
            <a:avLst/>
          </a:prstGeom>
          <a:noFill/>
          <a:ln>
            <a:noFill/>
          </a:ln>
        </p:spPr>
      </p:pic>
      <p:pic>
        <p:nvPicPr>
          <p:cNvPr id="182" name="Google Shape;182;p28"/>
          <p:cNvPicPr preferRelativeResize="0"/>
          <p:nvPr/>
        </p:nvPicPr>
        <p:blipFill>
          <a:blip r:embed="rId5">
            <a:alphaModFix/>
          </a:blip>
          <a:stretch>
            <a:fillRect/>
          </a:stretch>
        </p:blipFill>
        <p:spPr>
          <a:xfrm>
            <a:off x="4200778" y="4362985"/>
            <a:ext cx="1129821" cy="984475"/>
          </a:xfrm>
          <a:prstGeom prst="rect">
            <a:avLst/>
          </a:prstGeom>
          <a:noFill/>
          <a:ln>
            <a:noFill/>
          </a:ln>
        </p:spPr>
      </p:pic>
      <p:sp>
        <p:nvSpPr>
          <p:cNvPr id="183" name="Google Shape;183;p28"/>
          <p:cNvSpPr/>
          <p:nvPr/>
        </p:nvSpPr>
        <p:spPr>
          <a:xfrm>
            <a:off x="-12" y="6498000"/>
            <a:ext cx="12192000" cy="360000"/>
          </a:xfrm>
          <a:prstGeom prst="rect">
            <a:avLst/>
          </a:prstGeom>
          <a:solidFill>
            <a:srgbClr val="264653">
              <a:alpha val="759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Montserrat SemiBold"/>
                <a:ea typeface="Montserrat SemiBold"/>
                <a:cs typeface="Montserrat SemiBold"/>
                <a:sym typeface="Montserrat SemiBold"/>
              </a:rPr>
              <a:t>0.1: Ensure data policies remain open and free and that all relevant satellite Level 1b data are available to Parties as needed. </a:t>
            </a:r>
            <a:endParaRPr>
              <a:solidFill>
                <a:schemeClr val="lt1"/>
              </a:solidFill>
              <a:latin typeface="Montserrat SemiBold"/>
              <a:ea typeface="Montserrat SemiBold"/>
              <a:cs typeface="Montserrat SemiBold"/>
              <a:sym typeface="Montserrat SemiBold"/>
            </a:endParaRPr>
          </a:p>
        </p:txBody>
      </p:sp>
      <p:sp>
        <p:nvSpPr>
          <p:cNvPr id="184" name="Google Shape;184;p28"/>
          <p:cNvSpPr/>
          <p:nvPr/>
        </p:nvSpPr>
        <p:spPr>
          <a:xfrm>
            <a:off x="-12" y="6138012"/>
            <a:ext cx="12192000" cy="360000"/>
          </a:xfrm>
          <a:prstGeom prst="rect">
            <a:avLst/>
          </a:prstGeom>
          <a:solidFill>
            <a:srgbClr val="2646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Montserrat SemiBold"/>
                <a:ea typeface="Montserrat SemiBold"/>
                <a:cs typeface="Montserrat SemiBold"/>
                <a:sym typeface="Montserrat SemiBold"/>
              </a:rPr>
              <a:t>0: Ensure countries have access to satellite data from CEOS Agencies to report to UNFCCC following IPCC guidance</a:t>
            </a:r>
            <a:endParaRPr>
              <a:solidFill>
                <a:schemeClr val="lt1"/>
              </a:solidFill>
              <a:latin typeface="Montserrat SemiBold"/>
              <a:ea typeface="Montserrat SemiBold"/>
              <a:cs typeface="Montserrat SemiBold"/>
              <a:sym typeface="Montserrat SemiBold"/>
            </a:endParaRPr>
          </a:p>
        </p:txBody>
      </p:sp>
      <p:sp>
        <p:nvSpPr>
          <p:cNvPr id="185" name="Google Shape;185;p28"/>
          <p:cNvSpPr/>
          <p:nvPr/>
        </p:nvSpPr>
        <p:spPr>
          <a:xfrm>
            <a:off x="5840550" y="3727625"/>
            <a:ext cx="6122700" cy="2332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6" name="Google Shape;186;p28"/>
          <p:cNvSpPr txBox="1"/>
          <p:nvPr/>
        </p:nvSpPr>
        <p:spPr>
          <a:xfrm>
            <a:off x="5687700" y="3724225"/>
            <a:ext cx="6428400" cy="238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GB" sz="1300">
                <a:solidFill>
                  <a:schemeClr val="dk1"/>
                </a:solidFill>
                <a:latin typeface="Montserrat"/>
                <a:ea typeface="Montserrat"/>
                <a:cs typeface="Montserrat"/>
                <a:sym typeface="Montserrat"/>
              </a:rPr>
              <a:t>“For our Global Mangrove Watch (GMW) data workflow where we process thousands of images, </a:t>
            </a:r>
            <a:r>
              <a:rPr i="1" lang="en-GB" sz="1300">
                <a:solidFill>
                  <a:schemeClr val="dk1"/>
                </a:solidFill>
                <a:highlight>
                  <a:srgbClr val="FFFF00"/>
                </a:highlight>
                <a:latin typeface="Montserrat"/>
                <a:ea typeface="Montserrat"/>
                <a:cs typeface="Montserrat"/>
                <a:sym typeface="Montserrat"/>
              </a:rPr>
              <a:t>the CEOS-ARD standard used for the JERS-1/ALOS/ALOS-2 SAR data from JAXA has simplified our processing chains </a:t>
            </a:r>
            <a:r>
              <a:rPr i="1" lang="en-GB" sz="1300">
                <a:solidFill>
                  <a:schemeClr val="dk1"/>
                </a:solidFill>
                <a:latin typeface="Montserrat"/>
                <a:ea typeface="Montserrat"/>
                <a:cs typeface="Montserrat"/>
                <a:sym typeface="Montserrat"/>
              </a:rPr>
              <a:t>with data now provided as GeoTIFFs and with standardised metadata. The specified pre-processing, including geometric rectification and radiometric terrain correction, has also been a significant help and reduced our internal data processing effort.”</a:t>
            </a:r>
            <a:endParaRPr i="1" sz="13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300">
              <a:solidFill>
                <a:schemeClr val="dk1"/>
              </a:solidFill>
              <a:latin typeface="Montserrat"/>
              <a:ea typeface="Montserrat"/>
              <a:cs typeface="Montserrat"/>
              <a:sym typeface="Montserrat"/>
            </a:endParaRPr>
          </a:p>
          <a:p>
            <a:pPr indent="0" lvl="0" marL="0" rtl="0" algn="l">
              <a:spcBef>
                <a:spcPts val="0"/>
              </a:spcBef>
              <a:spcAft>
                <a:spcPts val="0"/>
              </a:spcAft>
              <a:buClr>
                <a:srgbClr val="000000"/>
              </a:buClr>
              <a:buSzPts val="1100"/>
              <a:buFont typeface="Arial"/>
              <a:buNone/>
            </a:pPr>
            <a:r>
              <a:rPr i="1" lang="en-GB" sz="1300">
                <a:solidFill>
                  <a:schemeClr val="dk1"/>
                </a:solidFill>
                <a:latin typeface="Montserrat"/>
                <a:ea typeface="Montserrat"/>
                <a:cs typeface="Montserrat"/>
                <a:sym typeface="Montserrat"/>
              </a:rPr>
              <a:t>Dr Pete Bunting, </a:t>
            </a:r>
            <a:endParaRPr i="1" sz="1300">
              <a:solidFill>
                <a:schemeClr val="dk1"/>
              </a:solidFill>
              <a:latin typeface="Montserrat"/>
              <a:ea typeface="Montserrat"/>
              <a:cs typeface="Montserrat"/>
              <a:sym typeface="Montserrat"/>
            </a:endParaRPr>
          </a:p>
          <a:p>
            <a:pPr indent="0" lvl="0" marL="0" rtl="0" algn="l">
              <a:spcBef>
                <a:spcPts val="0"/>
              </a:spcBef>
              <a:spcAft>
                <a:spcPts val="0"/>
              </a:spcAft>
              <a:buClr>
                <a:srgbClr val="000000"/>
              </a:buClr>
              <a:buSzPts val="1100"/>
              <a:buFont typeface="Arial"/>
              <a:buNone/>
            </a:pPr>
            <a:r>
              <a:rPr i="1" lang="en-GB" sz="1300">
                <a:solidFill>
                  <a:schemeClr val="dk1"/>
                </a:solidFill>
                <a:latin typeface="Montserrat"/>
                <a:ea typeface="Montserrat"/>
                <a:cs typeface="Montserrat"/>
                <a:sym typeface="Montserrat"/>
              </a:rPr>
              <a:t>Global Mangrove Watch Product Lead, </a:t>
            </a:r>
            <a:endParaRPr i="1" sz="1300">
              <a:solidFill>
                <a:schemeClr val="dk1"/>
              </a:solidFill>
              <a:latin typeface="Montserrat"/>
              <a:ea typeface="Montserrat"/>
              <a:cs typeface="Montserrat"/>
              <a:sym typeface="Montserrat"/>
            </a:endParaRPr>
          </a:p>
          <a:p>
            <a:pPr indent="0" lvl="0" marL="0" rtl="0" algn="l">
              <a:spcBef>
                <a:spcPts val="0"/>
              </a:spcBef>
              <a:spcAft>
                <a:spcPts val="0"/>
              </a:spcAft>
              <a:buClr>
                <a:srgbClr val="000000"/>
              </a:buClr>
              <a:buSzPts val="1100"/>
              <a:buFont typeface="Arial"/>
              <a:buNone/>
            </a:pPr>
            <a:r>
              <a:rPr i="1" lang="en-GB" sz="1300">
                <a:solidFill>
                  <a:schemeClr val="dk1"/>
                </a:solidFill>
                <a:latin typeface="Montserrat"/>
                <a:ea typeface="Montserrat"/>
                <a:cs typeface="Montserrat"/>
                <a:sym typeface="Montserrat"/>
              </a:rPr>
              <a:t>Aberystwyth University, UK</a:t>
            </a:r>
            <a:endParaRPr sz="1300">
              <a:solidFill>
                <a:schemeClr val="dk1"/>
              </a:solidFill>
              <a:latin typeface="Montserrat"/>
              <a:ea typeface="Montserrat"/>
              <a:cs typeface="Montserrat"/>
              <a:sym typeface="Montserrat"/>
            </a:endParaRPr>
          </a:p>
        </p:txBody>
      </p:sp>
      <p:grpSp>
        <p:nvGrpSpPr>
          <p:cNvPr id="187" name="Google Shape;187;p28"/>
          <p:cNvGrpSpPr/>
          <p:nvPr/>
        </p:nvGrpSpPr>
        <p:grpSpPr>
          <a:xfrm>
            <a:off x="10370361" y="5069516"/>
            <a:ext cx="1040619" cy="1040619"/>
            <a:chOff x="2818186" y="2662770"/>
            <a:chExt cx="1156500" cy="1156500"/>
          </a:xfrm>
        </p:grpSpPr>
        <p:sp>
          <p:nvSpPr>
            <p:cNvPr id="188" name="Google Shape;188;p28"/>
            <p:cNvSpPr/>
            <p:nvPr/>
          </p:nvSpPr>
          <p:spPr>
            <a:xfrm>
              <a:off x="2818186" y="2662770"/>
              <a:ext cx="1156500" cy="1156500"/>
            </a:xfrm>
            <a:prstGeom prst="ellipse">
              <a:avLst/>
            </a:prstGeom>
            <a:solidFill>
              <a:schemeClr val="lt1"/>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89" name="Google Shape;189;p28" title="64529845.png"/>
            <p:cNvPicPr preferRelativeResize="0"/>
            <p:nvPr/>
          </p:nvPicPr>
          <p:blipFill rotWithShape="1">
            <a:blip r:embed="rId6">
              <a:alphaModFix/>
            </a:blip>
            <a:srcRect b="0" l="5373" r="5382" t="0"/>
            <a:stretch/>
          </p:blipFill>
          <p:spPr>
            <a:xfrm>
              <a:off x="2987892" y="2783252"/>
              <a:ext cx="817131" cy="915579"/>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3" name="Shape 193"/>
        <p:cNvGrpSpPr/>
        <p:nvPr/>
      </p:nvGrpSpPr>
      <p:grpSpPr>
        <a:xfrm>
          <a:off x="0" y="0"/>
          <a:ext cx="0" cy="0"/>
          <a:chOff x="0" y="0"/>
          <a:chExt cx="0" cy="0"/>
        </a:xfrm>
      </p:grpSpPr>
      <p:sp>
        <p:nvSpPr>
          <p:cNvPr id="194" name="Google Shape;194;p29"/>
          <p:cNvSpPr/>
          <p:nvPr/>
        </p:nvSpPr>
        <p:spPr>
          <a:xfrm>
            <a:off x="0" y="6498000"/>
            <a:ext cx="12192000" cy="360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5" name="Google Shape;195;p29"/>
          <p:cNvSpPr/>
          <p:nvPr/>
        </p:nvSpPr>
        <p:spPr>
          <a:xfrm>
            <a:off x="10059825" y="1228600"/>
            <a:ext cx="1854300" cy="1997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6" name="Google Shape;196;p29"/>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600">
                <a:solidFill>
                  <a:schemeClr val="dk1"/>
                </a:solidFill>
              </a:rPr>
              <a:t>Radarsat-2 Tropical Forests Dataset</a:t>
            </a:r>
            <a:endParaRPr sz="3600">
              <a:solidFill>
                <a:schemeClr val="dk1"/>
              </a:solidFill>
            </a:endParaRPr>
          </a:p>
        </p:txBody>
      </p:sp>
      <p:sp>
        <p:nvSpPr>
          <p:cNvPr id="197" name="Google Shape;197;p29"/>
          <p:cNvSpPr/>
          <p:nvPr/>
        </p:nvSpPr>
        <p:spPr>
          <a:xfrm>
            <a:off x="-12" y="6498000"/>
            <a:ext cx="12192000" cy="360000"/>
          </a:xfrm>
          <a:prstGeom prst="rect">
            <a:avLst/>
          </a:prstGeom>
          <a:solidFill>
            <a:srgbClr val="264653">
              <a:alpha val="759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Montserrat SemiBold"/>
                <a:ea typeface="Montserrat SemiBold"/>
                <a:cs typeface="Montserrat SemiBold"/>
                <a:sym typeface="Montserrat SemiBold"/>
              </a:rPr>
              <a:t>0.1: Ensure data policies remain open and free and that all relevant satellite Level 1b data are available to Parties as needed. </a:t>
            </a:r>
            <a:endParaRPr>
              <a:solidFill>
                <a:schemeClr val="lt1"/>
              </a:solidFill>
              <a:latin typeface="Montserrat SemiBold"/>
              <a:ea typeface="Montserrat SemiBold"/>
              <a:cs typeface="Montserrat SemiBold"/>
              <a:sym typeface="Montserrat SemiBold"/>
            </a:endParaRPr>
          </a:p>
        </p:txBody>
      </p:sp>
      <p:sp>
        <p:nvSpPr>
          <p:cNvPr id="198" name="Google Shape;198;p29"/>
          <p:cNvSpPr/>
          <p:nvPr/>
        </p:nvSpPr>
        <p:spPr>
          <a:xfrm>
            <a:off x="-12" y="6138012"/>
            <a:ext cx="12192000" cy="360000"/>
          </a:xfrm>
          <a:prstGeom prst="rect">
            <a:avLst/>
          </a:prstGeom>
          <a:solidFill>
            <a:srgbClr val="2646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Montserrat SemiBold"/>
                <a:ea typeface="Montserrat SemiBold"/>
                <a:cs typeface="Montserrat SemiBold"/>
                <a:sym typeface="Montserrat SemiBold"/>
              </a:rPr>
              <a:t>0: Ensure countries have access to satellite data from CEOS Agencies to report to UNFCCC following IPCC guidance</a:t>
            </a:r>
            <a:endParaRPr>
              <a:solidFill>
                <a:schemeClr val="lt1"/>
              </a:solidFill>
              <a:latin typeface="Montserrat SemiBold"/>
              <a:ea typeface="Montserrat SemiBold"/>
              <a:cs typeface="Montserrat SemiBold"/>
              <a:sym typeface="Montserrat SemiBold"/>
            </a:endParaRPr>
          </a:p>
        </p:txBody>
      </p:sp>
      <p:pic>
        <p:nvPicPr>
          <p:cNvPr id="199" name="Google Shape;199;p29"/>
          <p:cNvPicPr preferRelativeResize="0"/>
          <p:nvPr/>
        </p:nvPicPr>
        <p:blipFill rotWithShape="1">
          <a:blip r:embed="rId3">
            <a:alphaModFix/>
          </a:blip>
          <a:srcRect b="0" l="0" r="0" t="0"/>
          <a:stretch/>
        </p:blipFill>
        <p:spPr>
          <a:xfrm>
            <a:off x="4677762" y="3922807"/>
            <a:ext cx="7236374" cy="2029850"/>
          </a:xfrm>
          <a:prstGeom prst="rect">
            <a:avLst/>
          </a:prstGeom>
          <a:noFill/>
          <a:ln>
            <a:noFill/>
          </a:ln>
        </p:spPr>
      </p:pic>
      <p:pic>
        <p:nvPicPr>
          <p:cNvPr id="200" name="Google Shape;200;p29"/>
          <p:cNvPicPr preferRelativeResize="0"/>
          <p:nvPr/>
        </p:nvPicPr>
        <p:blipFill>
          <a:blip r:embed="rId4">
            <a:alphaModFix/>
          </a:blip>
          <a:stretch>
            <a:fillRect/>
          </a:stretch>
        </p:blipFill>
        <p:spPr>
          <a:xfrm>
            <a:off x="277862" y="3938957"/>
            <a:ext cx="4035349" cy="1997551"/>
          </a:xfrm>
          <a:prstGeom prst="rect">
            <a:avLst/>
          </a:prstGeom>
          <a:noFill/>
          <a:ln>
            <a:noFill/>
          </a:ln>
        </p:spPr>
      </p:pic>
      <p:pic>
        <p:nvPicPr>
          <p:cNvPr id="201" name="Google Shape;201;p29"/>
          <p:cNvPicPr preferRelativeResize="0"/>
          <p:nvPr/>
        </p:nvPicPr>
        <p:blipFill>
          <a:blip r:embed="rId5">
            <a:alphaModFix/>
          </a:blip>
          <a:stretch>
            <a:fillRect/>
          </a:stretch>
        </p:blipFill>
        <p:spPr>
          <a:xfrm>
            <a:off x="10218625" y="1443549"/>
            <a:ext cx="1560049" cy="1568876"/>
          </a:xfrm>
          <a:prstGeom prst="rect">
            <a:avLst/>
          </a:prstGeom>
          <a:noFill/>
          <a:ln>
            <a:noFill/>
          </a:ln>
        </p:spPr>
      </p:pic>
      <p:sp>
        <p:nvSpPr>
          <p:cNvPr id="202" name="Google Shape;202;p29"/>
          <p:cNvSpPr txBox="1"/>
          <p:nvPr>
            <p:ph idx="1" type="body"/>
          </p:nvPr>
        </p:nvSpPr>
        <p:spPr>
          <a:xfrm>
            <a:off x="176050" y="1161925"/>
            <a:ext cx="9797400" cy="2779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GB" sz="1700">
                <a:solidFill>
                  <a:schemeClr val="dk1"/>
                </a:solidFill>
              </a:rPr>
              <a:t>Free access to processed RADARSAT-2 data over tropical forests archive datasets for science and research.</a:t>
            </a:r>
            <a:endParaRPr sz="1700">
              <a:solidFill>
                <a:schemeClr val="dk1"/>
              </a:solidFill>
            </a:endParaRPr>
          </a:p>
          <a:p>
            <a:pPr indent="0" lvl="0" marL="0" rtl="0" algn="l">
              <a:lnSpc>
                <a:spcPct val="115000"/>
              </a:lnSpc>
              <a:spcBef>
                <a:spcPts val="600"/>
              </a:spcBef>
              <a:spcAft>
                <a:spcPts val="0"/>
              </a:spcAft>
              <a:buNone/>
            </a:pPr>
            <a:r>
              <a:rPr lang="en-GB" sz="1700">
                <a:solidFill>
                  <a:schemeClr val="dk1"/>
                </a:solidFill>
              </a:rPr>
              <a:t>CSA in collaboration with Natural Resources Canada’s Canada Centre for Mapping and Earth Observation (CCMEO) and MDA Space.</a:t>
            </a:r>
            <a:endParaRPr sz="1700">
              <a:solidFill>
                <a:schemeClr val="dk1"/>
              </a:solidFill>
            </a:endParaRPr>
          </a:p>
          <a:p>
            <a:pPr indent="0" lvl="0" marL="0" rtl="0" algn="l">
              <a:lnSpc>
                <a:spcPct val="115000"/>
              </a:lnSpc>
              <a:spcBef>
                <a:spcPts val="600"/>
              </a:spcBef>
              <a:spcAft>
                <a:spcPts val="0"/>
              </a:spcAft>
              <a:buNone/>
            </a:pPr>
            <a:r>
              <a:rPr lang="en-GB" sz="1700">
                <a:solidFill>
                  <a:schemeClr val="dk1"/>
                </a:solidFill>
              </a:rPr>
              <a:t>High-resolution C-band Synthetic Aperture Radar (SAR) data available through the Earth Observation Data Management System (EODMS) platform, spans over a decade – from 2014 to 2024. </a:t>
            </a:r>
            <a:endParaRPr sz="1700">
              <a:solidFill>
                <a:schemeClr val="dk1"/>
              </a:solidFill>
            </a:endParaRPr>
          </a:p>
          <a:p>
            <a:pPr indent="0" lvl="0" marL="0" rtl="0" algn="l">
              <a:lnSpc>
                <a:spcPct val="115000"/>
              </a:lnSpc>
              <a:spcBef>
                <a:spcPts val="600"/>
              </a:spcBef>
              <a:spcAft>
                <a:spcPts val="0"/>
              </a:spcAft>
              <a:buNone/>
            </a:pPr>
            <a:r>
              <a:rPr lang="en-GB" sz="1700">
                <a:solidFill>
                  <a:schemeClr val="dk1"/>
                </a:solidFill>
              </a:rPr>
              <a:t>24-day revisit over four main regions: Africa, Central and South America and South-East Asia with Indonesia and additional areas expected to be available in 2026</a:t>
            </a:r>
            <a:endParaRPr sz="1700">
              <a:solidFill>
                <a:schemeClr val="dk1"/>
              </a:solidFill>
            </a:endParaRPr>
          </a:p>
          <a:p>
            <a:pPr indent="0" lvl="0" marL="0" rtl="0" algn="l">
              <a:lnSpc>
                <a:spcPct val="115000"/>
              </a:lnSpc>
              <a:spcBef>
                <a:spcPts val="600"/>
              </a:spcBef>
              <a:spcAft>
                <a:spcPts val="600"/>
              </a:spcAft>
              <a:buNone/>
            </a:pPr>
            <a:r>
              <a:t/>
            </a:r>
            <a:endParaRPr sz="17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0"/>
          <p:cNvSpPr/>
          <p:nvPr/>
        </p:nvSpPr>
        <p:spPr>
          <a:xfrm>
            <a:off x="0" y="0"/>
            <a:ext cx="12192000" cy="6858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8" name="Google Shape;208;p30"/>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300">
                <a:solidFill>
                  <a:schemeClr val="dk1"/>
                </a:solidFill>
              </a:rPr>
              <a:t>GFOI Core Satellite Data Continuity</a:t>
            </a:r>
            <a:endParaRPr sz="3300">
              <a:solidFill>
                <a:schemeClr val="dk1"/>
              </a:solidFill>
            </a:endParaRPr>
          </a:p>
        </p:txBody>
      </p:sp>
      <p:pic>
        <p:nvPicPr>
          <p:cNvPr id="209" name="Google Shape;209;p30" title="GFOI - Core Satellite Data.png"/>
          <p:cNvPicPr preferRelativeResize="0"/>
          <p:nvPr/>
        </p:nvPicPr>
        <p:blipFill rotWithShape="1">
          <a:blip r:embed="rId3">
            <a:alphaModFix/>
          </a:blip>
          <a:srcRect b="30" l="0" r="0" t="20"/>
          <a:stretch/>
        </p:blipFill>
        <p:spPr>
          <a:xfrm>
            <a:off x="67150" y="1815649"/>
            <a:ext cx="4972749" cy="2742451"/>
          </a:xfrm>
          <a:prstGeom prst="rect">
            <a:avLst/>
          </a:prstGeom>
          <a:noFill/>
          <a:ln>
            <a:noFill/>
          </a:ln>
          <a:effectLst>
            <a:reflection blurRad="0" dir="5400000" dist="38100" endA="0" endPos="30000" fadeDir="5400012" kx="0" rotWithShape="0" algn="bl" stA="50000" stPos="0" sy="-100000" ky="0"/>
          </a:effectLst>
        </p:spPr>
      </p:pic>
      <p:sp>
        <p:nvSpPr>
          <p:cNvPr id="210" name="Google Shape;210;p30"/>
          <p:cNvSpPr/>
          <p:nvPr/>
        </p:nvSpPr>
        <p:spPr>
          <a:xfrm>
            <a:off x="-12" y="6138000"/>
            <a:ext cx="12192000" cy="720000"/>
          </a:xfrm>
          <a:prstGeom prst="rect">
            <a:avLst/>
          </a:prstGeom>
          <a:solidFill>
            <a:srgbClr val="287273">
              <a:alpha val="42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Montserrat SemiBold"/>
                <a:ea typeface="Montserrat SemiBold"/>
                <a:cs typeface="Montserrat SemiBold"/>
                <a:sym typeface="Montserrat SemiBold"/>
              </a:rPr>
              <a:t>1.1: Track CEOS agency data continuity provision for the key AFOLU measurement groups and report outlook to SIT meetings for gaps, overlaps and interoperability actions. Provide guidance as needed to new missions (and related Mission Advisory Groups/Science teams). </a:t>
            </a:r>
            <a:endParaRPr>
              <a:solidFill>
                <a:schemeClr val="lt1"/>
              </a:solidFill>
              <a:latin typeface="Montserrat SemiBold"/>
              <a:ea typeface="Montserrat SemiBold"/>
              <a:cs typeface="Montserrat SemiBold"/>
              <a:sym typeface="Montserrat SemiBold"/>
            </a:endParaRPr>
          </a:p>
        </p:txBody>
      </p:sp>
      <p:sp>
        <p:nvSpPr>
          <p:cNvPr id="211" name="Google Shape;211;p30"/>
          <p:cNvSpPr/>
          <p:nvPr/>
        </p:nvSpPr>
        <p:spPr>
          <a:xfrm>
            <a:off x="-12" y="5778012"/>
            <a:ext cx="12192000" cy="360000"/>
          </a:xfrm>
          <a:prstGeom prst="rect">
            <a:avLst/>
          </a:prstGeom>
          <a:solidFill>
            <a:srgbClr val="2872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Montserrat SemiBold"/>
                <a:ea typeface="Montserrat SemiBold"/>
                <a:cs typeface="Montserrat SemiBold"/>
                <a:sym typeface="Montserrat SemiBold"/>
              </a:rPr>
              <a:t>1: Ensure continuity and long-term backward compatibility of CEOS missions providing activity data and emission factors</a:t>
            </a:r>
            <a:endParaRPr>
              <a:solidFill>
                <a:schemeClr val="lt1"/>
              </a:solidFill>
              <a:latin typeface="Montserrat SemiBold"/>
              <a:ea typeface="Montserrat SemiBold"/>
              <a:cs typeface="Montserrat SemiBold"/>
              <a:sym typeface="Montserrat SemiBold"/>
            </a:endParaRPr>
          </a:p>
        </p:txBody>
      </p:sp>
      <p:pic>
        <p:nvPicPr>
          <p:cNvPr id="212" name="Google Shape;212;p30" title="GFOI - Further Missions of Interest.png"/>
          <p:cNvPicPr preferRelativeResize="0"/>
          <p:nvPr/>
        </p:nvPicPr>
        <p:blipFill rotWithShape="1">
          <a:blip r:embed="rId4">
            <a:alphaModFix/>
          </a:blip>
          <a:srcRect b="0" l="0" r="10" t="0"/>
          <a:stretch/>
        </p:blipFill>
        <p:spPr>
          <a:xfrm>
            <a:off x="5160275" y="993537"/>
            <a:ext cx="6874752" cy="2558024"/>
          </a:xfrm>
          <a:prstGeom prst="rect">
            <a:avLst/>
          </a:prstGeom>
          <a:noFill/>
          <a:ln>
            <a:noFill/>
          </a:ln>
          <a:effectLst>
            <a:reflection blurRad="0" dir="5400000" dist="38100" endA="0" endPos="30000" fadeDir="5400012" kx="0" rotWithShape="0" algn="bl" stA="51000" stPos="0" sy="-100000" ky="0"/>
          </a:effectLst>
        </p:spPr>
      </p:pic>
      <p:sp>
        <p:nvSpPr>
          <p:cNvPr id="213" name="Google Shape;213;p30"/>
          <p:cNvSpPr txBox="1"/>
          <p:nvPr/>
        </p:nvSpPr>
        <p:spPr>
          <a:xfrm>
            <a:off x="5783413" y="4445675"/>
            <a:ext cx="5787300" cy="110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t>Propose to maintain these on a future CEOS AFOLU Portal (see later slides) for ongoing visibility</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GB" sz="1600"/>
              <a:t>Timelines powered by the CEOS MIM Database</a:t>
            </a:r>
            <a:endParaRPr sz="16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7" name="Shape 217"/>
        <p:cNvGrpSpPr/>
        <p:nvPr/>
      </p:nvGrpSpPr>
      <p:grpSpPr>
        <a:xfrm>
          <a:off x="0" y="0"/>
          <a:ext cx="0" cy="0"/>
          <a:chOff x="0" y="0"/>
          <a:chExt cx="0" cy="0"/>
        </a:xfrm>
      </p:grpSpPr>
      <p:sp>
        <p:nvSpPr>
          <p:cNvPr id="218" name="Google Shape;218;p31"/>
          <p:cNvSpPr txBox="1"/>
          <p:nvPr>
            <p:ph idx="1" type="body"/>
          </p:nvPr>
        </p:nvSpPr>
        <p:spPr>
          <a:xfrm>
            <a:off x="115675" y="803625"/>
            <a:ext cx="12008700" cy="956700"/>
          </a:xfrm>
          <a:prstGeom prst="rect">
            <a:avLst/>
          </a:prstGeom>
          <a:noFill/>
          <a:ln>
            <a:noFill/>
          </a:ln>
        </p:spPr>
        <p:txBody>
          <a:bodyPr anchorCtr="0" anchor="ctr" bIns="91425" lIns="91425" spcFirstLastPara="1" rIns="91425" wrap="square" tIns="91425">
            <a:noAutofit/>
          </a:bodyPr>
          <a:lstStyle/>
          <a:p>
            <a:pPr indent="0" lvl="0" marL="0" rtl="0" algn="just">
              <a:spcBef>
                <a:spcPts val="1200"/>
              </a:spcBef>
              <a:spcAft>
                <a:spcPts val="0"/>
              </a:spcAft>
              <a:buClr>
                <a:schemeClr val="dk1"/>
              </a:buClr>
              <a:buSzPts val="1100"/>
              <a:buFont typeface="Arial"/>
              <a:buNone/>
            </a:pPr>
            <a:r>
              <a:rPr lang="en-GB" sz="1300">
                <a:latin typeface="Montserrat"/>
                <a:ea typeface="Montserrat"/>
                <a:cs typeface="Montserrat"/>
                <a:sym typeface="Montserrat"/>
              </a:rPr>
              <a:t>The current release of the CCI BIOMASS data products (v7) consists of global maps of AGB for each of the years 2005-2012 and 2015-2024, together with per-pixel standard deviation with a pixel size of 1 ha, i.e., for a 100 m x 100 m large area.</a:t>
            </a:r>
            <a:endParaRPr sz="1300">
              <a:latin typeface="Montserrat"/>
              <a:ea typeface="Montserrat"/>
              <a:cs typeface="Montserrat"/>
              <a:sym typeface="Montserrat"/>
            </a:endParaRPr>
          </a:p>
          <a:p>
            <a:pPr indent="0" lvl="0" marL="0" rtl="0" algn="just">
              <a:spcBef>
                <a:spcPts val="1200"/>
              </a:spcBef>
              <a:spcAft>
                <a:spcPts val="1200"/>
              </a:spcAft>
              <a:buNone/>
            </a:pPr>
            <a:r>
              <a:rPr lang="en-GB" sz="1300">
                <a:latin typeface="Montserrat"/>
                <a:ea typeface="Montserrat"/>
                <a:cs typeface="Montserrat"/>
                <a:sym typeface="Montserrat"/>
              </a:rPr>
              <a:t>Software tool to compute the AGB change product (including SD and quality flag) based on comparisons of estimates between any 2 years</a:t>
            </a:r>
            <a:endParaRPr sz="1300">
              <a:latin typeface="Montserrat"/>
              <a:ea typeface="Montserrat"/>
              <a:cs typeface="Montserrat"/>
              <a:sym typeface="Montserrat"/>
            </a:endParaRPr>
          </a:p>
        </p:txBody>
      </p:sp>
      <p:pic>
        <p:nvPicPr>
          <p:cNvPr id="219" name="Google Shape;219;p31"/>
          <p:cNvPicPr preferRelativeResize="0"/>
          <p:nvPr/>
        </p:nvPicPr>
        <p:blipFill rotWithShape="1">
          <a:blip r:embed="rId3">
            <a:alphaModFix/>
          </a:blip>
          <a:srcRect b="27022" l="16361" r="16502" t="25211"/>
          <a:stretch/>
        </p:blipFill>
        <p:spPr>
          <a:xfrm>
            <a:off x="10020808" y="4503712"/>
            <a:ext cx="2008376" cy="897274"/>
          </a:xfrm>
          <a:prstGeom prst="rect">
            <a:avLst/>
          </a:prstGeom>
          <a:noFill/>
          <a:ln>
            <a:noFill/>
          </a:ln>
        </p:spPr>
      </p:pic>
      <p:pic>
        <p:nvPicPr>
          <p:cNvPr id="220" name="Google Shape;220;p31" title="cci_biomass.png"/>
          <p:cNvPicPr preferRelativeResize="0"/>
          <p:nvPr/>
        </p:nvPicPr>
        <p:blipFill>
          <a:blip r:embed="rId4">
            <a:alphaModFix/>
          </a:blip>
          <a:stretch>
            <a:fillRect/>
          </a:stretch>
        </p:blipFill>
        <p:spPr>
          <a:xfrm>
            <a:off x="8272311" y="4627012"/>
            <a:ext cx="1768950" cy="779100"/>
          </a:xfrm>
          <a:prstGeom prst="rect">
            <a:avLst/>
          </a:prstGeom>
          <a:noFill/>
          <a:ln>
            <a:noFill/>
          </a:ln>
        </p:spPr>
      </p:pic>
      <p:pic>
        <p:nvPicPr>
          <p:cNvPr id="221" name="Google Shape;221;p31"/>
          <p:cNvPicPr preferRelativeResize="0"/>
          <p:nvPr/>
        </p:nvPicPr>
        <p:blipFill>
          <a:blip r:embed="rId5">
            <a:alphaModFix/>
          </a:blip>
          <a:stretch>
            <a:fillRect/>
          </a:stretch>
        </p:blipFill>
        <p:spPr>
          <a:xfrm>
            <a:off x="7439495" y="1874675"/>
            <a:ext cx="4646830" cy="2613850"/>
          </a:xfrm>
          <a:prstGeom prst="rect">
            <a:avLst/>
          </a:prstGeom>
          <a:noFill/>
          <a:ln>
            <a:noFill/>
          </a:ln>
        </p:spPr>
      </p:pic>
      <p:pic>
        <p:nvPicPr>
          <p:cNvPr id="222" name="Google Shape;222;p31"/>
          <p:cNvPicPr preferRelativeResize="0"/>
          <p:nvPr/>
        </p:nvPicPr>
        <p:blipFill>
          <a:blip r:embed="rId6">
            <a:alphaModFix/>
          </a:blip>
          <a:stretch>
            <a:fillRect/>
          </a:stretch>
        </p:blipFill>
        <p:spPr>
          <a:xfrm>
            <a:off x="536758" y="1836575"/>
            <a:ext cx="6770820" cy="2469737"/>
          </a:xfrm>
          <a:prstGeom prst="rect">
            <a:avLst/>
          </a:prstGeom>
          <a:noFill/>
          <a:ln>
            <a:noFill/>
          </a:ln>
        </p:spPr>
      </p:pic>
      <p:sp>
        <p:nvSpPr>
          <p:cNvPr id="223" name="Google Shape;223;p31"/>
          <p:cNvSpPr txBox="1"/>
          <p:nvPr/>
        </p:nvSpPr>
        <p:spPr>
          <a:xfrm>
            <a:off x="162800" y="4564725"/>
            <a:ext cx="7809600" cy="1293000"/>
          </a:xfrm>
          <a:prstGeom prst="rect">
            <a:avLst/>
          </a:prstGeom>
          <a:noFill/>
          <a:ln>
            <a:noFill/>
          </a:ln>
        </p:spPr>
        <p:txBody>
          <a:bodyPr anchorCtr="0" anchor="t" bIns="91425" lIns="91425" spcFirstLastPara="1" rIns="91425" wrap="square" tIns="91425">
            <a:spAutoFit/>
          </a:bodyPr>
          <a:lstStyle/>
          <a:p>
            <a:pPr indent="0" lvl="0" marL="0" rtl="0" algn="just">
              <a:lnSpc>
                <a:spcPct val="100000"/>
              </a:lnSpc>
              <a:spcBef>
                <a:spcPts val="1200"/>
              </a:spcBef>
              <a:spcAft>
                <a:spcPts val="0"/>
              </a:spcAft>
              <a:buNone/>
            </a:pPr>
            <a:r>
              <a:rPr lang="en-GB" sz="1300">
                <a:solidFill>
                  <a:schemeClr val="dk1"/>
                </a:solidFill>
                <a:latin typeface="Montserrat"/>
                <a:ea typeface="Montserrat"/>
                <a:cs typeface="Montserrat"/>
                <a:sym typeface="Montserrat"/>
              </a:rPr>
              <a:t>Nine</a:t>
            </a:r>
            <a:r>
              <a:rPr lang="en-GB" sz="1300">
                <a:solidFill>
                  <a:schemeClr val="dk1"/>
                </a:solidFill>
                <a:latin typeface="Montserrat"/>
                <a:ea typeface="Montserrat"/>
                <a:cs typeface="Montserrat"/>
                <a:sym typeface="Montserrat"/>
              </a:rPr>
              <a:t> additional years released in v7! Before 2015, ALOS PALSAR and Envisat ASAR are used, then ALOS-2 PALSAR-2 &amp; Sentinel-1. Close collaboration and special processing by </a:t>
            </a:r>
            <a:endParaRPr sz="1300">
              <a:solidFill>
                <a:schemeClr val="dk1"/>
              </a:solidFill>
              <a:latin typeface="Montserrat"/>
              <a:ea typeface="Montserrat"/>
              <a:cs typeface="Montserrat"/>
              <a:sym typeface="Montserrat"/>
            </a:endParaRPr>
          </a:p>
          <a:p>
            <a:pPr indent="0" lvl="0" marL="0" rtl="0" algn="just">
              <a:lnSpc>
                <a:spcPct val="100000"/>
              </a:lnSpc>
              <a:spcBef>
                <a:spcPts val="1200"/>
              </a:spcBef>
              <a:spcAft>
                <a:spcPts val="0"/>
              </a:spcAft>
              <a:buNone/>
            </a:pPr>
            <a:r>
              <a:rPr lang="en-GB" sz="1300">
                <a:solidFill>
                  <a:schemeClr val="dk1"/>
                </a:solidFill>
                <a:latin typeface="Montserrat"/>
                <a:ea typeface="Montserrat"/>
                <a:cs typeface="Montserrat"/>
                <a:sym typeface="Montserrat"/>
              </a:rPr>
              <a:t>V8 tested ERS-</a:t>
            </a:r>
            <a:r>
              <a:rPr lang="en-GB" sz="1300">
                <a:solidFill>
                  <a:schemeClr val="dk1"/>
                </a:solidFill>
                <a:latin typeface="Montserrat"/>
                <a:ea typeface="Montserrat"/>
                <a:cs typeface="Montserrat"/>
                <a:sym typeface="Montserrat"/>
              </a:rPr>
              <a:t>1/2</a:t>
            </a:r>
            <a:r>
              <a:rPr lang="en-GB" sz="1300">
                <a:solidFill>
                  <a:schemeClr val="dk1"/>
                </a:solidFill>
                <a:latin typeface="Montserrat"/>
                <a:ea typeface="Montserrat"/>
                <a:cs typeface="Montserrat"/>
                <a:sym typeface="Montserrat"/>
              </a:rPr>
              <a:t>, JERS-1 (backward compatibility) and new sensors BIOMASS, NISAR</a:t>
            </a:r>
            <a:endParaRPr sz="1300">
              <a:solidFill>
                <a:schemeClr val="dk1"/>
              </a:solidFill>
              <a:latin typeface="Montserrat"/>
              <a:ea typeface="Montserrat"/>
              <a:cs typeface="Montserrat"/>
              <a:sym typeface="Montserrat"/>
            </a:endParaRPr>
          </a:p>
          <a:p>
            <a:pPr indent="0" lvl="0" marL="0" rtl="0" algn="just">
              <a:lnSpc>
                <a:spcPct val="100000"/>
              </a:lnSpc>
              <a:spcBef>
                <a:spcPts val="1200"/>
              </a:spcBef>
              <a:spcAft>
                <a:spcPts val="1200"/>
              </a:spcAft>
              <a:buNone/>
            </a:pPr>
            <a:r>
              <a:t/>
            </a:r>
            <a:endParaRPr sz="1300">
              <a:solidFill>
                <a:schemeClr val="dk1"/>
              </a:solidFill>
              <a:latin typeface="Montserrat"/>
              <a:ea typeface="Montserrat"/>
              <a:cs typeface="Montserrat"/>
              <a:sym typeface="Montserrat"/>
            </a:endParaRPr>
          </a:p>
        </p:txBody>
      </p:sp>
      <p:pic>
        <p:nvPicPr>
          <p:cNvPr id="224" name="Google Shape;224;p31"/>
          <p:cNvPicPr preferRelativeResize="0"/>
          <p:nvPr/>
        </p:nvPicPr>
        <p:blipFill>
          <a:blip r:embed="rId7">
            <a:alphaModFix/>
          </a:blip>
          <a:stretch>
            <a:fillRect/>
          </a:stretch>
        </p:blipFill>
        <p:spPr>
          <a:xfrm>
            <a:off x="7064656" y="4871477"/>
            <a:ext cx="480800" cy="288480"/>
          </a:xfrm>
          <a:prstGeom prst="rect">
            <a:avLst/>
          </a:prstGeom>
          <a:noFill/>
          <a:ln>
            <a:noFill/>
          </a:ln>
        </p:spPr>
      </p:pic>
      <p:sp>
        <p:nvSpPr>
          <p:cNvPr id="225" name="Google Shape;225;p31"/>
          <p:cNvSpPr txBox="1"/>
          <p:nvPr/>
        </p:nvSpPr>
        <p:spPr>
          <a:xfrm>
            <a:off x="160450" y="5539425"/>
            <a:ext cx="11326800" cy="384900"/>
          </a:xfrm>
          <a:prstGeom prst="rect">
            <a:avLst/>
          </a:prstGeom>
          <a:noFill/>
          <a:ln>
            <a:noFill/>
          </a:ln>
        </p:spPr>
        <p:txBody>
          <a:bodyPr anchorCtr="0" anchor="t" bIns="91425" lIns="91425" spcFirstLastPara="1" rIns="91425" wrap="square" tIns="91425">
            <a:spAutoFit/>
          </a:bodyPr>
          <a:lstStyle/>
          <a:p>
            <a:pPr indent="0" lvl="0" marL="0" rtl="0" algn="just">
              <a:spcBef>
                <a:spcPts val="1200"/>
              </a:spcBef>
              <a:spcAft>
                <a:spcPts val="1200"/>
              </a:spcAft>
              <a:buNone/>
            </a:pPr>
            <a:r>
              <a:rPr lang="en-GB" sz="1300">
                <a:solidFill>
                  <a:schemeClr val="dk1"/>
                </a:solidFill>
                <a:latin typeface="Montserrat"/>
                <a:ea typeface="Montserrat"/>
                <a:cs typeface="Montserrat"/>
                <a:sym typeface="Montserrat"/>
              </a:rPr>
              <a:t>This work (along with several other ESA projects) also provides a major contribution to recommendation 3 (see extra slides)</a:t>
            </a:r>
            <a:endParaRPr sz="1300">
              <a:solidFill>
                <a:schemeClr val="dk1"/>
              </a:solidFill>
              <a:latin typeface="Montserrat"/>
              <a:ea typeface="Montserrat"/>
              <a:cs typeface="Montserrat"/>
              <a:sym typeface="Montserrat"/>
            </a:endParaRPr>
          </a:p>
        </p:txBody>
      </p:sp>
      <p:sp>
        <p:nvSpPr>
          <p:cNvPr id="226" name="Google Shape;226;p31"/>
          <p:cNvSpPr/>
          <p:nvPr/>
        </p:nvSpPr>
        <p:spPr>
          <a:xfrm>
            <a:off x="-12" y="5966562"/>
            <a:ext cx="12192000" cy="360000"/>
          </a:xfrm>
          <a:prstGeom prst="rect">
            <a:avLst/>
          </a:prstGeom>
          <a:solidFill>
            <a:srgbClr val="2872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Montserrat SemiBold"/>
                <a:ea typeface="Montserrat SemiBold"/>
                <a:cs typeface="Montserrat SemiBold"/>
                <a:sym typeface="Montserrat SemiBold"/>
              </a:rPr>
              <a:t>1: Ensure continuity and long-term backward compatibility of CEOS missions providing activity data and emission factors</a:t>
            </a:r>
            <a:endParaRPr>
              <a:solidFill>
                <a:schemeClr val="lt1"/>
              </a:solidFill>
              <a:latin typeface="Montserrat SemiBold"/>
              <a:ea typeface="Montserrat SemiBold"/>
              <a:cs typeface="Montserrat SemiBold"/>
              <a:sym typeface="Montserrat SemiBold"/>
            </a:endParaRPr>
          </a:p>
        </p:txBody>
      </p:sp>
      <p:sp>
        <p:nvSpPr>
          <p:cNvPr id="227" name="Google Shape;227;p31"/>
          <p:cNvSpPr/>
          <p:nvPr/>
        </p:nvSpPr>
        <p:spPr>
          <a:xfrm>
            <a:off x="-12" y="6326550"/>
            <a:ext cx="12192000" cy="540000"/>
          </a:xfrm>
          <a:prstGeom prst="rect">
            <a:avLst/>
          </a:prstGeom>
          <a:solidFill>
            <a:srgbClr val="287273">
              <a:alpha val="42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Montserrat SemiBold"/>
                <a:ea typeface="Montserrat SemiBold"/>
                <a:cs typeface="Montserrat SemiBold"/>
                <a:sym typeface="Montserrat SemiBold"/>
              </a:rPr>
              <a:t>1.2: Explore harmonization and integration activities that generate temporal continuity and provide complete and consistent spatial coverage of Activity Data and biomass estimates.</a:t>
            </a:r>
            <a:endParaRPr>
              <a:solidFill>
                <a:schemeClr val="lt1"/>
              </a:solidFill>
              <a:latin typeface="Montserrat SemiBold"/>
              <a:ea typeface="Montserrat SemiBold"/>
              <a:cs typeface="Montserrat SemiBold"/>
              <a:sym typeface="Montserrat SemiBold"/>
            </a:endParaRPr>
          </a:p>
        </p:txBody>
      </p:sp>
      <p:sp>
        <p:nvSpPr>
          <p:cNvPr id="228" name="Google Shape;228;p31"/>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300">
                <a:solidFill>
                  <a:schemeClr val="dk1"/>
                </a:solidFill>
              </a:rPr>
              <a:t>CCI Biomass</a:t>
            </a:r>
            <a:endParaRPr sz="3300">
              <a:solidFill>
                <a:schemeClr val="dk1"/>
              </a:solidFill>
            </a:endParaRPr>
          </a:p>
        </p:txBody>
      </p:sp>
      <p:sp>
        <p:nvSpPr>
          <p:cNvPr id="229" name="Google Shape;229;p31"/>
          <p:cNvSpPr/>
          <p:nvPr/>
        </p:nvSpPr>
        <p:spPr>
          <a:xfrm>
            <a:off x="103932" y="3660812"/>
            <a:ext cx="462300" cy="384900"/>
          </a:xfrm>
          <a:prstGeom prst="curvedRigh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