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Lst>
  <p:sldSz cy="6858000" cx="12192000"/>
  <p:notesSz cx="6858000" cy="9144000"/>
  <p:embeddedFontLst>
    <p:embeddedFont>
      <p:font typeface="Montserrat"/>
      <p:regular r:id="rId18"/>
      <p:bold r:id="rId19"/>
      <p:italic r:id="rId20"/>
      <p:boldItalic r:id="rId2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2" roundtripDataSignature="AMtx7mjne8YA8rXo8JiylCBCYJSVrLti3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Montserrat-italic.fntdata"/><Relationship Id="rId11" Type="http://schemas.openxmlformats.org/officeDocument/2006/relationships/slide" Target="slides/slide7.xml"/><Relationship Id="rId22" Type="http://customschemas.google.com/relationships/presentationmetadata" Target="metadata"/><Relationship Id="rId10" Type="http://schemas.openxmlformats.org/officeDocument/2006/relationships/slide" Target="slides/slide6.xml"/><Relationship Id="rId21" Type="http://schemas.openxmlformats.org/officeDocument/2006/relationships/font" Target="fonts/Montserrat-boldItalic.fntdata"/><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font" Target="fonts/Montserrat-bold.fntdata"/><Relationship Id="rId6" Type="http://schemas.openxmlformats.org/officeDocument/2006/relationships/slide" Target="slides/slide2.xml"/><Relationship Id="rId18" Type="http://schemas.openxmlformats.org/officeDocument/2006/relationships/font" Target="fonts/Montserrat-regular.fntdata"/><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4" name="Google Shape;64;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0" name="Google Shape;100;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2.jpg"/><Relationship Id="rId4" Type="http://schemas.openxmlformats.org/officeDocument/2006/relationships/image" Target="../media/image3.jpg"/><Relationship Id="rId5" Type="http://schemas.openxmlformats.org/officeDocument/2006/relationships/image" Target="../media/image6.png"/><Relationship Id="rId6"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1" name="Shape 11"/>
        <p:cNvGrpSpPr/>
        <p:nvPr/>
      </p:nvGrpSpPr>
      <p:grpSpPr>
        <a:xfrm>
          <a:off x="0" y="0"/>
          <a:ext cx="0" cy="0"/>
          <a:chOff x="0" y="0"/>
          <a:chExt cx="0" cy="0"/>
        </a:xfrm>
      </p:grpSpPr>
      <p:pic>
        <p:nvPicPr>
          <p:cNvPr id="12" name="Google Shape;12;p15"/>
          <p:cNvPicPr preferRelativeResize="0"/>
          <p:nvPr/>
        </p:nvPicPr>
        <p:blipFill rotWithShape="1">
          <a:blip r:embed="rId2">
            <a:alphaModFix/>
          </a:blip>
          <a:srcRect b="0" l="0" r="0" t="0"/>
          <a:stretch/>
        </p:blipFill>
        <p:spPr>
          <a:xfrm>
            <a:off x="3301750" y="2265730"/>
            <a:ext cx="8288157" cy="2756714"/>
          </a:xfrm>
          <a:prstGeom prst="rect">
            <a:avLst/>
          </a:prstGeom>
          <a:noFill/>
          <a:ln>
            <a:noFill/>
          </a:ln>
        </p:spPr>
      </p:pic>
      <p:pic>
        <p:nvPicPr>
          <p:cNvPr id="13" name="Google Shape;13;p15"/>
          <p:cNvPicPr preferRelativeResize="0"/>
          <p:nvPr/>
        </p:nvPicPr>
        <p:blipFill rotWithShape="1">
          <a:blip r:embed="rId3">
            <a:alphaModFix/>
          </a:blip>
          <a:srcRect b="-114" l="0" r="0" t="0"/>
          <a:stretch/>
        </p:blipFill>
        <p:spPr>
          <a:xfrm flipH="1" rot="10800000">
            <a:off x="2824280" y="4824248"/>
            <a:ext cx="5391556" cy="2038097"/>
          </a:xfrm>
          <a:prstGeom prst="rect">
            <a:avLst/>
          </a:prstGeom>
          <a:noFill/>
          <a:ln>
            <a:noFill/>
          </a:ln>
        </p:spPr>
      </p:pic>
      <p:pic>
        <p:nvPicPr>
          <p:cNvPr descr="A picture containing nature&#10;&#10;Description automatically generated" id="14" name="Google Shape;14;p15"/>
          <p:cNvPicPr preferRelativeResize="0"/>
          <p:nvPr/>
        </p:nvPicPr>
        <p:blipFill rotWithShape="1">
          <a:blip r:embed="rId4">
            <a:alphaModFix/>
          </a:blip>
          <a:srcRect b="0" l="0" r="0" t="0"/>
          <a:stretch/>
        </p:blipFill>
        <p:spPr>
          <a:xfrm>
            <a:off x="8477344" y="-1"/>
            <a:ext cx="3714656" cy="2686815"/>
          </a:xfrm>
          <a:prstGeom prst="rect">
            <a:avLst/>
          </a:prstGeom>
          <a:noFill/>
          <a:ln>
            <a:noFill/>
          </a:ln>
        </p:spPr>
      </p:pic>
      <p:sp>
        <p:nvSpPr>
          <p:cNvPr id="15" name="Google Shape;15;p15"/>
          <p:cNvSpPr/>
          <p:nvPr/>
        </p:nvSpPr>
        <p:spPr>
          <a:xfrm flipH="1">
            <a:off x="5456394" y="1968439"/>
            <a:ext cx="6751471" cy="4901119"/>
          </a:xfrm>
          <a:custGeom>
            <a:rect b="b" l="l" r="r" t="t"/>
            <a:pathLst>
              <a:path extrusionOk="0" h="4901119" w="6751471">
                <a:moveTo>
                  <a:pt x="0" y="4901119"/>
                </a:moveTo>
                <a:cubicBezTo>
                  <a:pt x="794" y="3261063"/>
                  <a:pt x="1588" y="1640056"/>
                  <a:pt x="2382" y="0"/>
                </a:cubicBezTo>
                <a:lnTo>
                  <a:pt x="6751471" y="4901119"/>
                </a:lnTo>
                <a:lnTo>
                  <a:pt x="0" y="4901119"/>
                </a:lnTo>
                <a:close/>
              </a:path>
            </a:pathLst>
          </a:custGeom>
          <a:solidFill>
            <a:schemeClr val="accent4"/>
          </a:solidFill>
          <a:ln>
            <a:noFill/>
          </a:ln>
          <a:effectLst>
            <a:outerShdw blurRad="50800" rotWithShape="0" algn="br" dir="135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 name="Google Shape;16;p15"/>
          <p:cNvSpPr/>
          <p:nvPr/>
        </p:nvSpPr>
        <p:spPr>
          <a:xfrm flipH="1">
            <a:off x="-4784" y="-14542"/>
            <a:ext cx="12199164" cy="6874921"/>
          </a:xfrm>
          <a:custGeom>
            <a:rect b="b" l="l" r="r" t="t"/>
            <a:pathLst>
              <a:path extrusionOk="0" h="6836301" w="14761910">
                <a:moveTo>
                  <a:pt x="11356917" y="6833935"/>
                </a:moveTo>
                <a:lnTo>
                  <a:pt x="0" y="12611"/>
                </a:lnTo>
                <a:lnTo>
                  <a:pt x="14761631" y="0"/>
                </a:lnTo>
                <a:cubicBezTo>
                  <a:pt x="14763636" y="1138989"/>
                  <a:pt x="14754117" y="2277978"/>
                  <a:pt x="14756122" y="3416967"/>
                </a:cubicBezTo>
                <a:cubicBezTo>
                  <a:pt x="14754955" y="4555956"/>
                  <a:pt x="14759552" y="5697312"/>
                  <a:pt x="14758385" y="6836301"/>
                </a:cubicBezTo>
                <a:lnTo>
                  <a:pt x="11356917" y="6833935"/>
                </a:lnTo>
                <a:close/>
              </a:path>
            </a:pathLst>
          </a:custGeom>
          <a:solidFill>
            <a:schemeClr val="accent1"/>
          </a:solidFill>
          <a:ln>
            <a:noFill/>
          </a:ln>
          <a:effectLst>
            <a:outerShdw blurRad="50800" rotWithShape="0" algn="t"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pic>
        <p:nvPicPr>
          <p:cNvPr id="17" name="Google Shape;17;p15"/>
          <p:cNvPicPr preferRelativeResize="0"/>
          <p:nvPr/>
        </p:nvPicPr>
        <p:blipFill rotWithShape="1">
          <a:blip r:embed="rId5">
            <a:alphaModFix/>
          </a:blip>
          <a:srcRect b="0" l="0" r="0" t="0"/>
          <a:stretch/>
        </p:blipFill>
        <p:spPr>
          <a:xfrm>
            <a:off x="138431" y="5311498"/>
            <a:ext cx="2738896" cy="1508514"/>
          </a:xfrm>
          <a:prstGeom prst="rect">
            <a:avLst/>
          </a:prstGeom>
          <a:noFill/>
          <a:ln>
            <a:noFill/>
          </a:ln>
          <a:effectLst>
            <a:outerShdw blurRad="50800" rotWithShape="0" algn="tl" dir="2700000" dist="38100">
              <a:srgbClr val="000000">
                <a:alpha val="40000"/>
              </a:srgbClr>
            </a:outerShdw>
          </a:effectLst>
        </p:spPr>
      </p:pic>
      <p:pic>
        <p:nvPicPr>
          <p:cNvPr id="18" name="Google Shape;18;p15"/>
          <p:cNvPicPr preferRelativeResize="0"/>
          <p:nvPr/>
        </p:nvPicPr>
        <p:blipFill rotWithShape="1">
          <a:blip r:embed="rId6">
            <a:alphaModFix amt="34000"/>
          </a:blip>
          <a:srcRect b="-8774" l="32582" r="8554" t="2399"/>
          <a:stretch/>
        </p:blipFill>
        <p:spPr>
          <a:xfrm rot="5400000">
            <a:off x="5734286" y="-1016167"/>
            <a:ext cx="5455273" cy="7480884"/>
          </a:xfrm>
          <a:prstGeom prst="rtTriangle">
            <a:avLst/>
          </a:prstGeom>
          <a:noFill/>
          <a:ln>
            <a:noFill/>
          </a:ln>
        </p:spPr>
      </p:pic>
      <p:pic>
        <p:nvPicPr>
          <p:cNvPr id="19" name="Google Shape;19;p15"/>
          <p:cNvPicPr preferRelativeResize="0"/>
          <p:nvPr/>
        </p:nvPicPr>
        <p:blipFill rotWithShape="1">
          <a:blip r:embed="rId6">
            <a:alphaModFix amt="34000"/>
          </a:blip>
          <a:srcRect b="674" l="54017" r="11355" t="36082"/>
          <a:stretch/>
        </p:blipFill>
        <p:spPr>
          <a:xfrm rot="-5400000">
            <a:off x="5792642" y="4819952"/>
            <a:ext cx="1719709" cy="2366806"/>
          </a:xfrm>
          <a:prstGeom prst="rtTriangle">
            <a:avLst/>
          </a:prstGeom>
          <a:noFill/>
          <a:ln>
            <a:noFill/>
          </a:ln>
        </p:spPr>
      </p:pic>
      <p:sp>
        <p:nvSpPr>
          <p:cNvPr id="20" name="Google Shape;20;p15"/>
          <p:cNvSpPr txBox="1"/>
          <p:nvPr>
            <p:ph type="title"/>
          </p:nvPr>
        </p:nvSpPr>
        <p:spPr>
          <a:xfrm>
            <a:off x="176047" y="175938"/>
            <a:ext cx="6157185" cy="397264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lt1"/>
              </a:buClr>
              <a:buSzPts val="8000"/>
              <a:buFont typeface="Montserrat"/>
              <a:buNone/>
              <a:defRPr b="0" i="0" sz="8000" u="none" cap="none" strike="noStrike">
                <a:solidFill>
                  <a:schemeClr val="lt1"/>
                </a:solidFill>
                <a:latin typeface="Montserrat"/>
                <a:ea typeface="Montserrat"/>
                <a:cs typeface="Montserrat"/>
                <a:sym typeface="Montserrat"/>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21" name="Shape 21"/>
        <p:cNvGrpSpPr/>
        <p:nvPr/>
      </p:nvGrpSpPr>
      <p:grpSpPr>
        <a:xfrm>
          <a:off x="0" y="0"/>
          <a:ext cx="0" cy="0"/>
          <a:chOff x="0" y="0"/>
          <a:chExt cx="0" cy="0"/>
        </a:xfrm>
      </p:grpSpPr>
      <p:sp>
        <p:nvSpPr>
          <p:cNvPr id="22" name="Google Shape;22;p16"/>
          <p:cNvSpPr/>
          <p:nvPr/>
        </p:nvSpPr>
        <p:spPr>
          <a:xfrm>
            <a:off x="0" y="1"/>
            <a:ext cx="12192000" cy="1037492"/>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pic>
        <p:nvPicPr>
          <p:cNvPr id="23" name="Google Shape;23;p16"/>
          <p:cNvPicPr preferRelativeResize="0"/>
          <p:nvPr/>
        </p:nvPicPr>
        <p:blipFill rotWithShape="1">
          <a:blip r:embed="rId2">
            <a:alphaModFix amt="34000"/>
          </a:blip>
          <a:srcRect b="35419" l="51339" r="-2839" t="39269"/>
          <a:stretch/>
        </p:blipFill>
        <p:spPr>
          <a:xfrm flipH="1">
            <a:off x="9304422" y="0"/>
            <a:ext cx="2887578" cy="1037492"/>
          </a:xfrm>
          <a:prstGeom prst="rect">
            <a:avLst/>
          </a:prstGeom>
          <a:noFill/>
          <a:ln>
            <a:noFill/>
          </a:ln>
        </p:spPr>
      </p:pic>
      <p:pic>
        <p:nvPicPr>
          <p:cNvPr id="24" name="Google Shape;24;p16"/>
          <p:cNvPicPr preferRelativeResize="0"/>
          <p:nvPr/>
        </p:nvPicPr>
        <p:blipFill rotWithShape="1">
          <a:blip r:embed="rId3">
            <a:alphaModFix/>
          </a:blip>
          <a:srcRect b="0" l="0" r="0" t="0"/>
          <a:stretch/>
        </p:blipFill>
        <p:spPr>
          <a:xfrm>
            <a:off x="9791700" y="111656"/>
            <a:ext cx="2027900" cy="803439"/>
          </a:xfrm>
          <a:prstGeom prst="rect">
            <a:avLst/>
          </a:prstGeom>
          <a:noFill/>
          <a:ln>
            <a:noFill/>
          </a:ln>
          <a:effectLst>
            <a:outerShdw blurRad="50800" rotWithShape="0" algn="tl" dir="2700000" dist="38100">
              <a:srgbClr val="000000">
                <a:alpha val="40000"/>
              </a:srgbClr>
            </a:outerShdw>
          </a:effectLst>
        </p:spPr>
      </p:pic>
      <p:sp>
        <p:nvSpPr>
          <p:cNvPr id="25" name="Google Shape;25;p16"/>
          <p:cNvSpPr/>
          <p:nvPr/>
        </p:nvSpPr>
        <p:spPr>
          <a:xfrm>
            <a:off x="-1778" y="6574604"/>
            <a:ext cx="12193777" cy="283396"/>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
        <p:nvSpPr>
          <p:cNvPr id="26" name="Google Shape;26;p16"/>
          <p:cNvSpPr/>
          <p:nvPr/>
        </p:nvSpPr>
        <p:spPr>
          <a:xfrm flipH="1" rot="10800000">
            <a:off x="-4504" y="6540436"/>
            <a:ext cx="12196504" cy="59527"/>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
        <p:nvSpPr>
          <p:cNvPr id="27" name="Google Shape;27;p16"/>
          <p:cNvSpPr txBox="1"/>
          <p:nvPr>
            <p:ph idx="1" type="body"/>
          </p:nvPr>
        </p:nvSpPr>
        <p:spPr>
          <a:xfrm>
            <a:off x="386632" y="1445923"/>
            <a:ext cx="5509008" cy="4775482"/>
          </a:xfrm>
          <a:prstGeom prst="rect">
            <a:avLst/>
          </a:prstGeom>
          <a:noFill/>
          <a:ln>
            <a:noFill/>
          </a:ln>
        </p:spPr>
        <p:txBody>
          <a:bodyPr anchorCtr="0" anchor="t" bIns="45700" lIns="91425" spcFirstLastPara="1" rIns="91425" wrap="square" tIns="45700">
            <a:noAutofit/>
          </a:bodyPr>
          <a:lstStyle>
            <a:lvl1pPr indent="-406400" lvl="0" marL="457200" marR="0" rtl="0" algn="l">
              <a:lnSpc>
                <a:spcPct val="115000"/>
              </a:lnSpc>
              <a:spcBef>
                <a:spcPts val="1000"/>
              </a:spcBef>
              <a:spcAft>
                <a:spcPts val="0"/>
              </a:spcAft>
              <a:buClr>
                <a:schemeClr val="dk1"/>
              </a:buClr>
              <a:buSzPts val="2800"/>
              <a:buFont typeface="Montserrat"/>
              <a:buChar char="❖"/>
              <a:defRPr b="0" i="0" sz="2800" u="none" cap="none" strike="noStrike">
                <a:solidFill>
                  <a:schemeClr val="dk1"/>
                </a:solidFill>
                <a:latin typeface="Montserrat"/>
                <a:ea typeface="Montserrat"/>
                <a:cs typeface="Montserrat"/>
                <a:sym typeface="Montserrat"/>
              </a:defRPr>
            </a:lvl1pPr>
            <a:lvl2pPr indent="-381000" lvl="1" marL="914400" marR="0" rtl="0" algn="l">
              <a:lnSpc>
                <a:spcPct val="115000"/>
              </a:lnSpc>
              <a:spcBef>
                <a:spcPts val="500"/>
              </a:spcBef>
              <a:spcAft>
                <a:spcPts val="0"/>
              </a:spcAft>
              <a:buClr>
                <a:schemeClr val="dk1"/>
              </a:buClr>
              <a:buSzPts val="2400"/>
              <a:buFont typeface="Montserrat"/>
              <a:buChar char="▪"/>
              <a:defRPr b="0" i="0" sz="2400" u="none" cap="none" strike="noStrike">
                <a:solidFill>
                  <a:schemeClr val="dk1"/>
                </a:solidFill>
                <a:latin typeface="Montserrat"/>
                <a:ea typeface="Montserrat"/>
                <a:cs typeface="Montserrat"/>
                <a:sym typeface="Montserrat"/>
              </a:defRPr>
            </a:lvl2pPr>
            <a:lvl3pPr indent="-355600" lvl="2" marL="1371600" marR="0" rtl="0" algn="l">
              <a:lnSpc>
                <a:spcPct val="115000"/>
              </a:lnSpc>
              <a:spcBef>
                <a:spcPts val="500"/>
              </a:spcBef>
              <a:spcAft>
                <a:spcPts val="0"/>
              </a:spcAft>
              <a:buClr>
                <a:schemeClr val="dk1"/>
              </a:buClr>
              <a:buSzPts val="2000"/>
              <a:buFont typeface="Montserrat"/>
              <a:buChar char="o"/>
              <a:defRPr b="0" i="0" sz="2000" u="none" cap="none" strike="noStrike">
                <a:solidFill>
                  <a:schemeClr val="dk1"/>
                </a:solidFill>
                <a:latin typeface="Montserrat"/>
                <a:ea typeface="Montserrat"/>
                <a:cs typeface="Montserrat"/>
                <a:sym typeface="Montserrat"/>
              </a:defRPr>
            </a:lvl3pPr>
            <a:lvl4pPr indent="-342900" lvl="3" marL="1828800" marR="0" rtl="0" algn="l">
              <a:lnSpc>
                <a:spcPct val="115000"/>
              </a:lnSpc>
              <a:spcBef>
                <a:spcPts val="500"/>
              </a:spcBef>
              <a:spcAft>
                <a:spcPts val="0"/>
              </a:spcAft>
              <a:buClr>
                <a:schemeClr val="dk1"/>
              </a:buClr>
              <a:buSzPts val="1800"/>
              <a:buFont typeface="Montserrat"/>
              <a:buChar char="•"/>
              <a:defRPr b="0" i="0" sz="1800" u="none" cap="none" strike="noStrike">
                <a:solidFill>
                  <a:schemeClr val="dk1"/>
                </a:solidFill>
                <a:latin typeface="Montserrat"/>
                <a:ea typeface="Montserrat"/>
                <a:cs typeface="Montserrat"/>
                <a:sym typeface="Montserrat"/>
              </a:defRPr>
            </a:lvl4pPr>
            <a:lvl5pPr indent="-342900" lvl="4" marL="2286000" marR="0" rtl="0" algn="l">
              <a:lnSpc>
                <a:spcPct val="115000"/>
              </a:lnSpc>
              <a:spcBef>
                <a:spcPts val="500"/>
              </a:spcBef>
              <a:spcAft>
                <a:spcPts val="0"/>
              </a:spcAft>
              <a:buClr>
                <a:schemeClr val="dk1"/>
              </a:buClr>
              <a:buSzPts val="1800"/>
              <a:buFont typeface="Montserrat"/>
              <a:buChar char="•"/>
              <a:defRPr b="0" i="0" sz="1800" u="none" cap="none" strike="noStrike">
                <a:solidFill>
                  <a:schemeClr val="dk1"/>
                </a:solidFill>
                <a:latin typeface="Montserrat"/>
                <a:ea typeface="Montserrat"/>
                <a:cs typeface="Montserrat"/>
                <a:sym typeface="Montserrat"/>
              </a:defRPr>
            </a:lvl5pPr>
            <a:lvl6pPr indent="-355600" lvl="5" marL="27432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6pPr>
            <a:lvl7pPr indent="-355600" lvl="6" marL="32004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7pPr>
            <a:lvl8pPr indent="-355600" lvl="7" marL="36576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8pPr>
            <a:lvl9pPr indent="-355600" lvl="8" marL="41148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9pPr>
          </a:lstStyle>
          <a:p/>
        </p:txBody>
      </p:sp>
      <p:sp>
        <p:nvSpPr>
          <p:cNvPr id="28" name="Google Shape;28;p16"/>
          <p:cNvSpPr txBox="1"/>
          <p:nvPr>
            <p:ph idx="2" type="body"/>
          </p:nvPr>
        </p:nvSpPr>
        <p:spPr>
          <a:xfrm>
            <a:off x="6296361" y="1445923"/>
            <a:ext cx="5509008" cy="4775482"/>
          </a:xfrm>
          <a:prstGeom prst="rect">
            <a:avLst/>
          </a:prstGeom>
          <a:noFill/>
          <a:ln>
            <a:noFill/>
          </a:ln>
        </p:spPr>
        <p:txBody>
          <a:bodyPr anchorCtr="0" anchor="t" bIns="45700" lIns="91425" spcFirstLastPara="1" rIns="91425" wrap="square" tIns="45700">
            <a:noAutofit/>
          </a:bodyPr>
          <a:lstStyle>
            <a:lvl1pPr indent="-406400" lvl="0" marL="457200" marR="0" rtl="0" algn="l">
              <a:lnSpc>
                <a:spcPct val="115000"/>
              </a:lnSpc>
              <a:spcBef>
                <a:spcPts val="1000"/>
              </a:spcBef>
              <a:spcAft>
                <a:spcPts val="0"/>
              </a:spcAft>
              <a:buClr>
                <a:schemeClr val="dk1"/>
              </a:buClr>
              <a:buSzPts val="2800"/>
              <a:buFont typeface="Montserrat"/>
              <a:buChar char="❖"/>
              <a:defRPr b="0" i="0" sz="2800" u="none" cap="none" strike="noStrike">
                <a:solidFill>
                  <a:schemeClr val="dk1"/>
                </a:solidFill>
                <a:latin typeface="Montserrat"/>
                <a:ea typeface="Montserrat"/>
                <a:cs typeface="Montserrat"/>
                <a:sym typeface="Montserrat"/>
              </a:defRPr>
            </a:lvl1pPr>
            <a:lvl2pPr indent="-381000" lvl="1" marL="914400" marR="0" rtl="0" algn="l">
              <a:lnSpc>
                <a:spcPct val="115000"/>
              </a:lnSpc>
              <a:spcBef>
                <a:spcPts val="500"/>
              </a:spcBef>
              <a:spcAft>
                <a:spcPts val="0"/>
              </a:spcAft>
              <a:buClr>
                <a:schemeClr val="dk1"/>
              </a:buClr>
              <a:buSzPts val="2400"/>
              <a:buFont typeface="Montserrat"/>
              <a:buChar char="▪"/>
              <a:defRPr b="0" i="0" sz="2400" u="none" cap="none" strike="noStrike">
                <a:solidFill>
                  <a:schemeClr val="dk1"/>
                </a:solidFill>
                <a:latin typeface="Montserrat"/>
                <a:ea typeface="Montserrat"/>
                <a:cs typeface="Montserrat"/>
                <a:sym typeface="Montserrat"/>
              </a:defRPr>
            </a:lvl2pPr>
            <a:lvl3pPr indent="-355600" lvl="2" marL="1371600" marR="0" rtl="0" algn="l">
              <a:lnSpc>
                <a:spcPct val="115000"/>
              </a:lnSpc>
              <a:spcBef>
                <a:spcPts val="500"/>
              </a:spcBef>
              <a:spcAft>
                <a:spcPts val="0"/>
              </a:spcAft>
              <a:buClr>
                <a:schemeClr val="dk1"/>
              </a:buClr>
              <a:buSzPts val="2000"/>
              <a:buFont typeface="Montserrat"/>
              <a:buChar char="o"/>
              <a:defRPr b="0" i="0" sz="2000" u="none" cap="none" strike="noStrike">
                <a:solidFill>
                  <a:schemeClr val="dk1"/>
                </a:solidFill>
                <a:latin typeface="Montserrat"/>
                <a:ea typeface="Montserrat"/>
                <a:cs typeface="Montserrat"/>
                <a:sym typeface="Montserrat"/>
              </a:defRPr>
            </a:lvl3pPr>
            <a:lvl4pPr indent="-342900" lvl="3" marL="1828800" marR="0" rtl="0" algn="l">
              <a:lnSpc>
                <a:spcPct val="115000"/>
              </a:lnSpc>
              <a:spcBef>
                <a:spcPts val="500"/>
              </a:spcBef>
              <a:spcAft>
                <a:spcPts val="0"/>
              </a:spcAft>
              <a:buClr>
                <a:schemeClr val="dk1"/>
              </a:buClr>
              <a:buSzPts val="1800"/>
              <a:buFont typeface="Montserrat"/>
              <a:buChar char="•"/>
              <a:defRPr b="0" i="0" sz="1800" u="none" cap="none" strike="noStrike">
                <a:solidFill>
                  <a:schemeClr val="dk1"/>
                </a:solidFill>
                <a:latin typeface="Montserrat"/>
                <a:ea typeface="Montserrat"/>
                <a:cs typeface="Montserrat"/>
                <a:sym typeface="Montserrat"/>
              </a:defRPr>
            </a:lvl4pPr>
            <a:lvl5pPr indent="-342900" lvl="4" marL="2286000" marR="0" rtl="0" algn="l">
              <a:lnSpc>
                <a:spcPct val="115000"/>
              </a:lnSpc>
              <a:spcBef>
                <a:spcPts val="500"/>
              </a:spcBef>
              <a:spcAft>
                <a:spcPts val="0"/>
              </a:spcAft>
              <a:buClr>
                <a:schemeClr val="dk1"/>
              </a:buClr>
              <a:buSzPts val="1800"/>
              <a:buFont typeface="Montserrat"/>
              <a:buChar char="•"/>
              <a:defRPr b="0" i="0" sz="1800" u="none" cap="none" strike="noStrike">
                <a:solidFill>
                  <a:schemeClr val="dk1"/>
                </a:solidFill>
                <a:latin typeface="Montserrat"/>
                <a:ea typeface="Montserrat"/>
                <a:cs typeface="Montserrat"/>
                <a:sym typeface="Montserrat"/>
              </a:defRPr>
            </a:lvl5pPr>
            <a:lvl6pPr indent="-355600" lvl="5" marL="27432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6pPr>
            <a:lvl7pPr indent="-355600" lvl="6" marL="32004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7pPr>
            <a:lvl8pPr indent="-355600" lvl="7" marL="36576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8pPr>
            <a:lvl9pPr indent="-355600" lvl="8" marL="41148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9pPr>
          </a:lstStyle>
          <a:p/>
        </p:txBody>
      </p:sp>
      <p:sp>
        <p:nvSpPr>
          <p:cNvPr id="29" name="Google Shape;29;p16"/>
          <p:cNvSpPr txBox="1"/>
          <p:nvPr/>
        </p:nvSpPr>
        <p:spPr>
          <a:xfrm>
            <a:off x="10265664" y="6574604"/>
            <a:ext cx="1925447" cy="307777"/>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400"/>
              <a:buFont typeface="Arial"/>
              <a:buNone/>
            </a:pPr>
            <a:r>
              <a:rPr b="1" i="0" lang="en-US" sz="1400" u="none" cap="none" strike="noStrike">
                <a:solidFill>
                  <a:schemeClr val="accent1"/>
                </a:solidFill>
                <a:latin typeface="Montserrat"/>
                <a:ea typeface="Montserrat"/>
                <a:cs typeface="Montserrat"/>
                <a:sym typeface="Montserrat"/>
              </a:rPr>
              <a:t>Slide </a:t>
            </a:r>
            <a:fld id="{00000000-1234-1234-1234-123412341234}" type="slidenum">
              <a:rPr b="1" i="0" lang="en-US" sz="1400" u="none" cap="none" strike="noStrike">
                <a:solidFill>
                  <a:schemeClr val="accent1"/>
                </a:solidFill>
                <a:latin typeface="Montserrat"/>
                <a:ea typeface="Montserrat"/>
                <a:cs typeface="Montserrat"/>
                <a:sym typeface="Montserrat"/>
              </a:rPr>
              <a:t>‹#›</a:t>
            </a:fld>
            <a:endParaRPr b="1" i="0" sz="1400" u="none" cap="none" strike="noStrike">
              <a:solidFill>
                <a:schemeClr val="accent1"/>
              </a:solidFill>
              <a:latin typeface="Montserrat"/>
              <a:ea typeface="Montserrat"/>
              <a:cs typeface="Montserrat"/>
              <a:sym typeface="Montserrat"/>
            </a:endParaRPr>
          </a:p>
        </p:txBody>
      </p:sp>
      <p:sp>
        <p:nvSpPr>
          <p:cNvPr id="30" name="Google Shape;30;p16"/>
          <p:cNvSpPr txBox="1"/>
          <p:nvPr>
            <p:ph type="title"/>
          </p:nvPr>
        </p:nvSpPr>
        <p:spPr>
          <a:xfrm>
            <a:off x="176048" y="175939"/>
            <a:ext cx="9386864" cy="7790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lt1"/>
              </a:buClr>
              <a:buSzPts val="4400"/>
              <a:buFont typeface="Montserrat"/>
              <a:buNone/>
              <a:defRPr b="0" i="0" sz="4400" u="none" cap="none" strike="noStrike">
                <a:solidFill>
                  <a:schemeClr val="lt1"/>
                </a:solidFill>
                <a:latin typeface="Montserrat"/>
                <a:ea typeface="Montserrat"/>
                <a:cs typeface="Montserrat"/>
                <a:sym typeface="Montserrat"/>
              </a:defRPr>
            </a:lvl1pPr>
            <a:lvl2pPr lvl="1"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2pPr>
            <a:lvl3pPr lvl="2"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3pPr>
            <a:lvl4pPr lvl="3"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4pPr>
            <a:lvl5pPr lvl="4"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5pPr>
            <a:lvl6pPr lvl="5"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6pPr>
            <a:lvl7pPr lvl="6"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7pPr>
            <a:lvl8pPr lvl="7"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8pPr>
            <a:lvl9pPr lvl="8"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9pPr>
          </a:lstStyle>
          <a:p/>
        </p:txBody>
      </p:sp>
      <p:sp>
        <p:nvSpPr>
          <p:cNvPr id="31" name="Google Shape;31;p16"/>
          <p:cNvSpPr txBox="1"/>
          <p:nvPr/>
        </p:nvSpPr>
        <p:spPr>
          <a:xfrm>
            <a:off x="-24375" y="6562800"/>
            <a:ext cx="58752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1" i="0" lang="en-US" sz="1400" u="none" cap="none" strike="noStrike">
                <a:solidFill>
                  <a:schemeClr val="accent1"/>
                </a:solidFill>
                <a:latin typeface="Montserrat"/>
                <a:ea typeface="Montserrat"/>
                <a:cs typeface="Montserrat"/>
                <a:sym typeface="Montserrat"/>
              </a:rPr>
              <a:t>SIT-41, 14-16 April 2026</a:t>
            </a:r>
            <a:endParaRPr b="1" i="0" sz="1400" u="none" cap="none" strike="noStrike">
              <a:solidFill>
                <a:schemeClr val="accent1"/>
              </a:solidFill>
              <a:latin typeface="Montserrat"/>
              <a:ea typeface="Montserrat"/>
              <a:cs typeface="Montserrat"/>
              <a:sym typeface="Montserrat"/>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32" name="Shape 32"/>
        <p:cNvGrpSpPr/>
        <p:nvPr/>
      </p:nvGrpSpPr>
      <p:grpSpPr>
        <a:xfrm>
          <a:off x="0" y="0"/>
          <a:ext cx="0" cy="0"/>
          <a:chOff x="0" y="0"/>
          <a:chExt cx="0" cy="0"/>
        </a:xfrm>
      </p:grpSpPr>
      <p:sp>
        <p:nvSpPr>
          <p:cNvPr id="33" name="Google Shape;33;p17"/>
          <p:cNvSpPr/>
          <p:nvPr/>
        </p:nvSpPr>
        <p:spPr>
          <a:xfrm>
            <a:off x="0" y="1"/>
            <a:ext cx="12192000" cy="1037492"/>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pic>
        <p:nvPicPr>
          <p:cNvPr id="34" name="Google Shape;34;p17"/>
          <p:cNvPicPr preferRelativeResize="0"/>
          <p:nvPr/>
        </p:nvPicPr>
        <p:blipFill rotWithShape="1">
          <a:blip r:embed="rId2">
            <a:alphaModFix amt="34000"/>
          </a:blip>
          <a:srcRect b="35419" l="51339" r="-2839" t="39269"/>
          <a:stretch/>
        </p:blipFill>
        <p:spPr>
          <a:xfrm flipH="1">
            <a:off x="9304422" y="0"/>
            <a:ext cx="2887578" cy="1037492"/>
          </a:xfrm>
          <a:prstGeom prst="rect">
            <a:avLst/>
          </a:prstGeom>
          <a:noFill/>
          <a:ln>
            <a:noFill/>
          </a:ln>
        </p:spPr>
      </p:pic>
      <p:pic>
        <p:nvPicPr>
          <p:cNvPr id="35" name="Google Shape;35;p17"/>
          <p:cNvPicPr preferRelativeResize="0"/>
          <p:nvPr/>
        </p:nvPicPr>
        <p:blipFill rotWithShape="1">
          <a:blip r:embed="rId3">
            <a:alphaModFix/>
          </a:blip>
          <a:srcRect b="0" l="0" r="0" t="0"/>
          <a:stretch/>
        </p:blipFill>
        <p:spPr>
          <a:xfrm>
            <a:off x="9791700" y="111656"/>
            <a:ext cx="2027900" cy="803439"/>
          </a:xfrm>
          <a:prstGeom prst="rect">
            <a:avLst/>
          </a:prstGeom>
          <a:noFill/>
          <a:ln>
            <a:noFill/>
          </a:ln>
          <a:effectLst>
            <a:outerShdw blurRad="50800" rotWithShape="0" algn="tl" dir="2700000" dist="38100">
              <a:srgbClr val="000000">
                <a:alpha val="40000"/>
              </a:srgbClr>
            </a:outerShdw>
          </a:effectLst>
        </p:spPr>
      </p:pic>
      <p:sp>
        <p:nvSpPr>
          <p:cNvPr id="36" name="Google Shape;36;p17"/>
          <p:cNvSpPr/>
          <p:nvPr/>
        </p:nvSpPr>
        <p:spPr>
          <a:xfrm>
            <a:off x="-1778" y="6574604"/>
            <a:ext cx="12193777" cy="283396"/>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
        <p:nvSpPr>
          <p:cNvPr id="37" name="Google Shape;37;p17"/>
          <p:cNvSpPr/>
          <p:nvPr/>
        </p:nvSpPr>
        <p:spPr>
          <a:xfrm flipH="1" rot="10800000">
            <a:off x="-4504" y="6540436"/>
            <a:ext cx="12196504" cy="59527"/>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
        <p:nvSpPr>
          <p:cNvPr id="38" name="Google Shape;38;p17"/>
          <p:cNvSpPr txBox="1"/>
          <p:nvPr/>
        </p:nvSpPr>
        <p:spPr>
          <a:xfrm>
            <a:off x="10265664" y="6574604"/>
            <a:ext cx="1925447" cy="307777"/>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400"/>
              <a:buFont typeface="Arial"/>
              <a:buNone/>
            </a:pPr>
            <a:r>
              <a:rPr b="1" i="0" lang="en-US" sz="1400" u="none" cap="none" strike="noStrike">
                <a:solidFill>
                  <a:schemeClr val="accent1"/>
                </a:solidFill>
                <a:latin typeface="Montserrat"/>
                <a:ea typeface="Montserrat"/>
                <a:cs typeface="Montserrat"/>
                <a:sym typeface="Montserrat"/>
              </a:rPr>
              <a:t>Slide </a:t>
            </a:r>
            <a:fld id="{00000000-1234-1234-1234-123412341234}" type="slidenum">
              <a:rPr b="1" i="0" lang="en-US" sz="1400" u="none" cap="none" strike="noStrike">
                <a:solidFill>
                  <a:schemeClr val="accent1"/>
                </a:solidFill>
                <a:latin typeface="Montserrat"/>
                <a:ea typeface="Montserrat"/>
                <a:cs typeface="Montserrat"/>
                <a:sym typeface="Montserrat"/>
              </a:rPr>
              <a:t>‹#›</a:t>
            </a:fld>
            <a:endParaRPr b="1" i="0" sz="1400" u="none" cap="none" strike="noStrike">
              <a:solidFill>
                <a:schemeClr val="accent1"/>
              </a:solidFill>
              <a:latin typeface="Montserrat"/>
              <a:ea typeface="Montserrat"/>
              <a:cs typeface="Montserrat"/>
              <a:sym typeface="Montserrat"/>
            </a:endParaRPr>
          </a:p>
        </p:txBody>
      </p:sp>
      <p:sp>
        <p:nvSpPr>
          <p:cNvPr id="39" name="Google Shape;39;p17"/>
          <p:cNvSpPr txBox="1"/>
          <p:nvPr/>
        </p:nvSpPr>
        <p:spPr>
          <a:xfrm>
            <a:off x="-24375" y="6562800"/>
            <a:ext cx="58752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accent1"/>
                </a:solidFill>
                <a:latin typeface="Montserrat"/>
                <a:ea typeface="Montserrat"/>
                <a:cs typeface="Montserrat"/>
                <a:sym typeface="Montserrat"/>
              </a:rPr>
              <a:t>SIT-41, 14-16 April 2026</a:t>
            </a:r>
            <a:endParaRPr b="1" i="0" sz="1400" u="none" cap="none" strike="noStrike">
              <a:solidFill>
                <a:schemeClr val="accent1"/>
              </a:solidFill>
              <a:latin typeface="Montserrat"/>
              <a:ea typeface="Montserrat"/>
              <a:cs typeface="Montserrat"/>
              <a:sym typeface="Montserrat"/>
            </a:endParaRPr>
          </a:p>
        </p:txBody>
      </p:sp>
      <p:sp>
        <p:nvSpPr>
          <p:cNvPr id="40" name="Google Shape;40;p17"/>
          <p:cNvSpPr txBox="1"/>
          <p:nvPr>
            <p:ph idx="1" type="body"/>
          </p:nvPr>
        </p:nvSpPr>
        <p:spPr>
          <a:xfrm>
            <a:off x="324233" y="1558533"/>
            <a:ext cx="11495400" cy="466290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115000"/>
              </a:lnSpc>
              <a:spcBef>
                <a:spcPts val="1000"/>
              </a:spcBef>
              <a:spcAft>
                <a:spcPts val="0"/>
              </a:spcAft>
              <a:buClr>
                <a:schemeClr val="dk1"/>
              </a:buClr>
              <a:buSzPts val="2800"/>
              <a:buFont typeface="Montserrat"/>
              <a:buChar char="❖"/>
              <a:defRPr b="0" i="0" sz="2800" u="none" cap="none" strike="noStrike">
                <a:solidFill>
                  <a:schemeClr val="dk1"/>
                </a:solidFill>
                <a:latin typeface="Montserrat"/>
                <a:ea typeface="Montserrat"/>
                <a:cs typeface="Montserrat"/>
                <a:sym typeface="Montserrat"/>
              </a:defRPr>
            </a:lvl1pPr>
            <a:lvl2pPr indent="-381000" lvl="1" marL="914400" marR="0" rtl="0" algn="l">
              <a:lnSpc>
                <a:spcPct val="115000"/>
              </a:lnSpc>
              <a:spcBef>
                <a:spcPts val="500"/>
              </a:spcBef>
              <a:spcAft>
                <a:spcPts val="0"/>
              </a:spcAft>
              <a:buClr>
                <a:schemeClr val="dk1"/>
              </a:buClr>
              <a:buSzPts val="2400"/>
              <a:buFont typeface="Montserrat"/>
              <a:buChar char="▪"/>
              <a:defRPr b="0" i="0" sz="2400" u="none" cap="none" strike="noStrike">
                <a:solidFill>
                  <a:schemeClr val="dk1"/>
                </a:solidFill>
                <a:latin typeface="Montserrat"/>
                <a:ea typeface="Montserrat"/>
                <a:cs typeface="Montserrat"/>
                <a:sym typeface="Montserrat"/>
              </a:defRPr>
            </a:lvl2pPr>
            <a:lvl3pPr indent="-355600" lvl="2" marL="1371600" marR="0" rtl="0" algn="l">
              <a:lnSpc>
                <a:spcPct val="115000"/>
              </a:lnSpc>
              <a:spcBef>
                <a:spcPts val="500"/>
              </a:spcBef>
              <a:spcAft>
                <a:spcPts val="0"/>
              </a:spcAft>
              <a:buClr>
                <a:schemeClr val="dk1"/>
              </a:buClr>
              <a:buSzPts val="2000"/>
              <a:buFont typeface="Montserrat"/>
              <a:buChar char="o"/>
              <a:defRPr b="0" i="0" sz="2000" u="none" cap="none" strike="noStrike">
                <a:solidFill>
                  <a:schemeClr val="dk1"/>
                </a:solidFill>
                <a:latin typeface="Montserrat"/>
                <a:ea typeface="Montserrat"/>
                <a:cs typeface="Montserrat"/>
                <a:sym typeface="Montserrat"/>
              </a:defRPr>
            </a:lvl3pPr>
            <a:lvl4pPr indent="-342900" lvl="3" marL="1828800" marR="0" rtl="0" algn="l">
              <a:lnSpc>
                <a:spcPct val="115000"/>
              </a:lnSpc>
              <a:spcBef>
                <a:spcPts val="500"/>
              </a:spcBef>
              <a:spcAft>
                <a:spcPts val="0"/>
              </a:spcAft>
              <a:buClr>
                <a:schemeClr val="dk1"/>
              </a:buClr>
              <a:buSzPts val="1800"/>
              <a:buFont typeface="Montserrat"/>
              <a:buChar char="•"/>
              <a:defRPr b="0" i="0" sz="1800" u="none" cap="none" strike="noStrike">
                <a:solidFill>
                  <a:schemeClr val="dk1"/>
                </a:solidFill>
                <a:latin typeface="Montserrat"/>
                <a:ea typeface="Montserrat"/>
                <a:cs typeface="Montserrat"/>
                <a:sym typeface="Montserrat"/>
              </a:defRPr>
            </a:lvl4pPr>
            <a:lvl5pPr indent="-342900" lvl="4" marL="2286000" marR="0" rtl="0" algn="l">
              <a:lnSpc>
                <a:spcPct val="115000"/>
              </a:lnSpc>
              <a:spcBef>
                <a:spcPts val="500"/>
              </a:spcBef>
              <a:spcAft>
                <a:spcPts val="0"/>
              </a:spcAft>
              <a:buClr>
                <a:schemeClr val="dk1"/>
              </a:buClr>
              <a:buSzPts val="1800"/>
              <a:buFont typeface="Montserrat"/>
              <a:buChar char="•"/>
              <a:defRPr b="0" i="0" sz="1800" u="none" cap="none" strike="noStrike">
                <a:solidFill>
                  <a:schemeClr val="dk1"/>
                </a:solidFill>
                <a:latin typeface="Montserrat"/>
                <a:ea typeface="Montserrat"/>
                <a:cs typeface="Montserrat"/>
                <a:sym typeface="Montserrat"/>
              </a:defRPr>
            </a:lvl5pPr>
            <a:lvl6pPr indent="-355600" lvl="5" marL="27432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6pPr>
            <a:lvl7pPr indent="-355600" lvl="6" marL="32004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7pPr>
            <a:lvl8pPr indent="-355600" lvl="7" marL="36576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8pPr>
            <a:lvl9pPr indent="-355600" lvl="8" marL="41148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9pPr>
          </a:lstStyle>
          <a:p/>
        </p:txBody>
      </p:sp>
      <p:sp>
        <p:nvSpPr>
          <p:cNvPr id="41" name="Google Shape;41;p17"/>
          <p:cNvSpPr txBox="1"/>
          <p:nvPr>
            <p:ph type="title"/>
          </p:nvPr>
        </p:nvSpPr>
        <p:spPr>
          <a:xfrm>
            <a:off x="176048" y="175939"/>
            <a:ext cx="9386864" cy="7790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lt1"/>
              </a:buClr>
              <a:buSzPts val="4400"/>
              <a:buFont typeface="Montserrat"/>
              <a:buNone/>
              <a:defRPr b="0" i="0" sz="4400" u="none" cap="none" strike="noStrike">
                <a:solidFill>
                  <a:schemeClr val="lt1"/>
                </a:solidFill>
                <a:latin typeface="Montserrat"/>
                <a:ea typeface="Montserrat"/>
                <a:cs typeface="Montserrat"/>
                <a:sym typeface="Montserrat"/>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p:cSld name="Content with Caption">
    <p:spTree>
      <p:nvGrpSpPr>
        <p:cNvPr id="42" name="Shape 42"/>
        <p:cNvGrpSpPr/>
        <p:nvPr/>
      </p:nvGrpSpPr>
      <p:grpSpPr>
        <a:xfrm>
          <a:off x="0" y="0"/>
          <a:ext cx="0" cy="0"/>
          <a:chOff x="0" y="0"/>
          <a:chExt cx="0" cy="0"/>
        </a:xfrm>
      </p:grpSpPr>
      <p:sp>
        <p:nvSpPr>
          <p:cNvPr id="43" name="Google Shape;43;p18"/>
          <p:cNvSpPr/>
          <p:nvPr/>
        </p:nvSpPr>
        <p:spPr>
          <a:xfrm>
            <a:off x="0" y="1"/>
            <a:ext cx="12192000" cy="1037492"/>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pic>
        <p:nvPicPr>
          <p:cNvPr id="44" name="Google Shape;44;p18"/>
          <p:cNvPicPr preferRelativeResize="0"/>
          <p:nvPr/>
        </p:nvPicPr>
        <p:blipFill rotWithShape="1">
          <a:blip r:embed="rId2">
            <a:alphaModFix amt="34000"/>
          </a:blip>
          <a:srcRect b="35419" l="51339" r="-2839" t="39269"/>
          <a:stretch/>
        </p:blipFill>
        <p:spPr>
          <a:xfrm flipH="1">
            <a:off x="9304422" y="0"/>
            <a:ext cx="2887578" cy="1037492"/>
          </a:xfrm>
          <a:prstGeom prst="rect">
            <a:avLst/>
          </a:prstGeom>
          <a:noFill/>
          <a:ln>
            <a:noFill/>
          </a:ln>
        </p:spPr>
      </p:pic>
      <p:pic>
        <p:nvPicPr>
          <p:cNvPr id="45" name="Google Shape;45;p18"/>
          <p:cNvPicPr preferRelativeResize="0"/>
          <p:nvPr/>
        </p:nvPicPr>
        <p:blipFill rotWithShape="1">
          <a:blip r:embed="rId3">
            <a:alphaModFix/>
          </a:blip>
          <a:srcRect b="0" l="0" r="0" t="0"/>
          <a:stretch/>
        </p:blipFill>
        <p:spPr>
          <a:xfrm>
            <a:off x="9791700" y="111656"/>
            <a:ext cx="2027900" cy="803439"/>
          </a:xfrm>
          <a:prstGeom prst="rect">
            <a:avLst/>
          </a:prstGeom>
          <a:noFill/>
          <a:ln>
            <a:noFill/>
          </a:ln>
          <a:effectLst>
            <a:outerShdw blurRad="50800" rotWithShape="0" algn="tl" dir="2700000" dist="38100">
              <a:srgbClr val="000000">
                <a:alpha val="40000"/>
              </a:srgbClr>
            </a:outerShdw>
          </a:effectLst>
        </p:spPr>
      </p:pic>
      <p:sp>
        <p:nvSpPr>
          <p:cNvPr id="46" name="Google Shape;46;p18"/>
          <p:cNvSpPr/>
          <p:nvPr/>
        </p:nvSpPr>
        <p:spPr>
          <a:xfrm>
            <a:off x="-1778" y="6574604"/>
            <a:ext cx="12193777" cy="283396"/>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
        <p:nvSpPr>
          <p:cNvPr id="47" name="Google Shape;47;p18"/>
          <p:cNvSpPr/>
          <p:nvPr/>
        </p:nvSpPr>
        <p:spPr>
          <a:xfrm flipH="1" rot="10800000">
            <a:off x="-4504" y="6540436"/>
            <a:ext cx="12196504" cy="59527"/>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
        <p:nvSpPr>
          <p:cNvPr id="48" name="Google Shape;48;p18"/>
          <p:cNvSpPr txBox="1"/>
          <p:nvPr>
            <p:ph idx="1" type="body"/>
          </p:nvPr>
        </p:nvSpPr>
        <p:spPr>
          <a:xfrm>
            <a:off x="5180012" y="1373852"/>
            <a:ext cx="6172200" cy="4694402"/>
          </a:xfrm>
          <a:prstGeom prst="rect">
            <a:avLst/>
          </a:prstGeom>
          <a:noFill/>
          <a:ln>
            <a:noFill/>
          </a:ln>
        </p:spPr>
        <p:txBody>
          <a:bodyPr anchorCtr="0" anchor="t" bIns="45700" lIns="91425" spcFirstLastPara="1" rIns="91425" wrap="square" tIns="45700">
            <a:noAutofit/>
          </a:bodyPr>
          <a:lstStyle>
            <a:lvl1pPr indent="-431800" lvl="0" marL="457200" marR="0" rtl="0" algn="l">
              <a:lnSpc>
                <a:spcPct val="115000"/>
              </a:lnSpc>
              <a:spcBef>
                <a:spcPts val="1000"/>
              </a:spcBef>
              <a:spcAft>
                <a:spcPts val="0"/>
              </a:spcAft>
              <a:buClr>
                <a:schemeClr val="dk1"/>
              </a:buClr>
              <a:buSzPts val="3200"/>
              <a:buFont typeface="Montserrat"/>
              <a:buChar char="❖"/>
              <a:defRPr b="0" i="0" sz="3200" u="none" cap="none" strike="noStrike">
                <a:solidFill>
                  <a:schemeClr val="dk1"/>
                </a:solidFill>
                <a:latin typeface="Montserrat"/>
                <a:ea typeface="Montserrat"/>
                <a:cs typeface="Montserrat"/>
                <a:sym typeface="Montserrat"/>
              </a:defRPr>
            </a:lvl1pPr>
            <a:lvl2pPr indent="-406400" lvl="1" marL="914400" marR="0" rtl="0" algn="l">
              <a:lnSpc>
                <a:spcPct val="115000"/>
              </a:lnSpc>
              <a:spcBef>
                <a:spcPts val="500"/>
              </a:spcBef>
              <a:spcAft>
                <a:spcPts val="0"/>
              </a:spcAft>
              <a:buClr>
                <a:schemeClr val="dk1"/>
              </a:buClr>
              <a:buSzPts val="2800"/>
              <a:buFont typeface="Montserrat"/>
              <a:buChar char="▪"/>
              <a:defRPr b="0" i="0" sz="2800" u="none" cap="none" strike="noStrike">
                <a:solidFill>
                  <a:schemeClr val="dk1"/>
                </a:solidFill>
                <a:latin typeface="Montserrat"/>
                <a:ea typeface="Montserrat"/>
                <a:cs typeface="Montserrat"/>
                <a:sym typeface="Montserrat"/>
              </a:defRPr>
            </a:lvl2pPr>
            <a:lvl3pPr indent="-381000" lvl="2" marL="1371600" marR="0" rtl="0" algn="l">
              <a:lnSpc>
                <a:spcPct val="115000"/>
              </a:lnSpc>
              <a:spcBef>
                <a:spcPts val="500"/>
              </a:spcBef>
              <a:spcAft>
                <a:spcPts val="0"/>
              </a:spcAft>
              <a:buClr>
                <a:schemeClr val="dk1"/>
              </a:buClr>
              <a:buSzPts val="2400"/>
              <a:buFont typeface="Montserrat"/>
              <a:buChar char="o"/>
              <a:defRPr b="0" i="0" sz="2400" u="none" cap="none" strike="noStrike">
                <a:solidFill>
                  <a:schemeClr val="dk1"/>
                </a:solidFill>
                <a:latin typeface="Montserrat"/>
                <a:ea typeface="Montserrat"/>
                <a:cs typeface="Montserrat"/>
                <a:sym typeface="Montserrat"/>
              </a:defRPr>
            </a:lvl3pPr>
            <a:lvl4pPr indent="-355600" lvl="3" marL="18288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4pPr>
            <a:lvl5pPr indent="-355600" lvl="4" marL="22860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5pPr>
            <a:lvl6pPr indent="-355600" lvl="5" marL="27432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6pPr>
            <a:lvl7pPr indent="-355600" lvl="6" marL="32004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7pPr>
            <a:lvl8pPr indent="-355600" lvl="7" marL="36576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8pPr>
            <a:lvl9pPr indent="-355600" lvl="8" marL="41148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9pPr>
          </a:lstStyle>
          <a:p/>
        </p:txBody>
      </p:sp>
      <p:sp>
        <p:nvSpPr>
          <p:cNvPr id="49" name="Google Shape;49;p18"/>
          <p:cNvSpPr txBox="1"/>
          <p:nvPr>
            <p:ph idx="2" type="body"/>
          </p:nvPr>
        </p:nvSpPr>
        <p:spPr>
          <a:xfrm>
            <a:off x="839788" y="1373852"/>
            <a:ext cx="3932237" cy="463055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15000"/>
              </a:lnSpc>
              <a:spcBef>
                <a:spcPts val="1000"/>
              </a:spcBef>
              <a:spcAft>
                <a:spcPts val="0"/>
              </a:spcAft>
              <a:buClr>
                <a:schemeClr val="dk1"/>
              </a:buClr>
              <a:buSzPts val="1600"/>
              <a:buFont typeface="Montserrat"/>
              <a:buNone/>
              <a:defRPr b="0" i="0" sz="1600" u="none" cap="none" strike="noStrike">
                <a:solidFill>
                  <a:schemeClr val="dk1"/>
                </a:solidFill>
                <a:latin typeface="Montserrat"/>
                <a:ea typeface="Montserrat"/>
                <a:cs typeface="Montserrat"/>
                <a:sym typeface="Montserrat"/>
              </a:defRPr>
            </a:lvl1pPr>
            <a:lvl2pPr indent="-228600" lvl="1" marL="914400" marR="0" rtl="0" algn="l">
              <a:lnSpc>
                <a:spcPct val="115000"/>
              </a:lnSpc>
              <a:spcBef>
                <a:spcPts val="500"/>
              </a:spcBef>
              <a:spcAft>
                <a:spcPts val="0"/>
              </a:spcAft>
              <a:buClr>
                <a:schemeClr val="dk1"/>
              </a:buClr>
              <a:buSzPts val="1400"/>
              <a:buFont typeface="Montserrat"/>
              <a:buNone/>
              <a:defRPr b="0" i="0" sz="1400" u="none" cap="none" strike="noStrike">
                <a:solidFill>
                  <a:schemeClr val="dk1"/>
                </a:solidFill>
                <a:latin typeface="Montserrat"/>
                <a:ea typeface="Montserrat"/>
                <a:cs typeface="Montserrat"/>
                <a:sym typeface="Montserrat"/>
              </a:defRPr>
            </a:lvl2pPr>
            <a:lvl3pPr indent="-228600" lvl="2" marL="1371600" marR="0" rtl="0" algn="l">
              <a:lnSpc>
                <a:spcPct val="115000"/>
              </a:lnSpc>
              <a:spcBef>
                <a:spcPts val="500"/>
              </a:spcBef>
              <a:spcAft>
                <a:spcPts val="0"/>
              </a:spcAft>
              <a:buClr>
                <a:schemeClr val="dk1"/>
              </a:buClr>
              <a:buSzPts val="1200"/>
              <a:buFont typeface="Montserrat"/>
              <a:buNone/>
              <a:defRPr b="0" i="0" sz="1200" u="none" cap="none" strike="noStrike">
                <a:solidFill>
                  <a:schemeClr val="dk1"/>
                </a:solidFill>
                <a:latin typeface="Montserrat"/>
                <a:ea typeface="Montserrat"/>
                <a:cs typeface="Montserrat"/>
                <a:sym typeface="Montserrat"/>
              </a:defRPr>
            </a:lvl3pPr>
            <a:lvl4pPr indent="-228600" lvl="3" marL="1828800" marR="0" rtl="0" algn="l">
              <a:lnSpc>
                <a:spcPct val="115000"/>
              </a:lnSpc>
              <a:spcBef>
                <a:spcPts val="500"/>
              </a:spcBef>
              <a:spcAft>
                <a:spcPts val="0"/>
              </a:spcAft>
              <a:buClr>
                <a:schemeClr val="dk1"/>
              </a:buClr>
              <a:buSzPts val="1000"/>
              <a:buFont typeface="Montserrat"/>
              <a:buNone/>
              <a:defRPr b="0" i="0" sz="1000" u="none" cap="none" strike="noStrike">
                <a:solidFill>
                  <a:schemeClr val="dk1"/>
                </a:solidFill>
                <a:latin typeface="Montserrat"/>
                <a:ea typeface="Montserrat"/>
                <a:cs typeface="Montserrat"/>
                <a:sym typeface="Montserrat"/>
              </a:defRPr>
            </a:lvl4pPr>
            <a:lvl5pPr indent="-228600" lvl="4" marL="2286000" marR="0" rtl="0" algn="l">
              <a:lnSpc>
                <a:spcPct val="115000"/>
              </a:lnSpc>
              <a:spcBef>
                <a:spcPts val="500"/>
              </a:spcBef>
              <a:spcAft>
                <a:spcPts val="0"/>
              </a:spcAft>
              <a:buClr>
                <a:schemeClr val="dk1"/>
              </a:buClr>
              <a:buSzPts val="1000"/>
              <a:buFont typeface="Montserrat"/>
              <a:buNone/>
              <a:defRPr b="0" i="0" sz="1000" u="none" cap="none" strike="noStrike">
                <a:solidFill>
                  <a:schemeClr val="dk1"/>
                </a:solidFill>
                <a:latin typeface="Montserrat"/>
                <a:ea typeface="Montserrat"/>
                <a:cs typeface="Montserrat"/>
                <a:sym typeface="Montserrat"/>
              </a:defRPr>
            </a:lvl5pPr>
            <a:lvl6pPr indent="-228600" lvl="5" marL="2743200" marR="0" rtl="0" algn="l">
              <a:lnSpc>
                <a:spcPct val="115000"/>
              </a:lnSpc>
              <a:spcBef>
                <a:spcPts val="500"/>
              </a:spcBef>
              <a:spcAft>
                <a:spcPts val="0"/>
              </a:spcAft>
              <a:buClr>
                <a:schemeClr val="dk1"/>
              </a:buClr>
              <a:buSzPts val="1000"/>
              <a:buFont typeface="Montserrat"/>
              <a:buNone/>
              <a:defRPr b="0" i="0" sz="1000" u="none" cap="none" strike="noStrike">
                <a:solidFill>
                  <a:schemeClr val="dk1"/>
                </a:solidFill>
                <a:latin typeface="Montserrat"/>
                <a:ea typeface="Montserrat"/>
                <a:cs typeface="Montserrat"/>
                <a:sym typeface="Montserrat"/>
              </a:defRPr>
            </a:lvl6pPr>
            <a:lvl7pPr indent="-228600" lvl="6" marL="3200400" marR="0" rtl="0" algn="l">
              <a:lnSpc>
                <a:spcPct val="115000"/>
              </a:lnSpc>
              <a:spcBef>
                <a:spcPts val="500"/>
              </a:spcBef>
              <a:spcAft>
                <a:spcPts val="0"/>
              </a:spcAft>
              <a:buClr>
                <a:schemeClr val="dk1"/>
              </a:buClr>
              <a:buSzPts val="1000"/>
              <a:buFont typeface="Montserrat"/>
              <a:buNone/>
              <a:defRPr b="0" i="0" sz="1000" u="none" cap="none" strike="noStrike">
                <a:solidFill>
                  <a:schemeClr val="dk1"/>
                </a:solidFill>
                <a:latin typeface="Montserrat"/>
                <a:ea typeface="Montserrat"/>
                <a:cs typeface="Montserrat"/>
                <a:sym typeface="Montserrat"/>
              </a:defRPr>
            </a:lvl7pPr>
            <a:lvl8pPr indent="-228600" lvl="7" marL="3657600" marR="0" rtl="0" algn="l">
              <a:lnSpc>
                <a:spcPct val="115000"/>
              </a:lnSpc>
              <a:spcBef>
                <a:spcPts val="500"/>
              </a:spcBef>
              <a:spcAft>
                <a:spcPts val="0"/>
              </a:spcAft>
              <a:buClr>
                <a:schemeClr val="dk1"/>
              </a:buClr>
              <a:buSzPts val="1000"/>
              <a:buFont typeface="Montserrat"/>
              <a:buNone/>
              <a:defRPr b="0" i="0" sz="1000" u="none" cap="none" strike="noStrike">
                <a:solidFill>
                  <a:schemeClr val="dk1"/>
                </a:solidFill>
                <a:latin typeface="Montserrat"/>
                <a:ea typeface="Montserrat"/>
                <a:cs typeface="Montserrat"/>
                <a:sym typeface="Montserrat"/>
              </a:defRPr>
            </a:lvl8pPr>
            <a:lvl9pPr indent="-228600" lvl="8" marL="4114800" marR="0" rtl="0" algn="l">
              <a:lnSpc>
                <a:spcPct val="115000"/>
              </a:lnSpc>
              <a:spcBef>
                <a:spcPts val="500"/>
              </a:spcBef>
              <a:spcAft>
                <a:spcPts val="0"/>
              </a:spcAft>
              <a:buClr>
                <a:schemeClr val="dk1"/>
              </a:buClr>
              <a:buSzPts val="1000"/>
              <a:buFont typeface="Montserrat"/>
              <a:buNone/>
              <a:defRPr b="0" i="0" sz="1000" u="none" cap="none" strike="noStrike">
                <a:solidFill>
                  <a:schemeClr val="dk1"/>
                </a:solidFill>
                <a:latin typeface="Montserrat"/>
                <a:ea typeface="Montserrat"/>
                <a:cs typeface="Montserrat"/>
                <a:sym typeface="Montserrat"/>
              </a:defRPr>
            </a:lvl9pPr>
          </a:lstStyle>
          <a:p/>
        </p:txBody>
      </p:sp>
      <p:sp>
        <p:nvSpPr>
          <p:cNvPr id="50" name="Google Shape;50;p18"/>
          <p:cNvSpPr txBox="1"/>
          <p:nvPr/>
        </p:nvSpPr>
        <p:spPr>
          <a:xfrm>
            <a:off x="10265664" y="6574604"/>
            <a:ext cx="1925447" cy="307777"/>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400"/>
              <a:buFont typeface="Arial"/>
              <a:buNone/>
            </a:pPr>
            <a:r>
              <a:rPr b="1" i="0" lang="en-US" sz="1400" u="none" cap="none" strike="noStrike">
                <a:solidFill>
                  <a:schemeClr val="accent1"/>
                </a:solidFill>
                <a:latin typeface="Montserrat"/>
                <a:ea typeface="Montserrat"/>
                <a:cs typeface="Montserrat"/>
                <a:sym typeface="Montserrat"/>
              </a:rPr>
              <a:t>Slide </a:t>
            </a:r>
            <a:fld id="{00000000-1234-1234-1234-123412341234}" type="slidenum">
              <a:rPr b="1" i="0" lang="en-US" sz="1400" u="none" cap="none" strike="noStrike">
                <a:solidFill>
                  <a:schemeClr val="accent1"/>
                </a:solidFill>
                <a:latin typeface="Montserrat"/>
                <a:ea typeface="Montserrat"/>
                <a:cs typeface="Montserrat"/>
                <a:sym typeface="Montserrat"/>
              </a:rPr>
              <a:t>‹#›</a:t>
            </a:fld>
            <a:endParaRPr b="1" i="0" sz="1400" u="none" cap="none" strike="noStrike">
              <a:solidFill>
                <a:schemeClr val="accent1"/>
              </a:solidFill>
              <a:latin typeface="Montserrat"/>
              <a:ea typeface="Montserrat"/>
              <a:cs typeface="Montserrat"/>
              <a:sym typeface="Montserrat"/>
            </a:endParaRPr>
          </a:p>
        </p:txBody>
      </p:sp>
      <p:sp>
        <p:nvSpPr>
          <p:cNvPr id="51" name="Google Shape;51;p18"/>
          <p:cNvSpPr txBox="1"/>
          <p:nvPr>
            <p:ph type="title"/>
          </p:nvPr>
        </p:nvSpPr>
        <p:spPr>
          <a:xfrm>
            <a:off x="176048" y="175939"/>
            <a:ext cx="9386864" cy="7790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lt1"/>
              </a:buClr>
              <a:buSzPts val="4400"/>
              <a:buFont typeface="Montserrat"/>
              <a:buNone/>
              <a:defRPr b="0" i="0" sz="4400" u="none" cap="none" strike="noStrike">
                <a:solidFill>
                  <a:schemeClr val="lt1"/>
                </a:solidFill>
                <a:latin typeface="Montserrat"/>
                <a:ea typeface="Montserrat"/>
                <a:cs typeface="Montserrat"/>
                <a:sym typeface="Montserrat"/>
              </a:defRPr>
            </a:lvl1pPr>
            <a:lvl2pPr lvl="1"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2pPr>
            <a:lvl3pPr lvl="2"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3pPr>
            <a:lvl4pPr lvl="3"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4pPr>
            <a:lvl5pPr lvl="4"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5pPr>
            <a:lvl6pPr lvl="5"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6pPr>
            <a:lvl7pPr lvl="6"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7pPr>
            <a:lvl8pPr lvl="7"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8pPr>
            <a:lvl9pPr lvl="8"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9pPr>
          </a:lstStyle>
          <a:p/>
        </p:txBody>
      </p:sp>
      <p:sp>
        <p:nvSpPr>
          <p:cNvPr id="52" name="Google Shape;52;p18"/>
          <p:cNvSpPr txBox="1"/>
          <p:nvPr/>
        </p:nvSpPr>
        <p:spPr>
          <a:xfrm>
            <a:off x="-24375" y="6562800"/>
            <a:ext cx="58752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1" i="0" lang="en-US" sz="1400" u="none" cap="none" strike="noStrike">
                <a:solidFill>
                  <a:schemeClr val="accent1"/>
                </a:solidFill>
                <a:latin typeface="Montserrat"/>
                <a:ea typeface="Montserrat"/>
                <a:cs typeface="Montserrat"/>
                <a:sym typeface="Montserrat"/>
              </a:rPr>
              <a:t>SIT-41, 14-16 April 2026</a:t>
            </a:r>
            <a:endParaRPr b="1" i="0" sz="1400" u="none" cap="none" strike="noStrike">
              <a:solidFill>
                <a:schemeClr val="accent1"/>
              </a:solidFill>
              <a:latin typeface="Montserrat"/>
              <a:ea typeface="Montserrat"/>
              <a:cs typeface="Montserrat"/>
              <a:sym typeface="Montserrat"/>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53" name="Shape 53"/>
        <p:cNvGrpSpPr/>
        <p:nvPr/>
      </p:nvGrpSpPr>
      <p:grpSpPr>
        <a:xfrm>
          <a:off x="0" y="0"/>
          <a:ext cx="0" cy="0"/>
          <a:chOff x="0" y="0"/>
          <a:chExt cx="0" cy="0"/>
        </a:xfrm>
      </p:grpSpPr>
      <p:sp>
        <p:nvSpPr>
          <p:cNvPr id="54" name="Google Shape;54;p19"/>
          <p:cNvSpPr/>
          <p:nvPr/>
        </p:nvSpPr>
        <p:spPr>
          <a:xfrm>
            <a:off x="0" y="1"/>
            <a:ext cx="12192000" cy="1037492"/>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pic>
        <p:nvPicPr>
          <p:cNvPr id="55" name="Google Shape;55;p19"/>
          <p:cNvPicPr preferRelativeResize="0"/>
          <p:nvPr/>
        </p:nvPicPr>
        <p:blipFill rotWithShape="1">
          <a:blip r:embed="rId2">
            <a:alphaModFix amt="34000"/>
          </a:blip>
          <a:srcRect b="35419" l="51339" r="-2839" t="39269"/>
          <a:stretch/>
        </p:blipFill>
        <p:spPr>
          <a:xfrm flipH="1">
            <a:off x="9304422" y="0"/>
            <a:ext cx="2887578" cy="1037492"/>
          </a:xfrm>
          <a:prstGeom prst="rect">
            <a:avLst/>
          </a:prstGeom>
          <a:noFill/>
          <a:ln>
            <a:noFill/>
          </a:ln>
        </p:spPr>
      </p:pic>
      <p:pic>
        <p:nvPicPr>
          <p:cNvPr id="56" name="Google Shape;56;p19"/>
          <p:cNvPicPr preferRelativeResize="0"/>
          <p:nvPr/>
        </p:nvPicPr>
        <p:blipFill rotWithShape="1">
          <a:blip r:embed="rId3">
            <a:alphaModFix/>
          </a:blip>
          <a:srcRect b="0" l="0" r="0" t="0"/>
          <a:stretch/>
        </p:blipFill>
        <p:spPr>
          <a:xfrm>
            <a:off x="9791700" y="111656"/>
            <a:ext cx="2027900" cy="803439"/>
          </a:xfrm>
          <a:prstGeom prst="rect">
            <a:avLst/>
          </a:prstGeom>
          <a:noFill/>
          <a:ln>
            <a:noFill/>
          </a:ln>
          <a:effectLst>
            <a:outerShdw blurRad="50800" rotWithShape="0" algn="tl" dir="2700000" dist="38100">
              <a:srgbClr val="000000">
                <a:alpha val="40000"/>
              </a:srgbClr>
            </a:outerShdw>
          </a:effectLst>
        </p:spPr>
      </p:pic>
      <p:sp>
        <p:nvSpPr>
          <p:cNvPr id="57" name="Google Shape;57;p19"/>
          <p:cNvSpPr/>
          <p:nvPr/>
        </p:nvSpPr>
        <p:spPr>
          <a:xfrm>
            <a:off x="-1778" y="6574604"/>
            <a:ext cx="12193777" cy="283396"/>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
        <p:nvSpPr>
          <p:cNvPr id="58" name="Google Shape;58;p19"/>
          <p:cNvSpPr/>
          <p:nvPr/>
        </p:nvSpPr>
        <p:spPr>
          <a:xfrm flipH="1" rot="10800000">
            <a:off x="-4504" y="6540436"/>
            <a:ext cx="12196504" cy="59527"/>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
        <p:nvSpPr>
          <p:cNvPr id="59" name="Google Shape;59;p19"/>
          <p:cNvSpPr txBox="1"/>
          <p:nvPr/>
        </p:nvSpPr>
        <p:spPr>
          <a:xfrm>
            <a:off x="10265664" y="6574604"/>
            <a:ext cx="1925447" cy="307777"/>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400"/>
              <a:buFont typeface="Arial"/>
              <a:buNone/>
            </a:pPr>
            <a:r>
              <a:rPr b="1" i="0" lang="en-US" sz="1400" u="none" cap="none" strike="noStrike">
                <a:solidFill>
                  <a:schemeClr val="accent1"/>
                </a:solidFill>
                <a:latin typeface="Montserrat"/>
                <a:ea typeface="Montserrat"/>
                <a:cs typeface="Montserrat"/>
                <a:sym typeface="Montserrat"/>
              </a:rPr>
              <a:t>Slide </a:t>
            </a:r>
            <a:fld id="{00000000-1234-1234-1234-123412341234}" type="slidenum">
              <a:rPr b="1" i="0" lang="en-US" sz="1400" u="none" cap="none" strike="noStrike">
                <a:solidFill>
                  <a:schemeClr val="accent1"/>
                </a:solidFill>
                <a:latin typeface="Montserrat"/>
                <a:ea typeface="Montserrat"/>
                <a:cs typeface="Montserrat"/>
                <a:sym typeface="Montserrat"/>
              </a:rPr>
              <a:t>‹#›</a:t>
            </a:fld>
            <a:endParaRPr b="1" i="0" sz="1400" u="none" cap="none" strike="noStrike">
              <a:solidFill>
                <a:schemeClr val="accent1"/>
              </a:solidFill>
              <a:latin typeface="Montserrat"/>
              <a:ea typeface="Montserrat"/>
              <a:cs typeface="Montserrat"/>
              <a:sym typeface="Montserrat"/>
            </a:endParaRPr>
          </a:p>
        </p:txBody>
      </p:sp>
      <p:sp>
        <p:nvSpPr>
          <p:cNvPr id="60" name="Google Shape;60;p19"/>
          <p:cNvSpPr txBox="1"/>
          <p:nvPr>
            <p:ph type="title"/>
          </p:nvPr>
        </p:nvSpPr>
        <p:spPr>
          <a:xfrm>
            <a:off x="176048" y="175939"/>
            <a:ext cx="9386864" cy="7790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lt1"/>
              </a:buClr>
              <a:buSzPts val="4400"/>
              <a:buFont typeface="Montserrat"/>
              <a:buNone/>
              <a:defRPr b="0" i="0" sz="4400" u="none" cap="none" strike="noStrike">
                <a:solidFill>
                  <a:schemeClr val="lt1"/>
                </a:solidFill>
                <a:latin typeface="Montserrat"/>
                <a:ea typeface="Montserrat"/>
                <a:cs typeface="Montserrat"/>
                <a:sym typeface="Montserrat"/>
              </a:defRPr>
            </a:lvl1pPr>
            <a:lvl2pPr lvl="1"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2pPr>
            <a:lvl3pPr lvl="2"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3pPr>
            <a:lvl4pPr lvl="3"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4pPr>
            <a:lvl5pPr lvl="4"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5pPr>
            <a:lvl6pPr lvl="5"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6pPr>
            <a:lvl7pPr lvl="6"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7pPr>
            <a:lvl8pPr lvl="7"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8pPr>
            <a:lvl9pPr lvl="8"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9pPr>
          </a:lstStyle>
          <a:p/>
        </p:txBody>
      </p:sp>
      <p:sp>
        <p:nvSpPr>
          <p:cNvPr id="61" name="Google Shape;61;p19"/>
          <p:cNvSpPr txBox="1"/>
          <p:nvPr/>
        </p:nvSpPr>
        <p:spPr>
          <a:xfrm>
            <a:off x="-24375" y="6562800"/>
            <a:ext cx="58752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1" i="0" lang="en-US" sz="1400" u="none" cap="none" strike="noStrike">
                <a:solidFill>
                  <a:schemeClr val="accent1"/>
                </a:solidFill>
                <a:latin typeface="Montserrat"/>
                <a:ea typeface="Montserrat"/>
                <a:cs typeface="Montserrat"/>
                <a:sym typeface="Montserrat"/>
              </a:rPr>
              <a:t>SIT-41, 14-16 April 2026</a:t>
            </a:r>
            <a:endParaRPr b="1" i="0" sz="1400" u="none" cap="none" strike="noStrike">
              <a:solidFill>
                <a:schemeClr val="accent1"/>
              </a:solidFill>
              <a:latin typeface="Montserrat"/>
              <a:ea typeface="Montserrat"/>
              <a:cs typeface="Montserrat"/>
              <a:sym typeface="Montserrat"/>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7.pn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4"/>
          <p:cNvSpPr/>
          <p:nvPr/>
        </p:nvSpPr>
        <p:spPr>
          <a:xfrm>
            <a:off x="0" y="1"/>
            <a:ext cx="12192000" cy="1037492"/>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pic>
        <p:nvPicPr>
          <p:cNvPr id="7" name="Google Shape;7;p14"/>
          <p:cNvPicPr preferRelativeResize="0"/>
          <p:nvPr/>
        </p:nvPicPr>
        <p:blipFill rotWithShape="1">
          <a:blip r:embed="rId1">
            <a:alphaModFix amt="34000"/>
          </a:blip>
          <a:srcRect b="35419" l="51339" r="-2839" t="39269"/>
          <a:stretch/>
        </p:blipFill>
        <p:spPr>
          <a:xfrm flipH="1">
            <a:off x="9304422" y="0"/>
            <a:ext cx="2887578" cy="1037492"/>
          </a:xfrm>
          <a:prstGeom prst="rect">
            <a:avLst/>
          </a:prstGeom>
          <a:noFill/>
          <a:ln>
            <a:noFill/>
          </a:ln>
        </p:spPr>
      </p:pic>
      <p:pic>
        <p:nvPicPr>
          <p:cNvPr id="8" name="Google Shape;8;p14"/>
          <p:cNvPicPr preferRelativeResize="0"/>
          <p:nvPr/>
        </p:nvPicPr>
        <p:blipFill rotWithShape="1">
          <a:blip r:embed="rId2">
            <a:alphaModFix/>
          </a:blip>
          <a:srcRect b="0" l="0" r="0" t="0"/>
          <a:stretch/>
        </p:blipFill>
        <p:spPr>
          <a:xfrm>
            <a:off x="9791700" y="111656"/>
            <a:ext cx="2027900" cy="803439"/>
          </a:xfrm>
          <a:prstGeom prst="rect">
            <a:avLst/>
          </a:prstGeom>
          <a:noFill/>
          <a:ln>
            <a:noFill/>
          </a:ln>
          <a:effectLst>
            <a:outerShdw blurRad="50800" rotWithShape="0" algn="tl" dir="2700000" dist="38100">
              <a:srgbClr val="000000">
                <a:alpha val="40000"/>
              </a:srgbClr>
            </a:outerShdw>
          </a:effectLst>
        </p:spPr>
      </p:pic>
      <p:sp>
        <p:nvSpPr>
          <p:cNvPr id="9" name="Google Shape;9;p14"/>
          <p:cNvSpPr/>
          <p:nvPr/>
        </p:nvSpPr>
        <p:spPr>
          <a:xfrm>
            <a:off x="-1778" y="6574604"/>
            <a:ext cx="12193777" cy="283396"/>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
        <p:nvSpPr>
          <p:cNvPr id="10" name="Google Shape;10;p14"/>
          <p:cNvSpPr/>
          <p:nvPr/>
        </p:nvSpPr>
        <p:spPr>
          <a:xfrm flipH="1" rot="10800000">
            <a:off x="-4504" y="6540436"/>
            <a:ext cx="12196504" cy="59527"/>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9" r:id="rId3"/>
    <p:sldLayoutId id="2147483650" r:id="rId4"/>
    <p:sldLayoutId id="2147483651" r:id="rId5"/>
    <p:sldLayoutId id="2147483652" r:id="rId6"/>
    <p:sldLayoutId id="2147483653" r:id="rId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hyperlink" Target="mailto:ali.h.omar@nasa.gov"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image" Target="../media/image10.png"/><Relationship Id="rId6" Type="http://schemas.openxmlformats.org/officeDocument/2006/relationships/image" Target="../media/image15.png"/><Relationship Id="rId7"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
          <p:cNvSpPr txBox="1"/>
          <p:nvPr>
            <p:ph type="title"/>
          </p:nvPr>
        </p:nvSpPr>
        <p:spPr>
          <a:xfrm>
            <a:off x="176050" y="175950"/>
            <a:ext cx="11164612" cy="4773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lt1"/>
              </a:buClr>
              <a:buSzPts val="8000"/>
              <a:buFont typeface="Arial"/>
              <a:buNone/>
            </a:pPr>
            <a:r>
              <a:rPr lang="en-US" sz="7500"/>
              <a:t>CEOS SIT-41</a:t>
            </a:r>
            <a:endParaRPr sz="7500"/>
          </a:p>
          <a:p>
            <a:pPr indent="0" lvl="0" marL="0" rtl="0" algn="l">
              <a:lnSpc>
                <a:spcPct val="115000"/>
              </a:lnSpc>
              <a:spcBef>
                <a:spcPts val="0"/>
              </a:spcBef>
              <a:spcAft>
                <a:spcPts val="0"/>
              </a:spcAft>
              <a:buClr>
                <a:schemeClr val="lt1"/>
              </a:buClr>
              <a:buSzPts val="8000"/>
              <a:buFont typeface="Arial"/>
              <a:buNone/>
            </a:pPr>
            <a:r>
              <a:rPr lang="en-US" sz="3900"/>
              <a:t>April 2026</a:t>
            </a:r>
            <a:endParaRPr sz="3900"/>
          </a:p>
          <a:p>
            <a:pPr indent="0" lvl="0" marL="0" rtl="0" algn="l">
              <a:lnSpc>
                <a:spcPct val="115000"/>
              </a:lnSpc>
              <a:spcBef>
                <a:spcPts val="0"/>
              </a:spcBef>
              <a:spcAft>
                <a:spcPts val="0"/>
              </a:spcAft>
              <a:buClr>
                <a:schemeClr val="lt1"/>
              </a:buClr>
              <a:buSzPts val="8000"/>
              <a:buFont typeface="Arial"/>
              <a:buNone/>
            </a:pPr>
            <a:r>
              <a:rPr i="1" lang="en-US" sz="4000"/>
              <a:t>Expanding Geostationary Atmospheric Composition Satellite Constellation: Towards Global Coverage </a:t>
            </a:r>
            <a:br>
              <a:rPr i="1" lang="en-US" sz="4000"/>
            </a:br>
            <a:endParaRPr i="1" sz="4000"/>
          </a:p>
        </p:txBody>
      </p:sp>
      <p:sp>
        <p:nvSpPr>
          <p:cNvPr id="67" name="Google Shape;67;p1"/>
          <p:cNvSpPr/>
          <p:nvPr/>
        </p:nvSpPr>
        <p:spPr>
          <a:xfrm>
            <a:off x="7266731" y="4496250"/>
            <a:ext cx="4833000" cy="2185800"/>
          </a:xfrm>
          <a:prstGeom prst="rect">
            <a:avLst/>
          </a:prstGeom>
          <a:noFill/>
          <a:ln>
            <a:noFill/>
          </a:ln>
        </p:spPr>
        <p:txBody>
          <a:bodyPr anchorCtr="0" anchor="t" bIns="0" lIns="0" spcFirstLastPara="1" rIns="0" wrap="square" tIns="0">
            <a:noAutofit/>
          </a:bodyPr>
          <a:lstStyle/>
          <a:p>
            <a:pPr indent="0" lvl="0" marL="0" marR="0" rtl="0" algn="r">
              <a:lnSpc>
                <a:spcPct val="130000"/>
              </a:lnSpc>
              <a:spcBef>
                <a:spcPts val="0"/>
              </a:spcBef>
              <a:spcAft>
                <a:spcPts val="0"/>
              </a:spcAft>
              <a:buClr>
                <a:schemeClr val="dk1"/>
              </a:buClr>
              <a:buSzPts val="1800"/>
              <a:buFont typeface="Arial"/>
              <a:buNone/>
            </a:pPr>
            <a:r>
              <a:rPr b="1" i="0" lang="en-US" sz="1800" u="none" cap="none" strike="noStrike">
                <a:solidFill>
                  <a:schemeClr val="accent1"/>
                </a:solidFill>
                <a:latin typeface="Montserrat"/>
                <a:ea typeface="Montserrat"/>
                <a:cs typeface="Montserrat"/>
                <a:sym typeface="Montserrat"/>
              </a:rPr>
              <a:t>Emma Knowland &amp;</a:t>
            </a:r>
            <a:endParaRPr/>
          </a:p>
          <a:p>
            <a:pPr indent="0" lvl="0" marL="0" marR="0" rtl="0" algn="r">
              <a:lnSpc>
                <a:spcPct val="130000"/>
              </a:lnSpc>
              <a:spcBef>
                <a:spcPts val="0"/>
              </a:spcBef>
              <a:spcAft>
                <a:spcPts val="0"/>
              </a:spcAft>
              <a:buClr>
                <a:schemeClr val="dk1"/>
              </a:buClr>
              <a:buSzPts val="1800"/>
              <a:buFont typeface="Arial"/>
              <a:buNone/>
            </a:pPr>
            <a:r>
              <a:rPr b="1" i="0" lang="en-US" sz="1800" u="none" cap="none" strike="noStrike">
                <a:solidFill>
                  <a:schemeClr val="accent1"/>
                </a:solidFill>
                <a:latin typeface="Montserrat"/>
                <a:ea typeface="Montserrat"/>
                <a:cs typeface="Montserrat"/>
                <a:sym typeface="Montserrat"/>
              </a:rPr>
              <a:t>Ali Omar, </a:t>
            </a:r>
            <a:r>
              <a:rPr b="1" i="0" lang="en-US" sz="2200" u="none" cap="none" strike="noStrike">
                <a:solidFill>
                  <a:schemeClr val="accent1"/>
                </a:solidFill>
                <a:latin typeface="Montserrat"/>
                <a:ea typeface="Montserrat"/>
                <a:cs typeface="Montserrat"/>
                <a:sym typeface="Montserrat"/>
              </a:rPr>
              <a:t>NASA</a:t>
            </a:r>
            <a:endParaRPr b="0" i="0" sz="2200" u="none" cap="none" strike="noStrike">
              <a:solidFill>
                <a:schemeClr val="dk1"/>
              </a:solidFill>
              <a:latin typeface="Montserrat"/>
              <a:ea typeface="Montserrat"/>
              <a:cs typeface="Montserrat"/>
              <a:sym typeface="Montserrat"/>
            </a:endParaRPr>
          </a:p>
          <a:p>
            <a:pPr indent="0" lvl="0" marL="0" marR="0" rtl="0" algn="r">
              <a:lnSpc>
                <a:spcPct val="130000"/>
              </a:lnSpc>
              <a:spcBef>
                <a:spcPts val="0"/>
              </a:spcBef>
              <a:spcAft>
                <a:spcPts val="0"/>
              </a:spcAft>
              <a:buClr>
                <a:schemeClr val="dk1"/>
              </a:buClr>
              <a:buSzPts val="2200"/>
              <a:buFont typeface="Arial"/>
              <a:buNone/>
            </a:pPr>
            <a:r>
              <a:rPr b="1" i="0" lang="en-US" sz="2200" u="none" cap="none" strike="noStrike">
                <a:solidFill>
                  <a:schemeClr val="accent1"/>
                </a:solidFill>
                <a:latin typeface="Montserrat"/>
                <a:ea typeface="Montserrat"/>
                <a:cs typeface="Montserrat"/>
                <a:sym typeface="Montserrat"/>
              </a:rPr>
              <a:t>Session 7.5</a:t>
            </a:r>
            <a:endParaRPr b="0" i="0" sz="1400" u="none" cap="none" strike="noStrike">
              <a:solidFill>
                <a:schemeClr val="dk1"/>
              </a:solidFill>
              <a:latin typeface="Montserrat"/>
              <a:ea typeface="Montserrat"/>
              <a:cs typeface="Montserrat"/>
              <a:sym typeface="Montserrat"/>
            </a:endParaRPr>
          </a:p>
          <a:p>
            <a:pPr indent="0" lvl="0" marL="0" marR="0" rtl="0" algn="r">
              <a:lnSpc>
                <a:spcPct val="130000"/>
              </a:lnSpc>
              <a:spcBef>
                <a:spcPts val="0"/>
              </a:spcBef>
              <a:spcAft>
                <a:spcPts val="0"/>
              </a:spcAft>
              <a:buClr>
                <a:schemeClr val="dk1"/>
              </a:buClr>
              <a:buSzPts val="2200"/>
              <a:buFont typeface="Arial"/>
              <a:buNone/>
            </a:pPr>
            <a:r>
              <a:rPr b="1" i="0" lang="en-US" sz="2200" u="none" cap="none" strike="noStrike">
                <a:solidFill>
                  <a:schemeClr val="accent1"/>
                </a:solidFill>
                <a:latin typeface="Montserrat"/>
                <a:ea typeface="Montserrat"/>
                <a:cs typeface="Montserrat"/>
                <a:sym typeface="Montserrat"/>
              </a:rPr>
              <a:t>CEOS SIT-41 2026</a:t>
            </a:r>
            <a:endParaRPr b="1" i="0" sz="2200" u="none" cap="none" strike="noStrike">
              <a:solidFill>
                <a:schemeClr val="accent1"/>
              </a:solidFill>
              <a:latin typeface="Montserrat"/>
              <a:ea typeface="Montserrat"/>
              <a:cs typeface="Montserrat"/>
              <a:sym typeface="Montserrat"/>
            </a:endParaRPr>
          </a:p>
          <a:p>
            <a:pPr indent="0" lvl="0" marL="0" marR="0" rtl="0" algn="r">
              <a:lnSpc>
                <a:spcPct val="130000"/>
              </a:lnSpc>
              <a:spcBef>
                <a:spcPts val="0"/>
              </a:spcBef>
              <a:spcAft>
                <a:spcPts val="0"/>
              </a:spcAft>
              <a:buClr>
                <a:schemeClr val="dk1"/>
              </a:buClr>
              <a:buSzPts val="2200"/>
              <a:buFont typeface="Arial"/>
              <a:buNone/>
            </a:pPr>
            <a:r>
              <a:rPr b="1" i="0" lang="en-US" sz="2200" u="none" cap="none" strike="noStrike">
                <a:solidFill>
                  <a:schemeClr val="accent1"/>
                </a:solidFill>
                <a:latin typeface="Montserrat"/>
                <a:ea typeface="Montserrat"/>
                <a:cs typeface="Montserrat"/>
                <a:sym typeface="Montserrat"/>
              </a:rPr>
              <a:t>Irvine, California, USA</a:t>
            </a:r>
            <a:endParaRPr b="1" i="0" sz="2200" u="none" cap="none" strike="noStrike">
              <a:solidFill>
                <a:schemeClr val="accent1"/>
              </a:solidFill>
              <a:latin typeface="Montserrat"/>
              <a:ea typeface="Montserrat"/>
              <a:cs typeface="Montserrat"/>
              <a:sym typeface="Montserrat"/>
            </a:endParaRPr>
          </a:p>
          <a:p>
            <a:pPr indent="0" lvl="0" marL="0" marR="0" rtl="0" algn="r">
              <a:lnSpc>
                <a:spcPct val="130000"/>
              </a:lnSpc>
              <a:spcBef>
                <a:spcPts val="0"/>
              </a:spcBef>
              <a:spcAft>
                <a:spcPts val="0"/>
              </a:spcAft>
              <a:buClr>
                <a:schemeClr val="dk1"/>
              </a:buClr>
              <a:buSzPts val="2200"/>
              <a:buFont typeface="Arial"/>
              <a:buNone/>
            </a:pPr>
            <a:r>
              <a:rPr b="1" i="0" lang="en-US" sz="2200" u="none" cap="none" strike="noStrike">
                <a:solidFill>
                  <a:schemeClr val="accent1"/>
                </a:solidFill>
                <a:latin typeface="Montserrat"/>
                <a:ea typeface="Montserrat"/>
                <a:cs typeface="Montserrat"/>
                <a:sym typeface="Montserrat"/>
              </a:rPr>
              <a:t>14-16 April 2026</a:t>
            </a:r>
            <a:endParaRPr b="1" i="0" sz="2200" u="none" cap="none" strike="noStrike">
              <a:solidFill>
                <a:schemeClr val="accent1"/>
              </a:solidFill>
              <a:latin typeface="Montserrat"/>
              <a:ea typeface="Montserrat"/>
              <a:cs typeface="Montserrat"/>
              <a:sym typeface="Montserrat"/>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10"/>
          <p:cNvSpPr txBox="1"/>
          <p:nvPr>
            <p:ph type="title"/>
          </p:nvPr>
        </p:nvSpPr>
        <p:spPr>
          <a:xfrm>
            <a:off x="176048" y="175939"/>
            <a:ext cx="9386864" cy="77900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4400"/>
              <a:buFont typeface="Montserrat"/>
              <a:buNone/>
            </a:pPr>
            <a:r>
              <a:rPr lang="en-US" sz="3600"/>
              <a:t>Schedule</a:t>
            </a:r>
            <a:endParaRPr/>
          </a:p>
        </p:txBody>
      </p:sp>
      <p:grpSp>
        <p:nvGrpSpPr>
          <p:cNvPr id="156" name="Google Shape;156;p10"/>
          <p:cNvGrpSpPr/>
          <p:nvPr/>
        </p:nvGrpSpPr>
        <p:grpSpPr>
          <a:xfrm>
            <a:off x="9140853" y="5425585"/>
            <a:ext cx="2944311" cy="338554"/>
            <a:chOff x="9247689" y="5542812"/>
            <a:chExt cx="2944311" cy="338554"/>
          </a:xfrm>
        </p:grpSpPr>
        <p:sp>
          <p:nvSpPr>
            <p:cNvPr id="157" name="Google Shape;157;p10"/>
            <p:cNvSpPr/>
            <p:nvPr/>
          </p:nvSpPr>
          <p:spPr>
            <a:xfrm>
              <a:off x="9247689" y="5580673"/>
              <a:ext cx="254523" cy="247936"/>
            </a:xfrm>
            <a:prstGeom prst="star5">
              <a:avLst>
                <a:gd fmla="val 19098" name="adj"/>
                <a:gd fmla="val 105146" name="hf"/>
                <a:gd fmla="val 110557" name="vf"/>
              </a:avLst>
            </a:prstGeom>
            <a:solidFill>
              <a:srgbClr val="FF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58" name="Google Shape;158;p10"/>
            <p:cNvSpPr txBox="1"/>
            <p:nvPr/>
          </p:nvSpPr>
          <p:spPr>
            <a:xfrm>
              <a:off x="9479398" y="5542812"/>
              <a:ext cx="2712602"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600" u="none" cap="none" strike="noStrike">
                  <a:solidFill>
                    <a:srgbClr val="000000"/>
                  </a:solidFill>
                  <a:latin typeface="Arial"/>
                  <a:ea typeface="Arial"/>
                  <a:cs typeface="Arial"/>
                  <a:sym typeface="Arial"/>
                </a:rPr>
                <a:t>Major Milestone/Deliverable</a:t>
              </a:r>
              <a:endParaRPr/>
            </a:p>
          </p:txBody>
        </p:sp>
      </p:grpSp>
      <p:pic>
        <p:nvPicPr>
          <p:cNvPr id="159" name="Google Shape;159;p10"/>
          <p:cNvPicPr preferRelativeResize="0"/>
          <p:nvPr/>
        </p:nvPicPr>
        <p:blipFill rotWithShape="1">
          <a:blip r:embed="rId3">
            <a:alphaModFix/>
          </a:blip>
          <a:srcRect b="0" l="0" r="0" t="0"/>
          <a:stretch/>
        </p:blipFill>
        <p:spPr>
          <a:xfrm>
            <a:off x="37707" y="1304393"/>
            <a:ext cx="12128501" cy="401233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11"/>
          <p:cNvSpPr txBox="1"/>
          <p:nvPr>
            <p:ph type="title"/>
          </p:nvPr>
        </p:nvSpPr>
        <p:spPr>
          <a:xfrm>
            <a:off x="176048" y="175939"/>
            <a:ext cx="9386864" cy="77900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4400"/>
              <a:buFont typeface="Montserrat"/>
              <a:buNone/>
            </a:pPr>
            <a:r>
              <a:rPr lang="en-US" sz="2800"/>
              <a:t>Decisions, outcomes, or actions sought</a:t>
            </a:r>
            <a:endParaRPr/>
          </a:p>
        </p:txBody>
      </p:sp>
      <p:sp>
        <p:nvSpPr>
          <p:cNvPr id="165" name="Google Shape;165;p11"/>
          <p:cNvSpPr txBox="1"/>
          <p:nvPr/>
        </p:nvSpPr>
        <p:spPr>
          <a:xfrm>
            <a:off x="176048" y="1279341"/>
            <a:ext cx="11023135" cy="4478149"/>
          </a:xfrm>
          <a:prstGeom prst="rect">
            <a:avLst/>
          </a:prstGeom>
          <a:noFill/>
          <a:ln>
            <a:noFill/>
          </a:ln>
        </p:spPr>
        <p:txBody>
          <a:bodyPr anchorCtr="0" anchor="t" bIns="45700" lIns="91425" spcFirstLastPara="1" rIns="91425" wrap="square" tIns="45700">
            <a:spAutoFit/>
          </a:bodyPr>
          <a:lstStyle/>
          <a:p>
            <a:pPr indent="0" lvl="1" marL="457200" marR="0" rtl="0" algn="l">
              <a:lnSpc>
                <a:spcPct val="100000"/>
              </a:lnSpc>
              <a:spcBef>
                <a:spcPts val="0"/>
              </a:spcBef>
              <a:spcAft>
                <a:spcPts val="0"/>
              </a:spcAft>
              <a:buNone/>
            </a:pPr>
            <a:r>
              <a:rPr b="0" i="0" lang="en-US" sz="1900" u="none" cap="none" strike="noStrike">
                <a:solidFill>
                  <a:schemeClr val="dk1"/>
                </a:solidFill>
                <a:latin typeface="Montserrat"/>
                <a:ea typeface="Montserrat"/>
                <a:cs typeface="Montserrat"/>
                <a:sym typeface="Montserrat"/>
              </a:rPr>
              <a:t>•	Update the SIT on current status and strategic objectives of the </a:t>
            </a:r>
            <a:r>
              <a:rPr b="0" i="1" lang="en-US" sz="1900" u="none" cap="none" strike="noStrike">
                <a:solidFill>
                  <a:schemeClr val="dk1"/>
                </a:solidFill>
                <a:latin typeface="Montserrat"/>
                <a:ea typeface="Montserrat"/>
                <a:cs typeface="Montserrat"/>
                <a:sym typeface="Montserrat"/>
              </a:rPr>
              <a:t>Expanding Geostationary Atmospheric Composition Satellite Constellation: Towards Global Coverage  </a:t>
            </a:r>
            <a:r>
              <a:rPr b="0" i="0" lang="en-US" sz="1900" u="none" cap="none" strike="noStrike">
                <a:solidFill>
                  <a:schemeClr val="dk1"/>
                </a:solidFill>
                <a:latin typeface="Montserrat"/>
                <a:ea typeface="Montserrat"/>
                <a:cs typeface="Montserrat"/>
                <a:sym typeface="Montserrat"/>
              </a:rPr>
              <a:t>white paper.</a:t>
            </a:r>
            <a:endParaRPr/>
          </a:p>
          <a:p>
            <a:pPr indent="0" lvl="1" marL="457200" marR="0" rtl="0" algn="l">
              <a:lnSpc>
                <a:spcPct val="100000"/>
              </a:lnSpc>
              <a:spcBef>
                <a:spcPts val="0"/>
              </a:spcBef>
              <a:spcAft>
                <a:spcPts val="0"/>
              </a:spcAft>
              <a:buNone/>
            </a:pPr>
            <a:r>
              <a:t/>
            </a:r>
            <a:endParaRPr b="0" i="0" sz="1900" u="none" cap="none" strike="noStrike">
              <a:solidFill>
                <a:schemeClr val="dk1"/>
              </a:solidFill>
              <a:latin typeface="Montserrat"/>
              <a:ea typeface="Montserrat"/>
              <a:cs typeface="Montserrat"/>
              <a:sym typeface="Montserrat"/>
            </a:endParaRPr>
          </a:p>
          <a:p>
            <a:pPr indent="0" lvl="1" marL="457200" marR="0" rtl="0" algn="l">
              <a:lnSpc>
                <a:spcPct val="100000"/>
              </a:lnSpc>
              <a:spcBef>
                <a:spcPts val="0"/>
              </a:spcBef>
              <a:spcAft>
                <a:spcPts val="0"/>
              </a:spcAft>
              <a:buNone/>
            </a:pPr>
            <a:r>
              <a:rPr b="0" i="0" lang="en-US" sz="1900" u="none" cap="none" strike="noStrike">
                <a:solidFill>
                  <a:schemeClr val="dk1"/>
                </a:solidFill>
                <a:latin typeface="Montserrat"/>
                <a:ea typeface="Montserrat"/>
                <a:cs typeface="Montserrat"/>
                <a:sym typeface="Montserrat"/>
              </a:rPr>
              <a:t>•	Highlight the urgent, global need for improved atmospheric composition monitoring capabilities.</a:t>
            </a:r>
            <a:endParaRPr/>
          </a:p>
          <a:p>
            <a:pPr indent="0" lvl="1" marL="457200" marR="0" rtl="0" algn="l">
              <a:lnSpc>
                <a:spcPct val="100000"/>
              </a:lnSpc>
              <a:spcBef>
                <a:spcPts val="0"/>
              </a:spcBef>
              <a:spcAft>
                <a:spcPts val="0"/>
              </a:spcAft>
              <a:buNone/>
            </a:pPr>
            <a:r>
              <a:t/>
            </a:r>
            <a:endParaRPr b="0" i="0" sz="1900" u="none" cap="none" strike="noStrike">
              <a:solidFill>
                <a:schemeClr val="dk1"/>
              </a:solidFill>
              <a:latin typeface="Montserrat"/>
              <a:ea typeface="Montserrat"/>
              <a:cs typeface="Montserrat"/>
              <a:sym typeface="Montserrat"/>
            </a:endParaRPr>
          </a:p>
          <a:p>
            <a:pPr indent="0" lvl="1" marL="457200" marR="0" rtl="0" algn="l">
              <a:lnSpc>
                <a:spcPct val="100000"/>
              </a:lnSpc>
              <a:spcBef>
                <a:spcPts val="0"/>
              </a:spcBef>
              <a:spcAft>
                <a:spcPts val="0"/>
              </a:spcAft>
              <a:buNone/>
            </a:pPr>
            <a:r>
              <a:rPr b="0" i="0" lang="en-US" sz="1900" u="none" cap="none" strike="noStrike">
                <a:solidFill>
                  <a:schemeClr val="dk1"/>
                </a:solidFill>
                <a:latin typeface="Montserrat"/>
                <a:ea typeface="Montserrat"/>
                <a:cs typeface="Montserrat"/>
                <a:sym typeface="Montserrat"/>
              </a:rPr>
              <a:t>•	Emphasize the vital importance of deploying geostationary satellites to complement existing polar-orbiting systems.</a:t>
            </a:r>
            <a:endParaRPr/>
          </a:p>
          <a:p>
            <a:pPr indent="0" lvl="1" marL="457200" marR="0" rtl="0" algn="l">
              <a:lnSpc>
                <a:spcPct val="100000"/>
              </a:lnSpc>
              <a:spcBef>
                <a:spcPts val="0"/>
              </a:spcBef>
              <a:spcAft>
                <a:spcPts val="0"/>
              </a:spcAft>
              <a:buNone/>
            </a:pPr>
            <a:r>
              <a:t/>
            </a:r>
            <a:endParaRPr b="0" i="0" sz="1900" u="none" cap="none" strike="noStrike">
              <a:solidFill>
                <a:schemeClr val="dk1"/>
              </a:solidFill>
              <a:latin typeface="Montserrat"/>
              <a:ea typeface="Montserrat"/>
              <a:cs typeface="Montserrat"/>
              <a:sym typeface="Montserrat"/>
            </a:endParaRPr>
          </a:p>
          <a:p>
            <a:pPr indent="0" lvl="1" marL="457200" marR="0" rtl="0" algn="l">
              <a:lnSpc>
                <a:spcPct val="100000"/>
              </a:lnSpc>
              <a:spcBef>
                <a:spcPts val="0"/>
              </a:spcBef>
              <a:spcAft>
                <a:spcPts val="0"/>
              </a:spcAft>
              <a:buNone/>
            </a:pPr>
            <a:r>
              <a:rPr b="0" i="0" lang="en-US" sz="1900" u="none" cap="none" strike="noStrike">
                <a:solidFill>
                  <a:schemeClr val="dk1"/>
                </a:solidFill>
                <a:latin typeface="Montserrat"/>
                <a:ea typeface="Montserrat"/>
                <a:cs typeface="Montserrat"/>
                <a:sym typeface="Montserrat"/>
              </a:rPr>
              <a:t>•	Solicit volunteer subject matter experts and reviewers to author and review sections of the white paper</a:t>
            </a:r>
            <a:endParaRPr/>
          </a:p>
          <a:p>
            <a:pPr indent="0" lvl="1" marL="457200" marR="0" rtl="0" algn="l">
              <a:lnSpc>
                <a:spcPct val="100000"/>
              </a:lnSpc>
              <a:spcBef>
                <a:spcPts val="0"/>
              </a:spcBef>
              <a:spcAft>
                <a:spcPts val="0"/>
              </a:spcAft>
              <a:buNone/>
            </a:pPr>
            <a:r>
              <a:t/>
            </a:r>
            <a:endParaRPr b="0" i="0" sz="1900" u="none" cap="none" strike="noStrike">
              <a:solidFill>
                <a:schemeClr val="dk1"/>
              </a:solidFill>
              <a:latin typeface="Montserrat"/>
              <a:ea typeface="Montserrat"/>
              <a:cs typeface="Montserrat"/>
              <a:sym typeface="Montserrat"/>
            </a:endParaRPr>
          </a:p>
          <a:p>
            <a:pPr indent="0" lvl="1" marL="457200" marR="0" rtl="0" algn="l">
              <a:lnSpc>
                <a:spcPct val="100000"/>
              </a:lnSpc>
              <a:spcBef>
                <a:spcPts val="0"/>
              </a:spcBef>
              <a:spcAft>
                <a:spcPts val="0"/>
              </a:spcAft>
              <a:buNone/>
            </a:pPr>
            <a:r>
              <a:rPr b="0" i="0" lang="en-US" sz="1900" u="none" cap="none" strike="noStrike">
                <a:solidFill>
                  <a:schemeClr val="dk1"/>
                </a:solidFill>
                <a:latin typeface="Montserrat"/>
                <a:ea typeface="Montserrat"/>
                <a:cs typeface="Montserrat"/>
                <a:sym typeface="Montserrat"/>
              </a:rPr>
              <a:t>End goal – Gain SIT endorsement of the White Paper (Oct 2026) </a:t>
            </a:r>
            <a:endParaRPr/>
          </a:p>
          <a:p>
            <a:pPr indent="-222250" lvl="1" marL="742950" marR="0" rtl="0" algn="l">
              <a:lnSpc>
                <a:spcPct val="100000"/>
              </a:lnSpc>
              <a:spcBef>
                <a:spcPts val="0"/>
              </a:spcBef>
              <a:spcAft>
                <a:spcPts val="0"/>
              </a:spcAft>
              <a:buClr>
                <a:schemeClr val="dk1"/>
              </a:buClr>
              <a:buSzPts val="1000"/>
              <a:buFont typeface="Courier New"/>
              <a:buNone/>
            </a:pPr>
            <a:r>
              <a:t/>
            </a:r>
            <a:endParaRPr b="0" i="0" sz="1900" u="none" cap="none" strike="noStrike">
              <a:solidFill>
                <a:schemeClr val="dk1"/>
              </a:solidFill>
              <a:latin typeface="Montserrat"/>
              <a:ea typeface="Montserrat"/>
              <a:cs typeface="Montserrat"/>
              <a:sym typeface="Montserrat"/>
            </a:endParaRPr>
          </a:p>
        </p:txBody>
      </p:sp>
      <p:sp>
        <p:nvSpPr>
          <p:cNvPr id="166" name="Google Shape;166;p11"/>
          <p:cNvSpPr txBox="1"/>
          <p:nvPr/>
        </p:nvSpPr>
        <p:spPr>
          <a:xfrm>
            <a:off x="511727" y="5757490"/>
            <a:ext cx="8204432" cy="646331"/>
          </a:xfrm>
          <a:prstGeom prst="rect">
            <a:avLst/>
          </a:prstGeom>
          <a:noFill/>
          <a:ln>
            <a:noFill/>
          </a:ln>
        </p:spPr>
        <p:txBody>
          <a:bodyPr anchorCtr="0" anchor="t" bIns="45700" lIns="91425" spcFirstLastPara="1" rIns="91425" wrap="square" tIns="45700">
            <a:spAutoFit/>
          </a:bodyPr>
          <a:lstStyle/>
          <a:p>
            <a:pPr indent="0" lvl="1" marL="45720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Montserrat"/>
                <a:ea typeface="Montserrat"/>
                <a:cs typeface="Montserrat"/>
                <a:sym typeface="Montserrat"/>
              </a:rPr>
              <a:t>Join our team if you want to participate as author or reviewer</a:t>
            </a:r>
            <a:endParaRPr b="0" i="0" sz="1800" u="none" cap="none" strike="noStrike">
              <a:solidFill>
                <a:schemeClr val="dk1"/>
              </a:solidFill>
              <a:latin typeface="Montserrat"/>
              <a:ea typeface="Montserrat"/>
              <a:cs typeface="Montserrat"/>
              <a:sym typeface="Montserrat"/>
            </a:endParaRPr>
          </a:p>
          <a:p>
            <a:pPr indent="0" lvl="1" marL="45720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Montserrat"/>
                <a:ea typeface="Montserrat"/>
                <a:cs typeface="Montserrat"/>
                <a:sym typeface="Montserrat"/>
              </a:rPr>
              <a:t>Write to:    </a:t>
            </a:r>
            <a:r>
              <a:rPr b="0" i="0" lang="en-US" sz="1800" u="sng" cap="none" strike="noStrike">
                <a:solidFill>
                  <a:schemeClr val="dk1"/>
                </a:solidFill>
                <a:latin typeface="Montserrat"/>
                <a:ea typeface="Montserrat"/>
                <a:cs typeface="Montserrat"/>
                <a:sym typeface="Montserrat"/>
                <a:hlinkClick r:id="rId3">
                  <a:extLst>
                    <a:ext uri="{A12FA001-AC4F-418D-AE19-62706E023703}">
                      <ahyp:hlinkClr val="tx"/>
                    </a:ext>
                  </a:extLst>
                </a:hlinkClick>
              </a:rPr>
              <a:t>ali.h.omar@nasa.gov</a:t>
            </a:r>
            <a:r>
              <a:rPr b="0" i="0" lang="en-US" sz="1800" u="none" cap="none" strike="noStrike">
                <a:solidFill>
                  <a:schemeClr val="dk1"/>
                </a:solidFill>
                <a:latin typeface="Montserrat"/>
                <a:ea typeface="Montserrat"/>
                <a:cs typeface="Montserrat"/>
                <a:sym typeface="Montserrat"/>
              </a:rPr>
              <a:t>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12"/>
          <p:cNvSpPr txBox="1"/>
          <p:nvPr/>
        </p:nvSpPr>
        <p:spPr>
          <a:xfrm>
            <a:off x="1847653" y="2545238"/>
            <a:ext cx="8706230" cy="156966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9600" u="none" cap="none" strike="noStrike">
                <a:solidFill>
                  <a:srgbClr val="000000"/>
                </a:solidFill>
                <a:latin typeface="Montserrat"/>
                <a:ea typeface="Montserrat"/>
                <a:cs typeface="Montserrat"/>
                <a:sym typeface="Montserrat"/>
              </a:rPr>
              <a:t>Backup slides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13"/>
          <p:cNvSpPr txBox="1"/>
          <p:nvPr>
            <p:ph type="title"/>
          </p:nvPr>
        </p:nvSpPr>
        <p:spPr>
          <a:xfrm>
            <a:off x="176048" y="175939"/>
            <a:ext cx="9386864" cy="77900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4400"/>
              <a:buFont typeface="Montserrat"/>
              <a:buNone/>
            </a:pPr>
            <a:r>
              <a:rPr lang="en-US" sz="3200"/>
              <a:t>Outline of White Paper and this Presentation</a:t>
            </a:r>
            <a:br>
              <a:rPr lang="en-US" sz="3200"/>
            </a:br>
            <a:br>
              <a:rPr lang="en-US" sz="3200"/>
            </a:br>
            <a:endParaRPr sz="3200"/>
          </a:p>
        </p:txBody>
      </p:sp>
      <p:grpSp>
        <p:nvGrpSpPr>
          <p:cNvPr id="177" name="Google Shape;177;p13"/>
          <p:cNvGrpSpPr/>
          <p:nvPr/>
        </p:nvGrpSpPr>
        <p:grpSpPr>
          <a:xfrm>
            <a:off x="1830501" y="1323910"/>
            <a:ext cx="6369749" cy="4860339"/>
            <a:chOff x="5004625" y="1407992"/>
            <a:chExt cx="6369749" cy="4860339"/>
          </a:xfrm>
        </p:grpSpPr>
        <p:sp>
          <p:nvSpPr>
            <p:cNvPr id="178" name="Google Shape;178;p13"/>
            <p:cNvSpPr txBox="1"/>
            <p:nvPr/>
          </p:nvSpPr>
          <p:spPr>
            <a:xfrm>
              <a:off x="5955534" y="2485895"/>
              <a:ext cx="2080076" cy="71301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600"/>
                <a:buFont typeface="Arial"/>
                <a:buNone/>
              </a:pPr>
              <a:r>
                <a:rPr b="1" i="0" lang="en-US" sz="1600" u="none" cap="none" strike="noStrike">
                  <a:solidFill>
                    <a:schemeClr val="dk1"/>
                  </a:solidFill>
                  <a:latin typeface="Arial"/>
                  <a:ea typeface="Arial"/>
                  <a:cs typeface="Arial"/>
                  <a:sym typeface="Arial"/>
                </a:rPr>
                <a:t>CLOSING THE GAP</a:t>
              </a:r>
              <a:endParaRPr/>
            </a:p>
            <a:p>
              <a:pPr indent="0" lvl="0" marL="0" marR="0" rtl="0" algn="l">
                <a:lnSpc>
                  <a:spcPct val="100000"/>
                </a:lnSpc>
                <a:spcBef>
                  <a:spcPts val="1000"/>
                </a:spcBef>
                <a:spcAft>
                  <a:spcPts val="0"/>
                </a:spcAft>
                <a:buClr>
                  <a:srgbClr val="FFFFFF"/>
                </a:buClr>
                <a:buSzPts val="1600"/>
                <a:buFont typeface="Arial"/>
                <a:buNone/>
              </a:pPr>
              <a:r>
                <a:t/>
              </a:r>
              <a:endParaRPr b="1" i="0" sz="1600" u="none" cap="none" strike="noStrike">
                <a:solidFill>
                  <a:schemeClr val="dk1"/>
                </a:solidFill>
                <a:latin typeface="Arial"/>
                <a:ea typeface="Arial"/>
                <a:cs typeface="Arial"/>
                <a:sym typeface="Arial"/>
              </a:endParaRPr>
            </a:p>
          </p:txBody>
        </p:sp>
        <p:sp>
          <p:nvSpPr>
            <p:cNvPr id="179" name="Google Shape;179;p13"/>
            <p:cNvSpPr txBox="1"/>
            <p:nvPr/>
          </p:nvSpPr>
          <p:spPr>
            <a:xfrm>
              <a:off x="5955534" y="2735442"/>
              <a:ext cx="2080076"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600"/>
                <a:buFont typeface="Arial"/>
                <a:buNone/>
              </a:pPr>
              <a:r>
                <a:rPr b="0" i="0" lang="en-US" sz="1600" u="none" cap="none" strike="noStrike">
                  <a:solidFill>
                    <a:schemeClr val="dk1"/>
                  </a:solidFill>
                  <a:latin typeface="Arial"/>
                  <a:ea typeface="Arial"/>
                  <a:cs typeface="Arial"/>
                  <a:sym typeface="Arial"/>
                </a:rPr>
                <a:t>Geostationary Solution</a:t>
              </a:r>
              <a:endParaRPr/>
            </a:p>
          </p:txBody>
        </p:sp>
        <p:sp>
          <p:nvSpPr>
            <p:cNvPr id="180" name="Google Shape;180;p13"/>
            <p:cNvSpPr txBox="1"/>
            <p:nvPr/>
          </p:nvSpPr>
          <p:spPr>
            <a:xfrm>
              <a:off x="5062695" y="2398704"/>
              <a:ext cx="830131" cy="769441"/>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FFFFFF"/>
                </a:buClr>
                <a:buSzPts val="4400"/>
                <a:buFont typeface="Arial"/>
                <a:buNone/>
              </a:pPr>
              <a:r>
                <a:rPr b="1" i="0" lang="en-US" sz="4400" u="none" cap="none" strike="noStrike">
                  <a:solidFill>
                    <a:schemeClr val="dk1"/>
                  </a:solidFill>
                  <a:latin typeface="Arial"/>
                  <a:ea typeface="Arial"/>
                  <a:cs typeface="Arial"/>
                  <a:sym typeface="Arial"/>
                </a:rPr>
                <a:t>03</a:t>
              </a:r>
              <a:endParaRPr/>
            </a:p>
          </p:txBody>
        </p:sp>
        <p:sp>
          <p:nvSpPr>
            <p:cNvPr id="181" name="Google Shape;181;p13"/>
            <p:cNvSpPr txBox="1"/>
            <p:nvPr/>
          </p:nvSpPr>
          <p:spPr>
            <a:xfrm>
              <a:off x="5897464" y="1520675"/>
              <a:ext cx="2080076"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600"/>
                <a:buFont typeface="Arial"/>
                <a:buNone/>
              </a:pPr>
              <a:r>
                <a:rPr b="1" i="0" lang="en-US" sz="1600" u="none" cap="none" strike="noStrike">
                  <a:solidFill>
                    <a:schemeClr val="dk1"/>
                  </a:solidFill>
                  <a:latin typeface="Arial"/>
                  <a:ea typeface="Arial"/>
                  <a:cs typeface="Arial"/>
                  <a:sym typeface="Arial"/>
                </a:rPr>
                <a:t>THE CHALLENGE</a:t>
              </a:r>
              <a:endParaRPr/>
            </a:p>
          </p:txBody>
        </p:sp>
        <p:sp>
          <p:nvSpPr>
            <p:cNvPr id="182" name="Google Shape;182;p13"/>
            <p:cNvSpPr txBox="1"/>
            <p:nvPr/>
          </p:nvSpPr>
          <p:spPr>
            <a:xfrm>
              <a:off x="5897464" y="1770222"/>
              <a:ext cx="2080076"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600"/>
                <a:buFont typeface="Arial"/>
                <a:buNone/>
              </a:pPr>
              <a:r>
                <a:rPr b="0" i="0" lang="en-US" sz="1600" u="none" cap="none" strike="noStrike">
                  <a:solidFill>
                    <a:schemeClr val="dk1"/>
                  </a:solidFill>
                  <a:latin typeface="Arial"/>
                  <a:ea typeface="Arial"/>
                  <a:cs typeface="Arial"/>
                  <a:sym typeface="Arial"/>
                </a:rPr>
                <a:t>Observation Gap</a:t>
              </a:r>
              <a:endParaRPr/>
            </a:p>
          </p:txBody>
        </p:sp>
        <p:sp>
          <p:nvSpPr>
            <p:cNvPr id="183" name="Google Shape;183;p13"/>
            <p:cNvSpPr txBox="1"/>
            <p:nvPr/>
          </p:nvSpPr>
          <p:spPr>
            <a:xfrm>
              <a:off x="5004625" y="1433484"/>
              <a:ext cx="830131" cy="769441"/>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FFFFFF"/>
                </a:buClr>
                <a:buSzPts val="4400"/>
                <a:buFont typeface="Arial"/>
                <a:buNone/>
              </a:pPr>
              <a:r>
                <a:rPr b="1" i="0" lang="en-US" sz="4400" u="none" cap="none" strike="noStrike">
                  <a:solidFill>
                    <a:schemeClr val="dk1"/>
                  </a:solidFill>
                  <a:latin typeface="Arial"/>
                  <a:ea typeface="Arial"/>
                  <a:cs typeface="Arial"/>
                  <a:sym typeface="Arial"/>
                </a:rPr>
                <a:t>01</a:t>
              </a:r>
              <a:endParaRPr/>
            </a:p>
          </p:txBody>
        </p:sp>
        <p:sp>
          <p:nvSpPr>
            <p:cNvPr id="184" name="Google Shape;184;p13"/>
            <p:cNvSpPr txBox="1"/>
            <p:nvPr/>
          </p:nvSpPr>
          <p:spPr>
            <a:xfrm>
              <a:off x="8694160" y="1420666"/>
              <a:ext cx="2619911" cy="7129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600"/>
                <a:buFont typeface="Arial"/>
                <a:buNone/>
              </a:pPr>
              <a:r>
                <a:rPr b="1" i="0" lang="en-US" sz="1600" u="none" cap="none" strike="noStrike">
                  <a:solidFill>
                    <a:schemeClr val="dk1"/>
                  </a:solidFill>
                  <a:latin typeface="Arial"/>
                  <a:ea typeface="Arial"/>
                  <a:cs typeface="Arial"/>
                  <a:sym typeface="Arial"/>
                </a:rPr>
                <a:t>CURRENT LANDSCAPE</a:t>
              </a:r>
              <a:endParaRPr/>
            </a:p>
            <a:p>
              <a:pPr indent="0" lvl="0" marL="0" marR="0" rtl="0" algn="l">
                <a:lnSpc>
                  <a:spcPct val="100000"/>
                </a:lnSpc>
                <a:spcBef>
                  <a:spcPts val="1000"/>
                </a:spcBef>
                <a:spcAft>
                  <a:spcPts val="0"/>
                </a:spcAft>
                <a:buClr>
                  <a:srgbClr val="FFFFFF"/>
                </a:buClr>
                <a:buSzPts val="1600"/>
                <a:buFont typeface="Arial"/>
                <a:buNone/>
              </a:pPr>
              <a:r>
                <a:t/>
              </a:r>
              <a:endParaRPr b="1" i="0" sz="1600" u="none" cap="none" strike="noStrike">
                <a:solidFill>
                  <a:schemeClr val="dk1"/>
                </a:solidFill>
                <a:latin typeface="Arial"/>
                <a:ea typeface="Arial"/>
                <a:cs typeface="Arial"/>
                <a:sym typeface="Arial"/>
              </a:endParaRPr>
            </a:p>
          </p:txBody>
        </p:sp>
        <p:sp>
          <p:nvSpPr>
            <p:cNvPr id="185" name="Google Shape;185;p13"/>
            <p:cNvSpPr txBox="1"/>
            <p:nvPr/>
          </p:nvSpPr>
          <p:spPr>
            <a:xfrm>
              <a:off x="8867399" y="1670213"/>
              <a:ext cx="2080076"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600"/>
                <a:buFont typeface="Arial"/>
                <a:buNone/>
              </a:pPr>
              <a:r>
                <a:rPr b="0" i="0" lang="en-US" sz="1600" u="none" cap="none" strike="noStrike">
                  <a:solidFill>
                    <a:schemeClr val="dk1"/>
                  </a:solidFill>
                  <a:latin typeface="Arial"/>
                  <a:ea typeface="Arial"/>
                  <a:cs typeface="Arial"/>
                  <a:sym typeface="Arial"/>
                </a:rPr>
                <a:t>Limitations of existing observations</a:t>
              </a:r>
              <a:endParaRPr/>
            </a:p>
          </p:txBody>
        </p:sp>
        <p:sp>
          <p:nvSpPr>
            <p:cNvPr id="186" name="Google Shape;186;p13"/>
            <p:cNvSpPr txBox="1"/>
            <p:nvPr/>
          </p:nvSpPr>
          <p:spPr>
            <a:xfrm>
              <a:off x="8040248" y="1407992"/>
              <a:ext cx="830131" cy="769441"/>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FFFFFF"/>
                </a:buClr>
                <a:buSzPts val="4400"/>
                <a:buFont typeface="Arial"/>
                <a:buNone/>
              </a:pPr>
              <a:r>
                <a:rPr b="1" i="0" lang="en-US" sz="4400" u="none" cap="none" strike="noStrike">
                  <a:solidFill>
                    <a:schemeClr val="dk1"/>
                  </a:solidFill>
                  <a:latin typeface="Arial"/>
                  <a:ea typeface="Arial"/>
                  <a:cs typeface="Arial"/>
                  <a:sym typeface="Arial"/>
                </a:rPr>
                <a:t>02</a:t>
              </a:r>
              <a:endParaRPr/>
            </a:p>
          </p:txBody>
        </p:sp>
        <p:sp>
          <p:nvSpPr>
            <p:cNvPr id="187" name="Google Shape;187;p13"/>
            <p:cNvSpPr txBox="1"/>
            <p:nvPr/>
          </p:nvSpPr>
          <p:spPr>
            <a:xfrm>
              <a:off x="8930107" y="2580029"/>
              <a:ext cx="2293526" cy="71301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600"/>
                <a:buFont typeface="Arial"/>
                <a:buNone/>
              </a:pPr>
              <a:r>
                <a:rPr b="1" i="0" lang="en-US" sz="1600" u="none" cap="none" strike="noStrike">
                  <a:solidFill>
                    <a:schemeClr val="dk1"/>
                  </a:solidFill>
                  <a:latin typeface="Arial"/>
                  <a:ea typeface="Arial"/>
                  <a:cs typeface="Arial"/>
                  <a:sym typeface="Arial"/>
                </a:rPr>
                <a:t>Air Quality GAPS</a:t>
              </a:r>
              <a:endParaRPr/>
            </a:p>
            <a:p>
              <a:pPr indent="0" lvl="0" marL="0" marR="0" rtl="0" algn="l">
                <a:lnSpc>
                  <a:spcPct val="100000"/>
                </a:lnSpc>
                <a:spcBef>
                  <a:spcPts val="1000"/>
                </a:spcBef>
                <a:spcAft>
                  <a:spcPts val="0"/>
                </a:spcAft>
                <a:buClr>
                  <a:srgbClr val="FFFFFF"/>
                </a:buClr>
                <a:buSzPts val="1600"/>
                <a:buFont typeface="Arial"/>
                <a:buNone/>
              </a:pPr>
              <a:r>
                <a:t/>
              </a:r>
              <a:endParaRPr b="1" i="0" sz="1600" u="none" cap="none" strike="noStrike">
                <a:solidFill>
                  <a:schemeClr val="dk1"/>
                </a:solidFill>
                <a:latin typeface="Arial"/>
                <a:ea typeface="Arial"/>
                <a:cs typeface="Arial"/>
                <a:sym typeface="Arial"/>
              </a:endParaRPr>
            </a:p>
          </p:txBody>
        </p:sp>
        <p:sp>
          <p:nvSpPr>
            <p:cNvPr id="188" name="Google Shape;188;p13"/>
            <p:cNvSpPr txBox="1"/>
            <p:nvPr/>
          </p:nvSpPr>
          <p:spPr>
            <a:xfrm>
              <a:off x="8930107" y="2829576"/>
              <a:ext cx="2141126"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600"/>
                <a:buFont typeface="Arial"/>
                <a:buNone/>
              </a:pPr>
              <a:r>
                <a:rPr b="0" i="0" lang="en-US" sz="1600" u="none" cap="none" strike="noStrike">
                  <a:solidFill>
                    <a:schemeClr val="dk1"/>
                  </a:solidFill>
                  <a:latin typeface="Arial"/>
                  <a:ea typeface="Arial"/>
                  <a:cs typeface="Arial"/>
                  <a:sym typeface="Arial"/>
                </a:rPr>
                <a:t>The case for Geo Observations</a:t>
              </a:r>
              <a:endParaRPr b="0" i="0" sz="1600" u="none" cap="none" strike="noStrike">
                <a:solidFill>
                  <a:schemeClr val="dk1"/>
                </a:solidFill>
                <a:latin typeface="Arial"/>
                <a:ea typeface="Arial"/>
                <a:cs typeface="Arial"/>
                <a:sym typeface="Arial"/>
              </a:endParaRPr>
            </a:p>
          </p:txBody>
        </p:sp>
        <p:sp>
          <p:nvSpPr>
            <p:cNvPr id="189" name="Google Shape;189;p13"/>
            <p:cNvSpPr txBox="1"/>
            <p:nvPr/>
          </p:nvSpPr>
          <p:spPr>
            <a:xfrm>
              <a:off x="8037268" y="2492838"/>
              <a:ext cx="830131" cy="769441"/>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FFFFFF"/>
                </a:buClr>
                <a:buSzPts val="4400"/>
                <a:buFont typeface="Arial"/>
                <a:buNone/>
              </a:pPr>
              <a:r>
                <a:rPr b="1" i="0" lang="en-US" sz="4400" u="none" cap="none" strike="noStrike">
                  <a:solidFill>
                    <a:schemeClr val="dk1"/>
                  </a:solidFill>
                  <a:latin typeface="Arial"/>
                  <a:ea typeface="Arial"/>
                  <a:cs typeface="Arial"/>
                  <a:sym typeface="Arial"/>
                </a:rPr>
                <a:t>04</a:t>
              </a:r>
              <a:endParaRPr/>
            </a:p>
          </p:txBody>
        </p:sp>
        <p:sp>
          <p:nvSpPr>
            <p:cNvPr id="190" name="Google Shape;190;p13"/>
            <p:cNvSpPr txBox="1"/>
            <p:nvPr/>
          </p:nvSpPr>
          <p:spPr>
            <a:xfrm>
              <a:off x="5955534" y="3535322"/>
              <a:ext cx="2202542" cy="7129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600"/>
                <a:buFont typeface="Arial"/>
                <a:buNone/>
              </a:pPr>
              <a:r>
                <a:rPr b="1" i="0" lang="en-US" sz="1600" u="none" cap="none" strike="noStrike">
                  <a:solidFill>
                    <a:schemeClr val="dk1"/>
                  </a:solidFill>
                  <a:latin typeface="Arial"/>
                  <a:ea typeface="Arial"/>
                  <a:cs typeface="Arial"/>
                  <a:sym typeface="Arial"/>
                </a:rPr>
                <a:t>COMMERCIAL DATA</a:t>
              </a:r>
              <a:endParaRPr/>
            </a:p>
            <a:p>
              <a:pPr indent="0" lvl="0" marL="0" marR="0" rtl="0" algn="l">
                <a:lnSpc>
                  <a:spcPct val="100000"/>
                </a:lnSpc>
                <a:spcBef>
                  <a:spcPts val="1000"/>
                </a:spcBef>
                <a:spcAft>
                  <a:spcPts val="0"/>
                </a:spcAft>
                <a:buClr>
                  <a:srgbClr val="FFFFFF"/>
                </a:buClr>
                <a:buSzPts val="1600"/>
                <a:buFont typeface="Arial"/>
                <a:buNone/>
              </a:pPr>
              <a:r>
                <a:t/>
              </a:r>
              <a:endParaRPr b="1" i="0" sz="1600" u="none" cap="none" strike="noStrike">
                <a:solidFill>
                  <a:schemeClr val="dk1"/>
                </a:solidFill>
                <a:latin typeface="Arial"/>
                <a:ea typeface="Arial"/>
                <a:cs typeface="Arial"/>
                <a:sym typeface="Arial"/>
              </a:endParaRPr>
            </a:p>
          </p:txBody>
        </p:sp>
        <p:sp>
          <p:nvSpPr>
            <p:cNvPr id="191" name="Google Shape;191;p13"/>
            <p:cNvSpPr txBox="1"/>
            <p:nvPr/>
          </p:nvSpPr>
          <p:spPr>
            <a:xfrm>
              <a:off x="5955534" y="3784869"/>
              <a:ext cx="2080076"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600"/>
                <a:buFont typeface="Arial"/>
                <a:buNone/>
              </a:pPr>
              <a:r>
                <a:rPr b="0" i="0" lang="en-US" sz="1600" u="none" cap="none" strike="noStrike">
                  <a:solidFill>
                    <a:schemeClr val="dk1"/>
                  </a:solidFill>
                  <a:latin typeface="Arial"/>
                  <a:ea typeface="Arial"/>
                  <a:cs typeface="Arial"/>
                  <a:sym typeface="Arial"/>
                </a:rPr>
                <a:t>Opportunities and Limitations</a:t>
              </a:r>
              <a:endParaRPr/>
            </a:p>
          </p:txBody>
        </p:sp>
        <p:sp>
          <p:nvSpPr>
            <p:cNvPr id="192" name="Google Shape;192;p13"/>
            <p:cNvSpPr txBox="1"/>
            <p:nvPr/>
          </p:nvSpPr>
          <p:spPr>
            <a:xfrm>
              <a:off x="5062695" y="3448131"/>
              <a:ext cx="830131" cy="769441"/>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FFFFFF"/>
                </a:buClr>
                <a:buSzPts val="4400"/>
                <a:buFont typeface="Arial"/>
                <a:buNone/>
              </a:pPr>
              <a:r>
                <a:rPr b="1" i="0" lang="en-US" sz="4400" u="none" cap="none" strike="noStrike">
                  <a:solidFill>
                    <a:schemeClr val="dk1"/>
                  </a:solidFill>
                  <a:latin typeface="Arial"/>
                  <a:ea typeface="Arial"/>
                  <a:cs typeface="Arial"/>
                  <a:sym typeface="Arial"/>
                </a:rPr>
                <a:t>05</a:t>
              </a:r>
              <a:endParaRPr/>
            </a:p>
          </p:txBody>
        </p:sp>
        <p:sp>
          <p:nvSpPr>
            <p:cNvPr id="193" name="Google Shape;193;p13"/>
            <p:cNvSpPr txBox="1"/>
            <p:nvPr/>
          </p:nvSpPr>
          <p:spPr>
            <a:xfrm>
              <a:off x="8991157" y="3601096"/>
              <a:ext cx="2080076" cy="71301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600"/>
                <a:buFont typeface="Arial"/>
                <a:buNone/>
              </a:pPr>
              <a:r>
                <a:rPr b="1" i="0" lang="en-US" sz="1600" u="none" cap="none" strike="noStrike">
                  <a:solidFill>
                    <a:schemeClr val="dk1"/>
                  </a:solidFill>
                  <a:latin typeface="Arial"/>
                  <a:ea typeface="Arial"/>
                  <a:cs typeface="Arial"/>
                  <a:sym typeface="Arial"/>
                </a:rPr>
                <a:t>GROUND TRUTH</a:t>
              </a:r>
              <a:endParaRPr/>
            </a:p>
            <a:p>
              <a:pPr indent="0" lvl="0" marL="0" marR="0" rtl="0" algn="l">
                <a:lnSpc>
                  <a:spcPct val="100000"/>
                </a:lnSpc>
                <a:spcBef>
                  <a:spcPts val="1000"/>
                </a:spcBef>
                <a:spcAft>
                  <a:spcPts val="0"/>
                </a:spcAft>
                <a:buClr>
                  <a:srgbClr val="FFFFFF"/>
                </a:buClr>
                <a:buSzPts val="1600"/>
                <a:buFont typeface="Arial"/>
                <a:buNone/>
              </a:pPr>
              <a:r>
                <a:t/>
              </a:r>
              <a:endParaRPr b="1" i="0" sz="1600" u="none" cap="none" strike="noStrike">
                <a:solidFill>
                  <a:schemeClr val="dk1"/>
                </a:solidFill>
                <a:latin typeface="Arial"/>
                <a:ea typeface="Arial"/>
                <a:cs typeface="Arial"/>
                <a:sym typeface="Arial"/>
              </a:endParaRPr>
            </a:p>
          </p:txBody>
        </p:sp>
        <p:sp>
          <p:nvSpPr>
            <p:cNvPr id="194" name="Google Shape;194;p13"/>
            <p:cNvSpPr txBox="1"/>
            <p:nvPr/>
          </p:nvSpPr>
          <p:spPr>
            <a:xfrm>
              <a:off x="8991156" y="3850643"/>
              <a:ext cx="2293525" cy="107717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600"/>
                <a:buFont typeface="Arial"/>
                <a:buNone/>
              </a:pPr>
              <a:r>
                <a:rPr b="0" i="0" lang="en-US" sz="1600" u="none" cap="none" strike="noStrike">
                  <a:solidFill>
                    <a:schemeClr val="dk1"/>
                  </a:solidFill>
                  <a:latin typeface="Arial"/>
                  <a:ea typeface="Arial"/>
                  <a:cs typeface="Arial"/>
                  <a:sym typeface="Arial"/>
                </a:rPr>
                <a:t>Strengthening ground-based monitoring in </a:t>
              </a:r>
              <a:r>
                <a:rPr b="0" i="0" lang="en-US" sz="1600" u="none" cap="none" strike="noStrike">
                  <a:solidFill>
                    <a:schemeClr val="dk1"/>
                  </a:solidFill>
                  <a:latin typeface="Arial"/>
                  <a:ea typeface="Arial"/>
                  <a:cs typeface="Arial"/>
                  <a:sym typeface="Arial"/>
                </a:rPr>
                <a:t>undermonitored regions</a:t>
              </a:r>
              <a:endParaRPr b="0" i="0" sz="1600" u="none" cap="none" strike="noStrike">
                <a:solidFill>
                  <a:schemeClr val="dk1"/>
                </a:solidFill>
                <a:latin typeface="Arial"/>
                <a:ea typeface="Arial"/>
                <a:cs typeface="Arial"/>
                <a:sym typeface="Arial"/>
              </a:endParaRPr>
            </a:p>
          </p:txBody>
        </p:sp>
        <p:sp>
          <p:nvSpPr>
            <p:cNvPr id="195" name="Google Shape;195;p13"/>
            <p:cNvSpPr txBox="1"/>
            <p:nvPr/>
          </p:nvSpPr>
          <p:spPr>
            <a:xfrm>
              <a:off x="8098318" y="3513905"/>
              <a:ext cx="830131" cy="769441"/>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FFFFFF"/>
                </a:buClr>
                <a:buSzPts val="4400"/>
                <a:buFont typeface="Arial"/>
                <a:buNone/>
              </a:pPr>
              <a:r>
                <a:rPr b="1" i="0" lang="en-US" sz="4400" u="none" cap="none" strike="noStrike">
                  <a:solidFill>
                    <a:schemeClr val="dk1"/>
                  </a:solidFill>
                  <a:latin typeface="Arial"/>
                  <a:ea typeface="Arial"/>
                  <a:cs typeface="Arial"/>
                  <a:sym typeface="Arial"/>
                </a:rPr>
                <a:t>06</a:t>
              </a:r>
              <a:endParaRPr/>
            </a:p>
          </p:txBody>
        </p:sp>
        <p:sp>
          <p:nvSpPr>
            <p:cNvPr id="196" name="Google Shape;196;p13"/>
            <p:cNvSpPr txBox="1"/>
            <p:nvPr/>
          </p:nvSpPr>
          <p:spPr>
            <a:xfrm>
              <a:off x="5895777" y="4767291"/>
              <a:ext cx="2537748" cy="71301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600"/>
                <a:buFont typeface="Arial"/>
                <a:buNone/>
              </a:pPr>
              <a:r>
                <a:rPr b="1" i="0" lang="en-US" sz="1600" u="none" cap="none" strike="noStrike">
                  <a:solidFill>
                    <a:schemeClr val="dk1"/>
                  </a:solidFill>
                  <a:latin typeface="Arial"/>
                  <a:ea typeface="Arial"/>
                  <a:cs typeface="Arial"/>
                  <a:sym typeface="Arial"/>
                </a:rPr>
                <a:t>SYNEGISTIC BENEFITS</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1000"/>
                </a:spcBef>
                <a:spcAft>
                  <a:spcPts val="0"/>
                </a:spcAft>
                <a:buClr>
                  <a:srgbClr val="FFFFFF"/>
                </a:buClr>
                <a:buSzPts val="1600"/>
                <a:buFont typeface="Arial"/>
                <a:buNone/>
              </a:pPr>
              <a:r>
                <a:t/>
              </a:r>
              <a:endParaRPr b="1" i="0" sz="1600" u="none" cap="none" strike="noStrike">
                <a:solidFill>
                  <a:schemeClr val="dk1"/>
                </a:solidFill>
                <a:latin typeface="Arial"/>
                <a:ea typeface="Arial"/>
                <a:cs typeface="Arial"/>
                <a:sym typeface="Arial"/>
              </a:endParaRPr>
            </a:p>
          </p:txBody>
        </p:sp>
        <p:sp>
          <p:nvSpPr>
            <p:cNvPr id="197" name="Google Shape;197;p13"/>
            <p:cNvSpPr txBox="1"/>
            <p:nvPr/>
          </p:nvSpPr>
          <p:spPr>
            <a:xfrm>
              <a:off x="5982921" y="5016838"/>
              <a:ext cx="2450604"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600"/>
                <a:buFont typeface="Arial"/>
                <a:buNone/>
              </a:pPr>
              <a:r>
                <a:rPr b="0" i="0" lang="en-US" sz="1600" u="none" cap="none" strike="noStrike">
                  <a:solidFill>
                    <a:schemeClr val="dk1"/>
                  </a:solidFill>
                  <a:latin typeface="Arial"/>
                  <a:ea typeface="Arial"/>
                  <a:cs typeface="Arial"/>
                  <a:sym typeface="Arial"/>
                </a:rPr>
                <a:t>Integrated Observations plus Modeling</a:t>
              </a:r>
              <a:endParaRPr b="0" i="0" sz="1800" u="none" cap="none" strike="noStrike">
                <a:solidFill>
                  <a:schemeClr val="dk1"/>
                </a:solidFill>
                <a:latin typeface="Arial"/>
                <a:ea typeface="Arial"/>
                <a:cs typeface="Arial"/>
                <a:sym typeface="Arial"/>
              </a:endParaRPr>
            </a:p>
          </p:txBody>
        </p:sp>
        <p:sp>
          <p:nvSpPr>
            <p:cNvPr id="198" name="Google Shape;198;p13"/>
            <p:cNvSpPr txBox="1"/>
            <p:nvPr/>
          </p:nvSpPr>
          <p:spPr>
            <a:xfrm>
              <a:off x="5090083" y="4680100"/>
              <a:ext cx="830131" cy="769441"/>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FFFFFF"/>
                </a:buClr>
                <a:buSzPts val="4400"/>
                <a:buFont typeface="Arial"/>
                <a:buNone/>
              </a:pPr>
              <a:r>
                <a:rPr b="1" i="0" lang="en-US" sz="4400" u="none" cap="none" strike="noStrike">
                  <a:solidFill>
                    <a:schemeClr val="dk1"/>
                  </a:solidFill>
                  <a:latin typeface="Arial"/>
                  <a:ea typeface="Arial"/>
                  <a:cs typeface="Arial"/>
                  <a:sym typeface="Arial"/>
                </a:rPr>
                <a:t>07</a:t>
              </a:r>
              <a:endParaRPr b="0" i="0" sz="1800" u="none" cap="none" strike="noStrike">
                <a:solidFill>
                  <a:schemeClr val="dk1"/>
                </a:solidFill>
                <a:latin typeface="Arial"/>
                <a:ea typeface="Arial"/>
                <a:cs typeface="Arial"/>
                <a:sym typeface="Arial"/>
              </a:endParaRPr>
            </a:p>
          </p:txBody>
        </p:sp>
        <p:sp>
          <p:nvSpPr>
            <p:cNvPr id="199" name="Google Shape;199;p13"/>
            <p:cNvSpPr txBox="1"/>
            <p:nvPr/>
          </p:nvSpPr>
          <p:spPr>
            <a:xfrm>
              <a:off x="9143557" y="4876620"/>
              <a:ext cx="2080076" cy="95919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600"/>
                <a:buFont typeface="Arial"/>
                <a:buNone/>
              </a:pPr>
              <a:r>
                <a:rPr b="1" i="0" lang="en-US" sz="1600" u="none" cap="none" strike="noStrike">
                  <a:solidFill>
                    <a:schemeClr val="dk1"/>
                  </a:solidFill>
                  <a:latin typeface="Arial"/>
                  <a:ea typeface="Arial"/>
                  <a:cs typeface="Arial"/>
                  <a:sym typeface="Arial"/>
                </a:rPr>
                <a:t>A CALL TO ACTION</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1000"/>
                </a:spcBef>
                <a:spcAft>
                  <a:spcPts val="0"/>
                </a:spcAft>
                <a:buClr>
                  <a:srgbClr val="FFFFFF"/>
                </a:buClr>
                <a:buSzPts val="1600"/>
                <a:buFont typeface="Arial"/>
                <a:buNone/>
              </a:pPr>
              <a:r>
                <a:t/>
              </a:r>
              <a:endParaRPr b="1" i="0" sz="1600" u="none" cap="none" strike="noStrike">
                <a:solidFill>
                  <a:schemeClr val="dk1"/>
                </a:solidFill>
                <a:latin typeface="Arial"/>
                <a:ea typeface="Arial"/>
                <a:cs typeface="Arial"/>
                <a:sym typeface="Arial"/>
              </a:endParaRPr>
            </a:p>
          </p:txBody>
        </p:sp>
        <p:sp>
          <p:nvSpPr>
            <p:cNvPr id="200" name="Google Shape;200;p13"/>
            <p:cNvSpPr txBox="1"/>
            <p:nvPr/>
          </p:nvSpPr>
          <p:spPr>
            <a:xfrm>
              <a:off x="9080849" y="5437334"/>
              <a:ext cx="2293525" cy="83099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600"/>
                <a:buFont typeface="Arial"/>
                <a:buNone/>
              </a:pPr>
              <a:r>
                <a:rPr b="0" i="0" lang="en-US" sz="1600" u="none" cap="none" strike="noStrike">
                  <a:solidFill>
                    <a:schemeClr val="dk1"/>
                  </a:solidFill>
                  <a:latin typeface="Arial"/>
                  <a:ea typeface="Arial"/>
                  <a:cs typeface="Arial"/>
                  <a:sym typeface="Arial"/>
                </a:rPr>
                <a:t>Case for improved atmos. composition observations</a:t>
              </a:r>
              <a:endParaRPr b="0" i="0" sz="1800" u="none" cap="none" strike="noStrike">
                <a:solidFill>
                  <a:schemeClr val="dk1"/>
                </a:solidFill>
                <a:latin typeface="Arial"/>
                <a:ea typeface="Arial"/>
                <a:cs typeface="Arial"/>
                <a:sym typeface="Arial"/>
              </a:endParaRPr>
            </a:p>
          </p:txBody>
        </p:sp>
        <p:sp>
          <p:nvSpPr>
            <p:cNvPr id="201" name="Google Shape;201;p13"/>
            <p:cNvSpPr txBox="1"/>
            <p:nvPr/>
          </p:nvSpPr>
          <p:spPr>
            <a:xfrm>
              <a:off x="8250718" y="4789429"/>
              <a:ext cx="830131" cy="769441"/>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FFFFFF"/>
                </a:buClr>
                <a:buSzPts val="4400"/>
                <a:buFont typeface="Arial"/>
                <a:buNone/>
              </a:pPr>
              <a:r>
                <a:rPr b="1" i="0" lang="en-US" sz="4400" u="none" cap="none" strike="noStrike">
                  <a:solidFill>
                    <a:schemeClr val="dk1"/>
                  </a:solidFill>
                  <a:latin typeface="Arial"/>
                  <a:ea typeface="Arial"/>
                  <a:cs typeface="Arial"/>
                  <a:sym typeface="Arial"/>
                </a:rPr>
                <a:t>08</a:t>
              </a:r>
              <a:endParaRPr b="0" i="0" sz="1800" u="none" cap="none" strike="noStrike">
                <a:solidFill>
                  <a:schemeClr val="dk1"/>
                </a:solidFill>
                <a:latin typeface="Arial"/>
                <a:ea typeface="Arial"/>
                <a:cs typeface="Arial"/>
                <a:sym typeface="Arial"/>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2"/>
          <p:cNvSpPr txBox="1"/>
          <p:nvPr>
            <p:ph type="title"/>
          </p:nvPr>
        </p:nvSpPr>
        <p:spPr>
          <a:xfrm>
            <a:off x="176048" y="175939"/>
            <a:ext cx="9386864" cy="77900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4400"/>
              <a:buFont typeface="Montserrat"/>
              <a:buNone/>
            </a:pPr>
            <a:r>
              <a:rPr lang="en-US" sz="2400"/>
              <a:t>Expanding Geostationary Atmospheric Composition Satellite Constellation: Towards Global Coverage  </a:t>
            </a:r>
            <a:br>
              <a:rPr lang="en-US" sz="2400"/>
            </a:br>
            <a:br>
              <a:rPr lang="en-US" sz="2400"/>
            </a:br>
            <a:endParaRPr sz="2400"/>
          </a:p>
        </p:txBody>
      </p:sp>
      <p:sp>
        <p:nvSpPr>
          <p:cNvPr id="73" name="Google Shape;73;p2"/>
          <p:cNvSpPr txBox="1"/>
          <p:nvPr/>
        </p:nvSpPr>
        <p:spPr>
          <a:xfrm>
            <a:off x="116345" y="5619163"/>
            <a:ext cx="11550844" cy="769441"/>
          </a:xfrm>
          <a:prstGeom prst="rect">
            <a:avLst/>
          </a:prstGeom>
          <a:noFill/>
          <a:ln>
            <a:noFill/>
          </a:ln>
        </p:spPr>
        <p:txBody>
          <a:bodyPr anchorCtr="0" anchor="t" bIns="45700" lIns="91425" spcFirstLastPara="1" rIns="91425" wrap="square" tIns="45700">
            <a:spAutoFit/>
          </a:bodyPr>
          <a:lstStyle/>
          <a:p>
            <a:pPr indent="0" lvl="0" marL="50800" marR="0" rtl="0" algn="ctr">
              <a:lnSpc>
                <a:spcPct val="100000"/>
              </a:lnSpc>
              <a:spcBef>
                <a:spcPts val="0"/>
              </a:spcBef>
              <a:spcAft>
                <a:spcPts val="0"/>
              </a:spcAft>
              <a:buClr>
                <a:srgbClr val="000000"/>
              </a:buClr>
              <a:buSzPts val="2200"/>
              <a:buFont typeface="Arial"/>
              <a:buNone/>
            </a:pPr>
            <a:r>
              <a:rPr b="0" i="0" lang="en-US" sz="2200" u="none" cap="none" strike="noStrike">
                <a:solidFill>
                  <a:srgbClr val="000000"/>
                </a:solidFill>
                <a:latin typeface="Montserrat"/>
                <a:ea typeface="Montserrat"/>
                <a:cs typeface="Montserrat"/>
                <a:sym typeface="Montserrat"/>
              </a:rPr>
              <a:t>A finalized White Paper will be ready for the </a:t>
            </a:r>
            <a:r>
              <a:rPr b="1" i="0" lang="en-US" sz="2200" u="none" cap="none" strike="noStrike">
                <a:solidFill>
                  <a:srgbClr val="000000"/>
                </a:solidFill>
                <a:latin typeface="Montserrat"/>
                <a:ea typeface="Montserrat"/>
                <a:cs typeface="Montserrat"/>
                <a:sym typeface="Montserrat"/>
              </a:rPr>
              <a:t>2026 SIT Fall meeting </a:t>
            </a:r>
            <a:r>
              <a:rPr b="0" i="0" lang="en-US" sz="2200" u="none" cap="none" strike="noStrike">
                <a:solidFill>
                  <a:srgbClr val="000000"/>
                </a:solidFill>
                <a:latin typeface="Montserrat"/>
                <a:ea typeface="Montserrat"/>
                <a:cs typeface="Montserrat"/>
                <a:sym typeface="Montserrat"/>
              </a:rPr>
              <a:t>for review by the Principals.</a:t>
            </a:r>
            <a:endParaRPr/>
          </a:p>
        </p:txBody>
      </p:sp>
      <p:sp>
        <p:nvSpPr>
          <p:cNvPr id="74" name="Google Shape;74;p2"/>
          <p:cNvSpPr txBox="1"/>
          <p:nvPr/>
        </p:nvSpPr>
        <p:spPr>
          <a:xfrm>
            <a:off x="1055800" y="1816779"/>
            <a:ext cx="9455086" cy="3477875"/>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rgbClr val="000000"/>
              </a:buClr>
              <a:buSzPts val="2200"/>
              <a:buFont typeface="Arial"/>
              <a:buChar char="•"/>
            </a:pPr>
            <a:r>
              <a:rPr b="0" i="0" lang="en-US" sz="2200" u="none" cap="none" strike="noStrike">
                <a:solidFill>
                  <a:srgbClr val="000000"/>
                </a:solidFill>
                <a:latin typeface="Montserrat"/>
                <a:ea typeface="Montserrat"/>
                <a:cs typeface="Montserrat"/>
                <a:sym typeface="Montserrat"/>
              </a:rPr>
              <a:t>In 2024, CEOS AC-VC commissioned a new White Paper</a:t>
            </a:r>
            <a:endParaRPr/>
          </a:p>
          <a:p>
            <a:pPr indent="-285750" lvl="0" marL="285750" marR="0" rtl="0" algn="l">
              <a:lnSpc>
                <a:spcPct val="100000"/>
              </a:lnSpc>
              <a:spcBef>
                <a:spcPts val="0"/>
              </a:spcBef>
              <a:spcAft>
                <a:spcPts val="0"/>
              </a:spcAft>
              <a:buClr>
                <a:srgbClr val="000000"/>
              </a:buClr>
              <a:buSzPts val="2200"/>
              <a:buFont typeface="Arial"/>
              <a:buChar char="•"/>
            </a:pPr>
            <a:r>
              <a:rPr b="0" i="0" lang="en-US" sz="2200" u="none" cap="none" strike="noStrike">
                <a:solidFill>
                  <a:srgbClr val="000000"/>
                </a:solidFill>
                <a:latin typeface="Montserrat"/>
                <a:ea typeface="Montserrat"/>
                <a:cs typeface="Montserrat"/>
                <a:sym typeface="Montserrat"/>
              </a:rPr>
              <a:t>The initial goal was to complement GEMS, TEMPO, and Sentinel-4 with global air quality and greenhouse gas observations</a:t>
            </a:r>
            <a:endParaRPr/>
          </a:p>
          <a:p>
            <a:pPr indent="-285750" lvl="0" marL="285750" marR="0" rtl="0" algn="l">
              <a:lnSpc>
                <a:spcPct val="100000"/>
              </a:lnSpc>
              <a:spcBef>
                <a:spcPts val="0"/>
              </a:spcBef>
              <a:spcAft>
                <a:spcPts val="0"/>
              </a:spcAft>
              <a:buClr>
                <a:srgbClr val="000000"/>
              </a:buClr>
              <a:buSzPts val="2200"/>
              <a:buFont typeface="Arial"/>
              <a:buChar char="•"/>
            </a:pPr>
            <a:r>
              <a:rPr b="0" i="0" lang="en-US" sz="2200" u="none" cap="none" strike="noStrike">
                <a:solidFill>
                  <a:srgbClr val="000000"/>
                </a:solidFill>
                <a:latin typeface="Montserrat"/>
                <a:ea typeface="Montserrat"/>
                <a:cs typeface="Montserrat"/>
                <a:sym typeface="Montserrat"/>
              </a:rPr>
              <a:t>A dedicated team has been meeting bi-weekly to draft the document</a:t>
            </a:r>
            <a:endParaRPr/>
          </a:p>
          <a:p>
            <a:pPr indent="-285750" lvl="0" marL="285750" marR="0" rtl="0" algn="l">
              <a:lnSpc>
                <a:spcPct val="100000"/>
              </a:lnSpc>
              <a:spcBef>
                <a:spcPts val="0"/>
              </a:spcBef>
              <a:spcAft>
                <a:spcPts val="0"/>
              </a:spcAft>
              <a:buClr>
                <a:srgbClr val="000000"/>
              </a:buClr>
              <a:buSzPts val="2200"/>
              <a:buFont typeface="Arial"/>
              <a:buChar char="•"/>
            </a:pPr>
            <a:r>
              <a:rPr b="0" i="0" lang="en-US" sz="2200" u="none" cap="none" strike="noStrike">
                <a:solidFill>
                  <a:srgbClr val="000000"/>
                </a:solidFill>
                <a:latin typeface="Montserrat"/>
                <a:ea typeface="Montserrat"/>
                <a:cs typeface="Montserrat"/>
                <a:sym typeface="Montserrat"/>
              </a:rPr>
              <a:t>The initial plan was presented at the October 2025 CEOS SIT Meeting</a:t>
            </a:r>
            <a:endParaRPr/>
          </a:p>
          <a:p>
            <a:pPr indent="-285750" lvl="0" marL="285750" marR="0" rtl="0" algn="l">
              <a:lnSpc>
                <a:spcPct val="100000"/>
              </a:lnSpc>
              <a:spcBef>
                <a:spcPts val="0"/>
              </a:spcBef>
              <a:spcAft>
                <a:spcPts val="0"/>
              </a:spcAft>
              <a:buClr>
                <a:srgbClr val="000000"/>
              </a:buClr>
              <a:buSzPts val="2200"/>
              <a:buFont typeface="Arial"/>
              <a:buChar char="•"/>
            </a:pPr>
            <a:r>
              <a:rPr b="0" i="0" lang="en-US" sz="2200" u="none" cap="none" strike="noStrike">
                <a:solidFill>
                  <a:srgbClr val="000000"/>
                </a:solidFill>
                <a:latin typeface="Montserrat"/>
                <a:ea typeface="Montserrat"/>
                <a:cs typeface="Montserrat"/>
                <a:sym typeface="Montserrat"/>
              </a:rPr>
              <a:t>Following this meeting, the scope was reduced to focus exclusively on air quality</a:t>
            </a:r>
            <a:endParaRPr/>
          </a:p>
        </p:txBody>
      </p:sp>
      <p:sp>
        <p:nvSpPr>
          <p:cNvPr id="75" name="Google Shape;75;p2"/>
          <p:cNvSpPr txBox="1"/>
          <p:nvPr/>
        </p:nvSpPr>
        <p:spPr>
          <a:xfrm>
            <a:off x="563517" y="1279450"/>
            <a:ext cx="1576072"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2400" u="none" cap="none" strike="noStrike">
                <a:solidFill>
                  <a:srgbClr val="000000"/>
                </a:solidFill>
                <a:latin typeface="Montserrat"/>
                <a:ea typeface="Montserrat"/>
                <a:cs typeface="Montserrat"/>
                <a:sym typeface="Montserrat"/>
              </a:rPr>
              <a:t>GENESIS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3"/>
          <p:cNvSpPr txBox="1"/>
          <p:nvPr>
            <p:ph idx="1" type="body"/>
          </p:nvPr>
        </p:nvSpPr>
        <p:spPr>
          <a:xfrm>
            <a:off x="348300" y="1168132"/>
            <a:ext cx="11495400" cy="4968392"/>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SzPts val="2800"/>
              <a:buNone/>
            </a:pPr>
            <a:r>
              <a:rPr lang="en-US" sz="1500">
                <a:solidFill>
                  <a:schemeClr val="dk1"/>
                </a:solidFill>
                <a:latin typeface="Montserrat"/>
                <a:ea typeface="Montserrat"/>
                <a:cs typeface="Montserrat"/>
                <a:sym typeface="Montserrat"/>
              </a:rPr>
              <a:t>Ali Omar, Emma Knowland, Jonathan Hickman, Barry Lefer, </a:t>
            </a:r>
            <a:r>
              <a:rPr b="1" lang="en-US" sz="1500">
                <a:solidFill>
                  <a:schemeClr val="dk1"/>
                </a:solidFill>
                <a:latin typeface="Montserrat"/>
                <a:ea typeface="Montserrat"/>
                <a:cs typeface="Montserrat"/>
                <a:sym typeface="Montserrat"/>
              </a:rPr>
              <a:t>NASA</a:t>
            </a:r>
            <a:endParaRPr sz="2100"/>
          </a:p>
          <a:p>
            <a:pPr indent="0" lvl="0" marL="0" rtl="0" algn="l">
              <a:lnSpc>
                <a:spcPct val="115000"/>
              </a:lnSpc>
              <a:spcBef>
                <a:spcPts val="0"/>
              </a:spcBef>
              <a:spcAft>
                <a:spcPts val="0"/>
              </a:spcAft>
              <a:buSzPts val="2800"/>
              <a:buNone/>
            </a:pPr>
            <a:r>
              <a:rPr lang="en-US" sz="1500">
                <a:solidFill>
                  <a:schemeClr val="dk1"/>
                </a:solidFill>
                <a:latin typeface="Montserrat"/>
                <a:ea typeface="Montserrat"/>
                <a:cs typeface="Montserrat"/>
                <a:sym typeface="Montserrat"/>
              </a:rPr>
              <a:t>Shobha Kondragunt</a:t>
            </a:r>
            <a:r>
              <a:rPr lang="en-US" sz="1500"/>
              <a:t>a*</a:t>
            </a:r>
            <a:r>
              <a:rPr lang="en-US" sz="1500">
                <a:solidFill>
                  <a:schemeClr val="dk1"/>
                </a:solidFill>
                <a:latin typeface="Montserrat"/>
                <a:ea typeface="Montserrat"/>
                <a:cs typeface="Montserrat"/>
                <a:sym typeface="Montserrat"/>
              </a:rPr>
              <a:t>, Owen Cooper, </a:t>
            </a:r>
            <a:r>
              <a:rPr b="1" lang="en-US" sz="1500">
                <a:solidFill>
                  <a:schemeClr val="dk1"/>
                </a:solidFill>
                <a:latin typeface="Montserrat"/>
                <a:ea typeface="Montserrat"/>
                <a:cs typeface="Montserrat"/>
                <a:sym typeface="Montserrat"/>
              </a:rPr>
              <a:t>NOAA</a:t>
            </a:r>
            <a:endParaRPr sz="2100"/>
          </a:p>
          <a:p>
            <a:pPr indent="0" lvl="0" marL="0" rtl="0" algn="l">
              <a:lnSpc>
                <a:spcPct val="100000"/>
              </a:lnSpc>
              <a:spcBef>
                <a:spcPts val="400"/>
              </a:spcBef>
              <a:spcAft>
                <a:spcPts val="0"/>
              </a:spcAft>
              <a:buClr>
                <a:schemeClr val="lt1"/>
              </a:buClr>
              <a:buSzPts val="1800"/>
              <a:buNone/>
            </a:pPr>
            <a:r>
              <a:rPr lang="en-US" sz="1500">
                <a:solidFill>
                  <a:schemeClr val="dk1"/>
                </a:solidFill>
                <a:latin typeface="Montserrat"/>
                <a:ea typeface="Montserrat"/>
                <a:cs typeface="Montserrat"/>
                <a:sym typeface="Montserrat"/>
              </a:rPr>
              <a:t>Pieternel Levelt</a:t>
            </a:r>
            <a:r>
              <a:rPr lang="en-US" sz="1500"/>
              <a:t>*</a:t>
            </a:r>
            <a:r>
              <a:rPr lang="en-US" sz="1500">
                <a:solidFill>
                  <a:schemeClr val="dk1"/>
                </a:solidFill>
                <a:latin typeface="Montserrat"/>
                <a:ea typeface="Montserrat"/>
                <a:cs typeface="Montserrat"/>
                <a:sym typeface="Montserrat"/>
              </a:rPr>
              <a:t>, </a:t>
            </a:r>
            <a:r>
              <a:rPr b="1" lang="en-US" sz="1500">
                <a:solidFill>
                  <a:schemeClr val="dk1"/>
                </a:solidFill>
                <a:latin typeface="Montserrat"/>
                <a:ea typeface="Montserrat"/>
                <a:cs typeface="Montserrat"/>
                <a:sym typeface="Montserrat"/>
              </a:rPr>
              <a:t>UCAR/NCAR, KNMI, TU Delft</a:t>
            </a:r>
            <a:endParaRPr b="1" sz="1500">
              <a:solidFill>
                <a:schemeClr val="dk1"/>
              </a:solidFill>
              <a:highlight>
                <a:srgbClr val="FFFFFF"/>
              </a:highlight>
              <a:latin typeface="Montserrat"/>
              <a:ea typeface="Montserrat"/>
              <a:cs typeface="Montserrat"/>
              <a:sym typeface="Montserrat"/>
            </a:endParaRPr>
          </a:p>
          <a:p>
            <a:pPr indent="0" lvl="0" marL="0" rtl="0" algn="l">
              <a:lnSpc>
                <a:spcPct val="115000"/>
              </a:lnSpc>
              <a:spcBef>
                <a:spcPts val="400"/>
              </a:spcBef>
              <a:spcAft>
                <a:spcPts val="0"/>
              </a:spcAft>
              <a:buSzPts val="2800"/>
              <a:buNone/>
            </a:pPr>
            <a:r>
              <a:rPr lang="en-US" sz="1500">
                <a:solidFill>
                  <a:schemeClr val="dk1"/>
                </a:solidFill>
                <a:highlight>
                  <a:srgbClr val="FFFFFF"/>
                </a:highlight>
                <a:latin typeface="Montserrat"/>
                <a:ea typeface="Montserrat"/>
                <a:cs typeface="Montserrat"/>
                <a:sym typeface="Montserrat"/>
              </a:rPr>
              <a:t>Shima Shams, Helen Worden, James Hannigan, </a:t>
            </a:r>
            <a:r>
              <a:rPr b="1" lang="en-US" sz="1500">
                <a:solidFill>
                  <a:schemeClr val="dk1"/>
                </a:solidFill>
                <a:highlight>
                  <a:srgbClr val="FFFFFF"/>
                </a:highlight>
                <a:latin typeface="Montserrat"/>
                <a:ea typeface="Montserrat"/>
                <a:cs typeface="Montserrat"/>
                <a:sym typeface="Montserrat"/>
              </a:rPr>
              <a:t>UCAR/NCAR</a:t>
            </a:r>
            <a:endParaRPr sz="2100"/>
          </a:p>
          <a:p>
            <a:pPr indent="0" lvl="0" marL="0" rtl="0" algn="l">
              <a:lnSpc>
                <a:spcPct val="115000"/>
              </a:lnSpc>
              <a:spcBef>
                <a:spcPts val="400"/>
              </a:spcBef>
              <a:spcAft>
                <a:spcPts val="0"/>
              </a:spcAft>
              <a:buSzPts val="2800"/>
              <a:buNone/>
            </a:pPr>
            <a:r>
              <a:rPr lang="en-US" sz="1500">
                <a:solidFill>
                  <a:schemeClr val="dk1"/>
                </a:solidFill>
                <a:latin typeface="Montserrat"/>
                <a:ea typeface="Montserrat"/>
                <a:cs typeface="Montserrat"/>
                <a:sym typeface="Montserrat"/>
              </a:rPr>
              <a:t>Arlindo DaSilva, </a:t>
            </a:r>
            <a:r>
              <a:rPr b="1" lang="en-US" sz="1500">
                <a:solidFill>
                  <a:schemeClr val="dk1"/>
                </a:solidFill>
                <a:latin typeface="Montserrat"/>
                <a:ea typeface="Montserrat"/>
                <a:cs typeface="Montserrat"/>
                <a:sym typeface="Montserrat"/>
              </a:rPr>
              <a:t>NASA Emeritus</a:t>
            </a:r>
            <a:endParaRPr sz="2100"/>
          </a:p>
          <a:p>
            <a:pPr indent="0" lvl="0" marL="0" rtl="0" algn="l">
              <a:lnSpc>
                <a:spcPct val="100000"/>
              </a:lnSpc>
              <a:spcBef>
                <a:spcPts val="400"/>
              </a:spcBef>
              <a:spcAft>
                <a:spcPts val="0"/>
              </a:spcAft>
              <a:buClr>
                <a:schemeClr val="lt1"/>
              </a:buClr>
              <a:buSzPts val="1800"/>
              <a:buNone/>
            </a:pPr>
            <a:r>
              <a:rPr lang="en-US" sz="1500">
                <a:solidFill>
                  <a:schemeClr val="dk1"/>
                </a:solidFill>
                <a:latin typeface="Montserrat"/>
                <a:ea typeface="Montserrat"/>
                <a:cs typeface="Montserrat"/>
                <a:sym typeface="Montserrat"/>
              </a:rPr>
              <a:t>Sheldon Drobot, Dennis Nicks, </a:t>
            </a:r>
            <a:r>
              <a:rPr b="1" lang="en-US" sz="1500">
                <a:solidFill>
                  <a:schemeClr val="dk1"/>
                </a:solidFill>
                <a:latin typeface="Montserrat"/>
                <a:ea typeface="Montserrat"/>
                <a:cs typeface="Montserrat"/>
                <a:sym typeface="Montserrat"/>
              </a:rPr>
              <a:t>BAE</a:t>
            </a:r>
            <a:endParaRPr sz="2100"/>
          </a:p>
          <a:p>
            <a:pPr indent="0" lvl="0" marL="0" rtl="0" algn="l">
              <a:lnSpc>
                <a:spcPct val="100000"/>
              </a:lnSpc>
              <a:spcBef>
                <a:spcPts val="400"/>
              </a:spcBef>
              <a:spcAft>
                <a:spcPts val="0"/>
              </a:spcAft>
              <a:buClr>
                <a:schemeClr val="lt1"/>
              </a:buClr>
              <a:buSzPts val="1800"/>
              <a:buNone/>
            </a:pPr>
            <a:r>
              <a:rPr lang="en-US" sz="1500">
                <a:solidFill>
                  <a:schemeClr val="dk1"/>
                </a:solidFill>
                <a:latin typeface="Montserrat"/>
                <a:ea typeface="Montserrat"/>
                <a:cs typeface="Montserrat"/>
                <a:sym typeface="Montserrat"/>
              </a:rPr>
              <a:t>Raid M Suleiman, Xiong Liu, </a:t>
            </a:r>
            <a:r>
              <a:rPr b="1" lang="en-US" sz="1500">
                <a:solidFill>
                  <a:schemeClr val="dk1"/>
                </a:solidFill>
                <a:latin typeface="Montserrat"/>
                <a:ea typeface="Montserrat"/>
                <a:cs typeface="Montserrat"/>
                <a:sym typeface="Montserrat"/>
              </a:rPr>
              <a:t>CfA |  Harvard &amp; Smithsonian </a:t>
            </a:r>
            <a:endParaRPr sz="2100"/>
          </a:p>
          <a:p>
            <a:pPr indent="0" lvl="0" marL="0" rtl="0" algn="l">
              <a:lnSpc>
                <a:spcPct val="100000"/>
              </a:lnSpc>
              <a:spcBef>
                <a:spcPts val="400"/>
              </a:spcBef>
              <a:spcAft>
                <a:spcPts val="0"/>
              </a:spcAft>
              <a:buClr>
                <a:schemeClr val="lt1"/>
              </a:buClr>
              <a:buSzPts val="1800"/>
              <a:buNone/>
            </a:pPr>
            <a:r>
              <a:rPr lang="en-US" sz="1500">
                <a:solidFill>
                  <a:schemeClr val="dk1"/>
                </a:solidFill>
                <a:latin typeface="Montserrat"/>
                <a:ea typeface="Montserrat"/>
                <a:cs typeface="Montserrat"/>
                <a:sym typeface="Montserrat"/>
              </a:rPr>
              <a:t>Omar Emam, </a:t>
            </a:r>
            <a:r>
              <a:rPr b="1" lang="en-US" sz="1500">
                <a:solidFill>
                  <a:schemeClr val="dk1"/>
                </a:solidFill>
                <a:latin typeface="Montserrat"/>
                <a:ea typeface="Montserrat"/>
                <a:cs typeface="Montserrat"/>
                <a:sym typeface="Montserrat"/>
              </a:rPr>
              <a:t>Intopass, UK</a:t>
            </a:r>
            <a:endParaRPr sz="2100"/>
          </a:p>
          <a:p>
            <a:pPr indent="0" lvl="0" marL="0" rtl="0" algn="l">
              <a:lnSpc>
                <a:spcPct val="100000"/>
              </a:lnSpc>
              <a:spcBef>
                <a:spcPts val="400"/>
              </a:spcBef>
              <a:spcAft>
                <a:spcPts val="0"/>
              </a:spcAft>
              <a:buClr>
                <a:schemeClr val="lt1"/>
              </a:buClr>
              <a:buSzPts val="1800"/>
              <a:buNone/>
            </a:pPr>
            <a:r>
              <a:rPr lang="en-US" sz="1500">
                <a:solidFill>
                  <a:schemeClr val="dk1"/>
                </a:solidFill>
                <a:latin typeface="Montserrat"/>
                <a:ea typeface="Montserrat"/>
                <a:cs typeface="Montserrat"/>
                <a:sym typeface="Montserrat"/>
              </a:rPr>
              <a:t>Ray Nassar, Chris Sioris, </a:t>
            </a:r>
            <a:r>
              <a:rPr b="1" lang="en-US" sz="1500">
                <a:solidFill>
                  <a:schemeClr val="dk1"/>
                </a:solidFill>
                <a:latin typeface="Montserrat"/>
                <a:ea typeface="Montserrat"/>
                <a:cs typeface="Montserrat"/>
                <a:sym typeface="Montserrat"/>
              </a:rPr>
              <a:t>ECCC</a:t>
            </a:r>
            <a:endParaRPr sz="2100"/>
          </a:p>
          <a:p>
            <a:pPr indent="0" lvl="0" marL="0" rtl="0" algn="l">
              <a:lnSpc>
                <a:spcPct val="100000"/>
              </a:lnSpc>
              <a:spcBef>
                <a:spcPts val="400"/>
              </a:spcBef>
              <a:spcAft>
                <a:spcPts val="0"/>
              </a:spcAft>
              <a:buClr>
                <a:schemeClr val="lt1"/>
              </a:buClr>
              <a:buSzPts val="1800"/>
              <a:buNone/>
            </a:pPr>
            <a:r>
              <a:rPr lang="en-US" sz="1500">
                <a:solidFill>
                  <a:schemeClr val="dk1"/>
                </a:solidFill>
                <a:latin typeface="Montserrat"/>
                <a:ea typeface="Montserrat"/>
                <a:cs typeface="Montserrat"/>
                <a:sym typeface="Montserrat"/>
              </a:rPr>
              <a:t>Dominika Czyzewska, </a:t>
            </a:r>
            <a:r>
              <a:rPr b="1" lang="en-US" sz="1500">
                <a:solidFill>
                  <a:schemeClr val="dk1"/>
                </a:solidFill>
                <a:latin typeface="Montserrat"/>
                <a:ea typeface="Montserrat"/>
                <a:cs typeface="Montserrat"/>
                <a:sym typeface="Montserrat"/>
              </a:rPr>
              <a:t>EUMETSAT</a:t>
            </a:r>
            <a:endParaRPr sz="2100"/>
          </a:p>
          <a:p>
            <a:pPr indent="0" lvl="0" marL="0" rtl="0" algn="l">
              <a:lnSpc>
                <a:spcPct val="100000"/>
              </a:lnSpc>
              <a:spcBef>
                <a:spcPts val="400"/>
              </a:spcBef>
              <a:spcAft>
                <a:spcPts val="0"/>
              </a:spcAft>
              <a:buClr>
                <a:schemeClr val="lt1"/>
              </a:buClr>
              <a:buSzPts val="1800"/>
              <a:buNone/>
            </a:pPr>
            <a:r>
              <a:rPr lang="en-US" sz="1500">
                <a:solidFill>
                  <a:schemeClr val="dk1"/>
                </a:solidFill>
                <a:latin typeface="Montserrat"/>
                <a:ea typeface="Montserrat"/>
                <a:cs typeface="Montserrat"/>
                <a:sym typeface="Montserrat"/>
              </a:rPr>
              <a:t>Ben Veihelmann, </a:t>
            </a:r>
            <a:r>
              <a:rPr b="1" lang="en-US" sz="1500">
                <a:solidFill>
                  <a:schemeClr val="dk1"/>
                </a:solidFill>
                <a:latin typeface="Montserrat"/>
                <a:ea typeface="Montserrat"/>
                <a:cs typeface="Montserrat"/>
                <a:sym typeface="Montserrat"/>
              </a:rPr>
              <a:t>ESA, the Netherlands</a:t>
            </a:r>
            <a:endParaRPr b="1" sz="1500">
              <a:solidFill>
                <a:schemeClr val="dk1"/>
              </a:solidFill>
              <a:latin typeface="Montserrat"/>
              <a:ea typeface="Montserrat"/>
              <a:cs typeface="Montserrat"/>
              <a:sym typeface="Montserrat"/>
            </a:endParaRPr>
          </a:p>
          <a:p>
            <a:pPr indent="0" lvl="0" marL="0" rtl="0" algn="l">
              <a:lnSpc>
                <a:spcPct val="100000"/>
              </a:lnSpc>
              <a:spcBef>
                <a:spcPts val="400"/>
              </a:spcBef>
              <a:spcAft>
                <a:spcPts val="0"/>
              </a:spcAft>
              <a:buClr>
                <a:schemeClr val="lt1"/>
              </a:buClr>
              <a:buSzPts val="1800"/>
              <a:buNone/>
            </a:pPr>
            <a:r>
              <a:rPr lang="en-US" sz="1500">
                <a:solidFill>
                  <a:schemeClr val="dk1"/>
                </a:solidFill>
                <a:latin typeface="Montserrat"/>
                <a:ea typeface="Montserrat"/>
                <a:cs typeface="Montserrat"/>
                <a:sym typeface="Montserrat"/>
              </a:rPr>
              <a:t>Paulo Artaxo, </a:t>
            </a:r>
            <a:r>
              <a:rPr b="1" lang="en-US" sz="1500">
                <a:solidFill>
                  <a:schemeClr val="dk1"/>
                </a:solidFill>
                <a:latin typeface="Montserrat"/>
                <a:ea typeface="Montserrat"/>
                <a:cs typeface="Montserrat"/>
                <a:sym typeface="Montserrat"/>
              </a:rPr>
              <a:t>University of Sao Paulo, Brazil</a:t>
            </a:r>
            <a:endParaRPr sz="2100"/>
          </a:p>
          <a:p>
            <a:pPr indent="0" lvl="0" marL="0" rtl="0" algn="l">
              <a:lnSpc>
                <a:spcPct val="100000"/>
              </a:lnSpc>
              <a:spcBef>
                <a:spcPts val="400"/>
              </a:spcBef>
              <a:spcAft>
                <a:spcPts val="0"/>
              </a:spcAft>
              <a:buClr>
                <a:schemeClr val="lt1"/>
              </a:buClr>
              <a:buSzPts val="1800"/>
              <a:buNone/>
            </a:pPr>
            <a:r>
              <a:rPr lang="en-US" sz="1500">
                <a:solidFill>
                  <a:schemeClr val="dk1"/>
                </a:solidFill>
                <a:latin typeface="Montserrat"/>
                <a:ea typeface="Montserrat"/>
                <a:cs typeface="Montserrat"/>
                <a:sym typeface="Montserrat"/>
              </a:rPr>
              <a:t>Betsy Farris, </a:t>
            </a:r>
            <a:r>
              <a:rPr b="1" lang="en-US" sz="1500">
                <a:solidFill>
                  <a:schemeClr val="dk1"/>
                </a:solidFill>
                <a:latin typeface="Montserrat"/>
                <a:ea typeface="Montserrat"/>
                <a:cs typeface="Montserrat"/>
                <a:sym typeface="Montserrat"/>
              </a:rPr>
              <a:t>University of Colorado, Boulder</a:t>
            </a:r>
            <a:endParaRPr sz="2100"/>
          </a:p>
          <a:p>
            <a:pPr indent="0" lvl="0" marL="0" rtl="0" algn="l">
              <a:lnSpc>
                <a:spcPct val="100000"/>
              </a:lnSpc>
              <a:spcBef>
                <a:spcPts val="400"/>
              </a:spcBef>
              <a:spcAft>
                <a:spcPts val="0"/>
              </a:spcAft>
              <a:buClr>
                <a:schemeClr val="lt1"/>
              </a:buClr>
              <a:buSzPts val="1800"/>
              <a:buNone/>
            </a:pPr>
            <a:r>
              <a:rPr lang="en-US" sz="1500">
                <a:solidFill>
                  <a:schemeClr val="dk1"/>
                </a:solidFill>
                <a:latin typeface="Montserrat"/>
                <a:ea typeface="Montserrat"/>
                <a:cs typeface="Montserrat"/>
                <a:sym typeface="Montserrat"/>
              </a:rPr>
              <a:t>Sara Basart, </a:t>
            </a:r>
            <a:r>
              <a:rPr b="1" lang="en-US" sz="1500">
                <a:solidFill>
                  <a:schemeClr val="dk1"/>
                </a:solidFill>
                <a:latin typeface="Montserrat"/>
                <a:ea typeface="Montserrat"/>
                <a:cs typeface="Montserrat"/>
                <a:sym typeface="Montserrat"/>
              </a:rPr>
              <a:t>WMO, Geneva</a:t>
            </a:r>
            <a:endParaRPr sz="2100"/>
          </a:p>
          <a:p>
            <a:pPr indent="0" lvl="0" marL="0" rtl="0" algn="l">
              <a:lnSpc>
                <a:spcPct val="100000"/>
              </a:lnSpc>
              <a:spcBef>
                <a:spcPts val="400"/>
              </a:spcBef>
              <a:spcAft>
                <a:spcPts val="0"/>
              </a:spcAft>
              <a:buClr>
                <a:schemeClr val="lt1"/>
              </a:buClr>
              <a:buSzPts val="1800"/>
              <a:buNone/>
            </a:pPr>
            <a:r>
              <a:rPr lang="en-US" sz="1500">
                <a:solidFill>
                  <a:schemeClr val="dk1"/>
                </a:solidFill>
                <a:latin typeface="Montserrat"/>
                <a:ea typeface="Montserrat"/>
                <a:cs typeface="Montserrat"/>
                <a:sym typeface="Montserrat"/>
              </a:rPr>
              <a:t>Ana Andries, </a:t>
            </a:r>
            <a:r>
              <a:rPr b="1" lang="en-US" sz="1500">
                <a:solidFill>
                  <a:schemeClr val="dk1"/>
                </a:solidFill>
                <a:latin typeface="Montserrat"/>
                <a:ea typeface="Montserrat"/>
                <a:cs typeface="Montserrat"/>
                <a:sym typeface="Montserrat"/>
              </a:rPr>
              <a:t>Surrey University, UK</a:t>
            </a:r>
            <a:endParaRPr sz="2100"/>
          </a:p>
          <a:p>
            <a:pPr indent="0" lvl="0" marL="0" rtl="0" algn="l">
              <a:lnSpc>
                <a:spcPct val="100000"/>
              </a:lnSpc>
              <a:spcBef>
                <a:spcPts val="400"/>
              </a:spcBef>
              <a:spcAft>
                <a:spcPts val="0"/>
              </a:spcAft>
              <a:buClr>
                <a:schemeClr val="lt1"/>
              </a:buClr>
              <a:buSzPts val="1800"/>
              <a:buNone/>
            </a:pPr>
            <a:r>
              <a:rPr lang="en-US" sz="1500">
                <a:solidFill>
                  <a:schemeClr val="dk1"/>
                </a:solidFill>
                <a:latin typeface="Montserrat"/>
                <a:ea typeface="Montserrat"/>
                <a:cs typeface="Montserrat"/>
                <a:sym typeface="Montserrat"/>
              </a:rPr>
              <a:t>Jun Wang, </a:t>
            </a:r>
            <a:r>
              <a:rPr b="1" lang="en-US" sz="1500">
                <a:solidFill>
                  <a:schemeClr val="dk1"/>
                </a:solidFill>
                <a:latin typeface="Montserrat"/>
                <a:ea typeface="Montserrat"/>
                <a:cs typeface="Montserrat"/>
                <a:sym typeface="Montserrat"/>
              </a:rPr>
              <a:t>University of Iowa</a:t>
            </a:r>
            <a:endParaRPr sz="2100"/>
          </a:p>
          <a:p>
            <a:pPr indent="0" lvl="0" marL="0" rtl="0" algn="l">
              <a:lnSpc>
                <a:spcPct val="100000"/>
              </a:lnSpc>
              <a:spcBef>
                <a:spcPts val="400"/>
              </a:spcBef>
              <a:spcAft>
                <a:spcPts val="0"/>
              </a:spcAft>
              <a:buClr>
                <a:schemeClr val="lt1"/>
              </a:buClr>
              <a:buSzPts val="1800"/>
              <a:buNone/>
            </a:pPr>
            <a:r>
              <a:rPr lang="en-US" sz="1500">
                <a:solidFill>
                  <a:schemeClr val="dk1"/>
                </a:solidFill>
                <a:latin typeface="Montserrat"/>
                <a:ea typeface="Montserrat"/>
                <a:cs typeface="Montserrat"/>
                <a:sym typeface="Montserrat"/>
              </a:rPr>
              <a:t>Dylan Millet, </a:t>
            </a:r>
            <a:r>
              <a:rPr b="1" lang="en-US" sz="1500">
                <a:solidFill>
                  <a:schemeClr val="dk1"/>
                </a:solidFill>
                <a:latin typeface="Montserrat"/>
                <a:ea typeface="Montserrat"/>
                <a:cs typeface="Montserrat"/>
                <a:sym typeface="Montserrat"/>
              </a:rPr>
              <a:t>University of Minnesota, Twin Cities</a:t>
            </a:r>
            <a:endParaRPr b="1" sz="1500">
              <a:solidFill>
                <a:schemeClr val="dk1"/>
              </a:solidFill>
              <a:latin typeface="Montserrat"/>
              <a:ea typeface="Montserrat"/>
              <a:cs typeface="Montserrat"/>
              <a:sym typeface="Montserrat"/>
            </a:endParaRPr>
          </a:p>
          <a:p>
            <a:pPr indent="0" lvl="0" marL="50800" rtl="0" algn="l">
              <a:lnSpc>
                <a:spcPct val="115000"/>
              </a:lnSpc>
              <a:spcBef>
                <a:spcPts val="1000"/>
              </a:spcBef>
              <a:spcAft>
                <a:spcPts val="0"/>
              </a:spcAft>
              <a:buSzPts val="2800"/>
              <a:buNone/>
            </a:pPr>
            <a:r>
              <a:rPr b="1" lang="en-US" sz="1300"/>
              <a:t>*</a:t>
            </a:r>
            <a:r>
              <a:rPr b="1" lang="en-US" sz="1300">
                <a:solidFill>
                  <a:schemeClr val="dk1"/>
                </a:solidFill>
                <a:latin typeface="Montserrat"/>
                <a:ea typeface="Montserrat"/>
                <a:cs typeface="Montserrat"/>
                <a:sym typeface="Montserrat"/>
              </a:rPr>
              <a:t>White Paper Co-Leads</a:t>
            </a:r>
            <a:endParaRPr b="1" sz="1300">
              <a:solidFill>
                <a:schemeClr val="dk1"/>
              </a:solidFill>
            </a:endParaRPr>
          </a:p>
        </p:txBody>
      </p:sp>
      <p:sp>
        <p:nvSpPr>
          <p:cNvPr id="81" name="Google Shape;81;p3"/>
          <p:cNvSpPr txBox="1"/>
          <p:nvPr>
            <p:ph type="title"/>
          </p:nvPr>
        </p:nvSpPr>
        <p:spPr>
          <a:xfrm>
            <a:off x="176048" y="175939"/>
            <a:ext cx="9386864" cy="77900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4400"/>
              <a:buFont typeface="Montserrat"/>
              <a:buNone/>
            </a:pPr>
            <a:r>
              <a:rPr lang="en-US"/>
              <a:t>Study Co-Authors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4"/>
          <p:cNvSpPr txBox="1"/>
          <p:nvPr>
            <p:ph type="title"/>
          </p:nvPr>
        </p:nvSpPr>
        <p:spPr>
          <a:xfrm>
            <a:off x="176048" y="348428"/>
            <a:ext cx="9630104" cy="608283"/>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4400"/>
              <a:buFont typeface="Montserrat"/>
              <a:buNone/>
            </a:pPr>
            <a:r>
              <a:rPr lang="en-US" sz="2800"/>
              <a:t>The Challenge – Addressing the Gap in Observations</a:t>
            </a:r>
            <a:endParaRPr/>
          </a:p>
        </p:txBody>
      </p:sp>
      <p:sp>
        <p:nvSpPr>
          <p:cNvPr id="87" name="Google Shape;87;p4"/>
          <p:cNvSpPr txBox="1"/>
          <p:nvPr/>
        </p:nvSpPr>
        <p:spPr>
          <a:xfrm>
            <a:off x="8155880" y="3652626"/>
            <a:ext cx="2873481" cy="400110"/>
          </a:xfrm>
          <a:prstGeom prst="rect">
            <a:avLst/>
          </a:prstGeom>
          <a:noFill/>
          <a:ln>
            <a:noFill/>
          </a:ln>
        </p:spPr>
        <p:txBody>
          <a:bodyPr anchorCtr="0" anchor="t" bIns="45700" lIns="91425" spcFirstLastPara="1" rIns="91425" wrap="square" tIns="45700">
            <a:spAutoFit/>
          </a:bodyPr>
          <a:lstStyle/>
          <a:p>
            <a:pPr indent="-215900" lvl="0" marL="34290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Montserrat"/>
              <a:ea typeface="Montserrat"/>
              <a:cs typeface="Montserrat"/>
              <a:sym typeface="Montserrat"/>
            </a:endParaRPr>
          </a:p>
        </p:txBody>
      </p:sp>
      <p:sp>
        <p:nvSpPr>
          <p:cNvPr id="88" name="Google Shape;88;p4"/>
          <p:cNvSpPr txBox="1"/>
          <p:nvPr/>
        </p:nvSpPr>
        <p:spPr>
          <a:xfrm>
            <a:off x="176048" y="5009446"/>
            <a:ext cx="6683337" cy="101566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1" lang="en-US" sz="1200" u="none" cap="none" strike="noStrike">
                <a:solidFill>
                  <a:srgbClr val="000000"/>
                </a:solidFill>
                <a:latin typeface="Montserrat"/>
                <a:ea typeface="Montserrat"/>
                <a:cs typeface="Montserrat"/>
                <a:sym typeface="Montserrat"/>
              </a:rPr>
              <a:t>Tropospheric Nitrogen dioxide (NO</a:t>
            </a:r>
            <a:r>
              <a:rPr b="0" baseline="-25000" i="1" lang="en-US" sz="1200" u="none" cap="none" strike="noStrike">
                <a:solidFill>
                  <a:srgbClr val="000000"/>
                </a:solidFill>
                <a:latin typeface="Montserrat"/>
                <a:ea typeface="Montserrat"/>
                <a:cs typeface="Montserrat"/>
                <a:sym typeface="Montserrat"/>
              </a:rPr>
              <a:t>2</a:t>
            </a:r>
            <a:r>
              <a:rPr b="0" i="1" lang="en-US" sz="1200" u="none" cap="none" strike="noStrike">
                <a:solidFill>
                  <a:srgbClr val="000000"/>
                </a:solidFill>
                <a:latin typeface="Montserrat"/>
                <a:ea typeface="Montserrat"/>
                <a:cs typeface="Montserrat"/>
                <a:sym typeface="Montserrat"/>
              </a:rPr>
              <a:t> ) column concentration retrieved by Sentinel 5P for the month of June 2024. High column densities ( denoted by bright red colors ) over the South Africa are associated with high power plant and industrial emissions in the region. Elevated column densities over south equatorial Africa are associated with dry season biomass burning activity </a:t>
            </a:r>
            <a:endParaRPr/>
          </a:p>
        </p:txBody>
      </p:sp>
      <p:sp>
        <p:nvSpPr>
          <p:cNvPr id="89" name="Google Shape;89;p4"/>
          <p:cNvSpPr txBox="1"/>
          <p:nvPr/>
        </p:nvSpPr>
        <p:spPr>
          <a:xfrm>
            <a:off x="6653592" y="1192876"/>
            <a:ext cx="5466055" cy="3600986"/>
          </a:xfrm>
          <a:prstGeom prst="rect">
            <a:avLst/>
          </a:prstGeom>
          <a:noFill/>
          <a:ln>
            <a:noFill/>
          </a:ln>
        </p:spPr>
        <p:txBody>
          <a:bodyPr anchorCtr="0" anchor="t" bIns="45700" lIns="91425" spcFirstLastPara="1" rIns="91425" wrap="square" tIns="45700">
            <a:spAutoFit/>
          </a:bodyPr>
          <a:lstStyle/>
          <a:p>
            <a:pPr indent="-342900" lvl="0" marL="342900" marR="0" rtl="0" algn="l">
              <a:lnSpc>
                <a:spcPct val="100000"/>
              </a:lnSpc>
              <a:spcBef>
                <a:spcPts val="0"/>
              </a:spcBef>
              <a:spcAft>
                <a:spcPts val="0"/>
              </a:spcAft>
              <a:buClr>
                <a:srgbClr val="000000"/>
              </a:buClr>
              <a:buSzPts val="2200"/>
              <a:buFont typeface="Noto Sans Symbols"/>
              <a:buChar char="•"/>
            </a:pPr>
            <a:r>
              <a:rPr b="0" i="0" lang="en-US" sz="2200" u="none" cap="none" strike="noStrike">
                <a:solidFill>
                  <a:srgbClr val="000000"/>
                </a:solidFill>
                <a:latin typeface="Montserrat"/>
                <a:ea typeface="Montserrat"/>
                <a:cs typeface="Montserrat"/>
                <a:sym typeface="Montserrat"/>
              </a:rPr>
              <a:t>Human activities drive rapid atmospheric changes.</a:t>
            </a:r>
            <a:endParaRPr b="0" i="0" sz="2200" u="none" cap="none" strike="noStrike">
              <a:solidFill>
                <a:srgbClr val="000000"/>
              </a:solidFill>
              <a:latin typeface="Times New Roman"/>
              <a:ea typeface="Times New Roman"/>
              <a:cs typeface="Times New Roman"/>
              <a:sym typeface="Times New Roman"/>
            </a:endParaRPr>
          </a:p>
          <a:p>
            <a:pPr indent="-342900" lvl="0" marL="342900" marR="0" rtl="0" algn="l">
              <a:lnSpc>
                <a:spcPct val="100000"/>
              </a:lnSpc>
              <a:spcBef>
                <a:spcPts val="1200"/>
              </a:spcBef>
              <a:spcAft>
                <a:spcPts val="0"/>
              </a:spcAft>
              <a:buClr>
                <a:srgbClr val="000000"/>
              </a:buClr>
              <a:buSzPts val="2200"/>
              <a:buFont typeface="Noto Sans Symbols"/>
              <a:buChar char="•"/>
            </a:pPr>
            <a:r>
              <a:rPr b="0" i="0" lang="en-US" sz="2200" u="none" cap="none" strike="noStrike">
                <a:solidFill>
                  <a:srgbClr val="000000"/>
                </a:solidFill>
                <a:latin typeface="Montserrat"/>
                <a:ea typeface="Montserrat"/>
                <a:cs typeface="Montserrat"/>
                <a:sym typeface="Montserrat"/>
              </a:rPr>
              <a:t>The fast pace of change requires hourly observations.</a:t>
            </a:r>
            <a:endParaRPr b="0" i="0" sz="2200" u="none" cap="none" strike="noStrike">
              <a:solidFill>
                <a:srgbClr val="000000"/>
              </a:solidFill>
              <a:latin typeface="Times New Roman"/>
              <a:ea typeface="Times New Roman"/>
              <a:cs typeface="Times New Roman"/>
              <a:sym typeface="Times New Roman"/>
            </a:endParaRPr>
          </a:p>
          <a:p>
            <a:pPr indent="-342900" lvl="0" marL="342900" marR="0" rtl="0" algn="l">
              <a:lnSpc>
                <a:spcPct val="100000"/>
              </a:lnSpc>
              <a:spcBef>
                <a:spcPts val="1200"/>
              </a:spcBef>
              <a:spcAft>
                <a:spcPts val="0"/>
              </a:spcAft>
              <a:buClr>
                <a:srgbClr val="000000"/>
              </a:buClr>
              <a:buSzPts val="2200"/>
              <a:buFont typeface="Noto Sans Symbols"/>
              <a:buChar char="•"/>
            </a:pPr>
            <a:r>
              <a:rPr b="0" i="0" lang="en-US" sz="2200" u="none" cap="none" strike="noStrike">
                <a:solidFill>
                  <a:srgbClr val="000000"/>
                </a:solidFill>
                <a:latin typeface="Montserrat"/>
                <a:ea typeface="Montserrat"/>
                <a:cs typeface="Montserrat"/>
                <a:sym typeface="Montserrat"/>
              </a:rPr>
              <a:t>These shifts directly impact air quality and human health.</a:t>
            </a:r>
            <a:endParaRPr b="0" i="0" sz="2200" u="none" cap="none" strike="noStrike">
              <a:solidFill>
                <a:srgbClr val="000000"/>
              </a:solidFill>
              <a:latin typeface="Times New Roman"/>
              <a:ea typeface="Times New Roman"/>
              <a:cs typeface="Times New Roman"/>
              <a:sym typeface="Times New Roman"/>
            </a:endParaRPr>
          </a:p>
          <a:p>
            <a:pPr indent="-342900" lvl="0" marL="342900" marR="0" rtl="0" algn="l">
              <a:lnSpc>
                <a:spcPct val="100000"/>
              </a:lnSpc>
              <a:spcBef>
                <a:spcPts val="1200"/>
              </a:spcBef>
              <a:spcAft>
                <a:spcPts val="0"/>
              </a:spcAft>
              <a:buClr>
                <a:srgbClr val="000000"/>
              </a:buClr>
              <a:buSzPts val="2200"/>
              <a:buFont typeface="Noto Sans Symbols"/>
              <a:buChar char="•"/>
            </a:pPr>
            <a:r>
              <a:rPr b="0" i="0" lang="en-US" sz="2200" u="none" cap="none" strike="noStrike">
                <a:solidFill>
                  <a:srgbClr val="000000"/>
                </a:solidFill>
                <a:latin typeface="Montserrat"/>
                <a:ea typeface="Montserrat"/>
                <a:cs typeface="Montserrat"/>
                <a:sym typeface="Montserrat"/>
              </a:rPr>
              <a:t>Accurate measurements are vital to guide actions and evaluate the success of current strategies</a:t>
            </a:r>
            <a:endParaRPr b="0" i="0" sz="2200" u="none" cap="none" strike="noStrike">
              <a:solidFill>
                <a:srgbClr val="000000"/>
              </a:solidFill>
              <a:latin typeface="Times New Roman"/>
              <a:ea typeface="Times New Roman"/>
              <a:cs typeface="Times New Roman"/>
              <a:sym typeface="Times New Roman"/>
            </a:endParaRPr>
          </a:p>
        </p:txBody>
      </p:sp>
      <p:pic>
        <p:nvPicPr>
          <p:cNvPr id="90" name="Google Shape;90;p4"/>
          <p:cNvPicPr preferRelativeResize="0"/>
          <p:nvPr/>
        </p:nvPicPr>
        <p:blipFill rotWithShape="1">
          <a:blip r:embed="rId3">
            <a:alphaModFix/>
          </a:blip>
          <a:srcRect b="0" l="0" r="0" t="0"/>
          <a:stretch/>
        </p:blipFill>
        <p:spPr>
          <a:xfrm>
            <a:off x="144369" y="1047046"/>
            <a:ext cx="6578600" cy="39624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5"/>
          <p:cNvSpPr txBox="1"/>
          <p:nvPr>
            <p:ph type="title"/>
          </p:nvPr>
        </p:nvSpPr>
        <p:spPr>
          <a:xfrm>
            <a:off x="176048" y="175939"/>
            <a:ext cx="9386864" cy="77900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4400"/>
              <a:buFont typeface="Montserrat"/>
              <a:buNone/>
            </a:pPr>
            <a:r>
              <a:rPr lang="en-US"/>
              <a:t>The Current Landscape</a:t>
            </a:r>
            <a:endParaRPr/>
          </a:p>
        </p:txBody>
      </p:sp>
      <p:pic>
        <p:nvPicPr>
          <p:cNvPr id="96" name="Google Shape;96;p5"/>
          <p:cNvPicPr preferRelativeResize="0"/>
          <p:nvPr/>
        </p:nvPicPr>
        <p:blipFill rotWithShape="1">
          <a:blip r:embed="rId3">
            <a:alphaModFix/>
          </a:blip>
          <a:srcRect b="0" l="0" r="0" t="0"/>
          <a:stretch/>
        </p:blipFill>
        <p:spPr>
          <a:xfrm>
            <a:off x="381522" y="1457934"/>
            <a:ext cx="5714478" cy="4207142"/>
          </a:xfrm>
          <a:prstGeom prst="rect">
            <a:avLst/>
          </a:prstGeom>
          <a:noFill/>
          <a:ln>
            <a:noFill/>
          </a:ln>
        </p:spPr>
      </p:pic>
      <p:sp>
        <p:nvSpPr>
          <p:cNvPr id="97" name="Google Shape;97;p5"/>
          <p:cNvSpPr txBox="1"/>
          <p:nvPr>
            <p:ph idx="1" type="body"/>
          </p:nvPr>
        </p:nvSpPr>
        <p:spPr>
          <a:xfrm>
            <a:off x="5699738" y="1045547"/>
            <a:ext cx="6342441" cy="4766906"/>
          </a:xfrm>
          <a:prstGeom prst="rect">
            <a:avLst/>
          </a:prstGeom>
          <a:noFill/>
          <a:ln>
            <a:noFill/>
          </a:ln>
        </p:spPr>
        <p:txBody>
          <a:bodyPr anchorCtr="0" anchor="t" bIns="45700" lIns="91425" spcFirstLastPara="1" rIns="91425" wrap="square" tIns="45700">
            <a:spAutoFit/>
          </a:bodyPr>
          <a:lstStyle/>
          <a:p>
            <a:pPr indent="-165100" lvl="0" marL="342900" rtl="0" algn="l">
              <a:lnSpc>
                <a:spcPct val="100000"/>
              </a:lnSpc>
              <a:spcBef>
                <a:spcPts val="0"/>
              </a:spcBef>
              <a:spcAft>
                <a:spcPts val="0"/>
              </a:spcAft>
              <a:buClr>
                <a:schemeClr val="dk1"/>
              </a:buClr>
              <a:buSzPts val="2800"/>
              <a:buFont typeface="Noto Sans Symbols"/>
              <a:buNone/>
            </a:pPr>
            <a:r>
              <a:t/>
            </a:r>
            <a:endParaRPr sz="2200">
              <a:latin typeface="Montserrat"/>
              <a:ea typeface="Montserrat"/>
              <a:cs typeface="Montserrat"/>
              <a:sym typeface="Montserrat"/>
            </a:endParaRPr>
          </a:p>
          <a:p>
            <a:pPr indent="-342900" lvl="1" marL="800100" marR="0" rtl="0" algn="l">
              <a:lnSpc>
                <a:spcPct val="100000"/>
              </a:lnSpc>
              <a:spcBef>
                <a:spcPts val="500"/>
              </a:spcBef>
              <a:spcAft>
                <a:spcPts val="0"/>
              </a:spcAft>
              <a:buClr>
                <a:schemeClr val="dk1"/>
              </a:buClr>
              <a:buSzPts val="1000"/>
              <a:buFont typeface="Noto Sans Symbols"/>
              <a:buChar char="❖"/>
            </a:pPr>
            <a:r>
              <a:rPr lang="en-US" sz="2200">
                <a:latin typeface="Montserrat"/>
                <a:ea typeface="Montserrat"/>
                <a:cs typeface="Montserrat"/>
                <a:sym typeface="Montserrat"/>
              </a:rPr>
              <a:t>The CEOS Atmospheric Composition Virtual Constellation (AC-VC) partners  provide valuable data</a:t>
            </a:r>
            <a:endParaRPr sz="2200">
              <a:latin typeface="Montserrat"/>
              <a:ea typeface="Montserrat"/>
              <a:cs typeface="Montserrat"/>
              <a:sym typeface="Montserrat"/>
            </a:endParaRPr>
          </a:p>
          <a:p>
            <a:pPr indent="-342900" lvl="1" marL="800100" rtl="0" algn="l">
              <a:lnSpc>
                <a:spcPct val="115000"/>
              </a:lnSpc>
              <a:spcBef>
                <a:spcPts val="500"/>
              </a:spcBef>
              <a:spcAft>
                <a:spcPts val="0"/>
              </a:spcAft>
              <a:buClr>
                <a:schemeClr val="dk1"/>
              </a:buClr>
              <a:buSzPts val="1000"/>
              <a:buFont typeface="Noto Sans Symbols"/>
              <a:buChar char="❖"/>
            </a:pPr>
            <a:r>
              <a:rPr lang="en-US" sz="2200">
                <a:latin typeface="Montserrat"/>
                <a:ea typeface="Montserrat"/>
                <a:cs typeface="Montserrat"/>
                <a:sym typeface="Montserrat"/>
              </a:rPr>
              <a:t>Gaps remain in observing diurnal cycles, rapidly changing events, and specific pollutants in the SH and populated NH regions </a:t>
            </a:r>
            <a:endParaRPr/>
          </a:p>
          <a:p>
            <a:pPr indent="-342900" lvl="1" marL="800100" rtl="0" algn="l">
              <a:lnSpc>
                <a:spcPct val="115000"/>
              </a:lnSpc>
              <a:spcBef>
                <a:spcPts val="500"/>
              </a:spcBef>
              <a:spcAft>
                <a:spcPts val="0"/>
              </a:spcAft>
              <a:buClr>
                <a:schemeClr val="dk1"/>
              </a:buClr>
              <a:buSzPts val="1000"/>
              <a:buFont typeface="Noto Sans Symbols"/>
              <a:buChar char="❖"/>
            </a:pPr>
            <a:r>
              <a:rPr lang="en-US" sz="2200">
                <a:latin typeface="Montserrat"/>
                <a:ea typeface="Montserrat"/>
                <a:cs typeface="Montserrat"/>
                <a:sym typeface="Montserrat"/>
              </a:rPr>
              <a:t>Polar-orbiting satellites offer global coverage, but limited temporal resolution</a:t>
            </a:r>
            <a:endParaRPr/>
          </a:p>
          <a:p>
            <a:pPr indent="-279400" lvl="1" marL="800100" marR="0" rtl="0" algn="l">
              <a:lnSpc>
                <a:spcPct val="100000"/>
              </a:lnSpc>
              <a:spcBef>
                <a:spcPts val="500"/>
              </a:spcBef>
              <a:spcAft>
                <a:spcPts val="0"/>
              </a:spcAft>
              <a:buClr>
                <a:schemeClr val="dk1"/>
              </a:buClr>
              <a:buSzPts val="1000"/>
              <a:buFont typeface="Noto Sans Symbols"/>
              <a:buNone/>
            </a:pPr>
            <a:r>
              <a:t/>
            </a:r>
            <a:endParaRPr sz="2200">
              <a:latin typeface="Montserrat"/>
              <a:ea typeface="Montserrat"/>
              <a:cs typeface="Montserrat"/>
              <a:sym typeface="Montserrat"/>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6"/>
          <p:cNvSpPr txBox="1"/>
          <p:nvPr>
            <p:ph type="title"/>
          </p:nvPr>
        </p:nvSpPr>
        <p:spPr>
          <a:xfrm>
            <a:off x="176048" y="175939"/>
            <a:ext cx="9386864" cy="77900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4400"/>
              <a:buFont typeface="Montserrat"/>
              <a:buNone/>
            </a:pPr>
            <a:r>
              <a:rPr lang="en-US" sz="2800"/>
              <a:t>Closing the Gap: The Global Geostationary Satellite Solution </a:t>
            </a:r>
            <a:endParaRPr/>
          </a:p>
        </p:txBody>
      </p:sp>
      <p:sp>
        <p:nvSpPr>
          <p:cNvPr id="103" name="Google Shape;103;p6"/>
          <p:cNvSpPr txBox="1"/>
          <p:nvPr/>
        </p:nvSpPr>
        <p:spPr>
          <a:xfrm>
            <a:off x="6014544" y="1351508"/>
            <a:ext cx="5998780" cy="4062651"/>
          </a:xfrm>
          <a:prstGeom prst="rect">
            <a:avLst/>
          </a:prstGeom>
          <a:noFill/>
          <a:ln>
            <a:noFill/>
          </a:ln>
        </p:spPr>
        <p:txBody>
          <a:bodyPr anchorCtr="0" anchor="t" bIns="0" lIns="0" spcFirstLastPara="1" rIns="0" wrap="square" tIns="0">
            <a:spAutoFit/>
          </a:bodyPr>
          <a:lstStyle/>
          <a:p>
            <a:pPr indent="-285750" lvl="1" marL="742950" marR="0" rtl="0" algn="l">
              <a:lnSpc>
                <a:spcPct val="100000"/>
              </a:lnSpc>
              <a:spcBef>
                <a:spcPts val="0"/>
              </a:spcBef>
              <a:spcAft>
                <a:spcPts val="0"/>
              </a:spcAft>
              <a:buClr>
                <a:schemeClr val="dk1"/>
              </a:buClr>
              <a:buSzPts val="1000"/>
              <a:buFont typeface="Courier New"/>
              <a:buChar char="o"/>
            </a:pPr>
            <a:r>
              <a:rPr b="0" i="0" lang="en-US" sz="2200" u="none" cap="none" strike="noStrike">
                <a:solidFill>
                  <a:schemeClr val="dk1"/>
                </a:solidFill>
                <a:latin typeface="Montserrat"/>
                <a:ea typeface="Montserrat"/>
                <a:cs typeface="Montserrat"/>
                <a:sym typeface="Montserrat"/>
              </a:rPr>
              <a:t>Five new </a:t>
            </a:r>
            <a:r>
              <a:rPr b="0" i="0" lang="en-US" sz="2200" u="none" cap="none" strike="noStrike">
                <a:solidFill>
                  <a:srgbClr val="021DFF"/>
                </a:solidFill>
                <a:latin typeface="Montserrat"/>
                <a:ea typeface="Montserrat"/>
                <a:cs typeface="Montserrat"/>
                <a:sym typeface="Montserrat"/>
              </a:rPr>
              <a:t>geostationary</a:t>
            </a:r>
            <a:r>
              <a:rPr b="0" i="0" lang="en-US" sz="2200" u="none" cap="none" strike="noStrike">
                <a:solidFill>
                  <a:schemeClr val="dk1"/>
                </a:solidFill>
                <a:latin typeface="Montserrat"/>
                <a:ea typeface="Montserrat"/>
                <a:cs typeface="Montserrat"/>
                <a:sym typeface="Montserrat"/>
              </a:rPr>
              <a:t> satellites identified to cover the gaps</a:t>
            </a:r>
            <a:endParaRPr b="0" i="0" sz="2200" u="none" cap="none" strike="noStrike">
              <a:solidFill>
                <a:schemeClr val="dk1"/>
              </a:solidFill>
              <a:latin typeface="Montserrat"/>
              <a:ea typeface="Montserrat"/>
              <a:cs typeface="Montserrat"/>
              <a:sym typeface="Montserrat"/>
            </a:endParaRPr>
          </a:p>
          <a:p>
            <a:pPr indent="-285750" lvl="1" marL="742950" marR="0" rtl="0" algn="l">
              <a:lnSpc>
                <a:spcPct val="100000"/>
              </a:lnSpc>
              <a:spcBef>
                <a:spcPts val="0"/>
              </a:spcBef>
              <a:spcAft>
                <a:spcPts val="0"/>
              </a:spcAft>
              <a:buClr>
                <a:schemeClr val="dk1"/>
              </a:buClr>
              <a:buSzPts val="1000"/>
              <a:buFont typeface="Courier New"/>
              <a:buChar char="o"/>
            </a:pPr>
            <a:r>
              <a:rPr b="0" i="0" lang="en-US" sz="2200" u="none" cap="none" strike="noStrike">
                <a:solidFill>
                  <a:schemeClr val="dk1"/>
                </a:solidFill>
                <a:latin typeface="Montserrat"/>
                <a:ea typeface="Montserrat"/>
                <a:cs typeface="Montserrat"/>
                <a:sym typeface="Montserrat"/>
              </a:rPr>
              <a:t>Continuous, wide-area coverage over currently undermonitored regions</a:t>
            </a:r>
            <a:endParaRPr b="0" i="0" sz="2200" u="none" cap="none" strike="noStrike">
              <a:solidFill>
                <a:schemeClr val="dk1"/>
              </a:solidFill>
              <a:latin typeface="Montserrat"/>
              <a:ea typeface="Montserrat"/>
              <a:cs typeface="Montserrat"/>
              <a:sym typeface="Montserrat"/>
            </a:endParaRPr>
          </a:p>
          <a:p>
            <a:pPr indent="-285750" lvl="1" marL="742950" marR="0" rtl="0" algn="l">
              <a:lnSpc>
                <a:spcPct val="100000"/>
              </a:lnSpc>
              <a:spcBef>
                <a:spcPts val="0"/>
              </a:spcBef>
              <a:spcAft>
                <a:spcPts val="0"/>
              </a:spcAft>
              <a:buClr>
                <a:schemeClr val="dk1"/>
              </a:buClr>
              <a:buSzPts val="1000"/>
              <a:buFont typeface="Courier New"/>
              <a:buChar char="o"/>
            </a:pPr>
            <a:r>
              <a:rPr b="0" i="0" lang="en-US" sz="2200" u="none" cap="none" strike="noStrike">
                <a:solidFill>
                  <a:schemeClr val="dk1"/>
                </a:solidFill>
                <a:latin typeface="Montserrat"/>
                <a:ea typeface="Montserrat"/>
                <a:cs typeface="Montserrat"/>
                <a:sym typeface="Montserrat"/>
              </a:rPr>
              <a:t>Complementing and enhancing existing constellation</a:t>
            </a:r>
            <a:endParaRPr/>
          </a:p>
          <a:p>
            <a:pPr indent="-285750" lvl="1" marL="742950" marR="0" rtl="0" algn="l">
              <a:lnSpc>
                <a:spcPct val="100000"/>
              </a:lnSpc>
              <a:spcBef>
                <a:spcPts val="0"/>
              </a:spcBef>
              <a:spcAft>
                <a:spcPts val="0"/>
              </a:spcAft>
              <a:buClr>
                <a:schemeClr val="dk1"/>
              </a:buClr>
              <a:buSzPts val="1000"/>
              <a:buFont typeface="Courier New"/>
              <a:buChar char="o"/>
            </a:pPr>
            <a:r>
              <a:rPr b="0" i="0" lang="en-US" sz="2200" u="none" cap="none" strike="noStrike">
                <a:solidFill>
                  <a:schemeClr val="dk1"/>
                </a:solidFill>
                <a:latin typeface="Montserrat"/>
                <a:ea typeface="Montserrat"/>
                <a:cs typeface="Montserrat"/>
                <a:sym typeface="Montserrat"/>
              </a:rPr>
              <a:t>Significant ownership and participation at the regional level to build capacity</a:t>
            </a:r>
            <a:endParaRPr/>
          </a:p>
          <a:p>
            <a:pPr indent="-285750" lvl="1" marL="742950" marR="0" rtl="0" algn="l">
              <a:lnSpc>
                <a:spcPct val="100000"/>
              </a:lnSpc>
              <a:spcBef>
                <a:spcPts val="0"/>
              </a:spcBef>
              <a:spcAft>
                <a:spcPts val="0"/>
              </a:spcAft>
              <a:buClr>
                <a:schemeClr val="dk1"/>
              </a:buClr>
              <a:buSzPts val="1000"/>
              <a:buFont typeface="Courier New"/>
              <a:buChar char="o"/>
            </a:pPr>
            <a:r>
              <a:rPr b="0" i="0" lang="en-US" sz="2200" u="none" cap="none" strike="noStrike">
                <a:solidFill>
                  <a:schemeClr val="dk1"/>
                </a:solidFill>
                <a:latin typeface="Montserrat"/>
                <a:ea typeface="Montserrat"/>
                <a:cs typeface="Montserrat"/>
                <a:sym typeface="Montserrat"/>
              </a:rPr>
              <a:t>Leverage the Analysis Ready Data (ARD) concepts for Geo</a:t>
            </a:r>
            <a:endParaRPr b="0" i="0" sz="2200" u="none" cap="none" strike="noStrike">
              <a:solidFill>
                <a:schemeClr val="dk1"/>
              </a:solidFill>
              <a:latin typeface="Montserrat"/>
              <a:ea typeface="Montserrat"/>
              <a:cs typeface="Montserrat"/>
              <a:sym typeface="Montserrat"/>
            </a:endParaRPr>
          </a:p>
          <a:p>
            <a:pPr indent="-222250" lvl="1" marL="742950" marR="0" rtl="0" algn="l">
              <a:lnSpc>
                <a:spcPct val="100000"/>
              </a:lnSpc>
              <a:spcBef>
                <a:spcPts val="0"/>
              </a:spcBef>
              <a:spcAft>
                <a:spcPts val="0"/>
              </a:spcAft>
              <a:buClr>
                <a:srgbClr val="000000"/>
              </a:buClr>
              <a:buSzPts val="1000"/>
              <a:buFont typeface="Courier New"/>
              <a:buNone/>
            </a:pPr>
            <a:r>
              <a:t/>
            </a:r>
            <a:endParaRPr b="0" i="0" sz="2200" u="none" cap="none" strike="noStrike">
              <a:solidFill>
                <a:schemeClr val="dk1"/>
              </a:solidFill>
              <a:latin typeface="Montserrat"/>
              <a:ea typeface="Montserrat"/>
              <a:cs typeface="Montserrat"/>
              <a:sym typeface="Montserrat"/>
            </a:endParaRPr>
          </a:p>
        </p:txBody>
      </p:sp>
      <p:sp>
        <p:nvSpPr>
          <p:cNvPr id="104" name="Google Shape;104;p6"/>
          <p:cNvSpPr txBox="1"/>
          <p:nvPr/>
        </p:nvSpPr>
        <p:spPr>
          <a:xfrm>
            <a:off x="177362" y="5153636"/>
            <a:ext cx="11837276" cy="101566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1" lang="en-US" sz="2000" u="none" cap="none" strike="noStrike">
                <a:solidFill>
                  <a:schemeClr val="dk1"/>
                </a:solidFill>
                <a:latin typeface="Times New Roman"/>
                <a:ea typeface="Times New Roman"/>
                <a:cs typeface="Times New Roman"/>
                <a:sym typeface="Times New Roman"/>
              </a:rPr>
              <a:t>The benefits of investing in geostationary atmospheric composition monitoring extend far beyond the science. By improving our ability to predict and respond to environmental challenges, we can realize significant economic savings in areas such as healthcare, agriculture, and resource management.</a:t>
            </a:r>
            <a:endParaRPr b="0" i="1" sz="2000" u="none" cap="none" strike="noStrike">
              <a:solidFill>
                <a:schemeClr val="dk1"/>
              </a:solidFill>
              <a:latin typeface="Calibri"/>
              <a:ea typeface="Calibri"/>
              <a:cs typeface="Calibri"/>
              <a:sym typeface="Calibri"/>
            </a:endParaRPr>
          </a:p>
        </p:txBody>
      </p:sp>
      <p:pic>
        <p:nvPicPr>
          <p:cNvPr descr="Afbeelding met monitor, foto, instellen, zitten&#10;&#10;Automatisch gegenereerde beschrijving" id="105" name="Google Shape;105;p6"/>
          <p:cNvPicPr preferRelativeResize="0"/>
          <p:nvPr/>
        </p:nvPicPr>
        <p:blipFill rotWithShape="1">
          <a:blip r:embed="rId3">
            <a:alphaModFix/>
          </a:blip>
          <a:srcRect b="0" l="0" r="0" t="0"/>
          <a:stretch/>
        </p:blipFill>
        <p:spPr>
          <a:xfrm>
            <a:off x="630275" y="1365853"/>
            <a:ext cx="4953052" cy="3697672"/>
          </a:xfrm>
          <a:prstGeom prst="rect">
            <a:avLst/>
          </a:prstGeom>
          <a:noFill/>
          <a:ln>
            <a:noFill/>
          </a:ln>
        </p:spPr>
      </p:pic>
      <p:sp>
        <p:nvSpPr>
          <p:cNvPr id="106" name="Google Shape;106;p6"/>
          <p:cNvSpPr/>
          <p:nvPr/>
        </p:nvSpPr>
        <p:spPr>
          <a:xfrm>
            <a:off x="1645920" y="2971800"/>
            <a:ext cx="877824" cy="1380744"/>
          </a:xfrm>
          <a:prstGeom prst="rect">
            <a:avLst/>
          </a:prstGeom>
          <a:noFill/>
          <a:ln cap="flat" cmpd="sng" w="28575">
            <a:solidFill>
              <a:srgbClr val="F41DFF"/>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7" name="Google Shape;107;p6"/>
          <p:cNvSpPr/>
          <p:nvPr/>
        </p:nvSpPr>
        <p:spPr>
          <a:xfrm>
            <a:off x="2689451" y="2569464"/>
            <a:ext cx="1134000" cy="768000"/>
          </a:xfrm>
          <a:prstGeom prst="rect">
            <a:avLst/>
          </a:prstGeom>
          <a:noFill/>
          <a:ln cap="flat" cmpd="sng" w="28575">
            <a:solidFill>
              <a:srgbClr val="F41DFF"/>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8" name="Google Shape;108;p6"/>
          <p:cNvSpPr/>
          <p:nvPr/>
        </p:nvSpPr>
        <p:spPr>
          <a:xfrm>
            <a:off x="2959624" y="3255264"/>
            <a:ext cx="944863" cy="1097280"/>
          </a:xfrm>
          <a:prstGeom prst="rect">
            <a:avLst/>
          </a:prstGeom>
          <a:noFill/>
          <a:ln cap="flat" cmpd="sng" w="28575">
            <a:solidFill>
              <a:srgbClr val="F41DFF"/>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9" name="Google Shape;109;p6"/>
          <p:cNvSpPr/>
          <p:nvPr/>
        </p:nvSpPr>
        <p:spPr>
          <a:xfrm>
            <a:off x="4636008" y="3255264"/>
            <a:ext cx="947319" cy="896112"/>
          </a:xfrm>
          <a:prstGeom prst="rect">
            <a:avLst/>
          </a:prstGeom>
          <a:noFill/>
          <a:ln cap="flat" cmpd="sng" w="28575">
            <a:solidFill>
              <a:srgbClr val="F41DFF"/>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0" name="Google Shape;110;p6"/>
          <p:cNvSpPr txBox="1"/>
          <p:nvPr/>
        </p:nvSpPr>
        <p:spPr>
          <a:xfrm>
            <a:off x="1635253" y="3030023"/>
            <a:ext cx="875496"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Geo-SA</a:t>
            </a:r>
            <a:endParaRPr b="0" i="0" sz="1400" u="none" cap="none" strike="noStrike">
              <a:solidFill>
                <a:srgbClr val="000000"/>
              </a:solidFill>
              <a:latin typeface="Arial"/>
              <a:ea typeface="Arial"/>
              <a:cs typeface="Arial"/>
              <a:sym typeface="Arial"/>
            </a:endParaRPr>
          </a:p>
        </p:txBody>
      </p:sp>
      <p:sp>
        <p:nvSpPr>
          <p:cNvPr id="111" name="Google Shape;111;p6"/>
          <p:cNvSpPr txBox="1"/>
          <p:nvPr/>
        </p:nvSpPr>
        <p:spPr>
          <a:xfrm>
            <a:off x="2995538" y="3831210"/>
            <a:ext cx="74411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Geo-S</a:t>
            </a:r>
            <a:endParaRPr b="0" i="0" sz="1400" u="none" cap="none" strike="noStrike">
              <a:solidFill>
                <a:srgbClr val="000000"/>
              </a:solidFill>
              <a:latin typeface="Arial"/>
              <a:ea typeface="Arial"/>
              <a:cs typeface="Arial"/>
              <a:sym typeface="Arial"/>
            </a:endParaRPr>
          </a:p>
        </p:txBody>
      </p:sp>
      <p:sp>
        <p:nvSpPr>
          <p:cNvPr id="112" name="Google Shape;112;p6"/>
          <p:cNvSpPr txBox="1"/>
          <p:nvPr/>
        </p:nvSpPr>
        <p:spPr>
          <a:xfrm>
            <a:off x="2718862" y="2602468"/>
            <a:ext cx="1060500" cy="6465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MEASMA</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Geo-N</a:t>
            </a:r>
            <a:endParaRPr b="0" i="0" sz="1400" u="none" cap="none" strike="noStrike">
              <a:solidFill>
                <a:srgbClr val="000000"/>
              </a:solidFill>
              <a:latin typeface="Arial"/>
              <a:ea typeface="Arial"/>
              <a:cs typeface="Arial"/>
              <a:sym typeface="Arial"/>
            </a:endParaRPr>
          </a:p>
        </p:txBody>
      </p:sp>
      <p:sp>
        <p:nvSpPr>
          <p:cNvPr id="113" name="Google Shape;113;p6"/>
          <p:cNvSpPr txBox="1"/>
          <p:nvPr/>
        </p:nvSpPr>
        <p:spPr>
          <a:xfrm>
            <a:off x="4615687" y="3214689"/>
            <a:ext cx="1021049"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Geo-AUS</a:t>
            </a:r>
            <a:endParaRPr b="0" i="0" sz="1400" u="none" cap="none" strike="noStrike">
              <a:solidFill>
                <a:srgbClr val="000000"/>
              </a:solidFill>
              <a:latin typeface="Arial"/>
              <a:ea typeface="Arial"/>
              <a:cs typeface="Arial"/>
              <a:sym typeface="Arial"/>
            </a:endParaRPr>
          </a:p>
        </p:txBody>
      </p:sp>
      <p:sp>
        <p:nvSpPr>
          <p:cNvPr id="114" name="Google Shape;114;p6"/>
          <p:cNvSpPr/>
          <p:nvPr/>
        </p:nvSpPr>
        <p:spPr>
          <a:xfrm>
            <a:off x="3810948" y="2461727"/>
            <a:ext cx="947319" cy="896112"/>
          </a:xfrm>
          <a:prstGeom prst="rect">
            <a:avLst/>
          </a:prstGeom>
          <a:noFill/>
          <a:ln cap="flat" cmpd="sng" w="28575">
            <a:solidFill>
              <a:srgbClr val="F41DFF"/>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5" name="Google Shape;115;p6"/>
          <p:cNvSpPr txBox="1"/>
          <p:nvPr/>
        </p:nvSpPr>
        <p:spPr>
          <a:xfrm>
            <a:off x="3773260" y="2465052"/>
            <a:ext cx="962815" cy="36929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Geo-ISC</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7"/>
          <p:cNvSpPr txBox="1"/>
          <p:nvPr>
            <p:ph type="title"/>
          </p:nvPr>
        </p:nvSpPr>
        <p:spPr>
          <a:xfrm>
            <a:off x="176048" y="175939"/>
            <a:ext cx="9386864" cy="77900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4400"/>
              <a:buFont typeface="Montserrat"/>
              <a:buNone/>
            </a:pPr>
            <a:r>
              <a:rPr lang="en-US" sz="2600"/>
              <a:t>Strengthening Ground-Based Measurements for Calibration/Validation</a:t>
            </a:r>
            <a:endParaRPr/>
          </a:p>
        </p:txBody>
      </p:sp>
      <p:pic>
        <p:nvPicPr>
          <p:cNvPr descr="DSCN0174.jpg" id="121" name="Google Shape;121;p7"/>
          <p:cNvPicPr preferRelativeResize="0"/>
          <p:nvPr/>
        </p:nvPicPr>
        <p:blipFill rotWithShape="1">
          <a:blip r:embed="rId3">
            <a:alphaModFix/>
          </a:blip>
          <a:srcRect b="0" l="0" r="0" t="0"/>
          <a:stretch/>
        </p:blipFill>
        <p:spPr>
          <a:xfrm>
            <a:off x="154254" y="1271385"/>
            <a:ext cx="5865369" cy="3323476"/>
          </a:xfrm>
          <a:prstGeom prst="rect">
            <a:avLst/>
          </a:prstGeom>
          <a:noFill/>
          <a:ln>
            <a:noFill/>
          </a:ln>
        </p:spPr>
      </p:pic>
      <p:sp>
        <p:nvSpPr>
          <p:cNvPr id="122" name="Google Shape;122;p7"/>
          <p:cNvSpPr txBox="1"/>
          <p:nvPr/>
        </p:nvSpPr>
        <p:spPr>
          <a:xfrm>
            <a:off x="4256374" y="4047221"/>
            <a:ext cx="168687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Credit: Ali Omar</a:t>
            </a:r>
            <a:endParaRPr b="0" i="0" sz="1400" u="none" cap="none" strike="noStrike">
              <a:solidFill>
                <a:schemeClr val="dk1"/>
              </a:solidFill>
              <a:latin typeface="Arial"/>
              <a:ea typeface="Arial"/>
              <a:cs typeface="Arial"/>
              <a:sym typeface="Arial"/>
            </a:endParaRPr>
          </a:p>
        </p:txBody>
      </p:sp>
      <p:sp>
        <p:nvSpPr>
          <p:cNvPr id="123" name="Google Shape;123;p7"/>
          <p:cNvSpPr txBox="1"/>
          <p:nvPr/>
        </p:nvSpPr>
        <p:spPr>
          <a:xfrm>
            <a:off x="6019623" y="1194186"/>
            <a:ext cx="6239954" cy="3816429"/>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rgbClr val="000000"/>
              </a:buClr>
              <a:buSzPts val="2200"/>
              <a:buFont typeface="Arial"/>
              <a:buChar char="•"/>
            </a:pPr>
            <a:r>
              <a:rPr b="0" i="0" lang="en-US" sz="2200" u="none" cap="none" strike="noStrike">
                <a:solidFill>
                  <a:srgbClr val="000000"/>
                </a:solidFill>
                <a:latin typeface="Montserrat"/>
                <a:ea typeface="Montserrat"/>
                <a:cs typeface="Montserrat"/>
                <a:sym typeface="Montserrat"/>
              </a:rPr>
              <a:t>Leverage existing ground-based networks (e.g., AERONET, Pandonia, NDACC).</a:t>
            </a:r>
            <a:endParaRPr/>
          </a:p>
          <a:p>
            <a:pPr indent="-285750" lvl="0" marL="285750" marR="0" rtl="0" algn="l">
              <a:lnSpc>
                <a:spcPct val="100000"/>
              </a:lnSpc>
              <a:spcBef>
                <a:spcPts val="0"/>
              </a:spcBef>
              <a:spcAft>
                <a:spcPts val="0"/>
              </a:spcAft>
              <a:buClr>
                <a:srgbClr val="000000"/>
              </a:buClr>
              <a:buSzPts val="2200"/>
              <a:buFont typeface="Arial"/>
              <a:buChar char="•"/>
            </a:pPr>
            <a:r>
              <a:rPr b="0" i="0" lang="en-US" sz="2200" u="none" cap="none" strike="noStrike">
                <a:solidFill>
                  <a:srgbClr val="000000"/>
                </a:solidFill>
                <a:latin typeface="Montserrat"/>
                <a:ea typeface="Montserrat"/>
                <a:cs typeface="Montserrat"/>
                <a:sym typeface="Montserrat"/>
              </a:rPr>
              <a:t>Establish strategically located collection of instruments at relevant sites</a:t>
            </a:r>
            <a:endParaRPr/>
          </a:p>
          <a:p>
            <a:pPr indent="-285750" lvl="0" marL="285750" marR="0" rtl="0" algn="l">
              <a:lnSpc>
                <a:spcPct val="100000"/>
              </a:lnSpc>
              <a:spcBef>
                <a:spcPts val="0"/>
              </a:spcBef>
              <a:spcAft>
                <a:spcPts val="0"/>
              </a:spcAft>
              <a:buClr>
                <a:srgbClr val="000000"/>
              </a:buClr>
              <a:buSzPts val="2200"/>
              <a:buFont typeface="Arial"/>
              <a:buChar char="•"/>
            </a:pPr>
            <a:r>
              <a:rPr b="0" i="0" lang="en-US" sz="2200" u="none" cap="none" strike="noStrike">
                <a:solidFill>
                  <a:srgbClr val="000000"/>
                </a:solidFill>
                <a:latin typeface="Montserrat"/>
                <a:ea typeface="Montserrat"/>
                <a:cs typeface="Montserrat"/>
                <a:sym typeface="Montserrat"/>
              </a:rPr>
              <a:t>Focus on comprehensive instrumentation and local capacity building.</a:t>
            </a:r>
            <a:endParaRPr/>
          </a:p>
          <a:p>
            <a:pPr indent="-285750" lvl="0" marL="285750" marR="0" rtl="0" algn="l">
              <a:lnSpc>
                <a:spcPct val="100000"/>
              </a:lnSpc>
              <a:spcBef>
                <a:spcPts val="0"/>
              </a:spcBef>
              <a:spcAft>
                <a:spcPts val="0"/>
              </a:spcAft>
              <a:buClr>
                <a:srgbClr val="000000"/>
              </a:buClr>
              <a:buSzPts val="2200"/>
              <a:buFont typeface="Arial"/>
              <a:buChar char="•"/>
            </a:pPr>
            <a:r>
              <a:rPr b="0" i="0" lang="en-US" sz="2200" u="none" cap="none" strike="noStrike">
                <a:solidFill>
                  <a:srgbClr val="000000"/>
                </a:solidFill>
                <a:latin typeface="Montserrat"/>
                <a:ea typeface="Montserrat"/>
                <a:cs typeface="Montserrat"/>
                <a:sym typeface="Montserrat"/>
              </a:rPr>
              <a:t>Engage diaspora scientists to reach local institutions (e.g., AMS Townhall Jan 2025) in developing countries</a:t>
            </a:r>
            <a:endParaRPr/>
          </a:p>
        </p:txBody>
      </p:sp>
      <p:sp>
        <p:nvSpPr>
          <p:cNvPr id="124" name="Google Shape;124;p7"/>
          <p:cNvSpPr txBox="1"/>
          <p:nvPr/>
        </p:nvSpPr>
        <p:spPr>
          <a:xfrm>
            <a:off x="172906" y="5249860"/>
            <a:ext cx="11403724" cy="830997"/>
          </a:xfrm>
          <a:prstGeom prst="rect">
            <a:avLst/>
          </a:prstGeom>
          <a:noFill/>
          <a:ln>
            <a:noFill/>
          </a:ln>
        </p:spPr>
        <p:txBody>
          <a:bodyPr anchorCtr="0" anchor="t" bIns="0" lIns="0" spcFirstLastPara="1" rIns="0" wrap="square" tIns="0">
            <a:spAutoFit/>
          </a:bodyPr>
          <a:lstStyle/>
          <a:p>
            <a:pPr indent="0" lvl="1" marL="457200" marR="0" rtl="0" algn="l">
              <a:lnSpc>
                <a:spcPct val="100000"/>
              </a:lnSpc>
              <a:spcBef>
                <a:spcPts val="0"/>
              </a:spcBef>
              <a:spcAft>
                <a:spcPts val="0"/>
              </a:spcAft>
              <a:buClr>
                <a:srgbClr val="000000"/>
              </a:buClr>
              <a:buSzPts val="1800"/>
              <a:buFont typeface="Arial"/>
              <a:buNone/>
            </a:pPr>
            <a:r>
              <a:rPr b="0" i="1" lang="en-US" sz="1800" u="none" cap="none" strike="noStrike">
                <a:solidFill>
                  <a:schemeClr val="dk1"/>
                </a:solidFill>
                <a:latin typeface="Montserrat"/>
                <a:ea typeface="Montserrat"/>
                <a:cs typeface="Montserrat"/>
                <a:sym typeface="Montserrat"/>
              </a:rPr>
              <a:t>The disparity in atmospheric composition ground-based measurements around the globe creates an issue, as unmonitored regions are often disproportionately impacted by pollution but lack the resources to monitor and mitigate the impacts effectively.</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8"/>
          <p:cNvSpPr txBox="1"/>
          <p:nvPr>
            <p:ph type="title"/>
          </p:nvPr>
        </p:nvSpPr>
        <p:spPr>
          <a:xfrm>
            <a:off x="176048" y="175939"/>
            <a:ext cx="9386864" cy="77900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4400"/>
              <a:buFont typeface="Montserrat"/>
              <a:buNone/>
            </a:pPr>
            <a:r>
              <a:rPr lang="en-US" sz="2800"/>
              <a:t>Ground Stations for Monitoring Ozone, Nitrogen dioxide, and Particulate Matter</a:t>
            </a:r>
            <a:br>
              <a:rPr lang="en-US" sz="2800"/>
            </a:br>
            <a:br>
              <a:rPr lang="en-US" sz="2800"/>
            </a:br>
            <a:endParaRPr sz="2800"/>
          </a:p>
        </p:txBody>
      </p:sp>
      <p:pic>
        <p:nvPicPr>
          <p:cNvPr descr="Chart&#10;&#10;AI-generated content may be incorrect." id="130" name="Google Shape;130;p8"/>
          <p:cNvPicPr preferRelativeResize="0"/>
          <p:nvPr/>
        </p:nvPicPr>
        <p:blipFill rotWithShape="1">
          <a:blip r:embed="rId3">
            <a:alphaModFix/>
          </a:blip>
          <a:srcRect b="0" l="0" r="25225" t="0"/>
          <a:stretch/>
        </p:blipFill>
        <p:spPr>
          <a:xfrm>
            <a:off x="176048" y="1083820"/>
            <a:ext cx="3951173" cy="2590160"/>
          </a:xfrm>
          <a:prstGeom prst="rect">
            <a:avLst/>
          </a:prstGeom>
          <a:noFill/>
          <a:ln>
            <a:noFill/>
          </a:ln>
        </p:spPr>
      </p:pic>
      <p:sp>
        <p:nvSpPr>
          <p:cNvPr id="131" name="Google Shape;131;p8"/>
          <p:cNvSpPr txBox="1"/>
          <p:nvPr/>
        </p:nvSpPr>
        <p:spPr>
          <a:xfrm>
            <a:off x="4263454" y="1199312"/>
            <a:ext cx="6677637" cy="2308324"/>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chemeClr val="dk1"/>
              </a:buClr>
              <a:buSzPts val="1800"/>
              <a:buFont typeface="Arial"/>
              <a:buChar char="•"/>
            </a:pPr>
            <a:r>
              <a:rPr b="0" i="0" lang="en-US" sz="1800" u="none" cap="none" strike="noStrike">
                <a:solidFill>
                  <a:schemeClr val="dk1"/>
                </a:solidFill>
                <a:latin typeface="Montserrat"/>
                <a:ea typeface="Montserrat"/>
                <a:cs typeface="Montserrat"/>
                <a:sym typeface="Montserrat"/>
              </a:rPr>
              <a:t>All available surface ozone (O</a:t>
            </a:r>
            <a:r>
              <a:rPr b="0" baseline="-25000" i="0" lang="en-US" sz="1800" u="none" cap="none" strike="noStrike">
                <a:solidFill>
                  <a:schemeClr val="dk1"/>
                </a:solidFill>
                <a:latin typeface="Montserrat"/>
                <a:ea typeface="Montserrat"/>
                <a:cs typeface="Montserrat"/>
                <a:sym typeface="Montserrat"/>
              </a:rPr>
              <a:t>3</a:t>
            </a:r>
            <a:r>
              <a:rPr b="0" i="0" lang="en-US" sz="1800" u="none" cap="none" strike="noStrike">
                <a:solidFill>
                  <a:schemeClr val="dk1"/>
                </a:solidFill>
                <a:latin typeface="Montserrat"/>
                <a:ea typeface="Montserrat"/>
                <a:cs typeface="Montserrat"/>
                <a:sym typeface="Montserrat"/>
              </a:rPr>
              <a:t>) observations from the Tropospheric Ozone Assessment Report (TOAR). Note that </a:t>
            </a:r>
            <a:r>
              <a:rPr b="0" i="0" lang="en-US" sz="1800" u="none" cap="none" strike="noStrike">
                <a:solidFill>
                  <a:srgbClr val="000000"/>
                </a:solidFill>
                <a:latin typeface="Montserrat"/>
                <a:ea typeface="Montserrat"/>
                <a:cs typeface="Montserrat"/>
                <a:sym typeface="Montserrat"/>
              </a:rPr>
              <a:t>Ozone monitors exist in Australia but are not yet in the open-access TOAR-II database (Szopa et al., 2026)</a:t>
            </a:r>
            <a:endParaRPr b="0" i="0" sz="1800" u="none" cap="none" strike="noStrike">
              <a:solidFill>
                <a:schemeClr val="dk1"/>
              </a:solidFill>
              <a:latin typeface="Montserrat"/>
              <a:ea typeface="Montserrat"/>
              <a:cs typeface="Montserrat"/>
              <a:sym typeface="Montserrat"/>
            </a:endParaRPr>
          </a:p>
          <a:p>
            <a:pPr indent="-285750" lvl="0" marL="285750" marR="0" rtl="0" algn="l">
              <a:lnSpc>
                <a:spcPct val="100000"/>
              </a:lnSpc>
              <a:spcBef>
                <a:spcPts val="0"/>
              </a:spcBef>
              <a:spcAft>
                <a:spcPts val="0"/>
              </a:spcAft>
              <a:buClr>
                <a:schemeClr val="dk1"/>
              </a:buClr>
              <a:buSzPts val="1800"/>
              <a:buFont typeface="Arial"/>
              <a:buChar char="•"/>
            </a:pPr>
            <a:r>
              <a:rPr b="0" i="0" lang="en-US" sz="1800" u="none" cap="none" strike="noStrike">
                <a:solidFill>
                  <a:schemeClr val="dk1"/>
                </a:solidFill>
                <a:latin typeface="Montserrat"/>
                <a:ea typeface="Montserrat"/>
                <a:cs typeface="Montserrat"/>
                <a:sym typeface="Montserrat"/>
              </a:rPr>
              <a:t>Pandonia Global Network (PGN) – Trace gases NO</a:t>
            </a:r>
            <a:r>
              <a:rPr b="0" baseline="-25000" i="0" lang="en-US" sz="1800" u="none" cap="none" strike="noStrike">
                <a:solidFill>
                  <a:schemeClr val="dk1"/>
                </a:solidFill>
                <a:latin typeface="Montserrat"/>
                <a:ea typeface="Montserrat"/>
                <a:cs typeface="Montserrat"/>
                <a:sym typeface="Montserrat"/>
              </a:rPr>
              <a:t>2</a:t>
            </a:r>
            <a:r>
              <a:rPr b="0" i="0" lang="en-US" sz="1800" u="none" cap="none" strike="noStrike">
                <a:solidFill>
                  <a:schemeClr val="dk1"/>
                </a:solidFill>
                <a:latin typeface="Montserrat"/>
                <a:ea typeface="Montserrat"/>
                <a:cs typeface="Montserrat"/>
                <a:sym typeface="Montserrat"/>
              </a:rPr>
              <a:t>, O</a:t>
            </a:r>
            <a:r>
              <a:rPr b="0" baseline="-25000" i="0" lang="en-US" sz="1800" u="none" cap="none" strike="noStrike">
                <a:solidFill>
                  <a:schemeClr val="dk1"/>
                </a:solidFill>
                <a:latin typeface="Montserrat"/>
                <a:ea typeface="Montserrat"/>
                <a:cs typeface="Montserrat"/>
                <a:sym typeface="Montserrat"/>
              </a:rPr>
              <a:t>3</a:t>
            </a:r>
            <a:r>
              <a:rPr b="0" i="0" lang="en-US" sz="1800" u="none" cap="none" strike="noStrike">
                <a:solidFill>
                  <a:schemeClr val="dk1"/>
                </a:solidFill>
                <a:latin typeface="Montserrat"/>
                <a:ea typeface="Montserrat"/>
                <a:cs typeface="Montserrat"/>
                <a:sym typeface="Montserrat"/>
              </a:rPr>
              <a:t>, HCHO, etc</a:t>
            </a:r>
            <a:endParaRPr b="0" i="0" sz="1800" u="none" cap="none" strike="noStrike">
              <a:solidFill>
                <a:schemeClr val="dk1"/>
              </a:solidFill>
              <a:latin typeface="Montserrat"/>
              <a:ea typeface="Montserrat"/>
              <a:cs typeface="Montserrat"/>
              <a:sym typeface="Montserrat"/>
            </a:endParaRPr>
          </a:p>
          <a:p>
            <a:pPr indent="-285750" lvl="0" marL="285750" marR="0" rtl="0" algn="l">
              <a:lnSpc>
                <a:spcPct val="100000"/>
              </a:lnSpc>
              <a:spcBef>
                <a:spcPts val="0"/>
              </a:spcBef>
              <a:spcAft>
                <a:spcPts val="0"/>
              </a:spcAft>
              <a:buClr>
                <a:schemeClr val="dk1"/>
              </a:buClr>
              <a:buSzPts val="1800"/>
              <a:buFont typeface="Arial"/>
              <a:buChar char="•"/>
            </a:pPr>
            <a:r>
              <a:rPr b="0" i="0" lang="en-US" sz="1800" u="none" cap="none" strike="noStrike">
                <a:solidFill>
                  <a:schemeClr val="dk1"/>
                </a:solidFill>
                <a:latin typeface="Montserrat"/>
                <a:ea typeface="Montserrat"/>
                <a:cs typeface="Montserrat"/>
                <a:sym typeface="Montserrat"/>
              </a:rPr>
              <a:t>AERONET – Optical Depth (proxy for PM)</a:t>
            </a:r>
            <a:endParaRPr b="0" i="0" sz="1800" u="none" cap="none" strike="noStrike">
              <a:solidFill>
                <a:schemeClr val="dk1"/>
              </a:solidFill>
              <a:latin typeface="Montserrat"/>
              <a:ea typeface="Montserrat"/>
              <a:cs typeface="Montserrat"/>
              <a:sym typeface="Montserrat"/>
            </a:endParaRPr>
          </a:p>
        </p:txBody>
      </p:sp>
      <p:grpSp>
        <p:nvGrpSpPr>
          <p:cNvPr id="132" name="Google Shape;132;p8"/>
          <p:cNvGrpSpPr/>
          <p:nvPr/>
        </p:nvGrpSpPr>
        <p:grpSpPr>
          <a:xfrm>
            <a:off x="4901387" y="3631187"/>
            <a:ext cx="4028479" cy="2421957"/>
            <a:chOff x="5345893" y="4008265"/>
            <a:chExt cx="4028479" cy="2421957"/>
          </a:xfrm>
        </p:grpSpPr>
        <p:grpSp>
          <p:nvGrpSpPr>
            <p:cNvPr id="133" name="Google Shape;133;p8"/>
            <p:cNvGrpSpPr/>
            <p:nvPr/>
          </p:nvGrpSpPr>
          <p:grpSpPr>
            <a:xfrm>
              <a:off x="5345893" y="4008265"/>
              <a:ext cx="4028479" cy="2421957"/>
              <a:chOff x="5534433" y="4008265"/>
              <a:chExt cx="4028479" cy="2421957"/>
            </a:xfrm>
          </p:grpSpPr>
          <p:pic>
            <p:nvPicPr>
              <p:cNvPr id="134" name="Google Shape;134;p8"/>
              <p:cNvPicPr preferRelativeResize="0"/>
              <p:nvPr/>
            </p:nvPicPr>
            <p:blipFill rotWithShape="1">
              <a:blip r:embed="rId4">
                <a:alphaModFix/>
              </a:blip>
              <a:srcRect b="0" l="0" r="0" t="0"/>
              <a:stretch/>
            </p:blipFill>
            <p:spPr>
              <a:xfrm>
                <a:off x="5544758" y="4008265"/>
                <a:ext cx="4018154" cy="2421957"/>
              </a:xfrm>
              <a:prstGeom prst="rect">
                <a:avLst/>
              </a:prstGeom>
              <a:noFill/>
              <a:ln>
                <a:noFill/>
              </a:ln>
            </p:spPr>
          </p:pic>
          <p:pic>
            <p:nvPicPr>
              <p:cNvPr id="135" name="Google Shape;135;p8"/>
              <p:cNvPicPr preferRelativeResize="0"/>
              <p:nvPr/>
            </p:nvPicPr>
            <p:blipFill rotWithShape="1">
              <a:blip r:embed="rId5">
                <a:alphaModFix/>
              </a:blip>
              <a:srcRect b="0" l="0" r="0" t="0"/>
              <a:stretch/>
            </p:blipFill>
            <p:spPr>
              <a:xfrm>
                <a:off x="5534433" y="6021136"/>
                <a:ext cx="1619613" cy="407140"/>
              </a:xfrm>
              <a:prstGeom prst="rect">
                <a:avLst/>
              </a:prstGeom>
              <a:noFill/>
              <a:ln>
                <a:noFill/>
              </a:ln>
            </p:spPr>
          </p:pic>
        </p:grpSp>
        <p:sp>
          <p:nvSpPr>
            <p:cNvPr id="136" name="Google Shape;136;p8"/>
            <p:cNvSpPr txBox="1"/>
            <p:nvPr/>
          </p:nvSpPr>
          <p:spPr>
            <a:xfrm>
              <a:off x="8418136" y="4008265"/>
              <a:ext cx="954107"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200" u="none" cap="none" strike="noStrike">
                  <a:solidFill>
                    <a:srgbClr val="000000"/>
                  </a:solidFill>
                  <a:latin typeface="Montserrat"/>
                  <a:ea typeface="Montserrat"/>
                  <a:cs typeface="Montserrat"/>
                  <a:sym typeface="Montserrat"/>
                </a:rPr>
                <a:t>AERONET</a:t>
              </a:r>
              <a:endParaRPr/>
            </a:p>
          </p:txBody>
        </p:sp>
      </p:grpSp>
      <p:grpSp>
        <p:nvGrpSpPr>
          <p:cNvPr id="137" name="Google Shape;137;p8"/>
          <p:cNvGrpSpPr/>
          <p:nvPr/>
        </p:nvGrpSpPr>
        <p:grpSpPr>
          <a:xfrm>
            <a:off x="394487" y="3870613"/>
            <a:ext cx="4029435" cy="2517734"/>
            <a:chOff x="1046376" y="4002591"/>
            <a:chExt cx="4029435" cy="2517734"/>
          </a:xfrm>
        </p:grpSpPr>
        <p:pic>
          <p:nvPicPr>
            <p:cNvPr id="138" name="Google Shape;138;p8"/>
            <p:cNvPicPr preferRelativeResize="0"/>
            <p:nvPr/>
          </p:nvPicPr>
          <p:blipFill rotWithShape="1">
            <a:blip r:embed="rId6">
              <a:alphaModFix/>
            </a:blip>
            <a:srcRect b="0" l="0" r="0" t="0"/>
            <a:stretch/>
          </p:blipFill>
          <p:spPr>
            <a:xfrm>
              <a:off x="1046376" y="4002591"/>
              <a:ext cx="4018154" cy="2517734"/>
            </a:xfrm>
            <a:prstGeom prst="rect">
              <a:avLst/>
            </a:prstGeom>
            <a:noFill/>
            <a:ln>
              <a:noFill/>
            </a:ln>
          </p:spPr>
        </p:pic>
        <p:pic>
          <p:nvPicPr>
            <p:cNvPr id="139" name="Google Shape;139;p8"/>
            <p:cNvPicPr preferRelativeResize="0"/>
            <p:nvPr/>
          </p:nvPicPr>
          <p:blipFill rotWithShape="1">
            <a:blip r:embed="rId7">
              <a:alphaModFix/>
            </a:blip>
            <a:srcRect b="0" l="0" r="0" t="0"/>
            <a:stretch/>
          </p:blipFill>
          <p:spPr>
            <a:xfrm>
              <a:off x="1046377" y="5409230"/>
              <a:ext cx="857838" cy="815476"/>
            </a:xfrm>
            <a:prstGeom prst="rect">
              <a:avLst/>
            </a:prstGeom>
            <a:noFill/>
            <a:ln>
              <a:noFill/>
            </a:ln>
          </p:spPr>
        </p:pic>
        <p:sp>
          <p:nvSpPr>
            <p:cNvPr id="140" name="Google Shape;140;p8"/>
            <p:cNvSpPr txBox="1"/>
            <p:nvPr/>
          </p:nvSpPr>
          <p:spPr>
            <a:xfrm>
              <a:off x="4006287" y="4021308"/>
              <a:ext cx="1069524"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200" u="none" cap="none" strike="noStrike">
                  <a:solidFill>
                    <a:srgbClr val="000000"/>
                  </a:solidFill>
                  <a:latin typeface="Montserrat"/>
                  <a:ea typeface="Montserrat"/>
                  <a:cs typeface="Montserrat"/>
                  <a:sym typeface="Montserrat"/>
                </a:rPr>
                <a:t>PANDONIA</a:t>
              </a:r>
              <a:endParaRPr/>
            </a:p>
          </p:txBody>
        </p:sp>
      </p:grpSp>
      <p:sp>
        <p:nvSpPr>
          <p:cNvPr id="141" name="Google Shape;141;p8"/>
          <p:cNvSpPr txBox="1"/>
          <p:nvPr/>
        </p:nvSpPr>
        <p:spPr>
          <a:xfrm>
            <a:off x="2480441" y="2626634"/>
            <a:ext cx="873957"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Montserrat"/>
                <a:ea typeface="Montserrat"/>
                <a:cs typeface="Montserrat"/>
                <a:sym typeface="Montserrat"/>
              </a:rPr>
              <a:t>TOAR-II</a:t>
            </a:r>
            <a:endParaRPr/>
          </a:p>
        </p:txBody>
      </p:sp>
      <p:sp>
        <p:nvSpPr>
          <p:cNvPr id="142" name="Google Shape;142;p8"/>
          <p:cNvSpPr txBox="1"/>
          <p:nvPr/>
        </p:nvSpPr>
        <p:spPr>
          <a:xfrm>
            <a:off x="9062953" y="3578068"/>
            <a:ext cx="2824663" cy="224676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400" u="none" cap="none" strike="noStrike">
                <a:solidFill>
                  <a:srgbClr val="000000"/>
                </a:solidFill>
                <a:latin typeface="Montserrat"/>
                <a:ea typeface="Montserrat"/>
                <a:cs typeface="Montserrat"/>
                <a:sym typeface="Montserrat"/>
              </a:rPr>
              <a:t>Strengths</a:t>
            </a:r>
            <a:endParaRPr/>
          </a:p>
          <a:p>
            <a:pPr indent="0" lvl="0" marL="0" marR="0" rtl="0" algn="l">
              <a:lnSpc>
                <a:spcPct val="100000"/>
              </a:lnSpc>
              <a:spcBef>
                <a:spcPts val="0"/>
              </a:spcBef>
              <a:spcAft>
                <a:spcPts val="0"/>
              </a:spcAft>
              <a:buNone/>
            </a:pPr>
            <a:r>
              <a:rPr b="1" i="0" lang="en-US" sz="1400" u="none" cap="none" strike="noStrike">
                <a:solidFill>
                  <a:srgbClr val="000000"/>
                </a:solidFill>
                <a:latin typeface="Montserrat"/>
                <a:ea typeface="Montserrat"/>
                <a:cs typeface="Montserrat"/>
                <a:sym typeface="Montserrat"/>
              </a:rPr>
              <a:t>Uniform and standardized</a:t>
            </a:r>
            <a:endParaRPr b="0" i="0" sz="1400" u="none" cap="none" strike="noStrike">
              <a:solidFill>
                <a:srgbClr val="000000"/>
              </a:solidFill>
              <a:latin typeface="Montserrat"/>
              <a:ea typeface="Montserrat"/>
              <a:cs typeface="Montserrat"/>
              <a:sym typeface="Montserrat"/>
            </a:endParaRPr>
          </a:p>
          <a:p>
            <a:pPr indent="-285750" lvl="0" marL="285750" marR="0" rtl="0" algn="l">
              <a:lnSpc>
                <a:spcPct val="100000"/>
              </a:lnSpc>
              <a:spcBef>
                <a:spcPts val="0"/>
              </a:spcBef>
              <a:spcAft>
                <a:spcPts val="0"/>
              </a:spcAft>
              <a:buClr>
                <a:srgbClr val="000000"/>
              </a:buClr>
              <a:buSzPts val="1400"/>
              <a:buFont typeface="Arial"/>
              <a:buChar char="•"/>
            </a:pPr>
            <a:r>
              <a:rPr b="0" i="0" lang="en-US" sz="1400" u="none" cap="none" strike="noStrike">
                <a:solidFill>
                  <a:srgbClr val="000000"/>
                </a:solidFill>
                <a:latin typeface="Montserrat"/>
                <a:ea typeface="Montserrat"/>
                <a:cs typeface="Montserrat"/>
                <a:sym typeface="Montserrat"/>
              </a:rPr>
              <a:t>Algorithms /data processing</a:t>
            </a:r>
            <a:endParaRPr/>
          </a:p>
          <a:p>
            <a:pPr indent="-285750" lvl="0" marL="285750" marR="0" rtl="0" algn="l">
              <a:lnSpc>
                <a:spcPct val="100000"/>
              </a:lnSpc>
              <a:spcBef>
                <a:spcPts val="0"/>
              </a:spcBef>
              <a:spcAft>
                <a:spcPts val="0"/>
              </a:spcAft>
              <a:buClr>
                <a:srgbClr val="000000"/>
              </a:buClr>
              <a:buSzPts val="1400"/>
              <a:buFont typeface="Arial"/>
              <a:buChar char="•"/>
            </a:pPr>
            <a:r>
              <a:rPr b="0" i="0" lang="en-US" sz="1400" u="none" cap="none" strike="noStrike">
                <a:solidFill>
                  <a:srgbClr val="000000"/>
                </a:solidFill>
                <a:latin typeface="Montserrat"/>
                <a:ea typeface="Montserrat"/>
                <a:cs typeface="Montserrat"/>
                <a:sym typeface="Montserrat"/>
              </a:rPr>
              <a:t>Instrument operating routines</a:t>
            </a:r>
            <a:endParaRPr/>
          </a:p>
          <a:p>
            <a:pPr indent="-285750" lvl="0" marL="285750" marR="0" rtl="0" algn="l">
              <a:lnSpc>
                <a:spcPct val="100000"/>
              </a:lnSpc>
              <a:spcBef>
                <a:spcPts val="0"/>
              </a:spcBef>
              <a:spcAft>
                <a:spcPts val="0"/>
              </a:spcAft>
              <a:buClr>
                <a:srgbClr val="000000"/>
              </a:buClr>
              <a:buSzPts val="1400"/>
              <a:buFont typeface="Arial"/>
              <a:buChar char="•"/>
            </a:pPr>
            <a:r>
              <a:rPr b="0" i="0" lang="en-US" sz="1400" u="none" cap="none" strike="noStrike">
                <a:solidFill>
                  <a:srgbClr val="000000"/>
                </a:solidFill>
                <a:latin typeface="Montserrat"/>
                <a:ea typeface="Montserrat"/>
                <a:cs typeface="Montserrat"/>
                <a:sym typeface="Montserrat"/>
              </a:rPr>
              <a:t>Quality control</a:t>
            </a:r>
            <a:endParaRPr/>
          </a:p>
          <a:p>
            <a:pPr indent="0" lvl="0" marL="0" marR="0" rtl="0" algn="l">
              <a:lnSpc>
                <a:spcPct val="100000"/>
              </a:lnSpc>
              <a:spcBef>
                <a:spcPts val="0"/>
              </a:spcBef>
              <a:spcAft>
                <a:spcPts val="0"/>
              </a:spcAft>
              <a:buNone/>
            </a:pPr>
            <a:r>
              <a:rPr b="1" i="0" lang="en-US" sz="1400" u="none" cap="none" strike="noStrike">
                <a:solidFill>
                  <a:srgbClr val="000000"/>
                </a:solidFill>
                <a:latin typeface="Montserrat"/>
                <a:ea typeface="Montserrat"/>
                <a:cs typeface="Montserrat"/>
                <a:sym typeface="Montserrat"/>
              </a:rPr>
              <a:t>Real-time data processing</a:t>
            </a:r>
            <a:endParaRPr b="0" i="0" sz="1400" u="none" cap="none" strike="noStrike">
              <a:solidFill>
                <a:srgbClr val="000000"/>
              </a:solidFill>
              <a:latin typeface="Montserrat"/>
              <a:ea typeface="Montserrat"/>
              <a:cs typeface="Montserrat"/>
              <a:sym typeface="Montserrat"/>
            </a:endParaRPr>
          </a:p>
          <a:p>
            <a:pPr indent="0" lvl="0" marL="0" marR="0" rtl="0" algn="l">
              <a:lnSpc>
                <a:spcPct val="100000"/>
              </a:lnSpc>
              <a:spcBef>
                <a:spcPts val="0"/>
              </a:spcBef>
              <a:spcAft>
                <a:spcPts val="0"/>
              </a:spcAft>
              <a:buNone/>
            </a:pPr>
            <a:r>
              <a:rPr b="1" i="0" lang="en-US" sz="1400" u="none" cap="none" strike="noStrike">
                <a:solidFill>
                  <a:srgbClr val="000000"/>
                </a:solidFill>
                <a:latin typeface="Montserrat"/>
                <a:ea typeface="Montserrat"/>
                <a:cs typeface="Montserrat"/>
                <a:sym typeface="Montserrat"/>
              </a:rPr>
              <a:t>Data archiving</a:t>
            </a:r>
            <a:r>
              <a:rPr b="0" i="0" lang="en-US" sz="1400" u="none" cap="none" strike="noStrike">
                <a:solidFill>
                  <a:srgbClr val="000000"/>
                </a:solidFill>
                <a:latin typeface="Montserrat"/>
                <a:ea typeface="Montserrat"/>
                <a:cs typeface="Montserrat"/>
                <a:sym typeface="Montserrat"/>
              </a:rPr>
              <a:t> </a:t>
            </a:r>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Montserrat"/>
              <a:ea typeface="Montserrat"/>
              <a:cs typeface="Montserrat"/>
              <a:sym typeface="Montserrat"/>
            </a:endParaRPr>
          </a:p>
        </p:txBody>
      </p:sp>
      <p:sp>
        <p:nvSpPr>
          <p:cNvPr id="143" name="Google Shape;143;p8"/>
          <p:cNvSpPr txBox="1"/>
          <p:nvPr/>
        </p:nvSpPr>
        <p:spPr>
          <a:xfrm>
            <a:off x="4127221" y="6187814"/>
            <a:ext cx="8097088"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Montserrat"/>
                <a:ea typeface="Montserrat"/>
                <a:cs typeface="Montserrat"/>
                <a:sym typeface="Montserrat"/>
              </a:rPr>
              <a:t>Geostationary observations will provide data in regions not covered by ground networks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9"/>
          <p:cNvSpPr txBox="1"/>
          <p:nvPr>
            <p:ph type="title"/>
          </p:nvPr>
        </p:nvSpPr>
        <p:spPr>
          <a:xfrm>
            <a:off x="176048" y="175939"/>
            <a:ext cx="9386864" cy="77900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4400"/>
              <a:buFont typeface="Montserrat"/>
              <a:buNone/>
            </a:pPr>
            <a:r>
              <a:rPr lang="en-US" sz="3200"/>
              <a:t>Inclined Geosynchronous Orbits (IGOs) </a:t>
            </a:r>
            <a:br>
              <a:rPr lang="en-US" sz="3200"/>
            </a:br>
            <a:br>
              <a:rPr lang="en-US" sz="3200"/>
            </a:br>
            <a:endParaRPr sz="3200"/>
          </a:p>
        </p:txBody>
      </p:sp>
      <p:pic>
        <p:nvPicPr>
          <p:cNvPr id="149" name="Google Shape;149;p9"/>
          <p:cNvPicPr preferRelativeResize="0"/>
          <p:nvPr/>
        </p:nvPicPr>
        <p:blipFill rotWithShape="1">
          <a:blip r:embed="rId3">
            <a:alphaModFix/>
          </a:blip>
          <a:srcRect b="0" l="0" r="0" t="4516"/>
          <a:stretch/>
        </p:blipFill>
        <p:spPr>
          <a:xfrm>
            <a:off x="556641" y="1132959"/>
            <a:ext cx="11078718" cy="5142592"/>
          </a:xfrm>
          <a:prstGeom prst="rect">
            <a:avLst/>
          </a:prstGeom>
          <a:noFill/>
          <a:ln>
            <a:noFill/>
          </a:ln>
        </p:spPr>
      </p:pic>
      <p:sp>
        <p:nvSpPr>
          <p:cNvPr id="150" name="Google Shape;150;p9"/>
          <p:cNvSpPr txBox="1"/>
          <p:nvPr/>
        </p:nvSpPr>
        <p:spPr>
          <a:xfrm>
            <a:off x="91205" y="5483060"/>
            <a:ext cx="6516985" cy="87716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700" u="none" cap="none" strike="noStrike">
                <a:solidFill>
                  <a:schemeClr val="dk1"/>
                </a:solidFill>
                <a:latin typeface="Montserrat"/>
                <a:ea typeface="Montserrat"/>
                <a:cs typeface="Montserrat"/>
                <a:sym typeface="Montserrat"/>
              </a:rPr>
              <a:t>ECCC has proposed the use of Inclined Geosynchronous Orbits (IGOs) to observe under monitored regions at high northern latitudes</a:t>
            </a:r>
            <a:endParaRPr b="0" i="0" sz="1700" u="none" cap="none" strike="noStrike">
              <a:solidFill>
                <a:srgbClr val="000000"/>
              </a:solidFill>
              <a:latin typeface="Montserrat"/>
              <a:ea typeface="Montserrat"/>
              <a:cs typeface="Montserrat"/>
              <a:sym typeface="Montserrat"/>
            </a:endParaRPr>
          </a:p>
        </p:txBody>
      </p:sp>
    </p:spTree>
  </p:cSld>
  <p:clrMapOvr>
    <a:masterClrMapping/>
  </p:clrMapOvr>
</p:sld>
</file>

<file path=ppt/theme/theme1.xml><?xml version="1.0" encoding="utf-8"?>
<a:theme xmlns:a="http://schemas.openxmlformats.org/drawingml/2006/main" xmlns:r="http://schemas.openxmlformats.org/officeDocument/2006/relationships" name="ceos">
  <a:themeElements>
    <a:clrScheme name="Custom 2">
      <a:dk1>
        <a:srgbClr val="000000"/>
      </a:dk1>
      <a:lt1>
        <a:srgbClr val="FFFFFF"/>
      </a:lt1>
      <a:dk2>
        <a:srgbClr val="44546A"/>
      </a:dk2>
      <a:lt2>
        <a:srgbClr val="E7E6E6"/>
      </a:lt2>
      <a:accent1>
        <a:srgbClr val="33445F"/>
      </a:accent1>
      <a:accent2>
        <a:srgbClr val="A3CB34"/>
      </a:accent2>
      <a:accent3>
        <a:srgbClr val="C1666B"/>
      </a:accent3>
      <a:accent4>
        <a:srgbClr val="DDDDDD"/>
      </a:accent4>
      <a:accent5>
        <a:srgbClr val="7BC0D7"/>
      </a:accent5>
      <a:accent6>
        <a:srgbClr val="D1462F"/>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