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3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</p:sldIdLst>
  <p:sldSz cy="6858000" cx="12192000"/>
  <p:notesSz cx="6858000" cy="9144000"/>
  <p:embeddedFontLst>
    <p:embeddedFont>
      <p:font typeface="Montserrat"/>
      <p:regular r:id="rId24"/>
      <p:bold r:id="rId25"/>
      <p:italic r:id="rId26"/>
      <p:boldItalic r:id="rId27"/>
    </p:embeddedFont>
    <p:embeddedFont>
      <p:font typeface="Montserrat Medium"/>
      <p:regular r:id="rId28"/>
      <p:bold r:id="rId29"/>
      <p:italic r:id="rId30"/>
      <p:boldItalic r:id="rId3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9060B857-981D-453D-8F22-C52286394E28}">
  <a:tblStyle styleId="{9060B857-981D-453D-8F22-C52286394E2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font" Target="fonts/Montserrat-regular.fntdata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Montserrat-italic.fntdata"/><Relationship Id="rId25" Type="http://schemas.openxmlformats.org/officeDocument/2006/relationships/font" Target="fonts/Montserrat-bold.fntdata"/><Relationship Id="rId28" Type="http://schemas.openxmlformats.org/officeDocument/2006/relationships/font" Target="fonts/MontserratMedium-regular.fntdata"/><Relationship Id="rId27" Type="http://schemas.openxmlformats.org/officeDocument/2006/relationships/font" Target="fonts/Montserrat-bold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MontserratMedium-bold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MontserratMedium-boldItalic.fntdata"/><Relationship Id="rId30" Type="http://schemas.openxmlformats.org/officeDocument/2006/relationships/font" Target="fonts/MontserratMedium-italic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" name="Google Shape;64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3dd4f39cfff_0_1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5" name="Google Shape;135;g3dd4f39cfff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1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/>
              <a:t>Very happy that EOTEC is marking its 5th year this year. </a:t>
            </a:r>
            <a:endParaRPr/>
          </a:p>
          <a:p>
            <a:pPr indent="0" lvl="1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/>
              <a:t>This slide gives you a sense of the timeline. </a:t>
            </a:r>
            <a:endParaRPr/>
          </a:p>
          <a:p>
            <a:pPr indent="0" lvl="1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/>
              <a:t>The idea came from WGCapD. A handful of people including Senthil Kumar of ISRO and Nancy Searby of NASA build the partnership with the global partners you see here. </a:t>
            </a:r>
            <a:endParaRPr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GB">
                <a:solidFill>
                  <a:schemeClr val="dk1"/>
                </a:solidFill>
              </a:rPr>
              <a:t>CEOS - Committee on Earth Observation Satellites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GB"/>
              <a:t>UNOOSA - United Nations Office for Outer Space Affairs</a:t>
            </a:r>
            <a:endParaRPr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GB"/>
              <a:t>GEO - Group on Earth Observations</a:t>
            </a:r>
            <a:endParaRPr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GB"/>
              <a:t>WMO - World Meteorological Organization (Training and Education)</a:t>
            </a:r>
            <a:endParaRPr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GB">
                <a:solidFill>
                  <a:schemeClr val="dk1"/>
                </a:solidFill>
              </a:rPr>
              <a:t>WMO-CGMS Vlab</a:t>
            </a:r>
            <a:r>
              <a:rPr lang="en-GB"/>
              <a:t> </a:t>
            </a:r>
            <a:endParaRPr/>
          </a:p>
          <a:p>
            <a:pPr indent="0" lvl="1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/>
              <a:t>We have accomplished a lot. Today we have more than 2000 people involved in the network (through meeting attendance, social media, or newsletter distribution.)</a:t>
            </a:r>
            <a:endParaRPr/>
          </a:p>
          <a:p>
            <a:pPr indent="0" lvl="1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/>
              <a:t>Vibrant regional and thematic CoPs; we have hosted meetings for 940+ participants with 50–70% repeat attendance.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3dd4f39cfff_0_16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4" name="Google Shape;154;g3dd4f39cfff_0_1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1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/>
              <a:t>Very happy that EOTEC is marking its 5th year this year. </a:t>
            </a:r>
            <a:endParaRPr/>
          </a:p>
          <a:p>
            <a:pPr indent="0" lvl="1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/>
              <a:t>This slide gives you a sense of the timeline. </a:t>
            </a:r>
            <a:endParaRPr/>
          </a:p>
          <a:p>
            <a:pPr indent="0" lvl="1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/>
              <a:t>The idea came from WGCapD. A handful of people including Senthil Kumar of ISRO and Nancy Searby of NASA build the partnership with the global partners you see here. </a:t>
            </a:r>
            <a:endParaRPr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GB">
                <a:solidFill>
                  <a:schemeClr val="dk1"/>
                </a:solidFill>
              </a:rPr>
              <a:t>CEOS - Committee on Earth Observation Satellites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GB"/>
              <a:t>UNOOSA - United Nations Office for Outer Space Affairs</a:t>
            </a:r>
            <a:endParaRPr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GB"/>
              <a:t>GEO - Group on Earth Observations</a:t>
            </a:r>
            <a:endParaRPr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GB"/>
              <a:t>WMO - World Meteorological Organization (Training and Education)</a:t>
            </a:r>
            <a:endParaRPr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GB">
                <a:solidFill>
                  <a:schemeClr val="dk1"/>
                </a:solidFill>
              </a:rPr>
              <a:t>WMO-CGMS Vlab</a:t>
            </a:r>
            <a:r>
              <a:rPr lang="en-GB"/>
              <a:t> </a:t>
            </a:r>
            <a:endParaRPr/>
          </a:p>
          <a:p>
            <a:pPr indent="0" lvl="1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/>
              <a:t>We have accomplished a lot. Today we have more than 2000 people involved in the network (through meeting attendance, social media, or newsletter distribution.)</a:t>
            </a:r>
            <a:endParaRPr/>
          </a:p>
          <a:p>
            <a:pPr indent="0" lvl="1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/>
              <a:t>Vibrant regional and thematic CoPs; we have hosted meetings for 940+ participants with 50–70% repeat attendance.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3dd4f39cfff_0_19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3" name="Google Shape;163;g3dd4f39cfff_0_1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1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/>
              <a:t>Very happy that EOTEC is marking its 5th year this year. </a:t>
            </a:r>
            <a:endParaRPr/>
          </a:p>
          <a:p>
            <a:pPr indent="0" lvl="1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/>
              <a:t>This slide gives you a sense of the timeline. </a:t>
            </a:r>
            <a:endParaRPr/>
          </a:p>
          <a:p>
            <a:pPr indent="0" lvl="1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/>
              <a:t>The idea came from WGCapD. A handful of people including Senthil Kumar of ISRO and Nancy Searby of NASA build the partnership with the global partners you see here. </a:t>
            </a:r>
            <a:endParaRPr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GB">
                <a:solidFill>
                  <a:schemeClr val="dk1"/>
                </a:solidFill>
              </a:rPr>
              <a:t>CEOS - Committee on Earth Observation Satellites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GB"/>
              <a:t>UNOOSA - United Nations Office for Outer Space Affairs</a:t>
            </a:r>
            <a:endParaRPr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GB"/>
              <a:t>GEO - Group on Earth Observations</a:t>
            </a:r>
            <a:endParaRPr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GB"/>
              <a:t>WMO - World Meteorological Organization (Training and Education)</a:t>
            </a:r>
            <a:endParaRPr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GB">
                <a:solidFill>
                  <a:schemeClr val="dk1"/>
                </a:solidFill>
              </a:rPr>
              <a:t>WMO-CGMS Vlab</a:t>
            </a:r>
            <a:r>
              <a:rPr lang="en-GB"/>
              <a:t> </a:t>
            </a:r>
            <a:endParaRPr/>
          </a:p>
          <a:p>
            <a:pPr indent="0" lvl="1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/>
              <a:t>We have accomplished a lot. Today we have more than 2000 people involved in the network (through meeting attendance, social media, or newsletter distribution.)</a:t>
            </a:r>
            <a:endParaRPr/>
          </a:p>
          <a:p>
            <a:pPr indent="0" lvl="1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/>
              <a:t>Vibrant regional and thematic CoPs; we have hosted meetings for 940+ participants with 50–70% repeat attendance.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3dd4f39cfff_0_18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2" name="Google Shape;172;g3dd4f39cfff_0_1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1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3d5b156ca7a_1_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2" name="Google Shape;182;g3d5b156ca7a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1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3dd4f39cfff_0_22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2" name="Google Shape;192;g3dd4f39cfff_0_2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1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/>
              <a:t>Very happy that EOTEC is marking its 5th year this year. </a:t>
            </a:r>
            <a:endParaRPr/>
          </a:p>
          <a:p>
            <a:pPr indent="0" lvl="1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/>
              <a:t>This slide gives you a sense of the timeline. </a:t>
            </a:r>
            <a:endParaRPr/>
          </a:p>
          <a:p>
            <a:pPr indent="0" lvl="1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/>
              <a:t>The idea came from WGCapD. A handful of people including Senthil Kumar of ISRO and Nancy Searby of NASA build the partnership with the global partners you see here. </a:t>
            </a:r>
            <a:endParaRPr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GB">
                <a:solidFill>
                  <a:schemeClr val="dk1"/>
                </a:solidFill>
              </a:rPr>
              <a:t>CEOS - Committee on Earth Observation Satellites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GB"/>
              <a:t>UNOOSA - United Nations Office for Outer Space Affairs</a:t>
            </a:r>
            <a:endParaRPr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GB"/>
              <a:t>GEO - Group on Earth Observations</a:t>
            </a:r>
            <a:endParaRPr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GB"/>
              <a:t>WMO - World Meteorological Organization (Training and Education)</a:t>
            </a:r>
            <a:endParaRPr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GB">
                <a:solidFill>
                  <a:schemeClr val="dk1"/>
                </a:solidFill>
              </a:rPr>
              <a:t>WMO-CGMS Vlab</a:t>
            </a:r>
            <a:r>
              <a:rPr lang="en-GB"/>
              <a:t> </a:t>
            </a:r>
            <a:endParaRPr/>
          </a:p>
          <a:p>
            <a:pPr indent="0" lvl="1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/>
              <a:t>We have accomplished a lot. Today we have more than 2000 people involved in the network (through meeting attendance, social media, or newsletter distribution.)</a:t>
            </a:r>
            <a:endParaRPr/>
          </a:p>
          <a:p>
            <a:pPr indent="0" lvl="1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/>
              <a:t>Vibrant regional and thematic CoPs; we have hosted meetings for 940+ participants with 50–70% repeat attendance.</a:t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3dd4f39cfff_0_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/>
              <a:t>The Flood and Drought Working Groups present a good opportunity for collaboration and alignment with WG Disasters.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/>
              <a:t>The Flood Working Groups are quite well established. The drought working were launched in 2023 and started meeting regularly last year,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/>
              <a:t>The pictures are of the leads for each regional group - they come from those regions. And each one has been there since the start.</a:t>
            </a:r>
            <a:endParaRPr/>
          </a:p>
        </p:txBody>
      </p:sp>
      <p:sp>
        <p:nvSpPr>
          <p:cNvPr id="210" name="Google Shape;210;g3dd4f39cfff_0_8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3dd4f39cfff_0_20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1" name="Google Shape;241;g3dd4f39cfff_0_2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1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/>
              <a:t>Very happy that EOTEC is marking its 5th year this year. </a:t>
            </a:r>
            <a:endParaRPr/>
          </a:p>
          <a:p>
            <a:pPr indent="0" lvl="1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/>
              <a:t>This slide gives you a sense of the timeline. </a:t>
            </a:r>
            <a:endParaRPr/>
          </a:p>
          <a:p>
            <a:pPr indent="0" lvl="1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/>
              <a:t>The idea came from WGCapD. A handful of people including Senthil Kumar of ISRO and Nancy Searby of NASA build the partnership with the global partners you see here. </a:t>
            </a:r>
            <a:endParaRPr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GB">
                <a:solidFill>
                  <a:schemeClr val="dk1"/>
                </a:solidFill>
              </a:rPr>
              <a:t>CEOS - Committee on Earth Observation Satellites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GB"/>
              <a:t>UNOOSA - United Nations Office for Outer Space Affairs</a:t>
            </a:r>
            <a:endParaRPr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GB"/>
              <a:t>GEO - Group on Earth Observations</a:t>
            </a:r>
            <a:endParaRPr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GB"/>
              <a:t>WMO - World Meteorological Organization (Training and Education)</a:t>
            </a:r>
            <a:endParaRPr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GB">
                <a:solidFill>
                  <a:schemeClr val="dk1"/>
                </a:solidFill>
              </a:rPr>
              <a:t>WMO-CGMS Vlab</a:t>
            </a:r>
            <a:r>
              <a:rPr lang="en-GB"/>
              <a:t> </a:t>
            </a:r>
            <a:endParaRPr/>
          </a:p>
          <a:p>
            <a:pPr indent="0" lvl="1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/>
              <a:t>We have accomplished a lot. Today we have more than 2000 people involved in the network (through meeting attendance, social media, or newsletter distribution.)</a:t>
            </a:r>
            <a:endParaRPr/>
          </a:p>
          <a:p>
            <a:pPr indent="0" lvl="1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/>
              <a:t>Vibrant regional and thematic CoPs; we have hosted meetings for 940+ participants with 50–70% repeat attendance.</a:t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3dd4f39cfff_0_21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1" name="Google Shape;251;g3dd4f39cfff_0_2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1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/>
              <a:t>Very happy that EOTEC is marking its 5th year this year. </a:t>
            </a:r>
            <a:endParaRPr/>
          </a:p>
          <a:p>
            <a:pPr indent="0" lvl="1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/>
              <a:t>This slide gives you a sense of the timeline. </a:t>
            </a:r>
            <a:endParaRPr/>
          </a:p>
          <a:p>
            <a:pPr indent="0" lvl="1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/>
              <a:t>The idea came from WGCapD. A handful of people including Senthil Kumar of ISRO and Nancy Searby of NASA build the partnership with the global partners you see here. </a:t>
            </a:r>
            <a:endParaRPr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GB">
                <a:solidFill>
                  <a:schemeClr val="dk1"/>
                </a:solidFill>
              </a:rPr>
              <a:t>CEOS - Committee on Earth Observation Satellites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GB"/>
              <a:t>UNOOSA - United Nations Office for Outer Space Affairs</a:t>
            </a:r>
            <a:endParaRPr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GB"/>
              <a:t>GEO - Group on Earth Observations</a:t>
            </a:r>
            <a:endParaRPr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GB"/>
              <a:t>WMO - World Meteorological Organization (Training and Education)</a:t>
            </a:r>
            <a:endParaRPr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GB">
                <a:solidFill>
                  <a:schemeClr val="dk1"/>
                </a:solidFill>
              </a:rPr>
              <a:t>WMO-CGMS Vlab</a:t>
            </a:r>
            <a:r>
              <a:rPr lang="en-GB"/>
              <a:t> </a:t>
            </a:r>
            <a:endParaRPr/>
          </a:p>
          <a:p>
            <a:pPr indent="0" lvl="1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/>
              <a:t>We have accomplished a lot. Today we have more than 2000 people involved in the network (through meeting attendance, social media, or newsletter distribution.)</a:t>
            </a:r>
            <a:endParaRPr/>
          </a:p>
          <a:p>
            <a:pPr indent="0" lvl="1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/>
              <a:t>Vibrant regional and thematic CoPs; we have hosted meetings for 940+ participants with 50–70% repeat attendance.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3dd4f39cfff_0_22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3dd4f39cfff_0_2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396f754cdbb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After closing out 13 deliverables since last year’s SIT-TW, WGCapD member agencies are currently working to execute 16 deliverables. </a:t>
            </a:r>
            <a:br>
              <a:rPr lang="en-GB"/>
            </a:br>
            <a:r>
              <a:rPr lang="en-GB"/>
              <a:t>UNI-INWEH stands for United Nations University Institute for Water Environment and Health</a:t>
            </a:r>
            <a:endParaRPr/>
          </a:p>
        </p:txBody>
      </p:sp>
      <p:sp>
        <p:nvSpPr>
          <p:cNvPr id="81" name="Google Shape;81;g396f754cdbb_0_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3d5647ca449_1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" name="Google Shape;88;g3d5647ca449_1_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3d5647ca449_1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" name="Google Shape;96;g3d5647ca449_1_1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3d5647ca449_1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" name="Google Shape;104;g3d5647ca449_1_3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" name="Google Shape;112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3dd4f39cfff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After closing out 13 deliverables since last year’s SIT-TW, WGCapD member agencies are currently working to execute 16 deliverables. </a:t>
            </a:r>
            <a:endParaRPr/>
          </a:p>
        </p:txBody>
      </p:sp>
      <p:sp>
        <p:nvSpPr>
          <p:cNvPr id="119" name="Google Shape;119;g3dd4f39cfff_0_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3d5b156ca7a_1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After closing out 13 deliverables since last year’s SIT-TW, WGCapD member agencies are currently working to execute 16 deliverables. </a:t>
            </a:r>
            <a:endParaRPr/>
          </a:p>
        </p:txBody>
      </p:sp>
      <p:sp>
        <p:nvSpPr>
          <p:cNvPr id="127" name="Google Shape;127;g3d5b156ca7a_1_1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g"/><Relationship Id="rId3" Type="http://schemas.openxmlformats.org/officeDocument/2006/relationships/image" Target="../media/image5.jpg"/><Relationship Id="rId4" Type="http://schemas.openxmlformats.org/officeDocument/2006/relationships/image" Target="../media/image7.jpg"/><Relationship Id="rId5" Type="http://schemas.openxmlformats.org/officeDocument/2006/relationships/image" Target="../media/image1.png"/><Relationship Id="rId6" Type="http://schemas.openxmlformats.org/officeDocument/2006/relationships/image" Target="../media/image12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png"/><Relationship Id="rId3" Type="http://schemas.openxmlformats.org/officeDocument/2006/relationships/image" Target="../media/image2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png"/><Relationship Id="rId3" Type="http://schemas.openxmlformats.org/officeDocument/2006/relationships/image" Target="../media/image2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png"/><Relationship Id="rId3" Type="http://schemas.openxmlformats.org/officeDocument/2006/relationships/image" Target="../media/image2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png"/><Relationship Id="rId3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301750" y="2265730"/>
            <a:ext cx="8288157" cy="27567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2"/>
          <p:cNvPicPr preferRelativeResize="0"/>
          <p:nvPr/>
        </p:nvPicPr>
        <p:blipFill rotWithShape="1">
          <a:blip r:embed="rId3">
            <a:alphaModFix/>
          </a:blip>
          <a:srcRect b="-114" l="0" r="0" t="0"/>
          <a:stretch/>
        </p:blipFill>
        <p:spPr>
          <a:xfrm flipH="1" rot="10800000">
            <a:off x="2824280" y="4824248"/>
            <a:ext cx="5391556" cy="203809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nature&#10;&#10;Description automatically generated" id="14" name="Google Shape;14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477344" y="-1"/>
            <a:ext cx="3714656" cy="2686815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2"/>
          <p:cNvSpPr/>
          <p:nvPr/>
        </p:nvSpPr>
        <p:spPr>
          <a:xfrm flipH="1">
            <a:off x="5456394" y="1968439"/>
            <a:ext cx="6751471" cy="4901119"/>
          </a:xfrm>
          <a:custGeom>
            <a:rect b="b" l="l" r="r" t="t"/>
            <a:pathLst>
              <a:path extrusionOk="0" h="4901119" w="6751471">
                <a:moveTo>
                  <a:pt x="0" y="4901119"/>
                </a:moveTo>
                <a:cubicBezTo>
                  <a:pt x="794" y="3261063"/>
                  <a:pt x="1588" y="1640056"/>
                  <a:pt x="2382" y="0"/>
                </a:cubicBezTo>
                <a:lnTo>
                  <a:pt x="6751471" y="4901119"/>
                </a:lnTo>
                <a:lnTo>
                  <a:pt x="0" y="490111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0800" rotWithShape="0" algn="br" dir="135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16;p2"/>
          <p:cNvSpPr/>
          <p:nvPr/>
        </p:nvSpPr>
        <p:spPr>
          <a:xfrm flipH="1">
            <a:off x="-4784" y="-14542"/>
            <a:ext cx="12199164" cy="6874921"/>
          </a:xfrm>
          <a:custGeom>
            <a:rect b="b" l="l" r="r" t="t"/>
            <a:pathLst>
              <a:path extrusionOk="0" h="6836301" w="14761910">
                <a:moveTo>
                  <a:pt x="11356917" y="6833935"/>
                </a:moveTo>
                <a:lnTo>
                  <a:pt x="0" y="12611"/>
                </a:lnTo>
                <a:lnTo>
                  <a:pt x="14761631" y="0"/>
                </a:lnTo>
                <a:cubicBezTo>
                  <a:pt x="14763636" y="1138989"/>
                  <a:pt x="14754117" y="2277978"/>
                  <a:pt x="14756122" y="3416967"/>
                </a:cubicBezTo>
                <a:cubicBezTo>
                  <a:pt x="14754955" y="4555956"/>
                  <a:pt x="14759552" y="5697312"/>
                  <a:pt x="14758385" y="6836301"/>
                </a:cubicBezTo>
                <a:lnTo>
                  <a:pt x="11356917" y="683393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0800" rotWithShape="0" algn="t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" name="Google Shape;17;p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38431" y="5311498"/>
            <a:ext cx="2738896" cy="1508514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id="18" name="Google Shape;18;p2"/>
          <p:cNvPicPr preferRelativeResize="0"/>
          <p:nvPr/>
        </p:nvPicPr>
        <p:blipFill rotWithShape="1">
          <a:blip r:embed="rId6">
            <a:alphaModFix amt="34000"/>
          </a:blip>
          <a:srcRect b="-8774" l="32582" r="8554" t="2399"/>
          <a:stretch/>
        </p:blipFill>
        <p:spPr>
          <a:xfrm rot="5400000">
            <a:off x="5734286" y="-1016167"/>
            <a:ext cx="5455273" cy="7480884"/>
          </a:xfrm>
          <a:prstGeom prst="rtTriangle">
            <a:avLst/>
          </a:prstGeom>
          <a:noFill/>
          <a:ln>
            <a:noFill/>
          </a:ln>
        </p:spPr>
      </p:pic>
      <p:pic>
        <p:nvPicPr>
          <p:cNvPr id="19" name="Google Shape;19;p2"/>
          <p:cNvPicPr preferRelativeResize="0"/>
          <p:nvPr/>
        </p:nvPicPr>
        <p:blipFill rotWithShape="1">
          <a:blip r:embed="rId6">
            <a:alphaModFix amt="34000"/>
          </a:blip>
          <a:srcRect b="674" l="54017" r="11355" t="36082"/>
          <a:stretch/>
        </p:blipFill>
        <p:spPr>
          <a:xfrm rot="-5400000">
            <a:off x="5792642" y="4819952"/>
            <a:ext cx="1719709" cy="2366806"/>
          </a:xfrm>
          <a:prstGeom prst="rtTriangle">
            <a:avLst/>
          </a:prstGeom>
          <a:noFill/>
          <a:ln>
            <a:noFill/>
          </a:ln>
        </p:spPr>
      </p:pic>
      <p:sp>
        <p:nvSpPr>
          <p:cNvPr id="20" name="Google Shape;20;p2"/>
          <p:cNvSpPr txBox="1"/>
          <p:nvPr>
            <p:ph type="title"/>
          </p:nvPr>
        </p:nvSpPr>
        <p:spPr>
          <a:xfrm>
            <a:off x="176047" y="175938"/>
            <a:ext cx="6157185" cy="39726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Montserrat"/>
              <a:buNone/>
              <a:defRPr i="0" sz="8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" name="Google Shape;23;p3"/>
          <p:cNvPicPr preferRelativeResize="0"/>
          <p:nvPr/>
        </p:nvPicPr>
        <p:blipFill rotWithShape="1">
          <a:blip r:embed="rId2">
            <a:alphaModFix amt="34000"/>
          </a:blip>
          <a:srcRect b="35419" l="51339" r="-2839" t="3926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25" name="Google Shape;25;p3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 flipH="1" rot="10800000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Slide </a:t>
            </a:r>
            <a:fld id="{00000000-1234-1234-1234-123412341234}" type="slidenum">
              <a:rPr b="1" i="0" lang="en-GB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b="1" i="0" sz="14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8" name="Google Shape;28;p3"/>
          <p:cNvSpPr txBox="1"/>
          <p:nvPr/>
        </p:nvSpPr>
        <p:spPr>
          <a:xfrm>
            <a:off x="-24375" y="6562800"/>
            <a:ext cx="58752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SIT-41, 14-16 April 2026</a:t>
            </a:r>
            <a:endParaRPr b="1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9" name="Google Shape;29;p3"/>
          <p:cNvSpPr txBox="1"/>
          <p:nvPr>
            <p:ph idx="1" type="body"/>
          </p:nvPr>
        </p:nvSpPr>
        <p:spPr>
          <a:xfrm>
            <a:off x="324233" y="1558533"/>
            <a:ext cx="11495400" cy="46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Char char="❖"/>
              <a:defRPr i="0" sz="2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81000" lvl="1" marL="914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▪"/>
              <a:defRPr i="0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355600" lvl="2" marL="1371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o"/>
              <a:defRPr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342900" lvl="3" marL="1828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42900" lvl="4" marL="22860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55600" lvl="5" marL="27432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355600" lvl="6" marL="3200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355600" lvl="7" marL="3657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355600" lvl="8" marL="4114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30" name="Google Shape;30;p3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  <a:defRPr i="0" sz="4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>
  <p:cSld name="Two Content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4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" name="Google Shape;33;p4"/>
          <p:cNvPicPr preferRelativeResize="0"/>
          <p:nvPr/>
        </p:nvPicPr>
        <p:blipFill rotWithShape="1">
          <a:blip r:embed="rId2">
            <a:alphaModFix amt="34000"/>
          </a:blip>
          <a:srcRect b="35419" l="51339" r="-2839" t="3926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34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35" name="Google Shape;35;p4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" name="Google Shape;36;p4"/>
          <p:cNvSpPr/>
          <p:nvPr/>
        </p:nvSpPr>
        <p:spPr>
          <a:xfrm flipH="1" rot="10800000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4"/>
          <p:cNvSpPr txBox="1"/>
          <p:nvPr>
            <p:ph idx="1" type="body"/>
          </p:nvPr>
        </p:nvSpPr>
        <p:spPr>
          <a:xfrm>
            <a:off x="386632" y="1445923"/>
            <a:ext cx="5509008" cy="47754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Char char="❖"/>
              <a:defRPr i="0" sz="2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81000" lvl="1" marL="914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▪"/>
              <a:defRPr i="0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355600" lvl="2" marL="1371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o"/>
              <a:defRPr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342900" lvl="3" marL="1828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42900" lvl="4" marL="22860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55600" lvl="5" marL="27432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355600" lvl="6" marL="3200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355600" lvl="7" marL="3657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355600" lvl="8" marL="4114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38" name="Google Shape;38;p4"/>
          <p:cNvSpPr txBox="1"/>
          <p:nvPr>
            <p:ph idx="2" type="body"/>
          </p:nvPr>
        </p:nvSpPr>
        <p:spPr>
          <a:xfrm>
            <a:off x="6296361" y="1445923"/>
            <a:ext cx="5509008" cy="47754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Char char="❖"/>
              <a:defRPr i="0" sz="2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81000" lvl="1" marL="914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▪"/>
              <a:defRPr i="0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355600" lvl="2" marL="1371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o"/>
              <a:defRPr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342900" lvl="3" marL="1828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42900" lvl="4" marL="22860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55600" lvl="5" marL="27432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355600" lvl="6" marL="3200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355600" lvl="7" marL="3657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355600" lvl="8" marL="4114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39" name="Google Shape;39;p4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4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Slide </a:t>
            </a:r>
            <a:fld id="{00000000-1234-1234-1234-123412341234}" type="slidenum">
              <a:rPr b="1" lang="en-GB" sz="14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b="1" sz="140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0" name="Google Shape;40;p4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  <a:defRPr i="0" sz="4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41" name="Google Shape;41;p4"/>
          <p:cNvSpPr txBox="1"/>
          <p:nvPr/>
        </p:nvSpPr>
        <p:spPr>
          <a:xfrm>
            <a:off x="-24375" y="6562800"/>
            <a:ext cx="58752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en-GB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SIT-41, 14-16 April 2026</a:t>
            </a:r>
            <a:endParaRPr b="1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>
  <p:cSld name="Title Only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5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" name="Google Shape;44;p5"/>
          <p:cNvPicPr preferRelativeResize="0"/>
          <p:nvPr/>
        </p:nvPicPr>
        <p:blipFill rotWithShape="1">
          <a:blip r:embed="rId2">
            <a:alphaModFix amt="34000"/>
          </a:blip>
          <a:srcRect b="35419" l="51339" r="-2839" t="3926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45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46" name="Google Shape;46;p5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" name="Google Shape;47;p5"/>
          <p:cNvSpPr/>
          <p:nvPr/>
        </p:nvSpPr>
        <p:spPr>
          <a:xfrm flipH="1" rot="10800000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" name="Google Shape;48;p5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4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Slide </a:t>
            </a:r>
            <a:fld id="{00000000-1234-1234-1234-123412341234}" type="slidenum">
              <a:rPr b="1" lang="en-GB" sz="14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b="1" sz="140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9" name="Google Shape;49;p5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  <a:defRPr i="0" sz="4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50" name="Google Shape;50;p5"/>
          <p:cNvSpPr txBox="1"/>
          <p:nvPr/>
        </p:nvSpPr>
        <p:spPr>
          <a:xfrm>
            <a:off x="-24375" y="6562800"/>
            <a:ext cx="58752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en-GB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SIT-41, 14-16 April 2026</a:t>
            </a:r>
            <a:endParaRPr b="1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>
  <p:cSld name="Content with Caption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6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3" name="Google Shape;53;p6"/>
          <p:cNvPicPr preferRelativeResize="0"/>
          <p:nvPr/>
        </p:nvPicPr>
        <p:blipFill rotWithShape="1">
          <a:blip r:embed="rId2">
            <a:alphaModFix amt="34000"/>
          </a:blip>
          <a:srcRect b="35419" l="51339" r="-2839" t="3926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54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55" name="Google Shape;55;p6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p6"/>
          <p:cNvSpPr/>
          <p:nvPr/>
        </p:nvSpPr>
        <p:spPr>
          <a:xfrm flipH="1" rot="10800000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" name="Google Shape;57;p6"/>
          <p:cNvSpPr txBox="1"/>
          <p:nvPr>
            <p:ph idx="1" type="body"/>
          </p:nvPr>
        </p:nvSpPr>
        <p:spPr>
          <a:xfrm>
            <a:off x="5180012" y="1373852"/>
            <a:ext cx="6172200" cy="46944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ontserrat"/>
              <a:buChar char="❖"/>
              <a:defRPr i="0" sz="32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406400" lvl="1" marL="914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Char char="▪"/>
              <a:defRPr i="0" sz="2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381000" lvl="2" marL="1371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o"/>
              <a:defRPr i="0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355600" lvl="3" marL="1828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55600" lvl="4" marL="22860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55600" lvl="5" marL="27432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355600" lvl="6" marL="3200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355600" lvl="7" marL="3657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355600" lvl="8" marL="4114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58" name="Google Shape;58;p6"/>
          <p:cNvSpPr txBox="1"/>
          <p:nvPr>
            <p:ph idx="2" type="body"/>
          </p:nvPr>
        </p:nvSpPr>
        <p:spPr>
          <a:xfrm>
            <a:off x="839788" y="1373852"/>
            <a:ext cx="3932237" cy="463055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 i="0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228600" lvl="1" marL="914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i="0" sz="1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228600" lvl="2" marL="1371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"/>
              <a:buNone/>
              <a:defRPr i="0" sz="12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228600" lvl="3" marL="1828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228600" lvl="4" marL="22860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228600" lvl="5" marL="27432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228600" lvl="6" marL="3200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228600" lvl="7" marL="3657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228600" lvl="8" marL="4114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59" name="Google Shape;59;p6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4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Slide </a:t>
            </a:r>
            <a:fld id="{00000000-1234-1234-1234-123412341234}" type="slidenum">
              <a:rPr b="1" lang="en-GB" sz="14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b="1" sz="140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0" name="Google Shape;60;p6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  <a:defRPr i="0" sz="4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61" name="Google Shape;61;p6"/>
          <p:cNvSpPr txBox="1"/>
          <p:nvPr/>
        </p:nvSpPr>
        <p:spPr>
          <a:xfrm>
            <a:off x="-24375" y="6562800"/>
            <a:ext cx="58752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en-GB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SIT-41, 14-16 April 2026</a:t>
            </a:r>
            <a:endParaRPr b="1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image" Target="../media/image12.png"/><Relationship Id="rId2" Type="http://schemas.openxmlformats.org/officeDocument/2006/relationships/image" Target="../media/image2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Google Shape;7;p1"/>
          <p:cNvPicPr preferRelativeResize="0"/>
          <p:nvPr/>
        </p:nvPicPr>
        <p:blipFill rotWithShape="1">
          <a:blip r:embed="rId1">
            <a:alphaModFix amt="34000"/>
          </a:blip>
          <a:srcRect b="35419" l="51339" r="-2839" t="3926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8;p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9" name="Google Shape;9;p1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10;p1"/>
          <p:cNvSpPr/>
          <p:nvPr/>
        </p:nvSpPr>
        <p:spPr>
          <a:xfrm flipH="1" rot="10800000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3"/>
    <p:sldLayoutId id="2147483649" r:id="rId4"/>
    <p:sldLayoutId id="2147483650" r:id="rId5"/>
    <p:sldLayoutId id="2147483651" r:id="rId6"/>
    <p:sldLayoutId id="2147483652" r:id="rId7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5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hyperlink" Target="http://www.eotecdev.net" TargetMode="Externa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0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4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5.png"/><Relationship Id="rId4" Type="http://schemas.openxmlformats.org/officeDocument/2006/relationships/image" Target="../media/image29.png"/><Relationship Id="rId5" Type="http://schemas.openxmlformats.org/officeDocument/2006/relationships/image" Target="../media/image41.png"/><Relationship Id="rId6" Type="http://schemas.openxmlformats.org/officeDocument/2006/relationships/image" Target="../media/image35.png"/><Relationship Id="rId7" Type="http://schemas.openxmlformats.org/officeDocument/2006/relationships/image" Target="../media/image33.png"/><Relationship Id="rId8" Type="http://schemas.openxmlformats.org/officeDocument/2006/relationships/image" Target="../media/image27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6.png"/><Relationship Id="rId4" Type="http://schemas.openxmlformats.org/officeDocument/2006/relationships/image" Target="../media/image21.png"/><Relationship Id="rId11" Type="http://schemas.openxmlformats.org/officeDocument/2006/relationships/image" Target="../media/image32.png"/><Relationship Id="rId10" Type="http://schemas.openxmlformats.org/officeDocument/2006/relationships/image" Target="../media/image30.png"/><Relationship Id="rId12" Type="http://schemas.openxmlformats.org/officeDocument/2006/relationships/image" Target="../media/image39.png"/><Relationship Id="rId9" Type="http://schemas.openxmlformats.org/officeDocument/2006/relationships/image" Target="../media/image26.png"/><Relationship Id="rId5" Type="http://schemas.openxmlformats.org/officeDocument/2006/relationships/image" Target="../media/image19.png"/><Relationship Id="rId6" Type="http://schemas.openxmlformats.org/officeDocument/2006/relationships/image" Target="../media/image28.png"/><Relationship Id="rId7" Type="http://schemas.openxmlformats.org/officeDocument/2006/relationships/image" Target="../media/image42.png"/><Relationship Id="rId8" Type="http://schemas.openxmlformats.org/officeDocument/2006/relationships/image" Target="../media/image23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1.png"/><Relationship Id="rId4" Type="http://schemas.openxmlformats.org/officeDocument/2006/relationships/image" Target="../media/image43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8.png"/><Relationship Id="rId4" Type="http://schemas.openxmlformats.org/officeDocument/2006/relationships/image" Target="../media/image37.png"/><Relationship Id="rId5" Type="http://schemas.openxmlformats.org/officeDocument/2006/relationships/hyperlink" Target="https://docs.google.com/document/d/1ZVjNJA5BCKKDF03CV4EP-JdwixRyKe0PGv8DVKiogs0/edit?usp=sharing" TargetMode="Externa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jpg"/><Relationship Id="rId4" Type="http://schemas.openxmlformats.org/officeDocument/2006/relationships/image" Target="../media/image8.jpg"/><Relationship Id="rId5" Type="http://schemas.openxmlformats.org/officeDocument/2006/relationships/image" Target="../media/image1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6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.png"/><Relationship Id="rId4" Type="http://schemas.openxmlformats.org/officeDocument/2006/relationships/image" Target="../media/image18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4.png"/><Relationship Id="rId4" Type="http://schemas.openxmlformats.org/officeDocument/2006/relationships/image" Target="../media/image1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2.png"/><Relationship Id="rId4" Type="http://schemas.openxmlformats.org/officeDocument/2006/relationships/image" Target="../media/image9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7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7"/>
          <p:cNvSpPr txBox="1"/>
          <p:nvPr>
            <p:ph type="title"/>
          </p:nvPr>
        </p:nvSpPr>
        <p:spPr>
          <a:xfrm>
            <a:off x="176050" y="175950"/>
            <a:ext cx="7793400" cy="4773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</a:pPr>
            <a:r>
              <a:rPr lang="en-GB" sz="7500"/>
              <a:t>CEOS </a:t>
            </a:r>
            <a:r>
              <a:rPr lang="en-GB" sz="7500"/>
              <a:t>SIT-41</a:t>
            </a:r>
            <a:endParaRPr sz="75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</a:pPr>
            <a:r>
              <a:rPr lang="en-GB" sz="3900"/>
              <a:t>April 2026</a:t>
            </a:r>
            <a:endParaRPr sz="39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</a:pPr>
            <a:r>
              <a:rPr i="1" lang="en-GB" sz="4000"/>
              <a:t>WGCapD &amp; EOTEC DevNet</a:t>
            </a:r>
            <a:endParaRPr sz="7500"/>
          </a:p>
        </p:txBody>
      </p:sp>
      <p:sp>
        <p:nvSpPr>
          <p:cNvPr id="67" name="Google Shape;67;p7"/>
          <p:cNvSpPr/>
          <p:nvPr/>
        </p:nvSpPr>
        <p:spPr>
          <a:xfrm>
            <a:off x="7233175" y="4672201"/>
            <a:ext cx="4833000" cy="21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lang="en-GB" sz="22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Yasha Moz, NASA</a:t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lang="en-GB" sz="22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Agenda Item </a:t>
            </a:r>
            <a:r>
              <a:rPr b="1" lang="en-GB" sz="22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#7.6</a:t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lang="en-GB" sz="22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CEOS SIT-41 2026</a:t>
            </a:r>
            <a:endParaRPr b="1" sz="220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lang="en-GB" sz="22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Irvine, California, USA</a:t>
            </a:r>
            <a:endParaRPr b="1" sz="220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lang="en-GB" sz="22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14-16 April 2026</a:t>
            </a:r>
            <a:endParaRPr b="1" sz="220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6"/>
          <p:cNvSpPr txBox="1"/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40"/>
              <a:buFont typeface="Calibri"/>
              <a:buNone/>
            </a:pPr>
            <a:r>
              <a:rPr lang="en-GB" sz="3140">
                <a:latin typeface="Montserrat Medium"/>
                <a:ea typeface="Montserrat Medium"/>
                <a:cs typeface="Montserrat Medium"/>
                <a:sym typeface="Montserrat Medium"/>
              </a:rPr>
              <a:t>EOTEC DevNet: </a:t>
            </a:r>
            <a:br>
              <a:rPr lang="en-GB" sz="3140">
                <a:latin typeface="Montserrat Medium"/>
                <a:ea typeface="Montserrat Medium"/>
                <a:cs typeface="Montserrat Medium"/>
                <a:sym typeface="Montserrat Medium"/>
              </a:rPr>
            </a:br>
            <a:r>
              <a:rPr lang="en-GB" sz="3140">
                <a:latin typeface="Montserrat Medium"/>
                <a:ea typeface="Montserrat Medium"/>
                <a:cs typeface="Montserrat Medium"/>
                <a:sym typeface="Montserrat Medium"/>
              </a:rPr>
              <a:t>5 Years of Extending WGCapD Reach</a:t>
            </a:r>
            <a:endParaRPr sz="377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38" name="Google Shape;138;p16"/>
          <p:cNvSpPr txBox="1"/>
          <p:nvPr>
            <p:ph idx="1" type="body"/>
          </p:nvPr>
        </p:nvSpPr>
        <p:spPr>
          <a:xfrm>
            <a:off x="3039275" y="1353850"/>
            <a:ext cx="1888500" cy="1254900"/>
          </a:xfrm>
          <a:prstGeom prst="rect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SzPts val="2800"/>
              <a:buNone/>
            </a:pPr>
            <a:r>
              <a:rPr lang="en-GB" sz="1900">
                <a:solidFill>
                  <a:srgbClr val="008CC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First regional CoP task team meetings</a:t>
            </a:r>
            <a:endParaRPr sz="190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39" name="Google Shape;139;p16"/>
          <p:cNvSpPr txBox="1"/>
          <p:nvPr>
            <p:ph idx="2" type="body"/>
          </p:nvPr>
        </p:nvSpPr>
        <p:spPr>
          <a:xfrm>
            <a:off x="5151775" y="1353925"/>
            <a:ext cx="1888500" cy="1254900"/>
          </a:xfrm>
          <a:prstGeom prst="rect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SzPts val="2800"/>
              <a:buNone/>
            </a:pPr>
            <a:r>
              <a:rPr lang="en-GB" sz="1900">
                <a:solidFill>
                  <a:srgbClr val="008CC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First regional CoP Flood WG meetings</a:t>
            </a:r>
            <a:endParaRPr sz="190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40" name="Google Shape;140;p16"/>
          <p:cNvSpPr txBox="1"/>
          <p:nvPr>
            <p:ph idx="3" type="body"/>
          </p:nvPr>
        </p:nvSpPr>
        <p:spPr>
          <a:xfrm>
            <a:off x="7264275" y="1353925"/>
            <a:ext cx="1888500" cy="1254900"/>
          </a:xfrm>
          <a:prstGeom prst="rect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SzPts val="2800"/>
              <a:buNone/>
            </a:pPr>
            <a:r>
              <a:rPr lang="en-GB" sz="1900">
                <a:solidFill>
                  <a:srgbClr val="008CC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First regional CoP Drought WG meetings</a:t>
            </a:r>
            <a:endParaRPr sz="190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41" name="Google Shape;141;p16"/>
          <p:cNvSpPr txBox="1"/>
          <p:nvPr/>
        </p:nvSpPr>
        <p:spPr>
          <a:xfrm>
            <a:off x="9522225" y="1136001"/>
            <a:ext cx="2589000" cy="5354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7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🌟</a:t>
            </a:r>
            <a:r>
              <a:rPr i="1" lang="en-GB" sz="270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2026</a:t>
            </a:r>
            <a:r>
              <a:rPr lang="en-GB" sz="270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🌟</a:t>
            </a:r>
            <a:endParaRPr sz="2700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425450" lvl="0" marL="6096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Montserrat Medium"/>
              <a:buChar char="●"/>
            </a:pPr>
            <a:r>
              <a:rPr lang="en-GB" sz="190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2,280+ people involved</a:t>
            </a:r>
            <a:endParaRPr sz="1900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425450" lvl="0" marL="6096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Montserrat Medium"/>
              <a:buChar char="●"/>
            </a:pPr>
            <a:r>
              <a:rPr lang="en-GB" sz="190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Quarterly CoP meetings with 50-70% repeat attendance</a:t>
            </a:r>
            <a:endParaRPr sz="1900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425450" lvl="0" marL="6096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Montserrat Medium"/>
              <a:buChar char="●"/>
            </a:pPr>
            <a:r>
              <a:rPr lang="en-GB" sz="190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Collecting, organizing, sharing training resources via website, trackers and social media</a:t>
            </a:r>
            <a:endParaRPr sz="1900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42" name="Google Shape;142;p16"/>
          <p:cNvSpPr txBox="1"/>
          <p:nvPr>
            <p:ph idx="4" type="body"/>
          </p:nvPr>
        </p:nvSpPr>
        <p:spPr>
          <a:xfrm>
            <a:off x="226275" y="1353700"/>
            <a:ext cx="2589000" cy="1254900"/>
          </a:xfrm>
          <a:prstGeom prst="rect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100"/>
              <a:buNone/>
            </a:pPr>
            <a:r>
              <a:rPr lang="en-GB" sz="1900">
                <a:solidFill>
                  <a:srgbClr val="008CC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Endorsed by </a:t>
            </a:r>
            <a:br>
              <a:rPr lang="en-GB" sz="1900">
                <a:solidFill>
                  <a:srgbClr val="008CC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r>
              <a:rPr lang="en-GB" sz="1900">
                <a:solidFill>
                  <a:srgbClr val="008CC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CEOS SIT-36</a:t>
            </a:r>
            <a:endParaRPr sz="1900">
              <a:solidFill>
                <a:srgbClr val="008CC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100"/>
              <a:buNone/>
            </a:pPr>
            <a:r>
              <a:rPr lang="en-GB" sz="1900">
                <a:solidFill>
                  <a:srgbClr val="008CC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Founding partners committed</a:t>
            </a:r>
            <a:endParaRPr sz="1900">
              <a:solidFill>
                <a:srgbClr val="008CC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grpSp>
        <p:nvGrpSpPr>
          <p:cNvPr id="143" name="Google Shape;143;p16"/>
          <p:cNvGrpSpPr/>
          <p:nvPr/>
        </p:nvGrpSpPr>
        <p:grpSpPr>
          <a:xfrm>
            <a:off x="470073" y="3199514"/>
            <a:ext cx="8827179" cy="2263349"/>
            <a:chOff x="131929" y="1908368"/>
            <a:chExt cx="7050462" cy="1807643"/>
          </a:xfrm>
        </p:grpSpPr>
        <p:sp>
          <p:nvSpPr>
            <p:cNvPr descr="timeline endpoints" id="144" name="Google Shape;144;p16"/>
            <p:cNvSpPr/>
            <p:nvPr/>
          </p:nvSpPr>
          <p:spPr>
            <a:xfrm>
              <a:off x="131929" y="2678795"/>
              <a:ext cx="163500" cy="163500"/>
            </a:xfrm>
            <a:prstGeom prst="ellipse">
              <a:avLst/>
            </a:prstGeom>
            <a:solidFill>
              <a:srgbClr val="648EC9"/>
            </a:solidFill>
            <a:ln cap="flat" cmpd="sng" w="71550">
              <a:solidFill>
                <a:srgbClr val="648EC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2925" lIns="85850" spcFirstLastPara="1" rIns="85850" wrap="square" tIns="429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77"/>
                <a:buFont typeface="Arial"/>
                <a:buNone/>
              </a:pPr>
              <a:r>
                <a:t/>
              </a:r>
              <a:endParaRPr b="0" i="0" sz="1377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descr="timeline endpoints" id="145" name="Google Shape;145;p16"/>
            <p:cNvSpPr/>
            <p:nvPr/>
          </p:nvSpPr>
          <p:spPr>
            <a:xfrm>
              <a:off x="7018892" y="2821177"/>
              <a:ext cx="163500" cy="163500"/>
            </a:xfrm>
            <a:prstGeom prst="ellipse">
              <a:avLst/>
            </a:prstGeom>
            <a:solidFill>
              <a:srgbClr val="008B7A"/>
            </a:solidFill>
            <a:ln cap="flat" cmpd="sng" w="71550">
              <a:solidFill>
                <a:srgbClr val="20A47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2925" lIns="85850" spcFirstLastPara="1" rIns="85850" wrap="square" tIns="429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77"/>
                <a:buFont typeface="Arial"/>
                <a:buNone/>
              </a:pPr>
              <a:r>
                <a:t/>
              </a:r>
              <a:endParaRPr b="0" i="0" sz="1377" u="none" cap="none" strike="noStrike">
                <a:solidFill>
                  <a:srgbClr val="20A472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46" name="Google Shape;146;p16"/>
            <p:cNvGrpSpPr/>
            <p:nvPr/>
          </p:nvGrpSpPr>
          <p:grpSpPr>
            <a:xfrm>
              <a:off x="196033" y="1908368"/>
              <a:ext cx="6939221" cy="1807643"/>
              <a:chOff x="176883" y="1398860"/>
              <a:chExt cx="6939221" cy="1807643"/>
            </a:xfrm>
          </p:grpSpPr>
          <p:sp>
            <p:nvSpPr>
              <p:cNvPr id="147" name="Google Shape;147;p16"/>
              <p:cNvSpPr/>
              <p:nvPr/>
            </p:nvSpPr>
            <p:spPr>
              <a:xfrm>
                <a:off x="554329" y="1830547"/>
                <a:ext cx="1035600" cy="994200"/>
              </a:xfrm>
              <a:prstGeom prst="ellipse">
                <a:avLst/>
              </a:prstGeom>
              <a:solidFill>
                <a:srgbClr val="FFFFFF"/>
              </a:solidFill>
              <a:ln cap="flat" cmpd="sng" w="35775">
                <a:solidFill>
                  <a:srgbClr val="008B7A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2925" lIns="85850" spcFirstLastPara="1" rIns="85850" wrap="square" tIns="4292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753"/>
                  <a:buFont typeface="Arial"/>
                  <a:buNone/>
                </a:pPr>
                <a:r>
                  <a:rPr lang="en-GB" sz="1753">
                    <a:solidFill>
                      <a:srgbClr val="008CC1"/>
                    </a:solidFill>
                  </a:rPr>
                  <a:t>March 2021</a:t>
                </a:r>
                <a:endParaRPr b="0" i="0" sz="1377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descr="timeline " id="148" name="Google Shape;148;p16"/>
              <p:cNvSpPr/>
              <p:nvPr/>
            </p:nvSpPr>
            <p:spPr>
              <a:xfrm rot="10800000">
                <a:off x="176883" y="1398860"/>
                <a:ext cx="6939221" cy="1807643"/>
              </a:xfrm>
              <a:custGeom>
                <a:rect b="b" l="l" r="r" t="t"/>
                <a:pathLst>
                  <a:path extrusionOk="0" h="2410190" w="9252295">
                    <a:moveTo>
                      <a:pt x="1192508" y="2410190"/>
                    </a:moveTo>
                    <a:cubicBezTo>
                      <a:pt x="533904" y="2410190"/>
                      <a:pt x="0" y="1876286"/>
                      <a:pt x="0" y="1217682"/>
                    </a:cubicBezTo>
                    <a:lnTo>
                      <a:pt x="1107" y="1206703"/>
                    </a:lnTo>
                    <a:lnTo>
                      <a:pt x="96158" y="1206703"/>
                    </a:lnTo>
                    <a:lnTo>
                      <a:pt x="95051" y="1217682"/>
                    </a:lnTo>
                    <a:cubicBezTo>
                      <a:pt x="95051" y="1823791"/>
                      <a:pt x="586400" y="2315139"/>
                      <a:pt x="1192508" y="2315139"/>
                    </a:cubicBezTo>
                    <a:cubicBezTo>
                      <a:pt x="1798616" y="2315139"/>
                      <a:pt x="2289965" y="1823791"/>
                      <a:pt x="2289965" y="1217682"/>
                    </a:cubicBezTo>
                    <a:lnTo>
                      <a:pt x="2289554" y="1209531"/>
                    </a:lnTo>
                    <a:lnTo>
                      <a:pt x="2290085" y="1209531"/>
                    </a:lnTo>
                    <a:lnTo>
                      <a:pt x="2295831" y="1095755"/>
                    </a:lnTo>
                    <a:cubicBezTo>
                      <a:pt x="2356899" y="494427"/>
                      <a:pt x="2864742" y="25174"/>
                      <a:pt x="3482182" y="25174"/>
                    </a:cubicBezTo>
                    <a:cubicBezTo>
                      <a:pt x="4099623" y="25174"/>
                      <a:pt x="4607465" y="494427"/>
                      <a:pt x="4668533" y="1095755"/>
                    </a:cubicBezTo>
                    <a:lnTo>
                      <a:pt x="4674278" y="1209531"/>
                    </a:lnTo>
                    <a:lnTo>
                      <a:pt x="4673516" y="1209531"/>
                    </a:lnTo>
                    <a:lnTo>
                      <a:pt x="4678322" y="1304717"/>
                    </a:lnTo>
                    <a:cubicBezTo>
                      <a:pt x="4734523" y="1858116"/>
                      <a:pt x="5201886" y="2289966"/>
                      <a:pt x="5770114" y="2289966"/>
                    </a:cubicBezTo>
                    <a:cubicBezTo>
                      <a:pt x="6338340" y="2289966"/>
                      <a:pt x="6805704" y="1858116"/>
                      <a:pt x="6861904" y="1304717"/>
                    </a:cubicBezTo>
                    <a:lnTo>
                      <a:pt x="6867159" y="1200660"/>
                    </a:lnTo>
                    <a:lnTo>
                      <a:pt x="6867690" y="1200660"/>
                    </a:lnTo>
                    <a:lnTo>
                      <a:pt x="6867279" y="1192508"/>
                    </a:lnTo>
                    <a:cubicBezTo>
                      <a:pt x="6867279" y="533905"/>
                      <a:pt x="7401183" y="0"/>
                      <a:pt x="8059787" y="0"/>
                    </a:cubicBezTo>
                    <a:cubicBezTo>
                      <a:pt x="8718390" y="0"/>
                      <a:pt x="9252295" y="533905"/>
                      <a:pt x="9252295" y="1192508"/>
                    </a:cubicBezTo>
                    <a:lnTo>
                      <a:pt x="9251964" y="1195794"/>
                    </a:lnTo>
                    <a:lnTo>
                      <a:pt x="9156913" y="1195794"/>
                    </a:lnTo>
                    <a:lnTo>
                      <a:pt x="9157244" y="1192508"/>
                    </a:lnTo>
                    <a:cubicBezTo>
                      <a:pt x="9157244" y="586400"/>
                      <a:pt x="8665895" y="95051"/>
                      <a:pt x="8059787" y="95051"/>
                    </a:cubicBezTo>
                    <a:cubicBezTo>
                      <a:pt x="7453679" y="95051"/>
                      <a:pt x="6962330" y="586400"/>
                      <a:pt x="6962330" y="1192508"/>
                    </a:cubicBezTo>
                    <a:lnTo>
                      <a:pt x="6962741" y="1200660"/>
                    </a:lnTo>
                    <a:lnTo>
                      <a:pt x="6962209" y="1200660"/>
                    </a:lnTo>
                    <a:lnTo>
                      <a:pt x="6956464" y="1314435"/>
                    </a:lnTo>
                    <a:cubicBezTo>
                      <a:pt x="6895396" y="1915764"/>
                      <a:pt x="6387554" y="2385016"/>
                      <a:pt x="5770114" y="2385016"/>
                    </a:cubicBezTo>
                    <a:cubicBezTo>
                      <a:pt x="5152672" y="2385016"/>
                      <a:pt x="4644831" y="1915764"/>
                      <a:pt x="4583763" y="1314435"/>
                    </a:cubicBezTo>
                    <a:lnTo>
                      <a:pt x="4578017" y="1200660"/>
                    </a:lnTo>
                    <a:lnTo>
                      <a:pt x="4578780" y="1200660"/>
                    </a:lnTo>
                    <a:lnTo>
                      <a:pt x="4573974" y="1105474"/>
                    </a:lnTo>
                    <a:cubicBezTo>
                      <a:pt x="4517772" y="552075"/>
                      <a:pt x="4050409" y="120225"/>
                      <a:pt x="3482182" y="120225"/>
                    </a:cubicBezTo>
                    <a:cubicBezTo>
                      <a:pt x="2913956" y="120225"/>
                      <a:pt x="2446592" y="552075"/>
                      <a:pt x="2390391" y="1105474"/>
                    </a:cubicBezTo>
                    <a:lnTo>
                      <a:pt x="2385136" y="1209531"/>
                    </a:lnTo>
                    <a:lnTo>
                      <a:pt x="2384604" y="1209531"/>
                    </a:lnTo>
                    <a:lnTo>
                      <a:pt x="2385016" y="1217682"/>
                    </a:lnTo>
                    <a:cubicBezTo>
                      <a:pt x="2385016" y="1876286"/>
                      <a:pt x="1851111" y="2410190"/>
                      <a:pt x="1192508" y="241019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48EC9"/>
                  </a:gs>
                  <a:gs pos="18000">
                    <a:srgbClr val="648EC9"/>
                  </a:gs>
                  <a:gs pos="39000">
                    <a:srgbClr val="5B9BD5"/>
                  </a:gs>
                  <a:gs pos="61000">
                    <a:srgbClr val="00B0F0"/>
                  </a:gs>
                  <a:gs pos="92000">
                    <a:srgbClr val="008CC1"/>
                  </a:gs>
                  <a:gs pos="100000">
                    <a:srgbClr val="008CC1"/>
                  </a:gs>
                </a:gsLst>
                <a:lin ang="10800025" scaled="0"/>
              </a:gradFill>
              <a:ln>
                <a:noFill/>
              </a:ln>
            </p:spPr>
            <p:txBody>
              <a:bodyPr anchorCtr="0" anchor="ctr" bIns="42925" lIns="85850" spcFirstLastPara="1" rIns="85850" wrap="square" tIns="4292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756"/>
                  <a:buFont typeface="Arial"/>
                  <a:buNone/>
                </a:pPr>
                <a:r>
                  <a:t/>
                </a:r>
                <a:endParaRPr b="0" i="0" sz="3756" u="none" cap="none" strike="noStrike">
                  <a:solidFill>
                    <a:srgbClr val="008B7A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9" name="Google Shape;149;p16"/>
              <p:cNvSpPr/>
              <p:nvPr/>
            </p:nvSpPr>
            <p:spPr>
              <a:xfrm>
                <a:off x="2284206" y="1830547"/>
                <a:ext cx="1035600" cy="994200"/>
              </a:xfrm>
              <a:prstGeom prst="ellipse">
                <a:avLst/>
              </a:prstGeom>
              <a:solidFill>
                <a:srgbClr val="FFFFFF"/>
              </a:solidFill>
              <a:ln cap="flat" cmpd="sng" w="35775">
                <a:solidFill>
                  <a:srgbClr val="008B7A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2925" lIns="85850" spcFirstLastPara="1" rIns="85850" wrap="square" tIns="4292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753"/>
                  <a:buFont typeface="Arial"/>
                  <a:buNone/>
                </a:pPr>
                <a:r>
                  <a:rPr lang="en-GB" sz="1753">
                    <a:solidFill>
                      <a:srgbClr val="008CC1"/>
                    </a:solidFill>
                  </a:rPr>
                  <a:t>June</a:t>
                </a:r>
                <a:r>
                  <a:rPr b="0" i="0" lang="en-GB" sz="1753" u="none" cap="none" strike="noStrike">
                    <a:solidFill>
                      <a:srgbClr val="008CC1"/>
                    </a:solidFill>
                    <a:latin typeface="Arial"/>
                    <a:ea typeface="Arial"/>
                    <a:cs typeface="Arial"/>
                    <a:sym typeface="Arial"/>
                  </a:rPr>
                  <a:t> 202</a:t>
                </a:r>
                <a:r>
                  <a:rPr lang="en-GB" sz="1753">
                    <a:solidFill>
                      <a:srgbClr val="008CC1"/>
                    </a:solidFill>
                  </a:rPr>
                  <a:t>1</a:t>
                </a:r>
                <a:endParaRPr b="0" i="0" sz="1377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0" name="Google Shape;150;p16"/>
              <p:cNvSpPr/>
              <p:nvPr/>
            </p:nvSpPr>
            <p:spPr>
              <a:xfrm>
                <a:off x="3983929" y="1830547"/>
                <a:ext cx="1035600" cy="994200"/>
              </a:xfrm>
              <a:prstGeom prst="ellipse">
                <a:avLst/>
              </a:prstGeom>
              <a:solidFill>
                <a:srgbClr val="FFFFFF"/>
              </a:solidFill>
              <a:ln cap="flat" cmpd="sng" w="35775">
                <a:solidFill>
                  <a:srgbClr val="008B7A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2925" lIns="85850" spcFirstLastPara="1" rIns="85850" wrap="square" tIns="4292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753"/>
                  <a:buFont typeface="Arial"/>
                  <a:buNone/>
                </a:pPr>
                <a:r>
                  <a:rPr lang="en-GB" sz="1753">
                    <a:solidFill>
                      <a:srgbClr val="008CC1"/>
                    </a:solidFill>
                  </a:rPr>
                  <a:t>April </a:t>
                </a:r>
                <a:r>
                  <a:rPr b="0" i="0" lang="en-GB" sz="1753" u="none" cap="none" strike="noStrike">
                    <a:solidFill>
                      <a:srgbClr val="008CC1"/>
                    </a:solidFill>
                    <a:latin typeface="Arial"/>
                    <a:ea typeface="Arial"/>
                    <a:cs typeface="Arial"/>
                    <a:sym typeface="Arial"/>
                  </a:rPr>
                  <a:t>202</a:t>
                </a:r>
                <a:r>
                  <a:rPr lang="en-GB" sz="1753">
                    <a:solidFill>
                      <a:srgbClr val="008CC1"/>
                    </a:solidFill>
                  </a:rPr>
                  <a:t>2</a:t>
                </a:r>
                <a:endParaRPr b="0" i="0" sz="1377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1" name="Google Shape;151;p16"/>
              <p:cNvSpPr/>
              <p:nvPr/>
            </p:nvSpPr>
            <p:spPr>
              <a:xfrm>
                <a:off x="5698354" y="1830547"/>
                <a:ext cx="1035600" cy="994200"/>
              </a:xfrm>
              <a:prstGeom prst="ellipse">
                <a:avLst/>
              </a:prstGeom>
              <a:solidFill>
                <a:srgbClr val="FFFFFF"/>
              </a:solidFill>
              <a:ln cap="flat" cmpd="sng" w="35775">
                <a:solidFill>
                  <a:srgbClr val="008B7A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2925" lIns="85850" spcFirstLastPara="1" rIns="85850" wrap="square" tIns="4292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753"/>
                  <a:buFont typeface="Arial"/>
                  <a:buNone/>
                </a:pPr>
                <a:r>
                  <a:rPr lang="en-GB" sz="1753">
                    <a:solidFill>
                      <a:srgbClr val="008CC1"/>
                    </a:solidFill>
                  </a:rPr>
                  <a:t>April </a:t>
                </a:r>
                <a:r>
                  <a:rPr b="0" i="0" lang="en-GB" sz="1753" u="none" cap="none" strike="noStrike">
                    <a:solidFill>
                      <a:srgbClr val="008CC1"/>
                    </a:solidFill>
                    <a:latin typeface="Arial"/>
                    <a:ea typeface="Arial"/>
                    <a:cs typeface="Arial"/>
                    <a:sym typeface="Arial"/>
                  </a:rPr>
                  <a:t>202</a:t>
                </a:r>
                <a:r>
                  <a:rPr lang="en-GB" sz="1753">
                    <a:solidFill>
                      <a:srgbClr val="008CC1"/>
                    </a:solidFill>
                  </a:rPr>
                  <a:t>5</a:t>
                </a:r>
                <a:endParaRPr b="0" i="0" sz="1377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7"/>
          <p:cNvSpPr txBox="1"/>
          <p:nvPr>
            <p:ph idx="1" type="body"/>
          </p:nvPr>
        </p:nvSpPr>
        <p:spPr>
          <a:xfrm>
            <a:off x="261381" y="4955743"/>
            <a:ext cx="2170500" cy="117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 sz="1900">
              <a:solidFill>
                <a:schemeClr val="accent6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 sz="1900">
              <a:solidFill>
                <a:schemeClr val="accent6"/>
              </a:solidFill>
            </a:endParaRPr>
          </a:p>
        </p:txBody>
      </p:sp>
      <p:sp>
        <p:nvSpPr>
          <p:cNvPr id="157" name="Google Shape;157;p17"/>
          <p:cNvSpPr txBox="1"/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40"/>
              <a:buFont typeface="Calibri"/>
              <a:buNone/>
            </a:pPr>
            <a:r>
              <a:rPr lang="en-GB" sz="3020">
                <a:latin typeface="Montserrat Medium"/>
                <a:ea typeface="Montserrat Medium"/>
                <a:cs typeface="Montserrat Medium"/>
                <a:sym typeface="Montserrat Medium"/>
              </a:rPr>
              <a:t>5 Global Networks</a:t>
            </a:r>
            <a:endParaRPr sz="437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58" name="Google Shape;158;p17"/>
          <p:cNvSpPr txBox="1"/>
          <p:nvPr/>
        </p:nvSpPr>
        <p:spPr>
          <a:xfrm>
            <a:off x="7882525" y="1376725"/>
            <a:ext cx="4325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9" name="Google Shape;159;p17"/>
          <p:cNvSpPr txBox="1"/>
          <p:nvPr>
            <p:ph idx="1" type="body"/>
          </p:nvPr>
        </p:nvSpPr>
        <p:spPr>
          <a:xfrm>
            <a:off x="386632" y="1445923"/>
            <a:ext cx="5508900" cy="4775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GB"/>
              <a:t>Facilitating exchanges across the networks</a:t>
            </a:r>
            <a:endParaRPr/>
          </a:p>
          <a:p>
            <a:pPr indent="-330200" lvl="0" marL="457200" rtl="0" algn="l">
              <a:spcBef>
                <a:spcPts val="1000"/>
              </a:spcBef>
              <a:spcAft>
                <a:spcPts val="0"/>
              </a:spcAft>
              <a:buSzPts val="1600"/>
              <a:buChar char="❖"/>
            </a:pPr>
            <a:r>
              <a:rPr lang="en-GB" sz="1600"/>
              <a:t>Quarterly meetings of the Global Task Teams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❖"/>
            </a:pPr>
            <a:r>
              <a:rPr lang="en-GB" sz="1600"/>
              <a:t>Integration in each others’ workplanning:</a:t>
            </a:r>
            <a:endParaRPr sz="1600"/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Char char="▪"/>
            </a:pPr>
            <a:r>
              <a:rPr lang="en-GB" sz="1600"/>
              <a:t>WMO Integrated Drought Management Programme (IDMP) annual meeting action items include collaboration with EOTEC on Drought Trackers</a:t>
            </a:r>
            <a:endParaRPr sz="1600"/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Char char="▪"/>
            </a:pPr>
            <a:r>
              <a:rPr lang="en-GB" sz="1600"/>
              <a:t>EOTEC is included in VLab long-term strategy</a:t>
            </a:r>
            <a:endParaRPr sz="1600"/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Char char="▪"/>
            </a:pPr>
            <a:r>
              <a:rPr lang="en-GB" sz="1600"/>
              <a:t>Active participation in WMO CONECT and UN Space4Water initiatives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❖"/>
            </a:pPr>
            <a:r>
              <a:rPr lang="en-GB" sz="1600"/>
              <a:t>Relentless promotion of training resources and opportunities across the networks via CEOS Training Calendar and social media</a:t>
            </a:r>
            <a:endParaRPr sz="1600"/>
          </a:p>
        </p:txBody>
      </p:sp>
      <p:pic>
        <p:nvPicPr>
          <p:cNvPr id="160" name="Google Shape;160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366452" y="2464521"/>
            <a:ext cx="5623450" cy="2454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8"/>
          <p:cNvSpPr txBox="1"/>
          <p:nvPr>
            <p:ph idx="1" type="body"/>
          </p:nvPr>
        </p:nvSpPr>
        <p:spPr>
          <a:xfrm>
            <a:off x="261381" y="4955743"/>
            <a:ext cx="2170500" cy="117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 sz="1900">
              <a:solidFill>
                <a:schemeClr val="accent6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 sz="1900">
              <a:solidFill>
                <a:schemeClr val="accent6"/>
              </a:solidFill>
            </a:endParaRPr>
          </a:p>
        </p:txBody>
      </p:sp>
      <p:sp>
        <p:nvSpPr>
          <p:cNvPr id="166" name="Google Shape;166;p18"/>
          <p:cNvSpPr txBox="1"/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40"/>
              <a:buFont typeface="Calibri"/>
              <a:buNone/>
            </a:pPr>
            <a:r>
              <a:rPr lang="en-GB" sz="2820">
                <a:latin typeface="Montserrat Medium"/>
                <a:ea typeface="Montserrat Medium"/>
                <a:cs typeface="Montserrat Medium"/>
                <a:sym typeface="Montserrat Medium"/>
              </a:rPr>
              <a:t>5 Communication Channels</a:t>
            </a:r>
            <a:endParaRPr sz="417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67" name="Google Shape;167;p18"/>
          <p:cNvSpPr txBox="1"/>
          <p:nvPr/>
        </p:nvSpPr>
        <p:spPr>
          <a:xfrm>
            <a:off x="7882525" y="1376725"/>
            <a:ext cx="4325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8" name="Google Shape;168;p18"/>
          <p:cNvSpPr txBox="1"/>
          <p:nvPr>
            <p:ph idx="1" type="body"/>
          </p:nvPr>
        </p:nvSpPr>
        <p:spPr>
          <a:xfrm>
            <a:off x="386628" y="1445925"/>
            <a:ext cx="3405900" cy="4775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556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000"/>
              <a:buChar char="❖"/>
            </a:pPr>
            <a:r>
              <a:rPr lang="en-GB" sz="2000" u="sng">
                <a:solidFill>
                  <a:schemeClr val="hlink"/>
                </a:solidFill>
                <a:hlinkClick r:id="rId3"/>
              </a:rPr>
              <a:t>www.eotecdev.net</a:t>
            </a:r>
            <a:r>
              <a:rPr lang="en-GB" sz="2000"/>
              <a:t> </a:t>
            </a:r>
            <a:endParaRPr sz="2000"/>
          </a:p>
          <a:p>
            <a:pPr indent="-3556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❖"/>
            </a:pPr>
            <a:r>
              <a:rPr lang="en-GB" sz="2000"/>
              <a:t>Social media: LinkedIn, X/Twitter, and YouTube</a:t>
            </a:r>
            <a:endParaRPr sz="2000"/>
          </a:p>
          <a:p>
            <a:pPr indent="-3556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❖"/>
            </a:pPr>
            <a:r>
              <a:rPr lang="en-GB" sz="2000"/>
              <a:t>Newsletter</a:t>
            </a:r>
            <a:endParaRPr sz="2000"/>
          </a:p>
          <a:p>
            <a:pPr indent="-3556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❖"/>
            </a:pPr>
            <a:r>
              <a:rPr lang="en-GB" sz="2000"/>
              <a:t>Communications platform and region-specific messaging apps</a:t>
            </a:r>
            <a:endParaRPr sz="2000"/>
          </a:p>
          <a:p>
            <a:pPr indent="-3556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❖"/>
            </a:pPr>
            <a:r>
              <a:rPr lang="en-GB" sz="2000"/>
              <a:t>Distribution through partner channels</a:t>
            </a:r>
            <a:endParaRPr sz="2000"/>
          </a:p>
        </p:txBody>
      </p:sp>
      <p:graphicFrame>
        <p:nvGraphicFramePr>
          <p:cNvPr id="169" name="Google Shape;169;p18"/>
          <p:cNvGraphicFramePr/>
          <p:nvPr/>
        </p:nvGraphicFramePr>
        <p:xfrm>
          <a:off x="4072163" y="13767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{9060B857-981D-453D-8F22-C52286394E28}</a:tableStyleId>
              </a:tblPr>
              <a:tblGrid>
                <a:gridCol w="2170275"/>
                <a:gridCol w="1271525"/>
                <a:gridCol w="1260050"/>
                <a:gridCol w="1351625"/>
                <a:gridCol w="1788950"/>
              </a:tblGrid>
              <a:tr h="38100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b="1" lang="en-GB" sz="2200">
                          <a:solidFill>
                            <a:srgbClr val="004C9A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Sample statistics</a:t>
                      </a:r>
                      <a:endParaRPr b="1" sz="2200">
                        <a:solidFill>
                          <a:srgbClr val="004C9A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6CE3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2200">
                          <a:solidFill>
                            <a:srgbClr val="004C9A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2023</a:t>
                      </a:r>
                      <a:endParaRPr b="1" sz="2200">
                        <a:solidFill>
                          <a:srgbClr val="004C9A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6CE3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2200">
                          <a:solidFill>
                            <a:srgbClr val="004C9A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2024</a:t>
                      </a:r>
                      <a:endParaRPr b="1" sz="2200">
                        <a:solidFill>
                          <a:srgbClr val="004C9A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6CE3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2200">
                          <a:solidFill>
                            <a:srgbClr val="004C9A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2025</a:t>
                      </a:r>
                      <a:endParaRPr b="1" sz="2200">
                        <a:solidFill>
                          <a:srgbClr val="004C9A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6CE3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2200">
                          <a:solidFill>
                            <a:srgbClr val="004C9A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Annual change (%)</a:t>
                      </a:r>
                      <a:endParaRPr b="1" sz="2200">
                        <a:solidFill>
                          <a:srgbClr val="004C9A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6CE37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i="1" lang="en-GB" sz="2200">
                          <a:solidFill>
                            <a:srgbClr val="004C9A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People engaged in the network</a:t>
                      </a:r>
                      <a:endParaRPr i="1" sz="2200">
                        <a:solidFill>
                          <a:srgbClr val="004C9A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7FA5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200">
                          <a:solidFill>
                            <a:srgbClr val="004C9A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600</a:t>
                      </a:r>
                      <a:endParaRPr sz="2200">
                        <a:solidFill>
                          <a:srgbClr val="004C9A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7FA5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200">
                          <a:solidFill>
                            <a:srgbClr val="004C9A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1,350</a:t>
                      </a:r>
                      <a:endParaRPr sz="2200">
                        <a:solidFill>
                          <a:srgbClr val="004C9A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7FA5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200">
                          <a:solidFill>
                            <a:srgbClr val="004C9A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2,017</a:t>
                      </a:r>
                      <a:endParaRPr sz="2200">
                        <a:solidFill>
                          <a:srgbClr val="004C9A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7FA5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200">
                          <a:solidFill>
                            <a:srgbClr val="004C9A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+49%</a:t>
                      </a:r>
                      <a:endParaRPr sz="2200">
                        <a:solidFill>
                          <a:srgbClr val="004C9A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7FA5CC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-GB" sz="2200">
                          <a:solidFill>
                            <a:srgbClr val="004C9A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LinkedIn followers</a:t>
                      </a:r>
                      <a:endParaRPr i="1" sz="2200">
                        <a:solidFill>
                          <a:srgbClr val="004C9A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4E5F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200">
                          <a:solidFill>
                            <a:srgbClr val="004C9A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123</a:t>
                      </a:r>
                      <a:endParaRPr sz="2200">
                        <a:solidFill>
                          <a:srgbClr val="004C9A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4E5F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200">
                          <a:solidFill>
                            <a:srgbClr val="004C9A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1,154</a:t>
                      </a:r>
                      <a:endParaRPr sz="2200">
                        <a:solidFill>
                          <a:srgbClr val="004C9A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4E5F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200">
                          <a:solidFill>
                            <a:srgbClr val="004C9A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  <a:r>
                        <a:rPr lang="en-GB" sz="2200">
                          <a:solidFill>
                            <a:srgbClr val="004C9A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,</a:t>
                      </a:r>
                      <a:r>
                        <a:rPr lang="en-GB" sz="2200">
                          <a:solidFill>
                            <a:srgbClr val="004C9A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113</a:t>
                      </a:r>
                      <a:endParaRPr sz="2200">
                        <a:solidFill>
                          <a:srgbClr val="004C9A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4E5F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200">
                          <a:solidFill>
                            <a:srgbClr val="004C9A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+76%</a:t>
                      </a:r>
                      <a:endParaRPr sz="2200">
                        <a:solidFill>
                          <a:srgbClr val="004C9A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4E5F5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-GB" sz="2200">
                          <a:solidFill>
                            <a:srgbClr val="004C9A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X followers</a:t>
                      </a:r>
                      <a:endParaRPr i="1" sz="2200">
                        <a:solidFill>
                          <a:srgbClr val="004C9A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648EC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200">
                          <a:solidFill>
                            <a:srgbClr val="004C9A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276</a:t>
                      </a:r>
                      <a:endParaRPr sz="2200">
                        <a:solidFill>
                          <a:srgbClr val="004C9A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648EC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200">
                          <a:solidFill>
                            <a:srgbClr val="004C9A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401</a:t>
                      </a:r>
                      <a:endParaRPr sz="2200">
                        <a:solidFill>
                          <a:srgbClr val="004C9A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648EC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200">
                          <a:solidFill>
                            <a:srgbClr val="004C9A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499</a:t>
                      </a:r>
                      <a:endParaRPr sz="2200">
                        <a:solidFill>
                          <a:srgbClr val="004C9A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648EC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200">
                          <a:solidFill>
                            <a:srgbClr val="004C9A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+11%</a:t>
                      </a:r>
                      <a:endParaRPr sz="2200">
                        <a:solidFill>
                          <a:srgbClr val="004C9A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648EC9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-GB" sz="2200">
                          <a:solidFill>
                            <a:srgbClr val="004C9A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Views/website post</a:t>
                      </a:r>
                      <a:endParaRPr i="1" sz="2200">
                        <a:solidFill>
                          <a:srgbClr val="004C9A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4E5F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200">
                          <a:solidFill>
                            <a:srgbClr val="004C9A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4,111 </a:t>
                      </a:r>
                      <a:endParaRPr sz="2200">
                        <a:solidFill>
                          <a:srgbClr val="004C9A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4E5F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200">
                          <a:solidFill>
                            <a:srgbClr val="004C9A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12,646</a:t>
                      </a:r>
                      <a:endParaRPr sz="2200">
                        <a:solidFill>
                          <a:srgbClr val="004C9A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4E5F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200">
                          <a:solidFill>
                            <a:srgbClr val="004C9A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17,699</a:t>
                      </a:r>
                      <a:endParaRPr sz="2200">
                        <a:solidFill>
                          <a:srgbClr val="004C9A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4E5F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200">
                          <a:solidFill>
                            <a:srgbClr val="004C9A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+40%</a:t>
                      </a:r>
                      <a:endParaRPr sz="2200">
                        <a:solidFill>
                          <a:srgbClr val="004C9A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4E5F5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19"/>
          <p:cNvSpPr txBox="1"/>
          <p:nvPr>
            <p:ph idx="1" type="body"/>
          </p:nvPr>
        </p:nvSpPr>
        <p:spPr>
          <a:xfrm>
            <a:off x="261381" y="4955743"/>
            <a:ext cx="2170500" cy="117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 sz="1900">
              <a:solidFill>
                <a:schemeClr val="accent6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 sz="1900">
              <a:solidFill>
                <a:schemeClr val="accent6"/>
              </a:solidFill>
            </a:endParaRPr>
          </a:p>
        </p:txBody>
      </p:sp>
      <p:sp>
        <p:nvSpPr>
          <p:cNvPr id="175" name="Google Shape;175;p19"/>
          <p:cNvSpPr txBox="1"/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40"/>
              <a:buFont typeface="Calibri"/>
              <a:buNone/>
            </a:pPr>
            <a:r>
              <a:rPr lang="en-GB" sz="2620">
                <a:latin typeface="Montserrat Medium"/>
                <a:ea typeface="Montserrat Medium"/>
                <a:cs typeface="Montserrat Medium"/>
                <a:sym typeface="Montserrat Medium"/>
              </a:rPr>
              <a:t>5 Insights from Social Network Analysis</a:t>
            </a:r>
            <a:endParaRPr sz="397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76" name="Google Shape;176;p19"/>
          <p:cNvSpPr txBox="1"/>
          <p:nvPr/>
        </p:nvSpPr>
        <p:spPr>
          <a:xfrm>
            <a:off x="7882525" y="1376725"/>
            <a:ext cx="4325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7" name="Google Shape;177;p19"/>
          <p:cNvSpPr txBox="1"/>
          <p:nvPr>
            <p:ph idx="1" type="body"/>
          </p:nvPr>
        </p:nvSpPr>
        <p:spPr>
          <a:xfrm>
            <a:off x="176050" y="1244830"/>
            <a:ext cx="6268800" cy="4775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175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Char char="❖"/>
            </a:pPr>
            <a:r>
              <a:rPr b="1" lang="en-GB" sz="1400"/>
              <a:t>A Truly Global "Network of Networks":</a:t>
            </a:r>
            <a:r>
              <a:rPr lang="en-GB" sz="1400"/>
              <a:t> EOTEC DevNet has successfully engaged 2,017 individuals from 609 organizations across 120 countries, with all five founding partner networks actively represented.</a:t>
            </a:r>
            <a:endParaRPr sz="1400"/>
          </a:p>
          <a:p>
            <a: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❖"/>
            </a:pPr>
            <a:r>
              <a:rPr b="1" lang="en-GB" sz="1400"/>
              <a:t>Resilient, Non-Hierarchical Structure:</a:t>
            </a:r>
            <a:r>
              <a:rPr lang="en-GB" sz="1400"/>
              <a:t> The network has a low centralization score (0.30), meaning coordination does not rely on a single leader; instead, leadership is distributed, making the network highly resilient to the loss of any single actor.</a:t>
            </a:r>
            <a:endParaRPr sz="1400"/>
          </a:p>
          <a:p>
            <a: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❖"/>
            </a:pPr>
            <a:r>
              <a:rPr b="1" lang="en-GB" sz="1400"/>
              <a:t>"Small-World" Communication Efficiency:</a:t>
            </a:r>
            <a:r>
              <a:rPr lang="en-GB" sz="1400"/>
              <a:t> With an average path length of 2.3, information typically requires only two "handshakes" to reach almost any participant, allowing for extremely rapid dissemination of knowledge across the global community.</a:t>
            </a:r>
            <a:endParaRPr sz="1400"/>
          </a:p>
          <a:p>
            <a: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❖"/>
            </a:pPr>
            <a:r>
              <a:rPr b="1" lang="en-GB" sz="1400"/>
              <a:t>Diverse Global Brokerage:</a:t>
            </a:r>
            <a:r>
              <a:rPr lang="en-GB" sz="1400"/>
              <a:t> Unlike many international initiatives, key structural "bridges" (participants who connect isolated clusters) are not heavily concentrated but are distributed across regions. </a:t>
            </a:r>
            <a:endParaRPr sz="1400"/>
          </a:p>
          <a:p>
            <a: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❖"/>
            </a:pPr>
            <a:r>
              <a:rPr b="1" lang="en-GB" sz="1400"/>
              <a:t>Strong Regional Integration:</a:t>
            </a:r>
            <a:r>
              <a:rPr lang="en-GB" sz="1400"/>
              <a:t> The network features a dense core where African and European participants are heavily interwoven, while the Americas and Asia-Oceania operate as cohesive regional "lobes" connected via key brokers.</a:t>
            </a:r>
            <a:endParaRPr sz="1400"/>
          </a:p>
        </p:txBody>
      </p:sp>
      <p:pic>
        <p:nvPicPr>
          <p:cNvPr id="178" name="Google Shape;178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57750" y="1546144"/>
            <a:ext cx="5495925" cy="4057650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19"/>
          <p:cNvSpPr txBox="1"/>
          <p:nvPr/>
        </p:nvSpPr>
        <p:spPr>
          <a:xfrm>
            <a:off x="7234200" y="5863500"/>
            <a:ext cx="4719900" cy="45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/>
              <a:t>Bipartite network projected to a one-mode network. Node size is proportional to betweenness score. Node color shows each participant’s region of affiliation.</a:t>
            </a:r>
            <a:endParaRPr sz="100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0"/>
          <p:cNvSpPr txBox="1"/>
          <p:nvPr>
            <p:ph idx="1" type="body"/>
          </p:nvPr>
        </p:nvSpPr>
        <p:spPr>
          <a:xfrm>
            <a:off x="261381" y="4955743"/>
            <a:ext cx="2170500" cy="117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 sz="1900">
              <a:solidFill>
                <a:schemeClr val="accent6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 sz="1900">
              <a:solidFill>
                <a:schemeClr val="accent6"/>
              </a:solidFill>
            </a:endParaRPr>
          </a:p>
        </p:txBody>
      </p:sp>
      <p:sp>
        <p:nvSpPr>
          <p:cNvPr id="185" name="Google Shape;185;p20"/>
          <p:cNvSpPr txBox="1"/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40"/>
              <a:buFont typeface="Calibri"/>
              <a:buNone/>
            </a:pPr>
            <a:r>
              <a:rPr lang="en-GB" sz="2620">
                <a:latin typeface="Montserrat Medium"/>
                <a:ea typeface="Montserrat Medium"/>
                <a:cs typeface="Montserrat Medium"/>
                <a:sym typeface="Montserrat Medium"/>
              </a:rPr>
              <a:t>5 Recommendations for Management</a:t>
            </a:r>
            <a:endParaRPr sz="397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86" name="Google Shape;186;p20"/>
          <p:cNvSpPr txBox="1"/>
          <p:nvPr/>
        </p:nvSpPr>
        <p:spPr>
          <a:xfrm>
            <a:off x="7882525" y="1376725"/>
            <a:ext cx="4325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" name="Google Shape;187;p20"/>
          <p:cNvSpPr txBox="1"/>
          <p:nvPr>
            <p:ph idx="1" type="body"/>
          </p:nvPr>
        </p:nvSpPr>
        <p:spPr>
          <a:xfrm>
            <a:off x="176050" y="1244825"/>
            <a:ext cx="6381600" cy="4775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175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Char char="❖"/>
            </a:pPr>
            <a:r>
              <a:rPr b="1" lang="en-GB" sz="1400"/>
              <a:t>Engage "Structural Bridges" for New Initiatives:</a:t>
            </a:r>
            <a:r>
              <a:rPr lang="en-GB" sz="1400"/>
              <a:t> When launching new projects, prioritize early engagement with identified high-betweenness participants to prevent "knowledge silos" and ensure cross-regional buy-in.</a:t>
            </a:r>
            <a:endParaRPr sz="1400"/>
          </a:p>
          <a:p>
            <a: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❖"/>
            </a:pPr>
            <a:r>
              <a:rPr b="1" lang="en-GB" sz="1400"/>
              <a:t>Utilize the Core as a Broadcasting Cohort:</a:t>
            </a:r>
            <a:r>
              <a:rPr lang="en-GB" sz="1400"/>
              <a:t> Rather than relying only on formal leaders, treat the high-closeness "dense core" as a distributed team of broadcasters to ensure information saturates the network through multiple parallel pathways.</a:t>
            </a:r>
            <a:endParaRPr sz="1400"/>
          </a:p>
          <a:p>
            <a: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❖"/>
            </a:pPr>
            <a:r>
              <a:rPr b="1" lang="en-GB" sz="1400"/>
              <a:t>Adopt Tiered Communication Strategies:</a:t>
            </a:r>
            <a:r>
              <a:rPr lang="en-GB" sz="1400"/>
              <a:t> To maximize efficiency, focus on a "Strategic Communications Core" of 15–20 key connectors; the network’s 2.3-step efficiency will naturally cascade information to the remaining participants.</a:t>
            </a:r>
            <a:endParaRPr sz="1400"/>
          </a:p>
          <a:p>
            <a: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❖"/>
            </a:pPr>
            <a:r>
              <a:rPr b="1" lang="en-GB" sz="1400"/>
              <a:t>Promote Inter-Agency Data Sharing: </a:t>
            </a:r>
            <a:r>
              <a:rPr lang="en-GB" sz="1400"/>
              <a:t>Integrating activity data between CEOS, GEO, WMO, and others with EOTEC DevNet’s  will provide a morecomplete "network-of-networks" view and further reduce duplication of effort.</a:t>
            </a:r>
            <a:endParaRPr sz="1400"/>
          </a:p>
          <a:p>
            <a: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❖"/>
            </a:pPr>
            <a:r>
              <a:rPr b="1" lang="en-GB" sz="1400"/>
              <a:t>Targeted Outreach to Missing Stakeholders: </a:t>
            </a:r>
            <a:r>
              <a:rPr lang="en-GB" sz="1400"/>
              <a:t>Use the interactive dashboard to guide recruitment from under-represented groups, i.e. Small Island Developing States, development finance institutions, and major national data providers.</a:t>
            </a:r>
            <a:endParaRPr sz="1400"/>
          </a:p>
        </p:txBody>
      </p:sp>
      <p:pic>
        <p:nvPicPr>
          <p:cNvPr id="188" name="Google Shape;188;p20"/>
          <p:cNvPicPr preferRelativeResize="0"/>
          <p:nvPr/>
        </p:nvPicPr>
        <p:blipFill rotWithShape="1">
          <a:blip r:embed="rId3">
            <a:alphaModFix/>
          </a:blip>
          <a:srcRect b="130" l="0" r="0" t="130"/>
          <a:stretch/>
        </p:blipFill>
        <p:spPr>
          <a:xfrm>
            <a:off x="6771925" y="1640775"/>
            <a:ext cx="5067300" cy="3714750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20"/>
          <p:cNvSpPr txBox="1"/>
          <p:nvPr/>
        </p:nvSpPr>
        <p:spPr>
          <a:xfrm>
            <a:off x="7069750" y="5731925"/>
            <a:ext cx="4860000" cy="46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/>
              <a:t>Bipartite network showing participant–meeting attendance, with participant nodes colored by continent of affiliation and sized by meeting attendance frequency.</a:t>
            </a:r>
            <a:endParaRPr sz="100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21"/>
          <p:cNvSpPr txBox="1"/>
          <p:nvPr>
            <p:ph idx="1" type="body"/>
          </p:nvPr>
        </p:nvSpPr>
        <p:spPr>
          <a:xfrm>
            <a:off x="261381" y="4955743"/>
            <a:ext cx="2170500" cy="117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 sz="1900">
              <a:solidFill>
                <a:schemeClr val="accent6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 sz="1900">
              <a:solidFill>
                <a:schemeClr val="accent6"/>
              </a:solidFill>
            </a:endParaRPr>
          </a:p>
        </p:txBody>
      </p:sp>
      <p:sp>
        <p:nvSpPr>
          <p:cNvPr id="195" name="Google Shape;195;p21"/>
          <p:cNvSpPr txBox="1"/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40"/>
              <a:buFont typeface="Calibri"/>
              <a:buNone/>
            </a:pPr>
            <a:r>
              <a:rPr lang="en-GB" sz="2520">
                <a:latin typeface="Montserrat Medium"/>
                <a:ea typeface="Montserrat Medium"/>
                <a:cs typeface="Montserrat Medium"/>
                <a:sym typeface="Montserrat Medium"/>
              </a:rPr>
              <a:t>5 Committed Regional Leads</a:t>
            </a:r>
            <a:endParaRPr sz="387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96" name="Google Shape;196;p21"/>
          <p:cNvSpPr txBox="1"/>
          <p:nvPr/>
        </p:nvSpPr>
        <p:spPr>
          <a:xfrm>
            <a:off x="7882525" y="1376725"/>
            <a:ext cx="4325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97" name="Google Shape;197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13326" y="2239998"/>
            <a:ext cx="3646576" cy="2954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4825" y="1190098"/>
            <a:ext cx="1561475" cy="1938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74373" y="3957808"/>
            <a:ext cx="1484111" cy="1938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293580" y="1228975"/>
            <a:ext cx="1267090" cy="189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2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264838" y="3957812"/>
            <a:ext cx="2289027" cy="1938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2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142844" y="1228975"/>
            <a:ext cx="1799825" cy="1899200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p21"/>
          <p:cNvSpPr txBox="1"/>
          <p:nvPr/>
        </p:nvSpPr>
        <p:spPr>
          <a:xfrm>
            <a:off x="278072" y="3126215"/>
            <a:ext cx="1990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Rishiraj Dutta, ADPC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Asia Oceania</a:t>
            </a:r>
            <a:endParaRPr/>
          </a:p>
        </p:txBody>
      </p:sp>
      <p:sp>
        <p:nvSpPr>
          <p:cNvPr id="204" name="Google Shape;204;p21"/>
          <p:cNvSpPr txBox="1"/>
          <p:nvPr/>
        </p:nvSpPr>
        <p:spPr>
          <a:xfrm>
            <a:off x="2447512" y="3126225"/>
            <a:ext cx="3081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Fabiola D. Yépez Rincón, SELPER Americas</a:t>
            </a:r>
            <a:endParaRPr/>
          </a:p>
        </p:txBody>
      </p:sp>
      <p:sp>
        <p:nvSpPr>
          <p:cNvPr id="205" name="Google Shape;205;p21"/>
          <p:cNvSpPr txBox="1"/>
          <p:nvPr/>
        </p:nvSpPr>
        <p:spPr>
          <a:xfrm>
            <a:off x="5573250" y="3126225"/>
            <a:ext cx="2496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Mark Higgins, EUMETSAT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Europe</a:t>
            </a:r>
            <a:endParaRPr/>
          </a:p>
        </p:txBody>
      </p:sp>
      <p:sp>
        <p:nvSpPr>
          <p:cNvPr id="206" name="Google Shape;206;p21"/>
          <p:cNvSpPr txBox="1"/>
          <p:nvPr/>
        </p:nvSpPr>
        <p:spPr>
          <a:xfrm>
            <a:off x="868575" y="5895875"/>
            <a:ext cx="3081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Effiom Oku, NiMet</a:t>
            </a:r>
            <a:br>
              <a:rPr lang="en-GB"/>
            </a:br>
            <a:r>
              <a:rPr lang="en-GB"/>
              <a:t>Africa</a:t>
            </a:r>
            <a:endParaRPr/>
          </a:p>
        </p:txBody>
      </p:sp>
      <p:sp>
        <p:nvSpPr>
          <p:cNvPr id="207" name="Google Shape;207;p21"/>
          <p:cNvSpPr txBox="1"/>
          <p:nvPr/>
        </p:nvSpPr>
        <p:spPr>
          <a:xfrm>
            <a:off x="3820150" y="5895875"/>
            <a:ext cx="3081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Terefe Hanchiso, Wolkite University</a:t>
            </a:r>
            <a:br>
              <a:rPr lang="en-GB"/>
            </a:br>
            <a:r>
              <a:rPr lang="en-GB"/>
              <a:t>Africa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22"/>
          <p:cNvSpPr/>
          <p:nvPr/>
        </p:nvSpPr>
        <p:spPr>
          <a:xfrm>
            <a:off x="-4035105" y="-176170"/>
            <a:ext cx="46061700" cy="465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None/>
            </a:pPr>
            <a:r>
              <a:t/>
            </a:r>
            <a:endParaRPr b="0" i="0" sz="1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3" name="Google Shape;213;p22"/>
          <p:cNvSpPr/>
          <p:nvPr/>
        </p:nvSpPr>
        <p:spPr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None/>
            </a:pPr>
            <a:r>
              <a:t/>
            </a:r>
            <a:endParaRPr b="0" i="0" sz="1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4" name="Google Shape;214;p22"/>
          <p:cNvSpPr txBox="1"/>
          <p:nvPr>
            <p:ph idx="1" type="body"/>
          </p:nvPr>
        </p:nvSpPr>
        <p:spPr>
          <a:xfrm>
            <a:off x="-50" y="1066275"/>
            <a:ext cx="12192000" cy="1181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177800" lvl="0" marL="2413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Noto Sans"/>
              <a:buChar char="➢"/>
            </a:pPr>
            <a:r>
              <a:rPr b="1" lang="en-GB" sz="2000">
                <a:solidFill>
                  <a:schemeClr val="accent1"/>
                </a:solidFill>
              </a:rPr>
              <a:t>Target group:</a:t>
            </a:r>
            <a:r>
              <a:rPr lang="en-GB" sz="2000">
                <a:solidFill>
                  <a:schemeClr val="accent1"/>
                </a:solidFill>
              </a:rPr>
              <a:t> Technical + capacity development leaders from space + met agencies, national governments, researchers, regional science centers, NGOs</a:t>
            </a:r>
            <a:endParaRPr sz="2000">
              <a:solidFill>
                <a:schemeClr val="accent1"/>
              </a:solidFill>
            </a:endParaRPr>
          </a:p>
          <a:p>
            <a:pPr indent="-177800" lvl="0" marL="2286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Noto Sans"/>
              <a:buChar char="➢"/>
            </a:pPr>
            <a:r>
              <a:rPr b="1" lang="en-GB" sz="2000">
                <a:solidFill>
                  <a:schemeClr val="accent1"/>
                </a:solidFill>
              </a:rPr>
              <a:t>Goal: </a:t>
            </a:r>
            <a:r>
              <a:rPr lang="en-GB" sz="2000">
                <a:solidFill>
                  <a:schemeClr val="accent1"/>
                </a:solidFill>
              </a:rPr>
              <a:t>Knowledge sharing, identification of capacity gaps and collaboration on tools/guidance</a:t>
            </a:r>
            <a:endParaRPr b="1" sz="2000">
              <a:solidFill>
                <a:schemeClr val="accent1"/>
              </a:solidFill>
            </a:endParaRPr>
          </a:p>
        </p:txBody>
      </p:sp>
      <p:pic>
        <p:nvPicPr>
          <p:cNvPr id="215" name="Google Shape;215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80736" y="2691971"/>
            <a:ext cx="999750" cy="1386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9100" y="2755052"/>
            <a:ext cx="1376025" cy="13705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503849" y="4717580"/>
            <a:ext cx="1328100" cy="1328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38760" y="4775376"/>
            <a:ext cx="1256700" cy="125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2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564400" y="4700200"/>
            <a:ext cx="1092000" cy="13317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2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570424" y="2628164"/>
            <a:ext cx="1092000" cy="1439466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p22"/>
          <p:cNvSpPr txBox="1"/>
          <p:nvPr/>
        </p:nvSpPr>
        <p:spPr>
          <a:xfrm rot="1889">
            <a:off x="2642375" y="4087699"/>
            <a:ext cx="1092000" cy="466500"/>
          </a:xfrm>
          <a:prstGeom prst="rect">
            <a:avLst/>
          </a:prstGeom>
          <a:noFill/>
          <a:ln>
            <a:noFill/>
          </a:ln>
        </p:spPr>
        <p:txBody>
          <a:bodyPr anchorCtr="0" anchor="t" bIns="78475" lIns="78475" spcFirstLastPara="1" rIns="78475" wrap="square" tIns="7847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Ganiy Agbaje</a:t>
            </a:r>
            <a:endParaRPr b="1"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GMES &amp; Africa</a:t>
            </a: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2" name="Google Shape;222;p22"/>
          <p:cNvSpPr txBox="1"/>
          <p:nvPr/>
        </p:nvSpPr>
        <p:spPr>
          <a:xfrm>
            <a:off x="4607839" y="4074359"/>
            <a:ext cx="996900" cy="466500"/>
          </a:xfrm>
          <a:prstGeom prst="rect">
            <a:avLst/>
          </a:prstGeom>
          <a:noFill/>
          <a:ln>
            <a:noFill/>
          </a:ln>
        </p:spPr>
        <p:txBody>
          <a:bodyPr anchorCtr="0" anchor="t" bIns="78475" lIns="78475" spcFirstLastPara="1" rIns="78475" wrap="square" tIns="7847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Jean Danumah</a:t>
            </a:r>
            <a:endParaRPr b="1"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CURAT, Abidjan</a:t>
            </a: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3" name="Google Shape;223;p22"/>
          <p:cNvSpPr txBox="1"/>
          <p:nvPr/>
        </p:nvSpPr>
        <p:spPr>
          <a:xfrm>
            <a:off x="379095" y="4137902"/>
            <a:ext cx="1328100" cy="492000"/>
          </a:xfrm>
          <a:prstGeom prst="rect">
            <a:avLst/>
          </a:prstGeom>
          <a:noFill/>
          <a:ln>
            <a:noFill/>
          </a:ln>
        </p:spPr>
        <p:txBody>
          <a:bodyPr anchorCtr="0" anchor="t" bIns="78475" lIns="78475" spcFirstLastPara="1" rIns="78475" wrap="square" tIns="78475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000">
                <a:solidFill>
                  <a:srgbClr val="1E2132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CM Bhatt</a:t>
            </a:r>
            <a:endParaRPr b="1" sz="1000">
              <a:solidFill>
                <a:srgbClr val="1E2132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None/>
            </a:pPr>
            <a:r>
              <a:rPr lang="en-GB" sz="1000">
                <a:solidFill>
                  <a:srgbClr val="1E2132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IIRS/CSTEEAP</a:t>
            </a:r>
            <a:endParaRPr sz="1000">
              <a:solidFill>
                <a:srgbClr val="1E2132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4" name="Google Shape;224;p22"/>
          <p:cNvSpPr txBox="1"/>
          <p:nvPr/>
        </p:nvSpPr>
        <p:spPr>
          <a:xfrm>
            <a:off x="320894" y="5990546"/>
            <a:ext cx="1450500" cy="466500"/>
          </a:xfrm>
          <a:prstGeom prst="rect">
            <a:avLst/>
          </a:prstGeom>
          <a:noFill/>
          <a:ln>
            <a:noFill/>
          </a:ln>
        </p:spPr>
        <p:txBody>
          <a:bodyPr anchorCtr="0" anchor="t" bIns="78475" lIns="78475" spcFirstLastPara="1" rIns="78475" wrap="square" tIns="78475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</a:pPr>
            <a:r>
              <a:rPr b="1" lang="en-GB" sz="1000">
                <a:solidFill>
                  <a:srgbClr val="1E2132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Álvaro Germán Soldano, </a:t>
            </a:r>
            <a:r>
              <a:rPr lang="en-GB" sz="1000">
                <a:solidFill>
                  <a:srgbClr val="1E2132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CONAE</a:t>
            </a:r>
            <a:endParaRPr sz="1000">
              <a:solidFill>
                <a:srgbClr val="1E2132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5" name="Google Shape;225;p22"/>
          <p:cNvSpPr txBox="1"/>
          <p:nvPr/>
        </p:nvSpPr>
        <p:spPr>
          <a:xfrm>
            <a:off x="4609096" y="5977788"/>
            <a:ext cx="1092000" cy="492000"/>
          </a:xfrm>
          <a:prstGeom prst="rect">
            <a:avLst/>
          </a:prstGeom>
          <a:noFill/>
          <a:ln>
            <a:noFill/>
          </a:ln>
        </p:spPr>
        <p:txBody>
          <a:bodyPr anchorCtr="0" anchor="t" bIns="78475" lIns="78475" spcFirstLastPara="1" rIns="78475" wrap="square" tIns="78475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000">
                <a:solidFill>
                  <a:srgbClr val="1E2132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William Straka III</a:t>
            </a:r>
            <a:endParaRPr b="1" sz="1000">
              <a:solidFill>
                <a:srgbClr val="1E2132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None/>
            </a:pPr>
            <a:r>
              <a:rPr lang="en-GB" sz="1000">
                <a:solidFill>
                  <a:srgbClr val="1E2132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U of Wisc</a:t>
            </a:r>
            <a:r>
              <a:rPr lang="en-GB" sz="1000">
                <a:solidFill>
                  <a:srgbClr val="1E2132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, CIMSS</a:t>
            </a:r>
            <a:endParaRPr sz="1000">
              <a:solidFill>
                <a:srgbClr val="1E2132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6" name="Google Shape;226;p2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334024" y="4723325"/>
            <a:ext cx="1256700" cy="1184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22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9795737" y="4737224"/>
            <a:ext cx="1256700" cy="125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22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9833404" y="2812131"/>
            <a:ext cx="1181376" cy="1181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22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7389658" y="2817714"/>
            <a:ext cx="1182624" cy="1182624"/>
          </a:xfrm>
          <a:prstGeom prst="rect">
            <a:avLst/>
          </a:prstGeom>
          <a:noFill/>
          <a:ln>
            <a:noFill/>
          </a:ln>
        </p:spPr>
      </p:pic>
      <p:sp>
        <p:nvSpPr>
          <p:cNvPr id="230" name="Google Shape;230;p22"/>
          <p:cNvSpPr txBox="1"/>
          <p:nvPr/>
        </p:nvSpPr>
        <p:spPr>
          <a:xfrm>
            <a:off x="7221675" y="4048913"/>
            <a:ext cx="15555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000">
                <a:latin typeface="Calibri"/>
                <a:ea typeface="Calibri"/>
                <a:cs typeface="Calibri"/>
                <a:sym typeface="Calibri"/>
              </a:rPr>
              <a:t>Susantha Jayasinghe </a:t>
            </a:r>
            <a:endParaRPr b="1" sz="10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latin typeface="Calibri"/>
                <a:ea typeface="Calibri"/>
                <a:cs typeface="Calibri"/>
                <a:sym typeface="Calibri"/>
              </a:rPr>
              <a:t>ADPC</a:t>
            </a:r>
            <a:endParaRPr sz="1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" name="Google Shape;231;p22"/>
          <p:cNvSpPr txBox="1"/>
          <p:nvPr/>
        </p:nvSpPr>
        <p:spPr>
          <a:xfrm>
            <a:off x="7024929" y="5977494"/>
            <a:ext cx="20496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000">
                <a:latin typeface="Calibri"/>
                <a:ea typeface="Calibri"/>
                <a:cs typeface="Calibri"/>
                <a:sym typeface="Calibri"/>
              </a:rPr>
              <a:t>Zemede Mulushewa Nigatu</a:t>
            </a:r>
            <a:endParaRPr b="1" sz="10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latin typeface="Calibri"/>
                <a:ea typeface="Calibri"/>
                <a:cs typeface="Calibri"/>
                <a:sym typeface="Calibri"/>
              </a:rPr>
              <a:t>Hawassa University, Ethiopia</a:t>
            </a:r>
            <a:endParaRPr sz="1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2" name="Google Shape;232;p22"/>
          <p:cNvSpPr txBox="1"/>
          <p:nvPr/>
        </p:nvSpPr>
        <p:spPr>
          <a:xfrm>
            <a:off x="9113400" y="5977500"/>
            <a:ext cx="27993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000">
                <a:latin typeface="Calibri"/>
                <a:ea typeface="Calibri"/>
                <a:cs typeface="Calibri"/>
                <a:sym typeface="Calibri"/>
              </a:rPr>
              <a:t>Jaime Gaona García</a:t>
            </a:r>
            <a:endParaRPr b="1" sz="10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latin typeface="Calibri"/>
                <a:ea typeface="Calibri"/>
                <a:cs typeface="Calibri"/>
                <a:sym typeface="Calibri"/>
              </a:rPr>
              <a:t>National Research Council of Italy (CNR-IRPI)</a:t>
            </a:r>
            <a:endParaRPr sz="1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3" name="Google Shape;233;p22"/>
          <p:cNvSpPr txBox="1"/>
          <p:nvPr/>
        </p:nvSpPr>
        <p:spPr>
          <a:xfrm>
            <a:off x="9493033" y="4000349"/>
            <a:ext cx="19623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000">
                <a:latin typeface="Calibri"/>
                <a:ea typeface="Calibri"/>
                <a:cs typeface="Calibri"/>
                <a:sym typeface="Calibri"/>
              </a:rPr>
              <a:t>Ethiopia Bisrat Zeleke </a:t>
            </a:r>
            <a:endParaRPr b="1" sz="10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latin typeface="Calibri"/>
                <a:ea typeface="Calibri"/>
                <a:cs typeface="Calibri"/>
                <a:sym typeface="Calibri"/>
              </a:rPr>
              <a:t>Florida International U.,  USA</a:t>
            </a:r>
            <a:endParaRPr sz="1000"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34" name="Google Shape;234;p22"/>
          <p:cNvCxnSpPr/>
          <p:nvPr/>
        </p:nvCxnSpPr>
        <p:spPr>
          <a:xfrm>
            <a:off x="6503758" y="2628175"/>
            <a:ext cx="27600" cy="3839100"/>
          </a:xfrm>
          <a:prstGeom prst="straightConnector1">
            <a:avLst/>
          </a:prstGeom>
          <a:noFill/>
          <a:ln cap="flat" cmpd="sng" w="38100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35" name="Google Shape;235;p22"/>
          <p:cNvSpPr txBox="1"/>
          <p:nvPr/>
        </p:nvSpPr>
        <p:spPr>
          <a:xfrm>
            <a:off x="2143100" y="5977500"/>
            <a:ext cx="20496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000">
                <a:latin typeface="Calibri"/>
                <a:ea typeface="Calibri"/>
                <a:cs typeface="Calibri"/>
                <a:sym typeface="Calibri"/>
              </a:rPr>
              <a:t>Luca Brocca</a:t>
            </a:r>
            <a:endParaRPr b="1" sz="10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latin typeface="Calibri"/>
                <a:ea typeface="Calibri"/>
                <a:cs typeface="Calibri"/>
                <a:sym typeface="Calibri"/>
              </a:rPr>
              <a:t>National Research Council of Italy </a:t>
            </a:r>
            <a:endParaRPr sz="1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6" name="Google Shape;236;p22"/>
          <p:cNvSpPr txBox="1"/>
          <p:nvPr>
            <p:ph type="title"/>
          </p:nvPr>
        </p:nvSpPr>
        <p:spPr>
          <a:xfrm>
            <a:off x="92961" y="177289"/>
            <a:ext cx="9387000" cy="779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/>
              <a:t>More Committed Leads…</a:t>
            </a:r>
            <a:endParaRPr sz="2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/>
              <a:t>Flood and Drought Working Groups</a:t>
            </a:r>
            <a:endParaRPr sz="2800"/>
          </a:p>
        </p:txBody>
      </p:sp>
      <p:sp>
        <p:nvSpPr>
          <p:cNvPr id="237" name="Google Shape;237;p22"/>
          <p:cNvSpPr txBox="1"/>
          <p:nvPr/>
        </p:nvSpPr>
        <p:spPr>
          <a:xfrm>
            <a:off x="1869630" y="2325277"/>
            <a:ext cx="2586300" cy="435600"/>
          </a:xfrm>
          <a:prstGeom prst="rect">
            <a:avLst/>
          </a:prstGeom>
          <a:solidFill>
            <a:srgbClr val="004C9A"/>
          </a:solidFill>
          <a:ln>
            <a:noFill/>
          </a:ln>
        </p:spPr>
        <p:txBody>
          <a:bodyPr anchorCtr="0" anchor="t" bIns="78475" lIns="78475" spcFirstLastPara="1" rIns="78475" wrap="square" tIns="78475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</a:pPr>
            <a:r>
              <a:rPr b="1" lang="en-GB" sz="1800">
                <a:solidFill>
                  <a:schemeClr val="accent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FLOOD WG LEADS</a:t>
            </a:r>
            <a:endParaRPr b="1" sz="1800">
              <a:solidFill>
                <a:schemeClr val="accent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8" name="Google Shape;238;p22"/>
          <p:cNvSpPr txBox="1"/>
          <p:nvPr/>
        </p:nvSpPr>
        <p:spPr>
          <a:xfrm>
            <a:off x="8000249" y="2372457"/>
            <a:ext cx="2586300" cy="435600"/>
          </a:xfrm>
          <a:prstGeom prst="rect">
            <a:avLst/>
          </a:prstGeom>
          <a:solidFill>
            <a:srgbClr val="FFE599"/>
          </a:solidFill>
          <a:ln>
            <a:noFill/>
          </a:ln>
        </p:spPr>
        <p:txBody>
          <a:bodyPr anchorCtr="0" anchor="t" bIns="78475" lIns="78475" spcFirstLastPara="1" rIns="78475" wrap="square" tIns="78475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</a:pPr>
            <a:r>
              <a:rPr b="1" lang="en-GB" sz="1800">
                <a:solidFill>
                  <a:schemeClr val="accent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DROUGHT WG LEADS</a:t>
            </a:r>
            <a:endParaRPr b="1" sz="1800">
              <a:solidFill>
                <a:schemeClr val="accent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23"/>
          <p:cNvSpPr txBox="1"/>
          <p:nvPr>
            <p:ph idx="1" type="body"/>
          </p:nvPr>
        </p:nvSpPr>
        <p:spPr>
          <a:xfrm>
            <a:off x="261381" y="4955743"/>
            <a:ext cx="2170500" cy="117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 sz="1900">
              <a:solidFill>
                <a:schemeClr val="accent6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 sz="1900">
              <a:solidFill>
                <a:schemeClr val="accent6"/>
              </a:solidFill>
            </a:endParaRPr>
          </a:p>
        </p:txBody>
      </p:sp>
      <p:sp>
        <p:nvSpPr>
          <p:cNvPr id="244" name="Google Shape;244;p23"/>
          <p:cNvSpPr txBox="1"/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40"/>
              <a:buFont typeface="Calibri"/>
              <a:buNone/>
            </a:pPr>
            <a:r>
              <a:rPr lang="en-GB" sz="2720">
                <a:latin typeface="Montserrat Medium"/>
                <a:ea typeface="Montserrat Medium"/>
                <a:cs typeface="Montserrat Medium"/>
                <a:sym typeface="Montserrat Medium"/>
              </a:rPr>
              <a:t>5 EOTEC DevNet Contributions</a:t>
            </a:r>
            <a:endParaRPr sz="407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245" name="Google Shape;245;p23"/>
          <p:cNvSpPr txBox="1"/>
          <p:nvPr/>
        </p:nvSpPr>
        <p:spPr>
          <a:xfrm>
            <a:off x="7882525" y="1376725"/>
            <a:ext cx="4325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6" name="Google Shape;246;p23"/>
          <p:cNvSpPr txBox="1"/>
          <p:nvPr>
            <p:ph idx="1" type="body"/>
          </p:nvPr>
        </p:nvSpPr>
        <p:spPr>
          <a:xfrm>
            <a:off x="386624" y="1445925"/>
            <a:ext cx="5007600" cy="4775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55600" lvl="0" marL="4572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2000"/>
              <a:buChar char="❖"/>
            </a:pPr>
            <a:r>
              <a:rPr lang="en-GB" sz="2000"/>
              <a:t>Places to Find Trainings</a:t>
            </a:r>
            <a:endParaRPr sz="2000"/>
          </a:p>
          <a:p>
            <a:pPr indent="-3556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Char char="❖"/>
            </a:pPr>
            <a:r>
              <a:rPr lang="en-GB" sz="2000"/>
              <a:t>Needs Assessment Guidance</a:t>
            </a:r>
            <a:endParaRPr sz="2000"/>
          </a:p>
          <a:p>
            <a:pPr indent="-3556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Char char="❖"/>
            </a:pPr>
            <a:r>
              <a:rPr lang="en-GB" sz="2000"/>
              <a:t>Flood &amp; Drought Trackers</a:t>
            </a:r>
            <a:endParaRPr sz="2000"/>
          </a:p>
          <a:p>
            <a:pPr indent="-355600" lvl="1" marL="9144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Char char="▪"/>
            </a:pPr>
            <a:r>
              <a:rPr lang="en-GB" sz="2000"/>
              <a:t>Thanks to CEOS SEO</a:t>
            </a:r>
            <a:endParaRPr sz="2000"/>
          </a:p>
          <a:p>
            <a:pPr indent="-3556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Char char="❖"/>
            </a:pPr>
            <a:r>
              <a:rPr lang="en-GB" sz="2000"/>
              <a:t>Annual EO Providers Roundtables</a:t>
            </a:r>
            <a:endParaRPr sz="2000"/>
          </a:p>
          <a:p>
            <a:pPr indent="-3556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Char char="❖"/>
            </a:pPr>
            <a:r>
              <a:rPr lang="en-GB" sz="2000"/>
              <a:t>Vibrant Community of Practice</a:t>
            </a:r>
            <a:endParaRPr sz="2000"/>
          </a:p>
          <a:p>
            <a:pPr indent="-355600" lvl="1" marL="9144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Char char="▪"/>
            </a:pPr>
            <a:r>
              <a:rPr lang="en-GB" sz="2000"/>
              <a:t>50-70% of participants come back for more</a:t>
            </a:r>
            <a:endParaRPr sz="2000"/>
          </a:p>
        </p:txBody>
      </p:sp>
      <p:pic>
        <p:nvPicPr>
          <p:cNvPr id="247" name="Google Shape;247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47699" y="1167325"/>
            <a:ext cx="6492976" cy="20515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52100" y="3218850"/>
            <a:ext cx="5484176" cy="30833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Google Shape;253;p24" title="EOTEC DevNet 5th anniversary logo (2).png"/>
          <p:cNvPicPr preferRelativeResize="0"/>
          <p:nvPr/>
        </p:nvPicPr>
        <p:blipFill rotWithShape="1">
          <a:blip r:embed="rId3">
            <a:alphaModFix/>
          </a:blip>
          <a:srcRect b="-11400" l="0" r="0" t="11400"/>
          <a:stretch/>
        </p:blipFill>
        <p:spPr>
          <a:xfrm>
            <a:off x="7904270" y="4235274"/>
            <a:ext cx="3890527" cy="2593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24"/>
          <p:cNvPicPr preferRelativeResize="0"/>
          <p:nvPr/>
        </p:nvPicPr>
        <p:blipFill rotWithShape="1">
          <a:blip r:embed="rId4">
            <a:alphaModFix/>
          </a:blip>
          <a:srcRect b="0" l="4775" r="4275" t="0"/>
          <a:stretch/>
        </p:blipFill>
        <p:spPr>
          <a:xfrm>
            <a:off x="6716550" y="1177194"/>
            <a:ext cx="5657850" cy="3114675"/>
          </a:xfrm>
          <a:prstGeom prst="rect">
            <a:avLst/>
          </a:prstGeom>
          <a:noFill/>
          <a:ln>
            <a:noFill/>
          </a:ln>
        </p:spPr>
      </p:pic>
      <p:sp>
        <p:nvSpPr>
          <p:cNvPr id="255" name="Google Shape;255;p24"/>
          <p:cNvSpPr txBox="1"/>
          <p:nvPr>
            <p:ph idx="1" type="body"/>
          </p:nvPr>
        </p:nvSpPr>
        <p:spPr>
          <a:xfrm>
            <a:off x="261381" y="4955743"/>
            <a:ext cx="2170500" cy="117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 sz="1900">
              <a:solidFill>
                <a:schemeClr val="accent6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 sz="1900">
              <a:solidFill>
                <a:schemeClr val="accent6"/>
              </a:solidFill>
            </a:endParaRPr>
          </a:p>
        </p:txBody>
      </p:sp>
      <p:sp>
        <p:nvSpPr>
          <p:cNvPr id="256" name="Google Shape;256;p24"/>
          <p:cNvSpPr txBox="1"/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40"/>
              <a:buFont typeface="Calibri"/>
              <a:buNone/>
            </a:pPr>
            <a:r>
              <a:rPr lang="en-GB" sz="2720">
                <a:latin typeface="Montserrat Medium"/>
                <a:ea typeface="Montserrat Medium"/>
                <a:cs typeface="Montserrat Medium"/>
                <a:sym typeface="Montserrat Medium"/>
              </a:rPr>
              <a:t>5 Goals for the Next 5 Years</a:t>
            </a:r>
            <a:endParaRPr sz="407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257" name="Google Shape;257;p24"/>
          <p:cNvSpPr txBox="1"/>
          <p:nvPr/>
        </p:nvSpPr>
        <p:spPr>
          <a:xfrm>
            <a:off x="7882525" y="1376725"/>
            <a:ext cx="4325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8" name="Google Shape;258;p24"/>
          <p:cNvSpPr txBox="1"/>
          <p:nvPr>
            <p:ph idx="1" type="body"/>
          </p:nvPr>
        </p:nvSpPr>
        <p:spPr>
          <a:xfrm>
            <a:off x="386625" y="1397459"/>
            <a:ext cx="6252600" cy="4875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❖"/>
            </a:pPr>
            <a:r>
              <a:rPr lang="en-GB" sz="2100"/>
              <a:t>Grow community by 5x</a:t>
            </a:r>
            <a:endParaRPr sz="2100"/>
          </a:p>
          <a:p>
            <a:pPr indent="-361950" lvl="0" marL="457200" rtl="0" algn="l">
              <a:spcBef>
                <a:spcPts val="1000"/>
              </a:spcBef>
              <a:spcAft>
                <a:spcPts val="0"/>
              </a:spcAft>
              <a:buSzPts val="2100"/>
              <a:buChar char="❖"/>
            </a:pPr>
            <a:r>
              <a:rPr lang="en-GB" sz="2100"/>
              <a:t>Close integration with WGCapD in supporting other CEOS working groups, i.e. in discoverability of data/tools/trainings</a:t>
            </a:r>
            <a:endParaRPr sz="2100"/>
          </a:p>
          <a:p>
            <a:pPr indent="-36195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100"/>
              <a:buChar char="❖"/>
            </a:pPr>
            <a:r>
              <a:rPr lang="en-GB" sz="2100"/>
              <a:t>Implement EOTEC DevNet 2026-2027 </a:t>
            </a:r>
            <a:r>
              <a:rPr b="1" lang="en-GB" sz="2100" u="sng">
                <a:solidFill>
                  <a:schemeClr val="hlink"/>
                </a:solidFill>
                <a:hlinkClick r:id="rId5"/>
              </a:rPr>
              <a:t>strategy</a:t>
            </a:r>
            <a:r>
              <a:rPr lang="en-GB" sz="2100"/>
              <a:t> shared at SIT-TW in 2025</a:t>
            </a:r>
            <a:endParaRPr sz="2100"/>
          </a:p>
          <a:p>
            <a:pPr indent="-36195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100"/>
              <a:buChar char="❖"/>
            </a:pPr>
            <a:r>
              <a:rPr lang="en-GB" sz="2100"/>
              <a:t>Expand network analysis to additional EO Capacity Building partners</a:t>
            </a:r>
            <a:endParaRPr sz="2100"/>
          </a:p>
          <a:p>
            <a:pPr indent="-36195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SzPts val="2100"/>
              <a:buChar char="❖"/>
            </a:pPr>
            <a:r>
              <a:rPr lang="en-GB" sz="2100"/>
              <a:t>Engagement of partner networks in support of CEOS SIT Chair Priorities on water hazards and data for community resilience</a:t>
            </a:r>
            <a:endParaRPr sz="21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8"/>
          <p:cNvSpPr txBox="1"/>
          <p:nvPr/>
        </p:nvSpPr>
        <p:spPr>
          <a:xfrm>
            <a:off x="94025" y="103250"/>
            <a:ext cx="94914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0" i="0" lang="en-GB" sz="4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WGCapD </a:t>
            </a:r>
            <a:r>
              <a:rPr lang="en-GB" sz="4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Leadership</a:t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3" name="Google Shape;73;p8"/>
          <p:cNvSpPr txBox="1"/>
          <p:nvPr/>
        </p:nvSpPr>
        <p:spPr>
          <a:xfrm>
            <a:off x="4717049" y="4246480"/>
            <a:ext cx="2639700" cy="1508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GB" sz="1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Christoph Aubrecht (ESA)</a:t>
            </a:r>
            <a:br>
              <a:rPr b="0" i="0" lang="en-GB" sz="1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0" i="0" lang="en-GB" sz="1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WGCapD Vice Chair 2026</a:t>
            </a:r>
            <a:br>
              <a:rPr b="0" i="0" lang="en-GB" sz="1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0" i="0" lang="en-GB" sz="1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to serve as Chair 2027/28</a:t>
            </a:r>
            <a:endParaRPr b="0" i="0" sz="14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5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74" name="Google Shape;74;p8" title="Chris Aubrecht.jpg"/>
          <p:cNvPicPr preferRelativeResize="0"/>
          <p:nvPr/>
        </p:nvPicPr>
        <p:blipFill rotWithShape="1">
          <a:blip r:embed="rId3">
            <a:alphaModFix/>
          </a:blip>
          <a:srcRect b="0" l="7802" r="3332" t="0"/>
          <a:stretch/>
        </p:blipFill>
        <p:spPr>
          <a:xfrm>
            <a:off x="4934502" y="1540767"/>
            <a:ext cx="2204826" cy="2481038"/>
          </a:xfrm>
          <a:prstGeom prst="rect">
            <a:avLst/>
          </a:prstGeom>
          <a:noFill/>
          <a:ln cap="flat" cmpd="sng" w="12700">
            <a:solidFill>
              <a:srgbClr val="A5A5A5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id="75" name="Google Shape;75;p8" title="Dan Matsapola.jpg"/>
          <p:cNvPicPr preferRelativeResize="0"/>
          <p:nvPr/>
        </p:nvPicPr>
        <p:blipFill rotWithShape="1">
          <a:blip r:embed="rId4">
            <a:alphaModFix/>
          </a:blip>
          <a:srcRect b="19905" l="0" r="0" t="5093"/>
          <a:stretch/>
        </p:blipFill>
        <p:spPr>
          <a:xfrm>
            <a:off x="1133155" y="1516667"/>
            <a:ext cx="2204826" cy="2481039"/>
          </a:xfrm>
          <a:prstGeom prst="rect">
            <a:avLst/>
          </a:prstGeom>
          <a:noFill/>
          <a:ln cap="flat" cmpd="sng" w="12700">
            <a:solidFill>
              <a:srgbClr val="A5A5A5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76" name="Google Shape;76;p8"/>
          <p:cNvSpPr txBox="1"/>
          <p:nvPr/>
        </p:nvSpPr>
        <p:spPr>
          <a:xfrm>
            <a:off x="695785" y="4198281"/>
            <a:ext cx="3079500" cy="136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n-GB" sz="1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Dan Matsapola (SANSA)</a:t>
            </a:r>
            <a:r>
              <a:rPr b="0" i="0" lang="en-GB" sz="1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br>
              <a:rPr b="0" i="0" lang="en-GB" sz="1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0" i="0" lang="en-GB" sz="1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WGCapD Chair 2024/25</a:t>
            </a:r>
            <a:br>
              <a:rPr b="0" i="0" lang="en-GB" sz="1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0" i="0" lang="en-GB" sz="1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stay</a:t>
            </a:r>
            <a:r>
              <a:rPr lang="en-GB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ed</a:t>
            </a:r>
            <a:r>
              <a:rPr b="0" i="0" lang="en-GB" sz="1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on for an additional year in 2026 to support transition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7" name="Google Shape;77;p8" title="world pizzle.png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788501" y="1516667"/>
            <a:ext cx="2481039" cy="2481039"/>
          </a:xfrm>
          <a:prstGeom prst="rect">
            <a:avLst/>
          </a:prstGeom>
          <a:noFill/>
          <a:ln cap="flat" cmpd="sng" w="12700">
            <a:solidFill>
              <a:srgbClr val="A5A5A5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78" name="Google Shape;78;p8"/>
          <p:cNvSpPr txBox="1"/>
          <p:nvPr/>
        </p:nvSpPr>
        <p:spPr>
          <a:xfrm>
            <a:off x="8374970" y="4198281"/>
            <a:ext cx="3308100" cy="136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1800"/>
              </a:spcBef>
              <a:spcAft>
                <a:spcPts val="0"/>
              </a:spcAft>
              <a:buNone/>
            </a:pPr>
            <a:r>
              <a:rPr b="1" i="0" lang="en-GB" sz="1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 WGCapD </a:t>
            </a:r>
            <a:r>
              <a:rPr b="1" i="0" lang="en-GB" sz="1400" u="sng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Vice Chair for 2027/28</a:t>
            </a:r>
            <a:r>
              <a:rPr b="1" i="0" lang="en-GB" sz="1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needs to be identified,</a:t>
            </a:r>
            <a:br>
              <a:rPr b="1" i="0" lang="en-GB" sz="1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1" i="0" lang="en-GB" sz="1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for nomination and approval at the Plenary in Nov’26</a:t>
            </a:r>
            <a:endParaRPr b="1" i="0" sz="1400" u="none" cap="none" strike="noStrike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9"/>
          <p:cNvSpPr txBox="1"/>
          <p:nvPr>
            <p:ph idx="1" type="body"/>
          </p:nvPr>
        </p:nvSpPr>
        <p:spPr>
          <a:xfrm>
            <a:off x="386625" y="1445925"/>
            <a:ext cx="5806200" cy="4775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400"/>
              <a:t>WGCapD member agencies are currently working to execute </a:t>
            </a:r>
            <a:r>
              <a:rPr b="1" lang="en-GB" sz="1400"/>
              <a:t>16 deliverables</a:t>
            </a:r>
            <a:r>
              <a:rPr lang="en-GB" sz="1400"/>
              <a:t> </a:t>
            </a:r>
            <a:endParaRPr sz="1400"/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❖"/>
            </a:pPr>
            <a:r>
              <a:rPr lang="en-GB" sz="1400"/>
              <a:t>13 deliverables were closed since the last SIT-TW</a:t>
            </a:r>
            <a:endParaRPr sz="1400"/>
          </a:p>
          <a:p>
            <a:pPr indent="0" lvl="0" marL="0" rtl="0" algn="l">
              <a:lnSpc>
                <a:spcPct val="15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400"/>
              <a:t>Examples include:</a:t>
            </a:r>
            <a:endParaRPr sz="1400"/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❖"/>
            </a:pPr>
            <a:r>
              <a:rPr lang="en-GB" sz="1400"/>
              <a:t>Copernicus User Uptake in Africa (DLR, UNSPIDER, NASA)</a:t>
            </a:r>
            <a:endParaRPr sz="1400"/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❖"/>
            </a:pPr>
            <a:r>
              <a:rPr lang="en-GB" sz="1400"/>
              <a:t>Hyperspectral Remote Sensing Training (ESA, DLR, ASI, NASA)</a:t>
            </a:r>
            <a:endParaRPr sz="1400"/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❖"/>
            </a:pPr>
            <a:r>
              <a:rPr lang="en-GB" sz="1400"/>
              <a:t>Polarimetric SAR Training Course (ESA, ISRO)</a:t>
            </a:r>
            <a:endParaRPr sz="1400"/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❖"/>
            </a:pPr>
            <a:r>
              <a:rPr lang="en-GB" sz="1400"/>
              <a:t>PUMAS training on the joint utility of Sentinel-1 and SAOCOM-1 (ESA, CONAE)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❖"/>
            </a:pPr>
            <a:r>
              <a:rPr lang="en-GB" sz="1400"/>
              <a:t>Guidance for Conducting Needs Assessments for Capacity Building (NASA, UNOOSA)</a:t>
            </a:r>
            <a:endParaRPr sz="1400"/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❖"/>
            </a:pPr>
            <a:r>
              <a:rPr b="1" lang="en-GB" sz="1400"/>
              <a:t>UN/UNU-INWEH/CEOS Training on Resilience and Humanitarian Aid (ASI, CNES, DLR, ESA, UNOOSA)</a:t>
            </a:r>
            <a:endParaRPr b="1" sz="1400"/>
          </a:p>
          <a:p>
            <a:pPr indent="0" lvl="0" marL="45720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" name="Google Shape;84;p9"/>
          <p:cNvSpPr txBox="1"/>
          <p:nvPr>
            <p:ph type="title"/>
          </p:nvPr>
        </p:nvSpPr>
        <p:spPr>
          <a:xfrm>
            <a:off x="176050" y="175950"/>
            <a:ext cx="8973900" cy="779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Work Plan Contributions</a:t>
            </a:r>
            <a:endParaRPr/>
          </a:p>
        </p:txBody>
      </p:sp>
      <p:pic>
        <p:nvPicPr>
          <p:cNvPr id="85" name="Google Shape;85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92675" y="1812175"/>
            <a:ext cx="5645249" cy="33944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0"/>
          <p:cNvSpPr txBox="1"/>
          <p:nvPr>
            <p:ph idx="1" type="body"/>
          </p:nvPr>
        </p:nvSpPr>
        <p:spPr>
          <a:xfrm>
            <a:off x="60800" y="1141950"/>
            <a:ext cx="8138100" cy="4775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Char char="❖"/>
            </a:pPr>
            <a:r>
              <a:rPr b="1" lang="en-GB" sz="1700"/>
              <a:t>Objective: build and expand EO capacity in UN entities</a:t>
            </a:r>
            <a:endParaRPr b="1" sz="1700"/>
          </a:p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Char char="❖"/>
            </a:pPr>
            <a:r>
              <a:rPr b="1" lang="en-GB" sz="1700"/>
              <a:t>Venue:</a:t>
            </a:r>
            <a:r>
              <a:rPr lang="en-GB" sz="1700"/>
              <a:t> United Nations in Vienna + Online, 23-27 March 2026</a:t>
            </a:r>
            <a:endParaRPr sz="1700"/>
          </a:p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Char char="❖"/>
            </a:pPr>
            <a:r>
              <a:rPr b="1" lang="en-GB" sz="1700"/>
              <a:t>Contributing CEOS members:</a:t>
            </a:r>
            <a:r>
              <a:rPr lang="en-GB" sz="1700"/>
              <a:t> ASI, CNES, DLR, ESA, UNOOSA</a:t>
            </a:r>
            <a:endParaRPr sz="1700"/>
          </a:p>
          <a:p>
            <a:pPr indent="-3365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Char char="▪"/>
            </a:pPr>
            <a:r>
              <a:rPr lang="en-GB" sz="1700"/>
              <a:t>In-kind contribution from all members (e.g. speakers, venue, coffee breaks), no exchange of funds</a:t>
            </a:r>
            <a:endParaRPr sz="1700"/>
          </a:p>
          <a:p>
            <a:pPr indent="-3365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Char char="▪"/>
            </a:pPr>
            <a:r>
              <a:rPr lang="en-GB" sz="1700"/>
              <a:t>Special </a:t>
            </a:r>
            <a:r>
              <a:rPr lang="en-GB" sz="1700"/>
              <a:t>thanks to Dave Borges, Libby and Harvey for the great CEOS Social Media Coverage!</a:t>
            </a:r>
            <a:endParaRPr sz="1700"/>
          </a:p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Char char="❖"/>
            </a:pPr>
            <a:r>
              <a:rPr b="1" lang="en-GB" sz="1700"/>
              <a:t>Training content:</a:t>
            </a:r>
            <a:endParaRPr b="1" sz="1700"/>
          </a:p>
          <a:p>
            <a:pPr indent="-3365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Char char="▪"/>
            </a:pPr>
            <a:r>
              <a:rPr lang="en-GB" sz="1700"/>
              <a:t>Day 1: Introductory Day (open to Embassies in Vienna)</a:t>
            </a:r>
            <a:endParaRPr sz="1700"/>
          </a:p>
          <a:p>
            <a:pPr indent="-3365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Char char="▪"/>
            </a:pPr>
            <a:r>
              <a:rPr lang="en-GB" sz="1700"/>
              <a:t>Day 2: VHR Optical and Machine Learning</a:t>
            </a:r>
            <a:endParaRPr sz="1700"/>
          </a:p>
          <a:p>
            <a:pPr indent="-3365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Char char="▪"/>
            </a:pPr>
            <a:r>
              <a:rPr lang="en-GB" sz="1700"/>
              <a:t>Day 3: Synthetic Aperture Radar</a:t>
            </a:r>
            <a:endParaRPr sz="1700"/>
          </a:p>
          <a:p>
            <a:pPr indent="-3365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Char char="▪"/>
            </a:pPr>
            <a:r>
              <a:rPr lang="en-GB" sz="1700"/>
              <a:t>Day 4: </a:t>
            </a:r>
            <a:r>
              <a:rPr lang="en-GB" sz="1700"/>
              <a:t>Hyperspectral</a:t>
            </a:r>
            <a:endParaRPr sz="1700"/>
          </a:p>
          <a:p>
            <a:pPr indent="-3365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Char char="▪"/>
            </a:pPr>
            <a:r>
              <a:rPr lang="en-GB" sz="1700"/>
              <a:t>Day 5: Medium-resolution – use of different data sources</a:t>
            </a:r>
            <a:endParaRPr b="1" sz="1700"/>
          </a:p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Char char="❖"/>
            </a:pPr>
            <a:r>
              <a:rPr b="1" lang="en-GB" sz="1700"/>
              <a:t>Format: </a:t>
            </a:r>
            <a:endParaRPr b="1" sz="1700"/>
          </a:p>
          <a:p>
            <a:pPr indent="-3365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Char char="▪"/>
            </a:pPr>
            <a:r>
              <a:rPr lang="en-GB" sz="1700"/>
              <a:t>Mix of 50% theoretical / 50% practical</a:t>
            </a:r>
            <a:endParaRPr sz="1700"/>
          </a:p>
          <a:p>
            <a:pPr indent="-3365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Char char="▪"/>
            </a:pPr>
            <a:r>
              <a:rPr lang="en-GB" sz="1700"/>
              <a:t>Maximum capacity 30 persons (in person and online) to keep practical sessions manageable</a:t>
            </a:r>
            <a:endParaRPr sz="1700"/>
          </a:p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Char char="❖"/>
            </a:pPr>
            <a:r>
              <a:rPr lang="en-GB" sz="1700"/>
              <a:t>Certified by United Nations University and UNOOSA</a:t>
            </a:r>
            <a:endParaRPr sz="1700"/>
          </a:p>
          <a:p>
            <a:pPr indent="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/>
          </a:p>
        </p:txBody>
      </p:sp>
      <p:sp>
        <p:nvSpPr>
          <p:cNvPr id="91" name="Google Shape;91;p10"/>
          <p:cNvSpPr txBox="1"/>
          <p:nvPr>
            <p:ph type="title"/>
          </p:nvPr>
        </p:nvSpPr>
        <p:spPr>
          <a:xfrm>
            <a:off x="176050" y="54354"/>
            <a:ext cx="8973900" cy="779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300"/>
              <a:t>CB-26-01: UN/UNU-INWEH/CEOS Training on Resilience and Humanitarian Aid</a:t>
            </a:r>
            <a:endParaRPr sz="3300"/>
          </a:p>
        </p:txBody>
      </p:sp>
      <p:pic>
        <p:nvPicPr>
          <p:cNvPr id="92" name="Google Shape;92;p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48887" y="1034575"/>
            <a:ext cx="3943113" cy="262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48875" y="3913942"/>
            <a:ext cx="3943125" cy="26287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1"/>
          <p:cNvSpPr txBox="1"/>
          <p:nvPr>
            <p:ph idx="1" type="body"/>
          </p:nvPr>
        </p:nvSpPr>
        <p:spPr>
          <a:xfrm>
            <a:off x="386625" y="1287862"/>
            <a:ext cx="7675200" cy="4775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600"/>
              <a:t>17 Organizations took part:</a:t>
            </a:r>
            <a:endParaRPr b="1" sz="1600"/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/>
              <a:t>Food and Agriculture Organization (</a:t>
            </a:r>
            <a:r>
              <a:rPr b="1" lang="en-GB" sz="1300"/>
              <a:t>FAO</a:t>
            </a:r>
            <a:r>
              <a:rPr lang="en-GB" sz="1300"/>
              <a:t>), United Nations Office on Drugs and Crime (</a:t>
            </a:r>
            <a:r>
              <a:rPr b="1" lang="en-GB" sz="1300"/>
              <a:t>UNODC</a:t>
            </a:r>
            <a:r>
              <a:rPr lang="en-GB" sz="1300"/>
              <a:t>), United Nations Development Coordination Office (</a:t>
            </a:r>
            <a:r>
              <a:rPr b="1" lang="en-GB" sz="1300"/>
              <a:t>UNDCS/RCS</a:t>
            </a:r>
            <a:r>
              <a:rPr lang="en-GB" sz="1300"/>
              <a:t>), United Nations Environment Programme (</a:t>
            </a:r>
            <a:r>
              <a:rPr b="1" lang="en-GB" sz="1300"/>
              <a:t>UNEP</a:t>
            </a:r>
            <a:r>
              <a:rPr lang="en-GB" sz="1300"/>
              <a:t>), United Nations Office for Project Services (</a:t>
            </a:r>
            <a:r>
              <a:rPr b="1" lang="en-GB" sz="1300"/>
              <a:t>UNOPS</a:t>
            </a:r>
            <a:r>
              <a:rPr lang="en-GB" sz="1300"/>
              <a:t>), World Meteorological Organization (</a:t>
            </a:r>
            <a:r>
              <a:rPr b="1" lang="en-GB" sz="1300"/>
              <a:t>WMO</a:t>
            </a:r>
            <a:r>
              <a:rPr lang="en-GB" sz="1300"/>
              <a:t>), UN Economic Commission for Africa (</a:t>
            </a:r>
            <a:r>
              <a:rPr b="1" lang="en-GB" sz="1300"/>
              <a:t>UNECA</a:t>
            </a:r>
            <a:r>
              <a:rPr lang="en-GB" sz="1300"/>
              <a:t>), United Nations Industrial Development Organization (</a:t>
            </a:r>
            <a:r>
              <a:rPr b="1" lang="en-GB" sz="1300"/>
              <a:t>UNIDO</a:t>
            </a:r>
            <a:r>
              <a:rPr lang="en-GB" sz="1300"/>
              <a:t>), International Atomic Energy Agency (</a:t>
            </a:r>
            <a:r>
              <a:rPr b="1" lang="en-GB" sz="1300"/>
              <a:t>IAEA</a:t>
            </a:r>
            <a:r>
              <a:rPr lang="en-GB" sz="1300"/>
              <a:t>), United Nations Office for the Coordination of Humanitarian Affairs (</a:t>
            </a:r>
            <a:r>
              <a:rPr b="1" lang="en-GB" sz="1300"/>
              <a:t>OCHA</a:t>
            </a:r>
            <a:r>
              <a:rPr lang="en-GB" sz="1300"/>
              <a:t>), United Nations Institute for Disarmament Research (</a:t>
            </a:r>
            <a:r>
              <a:rPr b="1" lang="en-GB" sz="1300"/>
              <a:t>UNIDIR</a:t>
            </a:r>
            <a:r>
              <a:rPr lang="en-GB" sz="1300"/>
              <a:t>), UN Interim Force in Lebanon (</a:t>
            </a:r>
            <a:r>
              <a:rPr b="1" lang="en-GB" sz="1300"/>
              <a:t>UNIFIL</a:t>
            </a:r>
            <a:r>
              <a:rPr lang="en-GB" sz="1300"/>
              <a:t>), Office of the United Nations High Commissioner for Human Rights (</a:t>
            </a:r>
            <a:r>
              <a:rPr b="1" lang="en-GB" sz="1300"/>
              <a:t>OHCHR</a:t>
            </a:r>
            <a:r>
              <a:rPr lang="en-GB" sz="1300"/>
              <a:t>), Economic and Social Commission for Asia and the Pacific (</a:t>
            </a:r>
            <a:r>
              <a:rPr b="1" lang="en-GB" sz="1300"/>
              <a:t>UNESCAP</a:t>
            </a:r>
            <a:r>
              <a:rPr lang="en-GB" sz="1300"/>
              <a:t>), UN Office of Counter-Terrorism (</a:t>
            </a:r>
            <a:r>
              <a:rPr b="1" lang="en-GB" sz="1300"/>
              <a:t>UNOCT</a:t>
            </a:r>
            <a:r>
              <a:rPr lang="en-GB" sz="1300"/>
              <a:t>), United Nations Office for Outer Space Affairs (</a:t>
            </a:r>
            <a:r>
              <a:rPr b="1" lang="en-GB" sz="1300"/>
              <a:t>UNOOSA</a:t>
            </a:r>
            <a:r>
              <a:rPr lang="en-GB" sz="1300"/>
              <a:t>), </a:t>
            </a:r>
            <a:r>
              <a:rPr b="1" lang="en-GB" sz="1300"/>
              <a:t>World Bank</a:t>
            </a:r>
            <a:r>
              <a:rPr lang="en-GB" sz="1300"/>
              <a:t>.</a:t>
            </a:r>
            <a:br>
              <a:rPr lang="en-GB" sz="1300"/>
            </a:br>
            <a:br>
              <a:rPr b="1" lang="en-GB" sz="1600"/>
            </a:br>
            <a:r>
              <a:rPr b="1" lang="en-GB" sz="1600"/>
              <a:t>23 Embassies attended Day 1: </a:t>
            </a:r>
            <a:endParaRPr b="1" sz="1600"/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/>
              <a:t>Algeria, Argentina, Australia, Austria, Brazil, Chile, China, Colombia, Cote D’Ivoire, Ecuador, El Salvador, </a:t>
            </a:r>
            <a:r>
              <a:rPr lang="en-GB" sz="1300"/>
              <a:t>Israel, </a:t>
            </a:r>
            <a:r>
              <a:rPr lang="en-GB" sz="1300"/>
              <a:t>Italy, Iraq, Japan, Kenya, Malta, Panama, Peru, Slovakia, </a:t>
            </a:r>
            <a:r>
              <a:rPr lang="en-GB" sz="1300"/>
              <a:t>Spain, Sri Lanka, Türkiye.</a:t>
            </a:r>
            <a:endParaRPr b="1" sz="1300"/>
          </a:p>
        </p:txBody>
      </p:sp>
      <p:sp>
        <p:nvSpPr>
          <p:cNvPr id="99" name="Google Shape;99;p11"/>
          <p:cNvSpPr txBox="1"/>
          <p:nvPr>
            <p:ph type="title"/>
          </p:nvPr>
        </p:nvSpPr>
        <p:spPr>
          <a:xfrm>
            <a:off x="176050" y="54354"/>
            <a:ext cx="8973900" cy="779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300"/>
              <a:t>CB-26-01: UN/UNU-INWEH/CEOS Training on Resilience and Humanitarian Aid</a:t>
            </a:r>
            <a:endParaRPr sz="3300"/>
          </a:p>
        </p:txBody>
      </p:sp>
      <p:pic>
        <p:nvPicPr>
          <p:cNvPr id="100" name="Google Shape;100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52585" y="1023725"/>
            <a:ext cx="3939414" cy="26210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64404" y="3908375"/>
            <a:ext cx="3927596" cy="2621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2"/>
          <p:cNvSpPr txBox="1"/>
          <p:nvPr>
            <p:ph idx="1" type="body"/>
          </p:nvPr>
        </p:nvSpPr>
        <p:spPr>
          <a:xfrm>
            <a:off x="58325" y="1300025"/>
            <a:ext cx="8076300" cy="4775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Char char="❖"/>
            </a:pPr>
            <a:r>
              <a:rPr lang="en-GB" sz="1700"/>
              <a:t>Positive points:</a:t>
            </a:r>
            <a:endParaRPr sz="1700"/>
          </a:p>
          <a:p>
            <a:pPr indent="-3365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Char char="▪"/>
            </a:pPr>
            <a:r>
              <a:rPr lang="en-GB" sz="1700"/>
              <a:t>Strong satisfaction with the training (mean overall rating 4.73/5)</a:t>
            </a:r>
            <a:endParaRPr sz="1700"/>
          </a:p>
          <a:p>
            <a:pPr indent="-3365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Char char="▪"/>
            </a:pPr>
            <a:r>
              <a:rPr lang="en-GB" sz="1700"/>
              <a:t>Participants recognized the high-quality lecturers and the clarity of explanations</a:t>
            </a:r>
            <a:r>
              <a:rPr lang="en-GB" sz="1700"/>
              <a:t> </a:t>
            </a:r>
            <a:r>
              <a:rPr lang="en-GB" sz="1700"/>
              <a:t>were praised across nearly all responses</a:t>
            </a:r>
            <a:endParaRPr sz="1700"/>
          </a:p>
          <a:p>
            <a:pPr indent="-3365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Char char="▪"/>
            </a:pPr>
            <a:r>
              <a:rPr lang="en-GB" sz="1700"/>
              <a:t>Relevance and usefulness of EO content for their own work</a:t>
            </a:r>
            <a:endParaRPr sz="1700"/>
          </a:p>
          <a:p>
            <a:pPr indent="-3365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Char char="▪"/>
            </a:pPr>
            <a:r>
              <a:rPr lang="en-GB" sz="1700"/>
              <a:t>Diversity of the topics</a:t>
            </a:r>
            <a:endParaRPr sz="1700"/>
          </a:p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Char char="❖"/>
            </a:pPr>
            <a:r>
              <a:rPr lang="en-GB" sz="1700"/>
              <a:t>Improvements:</a:t>
            </a:r>
            <a:endParaRPr sz="1700"/>
          </a:p>
          <a:p>
            <a:pPr indent="-3365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Char char="▪"/>
            </a:pPr>
            <a:r>
              <a:rPr lang="en-GB" sz="1700"/>
              <a:t>Need more time for practical sessions. </a:t>
            </a:r>
            <a:endParaRPr sz="1700"/>
          </a:p>
          <a:p>
            <a:pPr indent="-3365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Char char="▪"/>
            </a:pPr>
            <a:r>
              <a:rPr lang="en-GB" sz="1700"/>
              <a:t>Installing software in the </a:t>
            </a:r>
            <a:r>
              <a:rPr lang="en-GB" sz="1700"/>
              <a:t>UN IT environments is a challenge</a:t>
            </a:r>
            <a:endParaRPr sz="1700"/>
          </a:p>
          <a:p>
            <a:pPr indent="-3365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Char char="▪"/>
            </a:pPr>
            <a:r>
              <a:rPr lang="en-GB" sz="1700"/>
              <a:t>Increase pre-training materials</a:t>
            </a:r>
            <a:endParaRPr sz="1700"/>
          </a:p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Char char="❖"/>
            </a:pPr>
            <a:r>
              <a:rPr lang="en-GB" sz="1700"/>
              <a:t>Requests:</a:t>
            </a:r>
            <a:endParaRPr sz="1700"/>
          </a:p>
          <a:p>
            <a:pPr indent="-3365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Char char="▪"/>
            </a:pPr>
            <a:r>
              <a:rPr lang="en-GB" sz="1700"/>
              <a:t>New editions of the training were demanded (e.g. annual basis)</a:t>
            </a:r>
            <a:endParaRPr sz="1700"/>
          </a:p>
          <a:p>
            <a:pPr indent="-3365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Char char="▪"/>
            </a:pPr>
            <a:r>
              <a:rPr lang="en-GB" sz="1700"/>
              <a:t>Demand for deeper technical modules, including hyperspectral, SAR and multi-sensor analysis.</a:t>
            </a:r>
            <a:endParaRPr sz="17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/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Char char="❖"/>
            </a:pPr>
            <a:r>
              <a:rPr b="1" lang="en-GB" sz="1700"/>
              <a:t>Main takeaway - it was amazing!</a:t>
            </a:r>
            <a:endParaRPr sz="1700"/>
          </a:p>
        </p:txBody>
      </p:sp>
      <p:sp>
        <p:nvSpPr>
          <p:cNvPr id="107" name="Google Shape;107;p12"/>
          <p:cNvSpPr txBox="1"/>
          <p:nvPr>
            <p:ph type="title"/>
          </p:nvPr>
        </p:nvSpPr>
        <p:spPr>
          <a:xfrm>
            <a:off x="176050" y="54354"/>
            <a:ext cx="8973900" cy="779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300"/>
              <a:t>CB-26-01: UN/UNU-INWEH/CEOS Training on Resilience and Humanitarian Aid</a:t>
            </a:r>
            <a:endParaRPr sz="3300"/>
          </a:p>
        </p:txBody>
      </p:sp>
      <p:pic>
        <p:nvPicPr>
          <p:cNvPr id="108" name="Google Shape;108;p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39200" y="1034500"/>
            <a:ext cx="3952800" cy="263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1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39200" y="3927550"/>
            <a:ext cx="3952800" cy="2637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3"/>
          <p:cNvSpPr txBox="1"/>
          <p:nvPr/>
        </p:nvSpPr>
        <p:spPr>
          <a:xfrm>
            <a:off x="94020" y="103248"/>
            <a:ext cx="8668512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Update on WGCapD Priorities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5" name="Google Shape;115;p13"/>
          <p:cNvSpPr txBox="1"/>
          <p:nvPr/>
        </p:nvSpPr>
        <p:spPr>
          <a:xfrm>
            <a:off x="251675" y="1290950"/>
            <a:ext cx="7015500" cy="515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175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Char char="●"/>
            </a:pPr>
            <a:r>
              <a:rPr b="0" i="0" lang="en-GB" sz="14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Shift from one-time joint trainings or webinars to </a:t>
            </a:r>
            <a:r>
              <a:rPr b="1" i="0" lang="en-GB" sz="14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sustained long-term collaborations</a:t>
            </a:r>
            <a:endParaRPr b="1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1" marL="9144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</a:pPr>
            <a:r>
              <a:rPr lang="en-GB">
                <a:latin typeface="Montserrat"/>
                <a:ea typeface="Montserrat"/>
                <a:cs typeface="Montserrat"/>
                <a:sym typeface="Montserrat"/>
              </a:rPr>
              <a:t>Addressing capacity building beyond training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Char char="●"/>
            </a:pPr>
            <a:r>
              <a:rPr b="0" i="0" lang="en-GB" sz="14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Focus on capacity building of </a:t>
            </a:r>
            <a:r>
              <a:rPr b="1" i="0" lang="en-GB" sz="14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underrepresented communities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1" marL="9144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</a:pPr>
            <a:r>
              <a:rPr lang="en-GB">
                <a:latin typeface="Montserrat"/>
                <a:ea typeface="Montserrat"/>
                <a:cs typeface="Montserrat"/>
                <a:sym typeface="Montserrat"/>
              </a:rPr>
              <a:t>South Africa &amp; Australia collaboration on CEOS In Schools webinars on monitoring fires &amp; water quality from space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Char char="●"/>
            </a:pPr>
            <a:r>
              <a:rPr b="0" i="0" lang="en-GB" sz="14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Promoting </a:t>
            </a:r>
            <a:r>
              <a:rPr b="1" i="0" lang="en-GB" sz="14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cross-cutting deliverables</a:t>
            </a:r>
            <a:r>
              <a:rPr b="0" i="0" lang="en-GB" sz="14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that involve more than just two agencies</a:t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Char char="●"/>
            </a:pPr>
            <a:r>
              <a:rPr b="1" i="0" lang="en-GB" sz="14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Engaging more CEOS members</a:t>
            </a:r>
            <a:r>
              <a:rPr b="0" i="0" lang="en-GB" sz="14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who are not yet involved in WGCapD</a:t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1" marL="9144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</a:pPr>
            <a:r>
              <a:rPr lang="en-GB">
                <a:latin typeface="Montserrat"/>
                <a:ea typeface="Montserrat"/>
                <a:cs typeface="Montserrat"/>
                <a:sym typeface="Montserrat"/>
              </a:rPr>
              <a:t>New deliverable with AfSA and outreach to PhilSA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Char char="●"/>
            </a:pPr>
            <a:r>
              <a:rPr b="0" i="0" lang="en-GB" sz="14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Prioritize </a:t>
            </a:r>
            <a:r>
              <a:rPr b="1" i="0" lang="en-GB" sz="14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capacity development of decision- and policy-makers</a:t>
            </a:r>
            <a:r>
              <a:rPr b="0" i="0" lang="en-GB" sz="14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for greater impact</a:t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Char char="●"/>
            </a:pPr>
            <a:r>
              <a:rPr b="0" i="0" lang="en-GB" sz="14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Incorporate new </a:t>
            </a:r>
            <a:r>
              <a:rPr b="1" i="0" lang="en-GB" sz="14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AI tools and best practices</a:t>
            </a:r>
            <a:r>
              <a:rPr b="0" i="0" lang="en-GB" sz="14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to support capacity building efforts</a:t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</a:pPr>
            <a:r>
              <a:rPr lang="en-GB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Strengthen </a:t>
            </a:r>
            <a:r>
              <a:rPr b="1" lang="en-GB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collaborations with Working Groups</a:t>
            </a:r>
            <a:r>
              <a:rPr lang="en-GB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on Disasters, Climate, WGISS, and others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16" name="Google Shape;116;p13" title="image.pn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477675" y="1545863"/>
            <a:ext cx="4475924" cy="44759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4"/>
          <p:cNvSpPr txBox="1"/>
          <p:nvPr>
            <p:ph idx="1" type="body"/>
          </p:nvPr>
        </p:nvSpPr>
        <p:spPr>
          <a:xfrm>
            <a:off x="386625" y="1289678"/>
            <a:ext cx="5508900" cy="3471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GB" sz="3100"/>
              <a:t>WG Climate</a:t>
            </a:r>
            <a:endParaRPr sz="3100"/>
          </a:p>
          <a:p>
            <a:pPr indent="-330200" lvl="0" marL="457200" rtl="0" algn="l">
              <a:spcBef>
                <a:spcPts val="1000"/>
              </a:spcBef>
              <a:spcAft>
                <a:spcPts val="0"/>
              </a:spcAft>
              <a:buSzPts val="1600"/>
              <a:buChar char="❖"/>
            </a:pPr>
            <a:r>
              <a:rPr lang="en-GB" sz="1600"/>
              <a:t>Form</a:t>
            </a:r>
            <a:r>
              <a:rPr lang="en-GB" sz="1600"/>
              <a:t> a</a:t>
            </a:r>
            <a:r>
              <a:rPr b="1" lang="en-GB" sz="1600"/>
              <a:t> joint WGClimate-WGCapD coordination team</a:t>
            </a:r>
            <a:r>
              <a:rPr lang="en-GB" sz="1600"/>
              <a:t> to address capacity building in the climate domain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❖"/>
            </a:pPr>
            <a:r>
              <a:rPr lang="en-GB" sz="1600"/>
              <a:t>Explore ways to s</a:t>
            </a:r>
            <a:r>
              <a:rPr lang="en-GB" sz="1600"/>
              <a:t>upport UNFCCC’s </a:t>
            </a:r>
            <a:r>
              <a:rPr lang="en-GB" sz="1600"/>
              <a:t>Capacity Building Portal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❖"/>
            </a:pPr>
            <a:r>
              <a:rPr b="1" lang="en-GB" sz="1600"/>
              <a:t>Prioritize skills transfer</a:t>
            </a:r>
            <a:r>
              <a:rPr lang="en-GB" sz="1600"/>
              <a:t>, enabling local stakeholders to develop and maintain tools/service and create commercial opportunities</a:t>
            </a:r>
            <a:endParaRPr sz="1600"/>
          </a:p>
          <a:p>
            <a:pPr indent="0" lvl="0" marL="45720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</p:txBody>
      </p:sp>
      <p:sp>
        <p:nvSpPr>
          <p:cNvPr id="122" name="Google Shape;122;p14"/>
          <p:cNvSpPr txBox="1"/>
          <p:nvPr>
            <p:ph idx="2" type="body"/>
          </p:nvPr>
        </p:nvSpPr>
        <p:spPr>
          <a:xfrm>
            <a:off x="6296350" y="1289688"/>
            <a:ext cx="5508900" cy="3471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GB"/>
              <a:t>WG Disasters</a:t>
            </a:r>
            <a:endParaRPr/>
          </a:p>
          <a:p>
            <a:pPr indent="-330200" lvl="0" marL="457200" rtl="0" algn="l">
              <a:spcBef>
                <a:spcPts val="1000"/>
              </a:spcBef>
              <a:spcAft>
                <a:spcPts val="0"/>
              </a:spcAft>
              <a:buSzPts val="1600"/>
              <a:buChar char="❖"/>
            </a:pPr>
            <a:r>
              <a:rPr b="1" lang="en-GB" sz="1600"/>
              <a:t>Collaboration on capacity building for New Pilots</a:t>
            </a:r>
            <a:endParaRPr b="1" sz="1600"/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Char char="▪"/>
            </a:pPr>
            <a:r>
              <a:rPr lang="en-GB" sz="1600"/>
              <a:t>Drought Pilot initiative proposed by CONAE and co-lead by ASI</a:t>
            </a:r>
            <a:endParaRPr sz="1600"/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Char char="▪"/>
            </a:pPr>
            <a:r>
              <a:rPr lang="en-GB" sz="1600"/>
              <a:t>Biodiversity pilot through the new Biodiversity VC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❖"/>
            </a:pPr>
            <a:r>
              <a:rPr lang="en-GB" sz="1600"/>
              <a:t>The Humanitarian and Resilience training had strong DRM components and linked well to WG Disasters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❖"/>
            </a:pPr>
            <a:r>
              <a:rPr lang="en-GB" sz="1600"/>
              <a:t>Plans to jointly identify capacity building needs</a:t>
            </a:r>
            <a:endParaRPr sz="1600"/>
          </a:p>
        </p:txBody>
      </p:sp>
      <p:sp>
        <p:nvSpPr>
          <p:cNvPr id="123" name="Google Shape;123;p14"/>
          <p:cNvSpPr txBox="1"/>
          <p:nvPr>
            <p:ph type="title"/>
          </p:nvPr>
        </p:nvSpPr>
        <p:spPr>
          <a:xfrm>
            <a:off x="176050" y="175950"/>
            <a:ext cx="8973900" cy="779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Working Group Engagements</a:t>
            </a:r>
            <a:endParaRPr/>
          </a:p>
        </p:txBody>
      </p:sp>
      <p:sp>
        <p:nvSpPr>
          <p:cNvPr id="124" name="Google Shape;124;p14"/>
          <p:cNvSpPr txBox="1"/>
          <p:nvPr/>
        </p:nvSpPr>
        <p:spPr>
          <a:xfrm>
            <a:off x="2592950" y="5028400"/>
            <a:ext cx="7645500" cy="128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302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❖"/>
            </a:pPr>
            <a:r>
              <a:rPr lang="en-GB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WGCapD member agencies will be encouraged to submit deliverables in the climate/disasters domains</a:t>
            </a:r>
            <a:endParaRPr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❖"/>
            </a:pPr>
            <a:r>
              <a:rPr lang="en-GB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Continue/resume joint efforts to collect existing capacity building materials and identify any gaps </a:t>
            </a:r>
            <a:endParaRPr sz="16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5"/>
          <p:cNvSpPr txBox="1"/>
          <p:nvPr>
            <p:ph type="title"/>
          </p:nvPr>
        </p:nvSpPr>
        <p:spPr>
          <a:xfrm>
            <a:off x="176050" y="175950"/>
            <a:ext cx="8973900" cy="779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Additional Engagements</a:t>
            </a:r>
            <a:endParaRPr/>
          </a:p>
        </p:txBody>
      </p:sp>
      <p:sp>
        <p:nvSpPr>
          <p:cNvPr id="130" name="Google Shape;130;p15"/>
          <p:cNvSpPr txBox="1"/>
          <p:nvPr>
            <p:ph idx="2" type="body"/>
          </p:nvPr>
        </p:nvSpPr>
        <p:spPr>
          <a:xfrm>
            <a:off x="176050" y="1391905"/>
            <a:ext cx="5508900" cy="16725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GB"/>
              <a:t>Biodiversity VC</a:t>
            </a:r>
            <a:endParaRPr/>
          </a:p>
          <a:p>
            <a:pPr indent="-330200" lvl="0" marL="457200" rtl="0" algn="l">
              <a:spcBef>
                <a:spcPts val="1000"/>
              </a:spcBef>
              <a:spcAft>
                <a:spcPts val="0"/>
              </a:spcAft>
              <a:buSzPts val="1600"/>
              <a:buChar char="❖"/>
            </a:pPr>
            <a:r>
              <a:rPr lang="en-GB" sz="1600"/>
              <a:t>First connection established with the new Biodiversity VC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❖"/>
            </a:pPr>
            <a:r>
              <a:rPr lang="en-GB" sz="1600"/>
              <a:t>Clear needs for capacity building activities and agreement to coordinate (e.g. ESA and NASA active in both WGCapD and Biodiversity VC)</a:t>
            </a:r>
            <a:endParaRPr sz="1600"/>
          </a:p>
        </p:txBody>
      </p:sp>
      <p:sp>
        <p:nvSpPr>
          <p:cNvPr id="131" name="Google Shape;131;p15"/>
          <p:cNvSpPr txBox="1"/>
          <p:nvPr>
            <p:ph idx="2" type="body"/>
          </p:nvPr>
        </p:nvSpPr>
        <p:spPr>
          <a:xfrm>
            <a:off x="6072950" y="1391905"/>
            <a:ext cx="5508900" cy="16725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GB"/>
              <a:t>Indigenous Communities</a:t>
            </a:r>
            <a:endParaRPr/>
          </a:p>
          <a:p>
            <a:pPr indent="-330200" lvl="0" marL="457200" rtl="0" algn="l">
              <a:spcBef>
                <a:spcPts val="1000"/>
              </a:spcBef>
              <a:spcAft>
                <a:spcPts val="0"/>
              </a:spcAft>
              <a:buSzPts val="1600"/>
              <a:buChar char="❖"/>
            </a:pPr>
            <a:r>
              <a:rPr lang="en-GB" sz="1600"/>
              <a:t>Link established to GEO Indigenous Alliance with clear needs identified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❖"/>
            </a:pPr>
            <a:r>
              <a:rPr lang="en-GB" sz="1600"/>
              <a:t>Contribution to recent GEO Indigenous Summit 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❖"/>
            </a:pPr>
            <a:r>
              <a:rPr lang="en-GB" sz="1600"/>
              <a:t>Links not only to capacity building but also to the data democracy element of WGCapD</a:t>
            </a:r>
            <a:endParaRPr sz="1600"/>
          </a:p>
        </p:txBody>
      </p:sp>
      <p:pic>
        <p:nvPicPr>
          <p:cNvPr id="132" name="Google Shape;132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23450" y="3931501"/>
            <a:ext cx="8391424" cy="2351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ceos">
  <a:themeElements>
    <a:clrScheme name="Custom 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33445F"/>
      </a:accent1>
      <a:accent2>
        <a:srgbClr val="A3CB34"/>
      </a:accent2>
      <a:accent3>
        <a:srgbClr val="C1666B"/>
      </a:accent3>
      <a:accent4>
        <a:srgbClr val="DDDDDD"/>
      </a:accent4>
      <a:accent5>
        <a:srgbClr val="7BC0D7"/>
      </a:accent5>
      <a:accent6>
        <a:srgbClr val="D1462F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