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3"/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6858000" cx="12192000"/>
  <p:notesSz cx="6858000" cy="9144000"/>
  <p:embeddedFontLst>
    <p:embeddedFont>
      <p:font typeface="Montserrat SemiBold"/>
      <p:regular r:id="rId15"/>
      <p:bold r:id="rId16"/>
      <p:italic r:id="rId17"/>
      <p:boldItalic r:id="rId18"/>
    </p:embeddedFont>
    <p:embeddedFont>
      <p:font typeface="Montserra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11" Type="http://schemas.openxmlformats.org/officeDocument/2006/relationships/slide" Target="slides/slide6.xml"/><Relationship Id="rId22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21" Type="http://schemas.openxmlformats.org/officeDocument/2006/relationships/font" Target="fonts/Montserrat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font" Target="fonts/MontserratSemiBold-regular.fntdata"/><Relationship Id="rId14" Type="http://schemas.openxmlformats.org/officeDocument/2006/relationships/slide" Target="slides/slide9.xml"/><Relationship Id="rId17" Type="http://schemas.openxmlformats.org/officeDocument/2006/relationships/font" Target="fonts/MontserratSemiBold-italic.fntdata"/><Relationship Id="rId16" Type="http://schemas.openxmlformats.org/officeDocument/2006/relationships/font" Target="fonts/MontserratSemiBold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regular.fntdata"/><Relationship Id="rId6" Type="http://schemas.openxmlformats.org/officeDocument/2006/relationships/slide" Target="slides/slide1.xml"/><Relationship Id="rId18" Type="http://schemas.openxmlformats.org/officeDocument/2006/relationships/font" Target="fonts/MontserratSemiBol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Replace with group photo</a:t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d46017168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3d460171686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d46017168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Highlight the EIC tour!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d460171686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d6a9c7bd17_1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3d6a9c7bd17_1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d6a9c7bd17_1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3d6a9c7bd17_1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d6a9c7bd17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d6a9c7bd17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Accommodation is available at the venue, additionally there is plenty of accommodation near by.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d6a9c7bd17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d6a9c7bd17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Welcome reception at the Tasmanian Museum and Art Gallery - where your journey to Antarctica starts, and access to the Islands to Ice exhibit for self guided tours on </a:t>
            </a:r>
            <a:r>
              <a:rPr lang="en-GB">
                <a:solidFill>
                  <a:schemeClr val="dk1"/>
                </a:solidFill>
              </a:rPr>
              <a:t>bringing the wonders of the Southern Ocean and Antarctica region to the shores of Tasmania.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Antarctic Plenary experience - technical tour at the Australian Antarctic Division providing an opportunity to deepen the CEOS community connections with polar issues through in person engagement with leading experts with lived experience.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debac3a59c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3debac3a59c_2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4.jpg"/><Relationship Id="rId4" Type="http://schemas.openxmlformats.org/officeDocument/2006/relationships/image" Target="../media/image1.jpg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4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4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4" l="54017" r="11355" t="36082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SIT-41, 14-16 April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SIT-41, 14-16 April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SIT-41, 14-16 April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SIT-41, 14-16 April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Light">
  <p:cSld name="2_Title Slid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>
                  <a:alpha val="59607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8"/>
          <p:cNvSpPr/>
          <p:nvPr/>
        </p:nvSpPr>
        <p:spPr>
          <a:xfrm>
            <a:off x="0" y="5137150"/>
            <a:ext cx="12192000" cy="1032000"/>
          </a:xfrm>
          <a:prstGeom prst="rect">
            <a:avLst/>
          </a:prstGeom>
          <a:solidFill>
            <a:schemeClr val="dk1">
              <a:alpha val="7294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2026 Australian Chair Team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logo with birds and text&#10;&#10;AI-generated content may be incorrect." id="69" name="Google Shape;6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4706" y="5098200"/>
            <a:ext cx="4617132" cy="1110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and blue earth with a green circle around it&#10;&#10;AI-generated content may be incorrect." id="70" name="Google Shape;7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52821" y="180422"/>
            <a:ext cx="1890241" cy="101654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 txBox="1"/>
          <p:nvPr>
            <p:ph type="title"/>
          </p:nvPr>
        </p:nvSpPr>
        <p:spPr>
          <a:xfrm>
            <a:off x="872924" y="395288"/>
            <a:ext cx="6234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2" name="Google Shape;72;p8"/>
          <p:cNvSpPr txBox="1"/>
          <p:nvPr/>
        </p:nvSpPr>
        <p:spPr>
          <a:xfrm>
            <a:off x="-53050" y="6611775"/>
            <a:ext cx="1612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500" u="none" cap="none" strike="noStrike">
                <a:solidFill>
                  <a:srgbClr val="004F7F"/>
                </a:solidFill>
                <a:latin typeface="Montserrat"/>
                <a:ea typeface="Montserrat"/>
                <a:cs typeface="Montserrat"/>
                <a:sym typeface="Montserrat"/>
              </a:rPr>
              <a:t>Channel Country, Queensland, Australia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500" u="none" cap="none" strike="noStrike">
                <a:solidFill>
                  <a:srgbClr val="004F7F"/>
                </a:solidFill>
                <a:latin typeface="Montserrat"/>
                <a:ea typeface="Montserrat"/>
                <a:cs typeface="Montserrat"/>
                <a:sym typeface="Montserrat"/>
              </a:rPr>
              <a:t>Captured by Landsat-8 OLI (NASA/USGS)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Dark">
  <p:cSld name="Title Slid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land and water&#10;&#10;AI-generated content may be incorrect." id="74" name="Google Shape;7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0000">
                  <a:alpha val="56470"/>
                </a:srgbClr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9"/>
          <p:cNvSpPr/>
          <p:nvPr/>
        </p:nvSpPr>
        <p:spPr>
          <a:xfrm>
            <a:off x="0" y="5137150"/>
            <a:ext cx="12192000" cy="1032000"/>
          </a:xfrm>
          <a:prstGeom prst="rect">
            <a:avLst/>
          </a:prstGeom>
          <a:solidFill>
            <a:schemeClr val="lt1">
              <a:alpha val="7294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2026 Australian Chair Team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ack and white logo&#10;&#10;AI-generated content may be incorrect." id="77" name="Google Shape;7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6308" y="5098200"/>
            <a:ext cx="4617132" cy="1110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planet with green circle around it&#10;&#10;AI-generated content may be incorrect." id="78" name="Google Shape;7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52822" y="180422"/>
            <a:ext cx="1890241" cy="101654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/>
          <p:nvPr>
            <p:ph type="title"/>
          </p:nvPr>
        </p:nvSpPr>
        <p:spPr>
          <a:xfrm>
            <a:off x="872924" y="395288"/>
            <a:ext cx="6234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0" name="Google Shape;80;p9"/>
          <p:cNvSpPr txBox="1"/>
          <p:nvPr/>
        </p:nvSpPr>
        <p:spPr>
          <a:xfrm>
            <a:off x="10885576" y="6487050"/>
            <a:ext cx="1306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500" u="none" cap="none" strike="noStrike">
                <a:solidFill>
                  <a:srgbClr val="B27D4E"/>
                </a:solidFill>
                <a:latin typeface="Montserrat"/>
                <a:ea typeface="Montserrat"/>
                <a:cs typeface="Montserrat"/>
                <a:sym typeface="Montserrat"/>
              </a:rPr>
              <a:t>Hobart, Tasmania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500" u="none" cap="none" strike="noStrike">
                <a:solidFill>
                  <a:srgbClr val="B27D4E"/>
                </a:solidFill>
                <a:latin typeface="Montserrat"/>
                <a:ea typeface="Montserrat"/>
                <a:cs typeface="Montserrat"/>
                <a:sym typeface="Montserrat"/>
              </a:rPr>
              <a:t>Credit: European Union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500" u="none" cap="none" strike="noStrike">
                <a:solidFill>
                  <a:srgbClr val="B27D4E"/>
                </a:solidFill>
                <a:latin typeface="Montserrat"/>
                <a:ea typeface="Montserrat"/>
                <a:cs typeface="Montserrat"/>
                <a:sym typeface="Montserrat"/>
              </a:rPr>
              <a:t>Copernicus Sentinel-2 Imagery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Light" type="obj">
  <p:cSld name="OBJEC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/>
          <p:nvPr/>
        </p:nvSpPr>
        <p:spPr>
          <a:xfrm>
            <a:off x="0" y="6280525"/>
            <a:ext cx="12192000" cy="597300"/>
          </a:xfrm>
          <a:prstGeom prst="rect">
            <a:avLst/>
          </a:prstGeom>
          <a:solidFill>
            <a:schemeClr val="dk1">
              <a:alpha val="7294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2026 Australian Chair Team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logo with birds and text&#10;&#10;AI-generated content may be incorrect." id="83" name="Google Shape;8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43183" y="6236697"/>
            <a:ext cx="2848817" cy="68491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0"/>
          <p:cNvSpPr txBox="1"/>
          <p:nvPr>
            <p:ph type="title"/>
          </p:nvPr>
        </p:nvSpPr>
        <p:spPr>
          <a:xfrm>
            <a:off x="293826" y="246927"/>
            <a:ext cx="95907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5" name="Google Shape;85;p10"/>
          <p:cNvSpPr txBox="1"/>
          <p:nvPr>
            <p:ph idx="1" type="body"/>
          </p:nvPr>
        </p:nvSpPr>
        <p:spPr>
          <a:xfrm>
            <a:off x="497411" y="1522818"/>
            <a:ext cx="10857300" cy="46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❖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4925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⮚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492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▪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492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4925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descr="A green and blue earth with a green circle around it&#10;&#10;AI-generated content may be incorrect." id="86" name="Google Shape;8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7848" y="164396"/>
            <a:ext cx="1770326" cy="9520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0"/>
          <p:cNvCxnSpPr/>
          <p:nvPr/>
        </p:nvCxnSpPr>
        <p:spPr>
          <a:xfrm>
            <a:off x="497411" y="1174325"/>
            <a:ext cx="8922900" cy="0"/>
          </a:xfrm>
          <a:prstGeom prst="straightConnector1">
            <a:avLst/>
          </a:prstGeom>
          <a:noFill/>
          <a:ln cap="rnd" cmpd="sng" w="46575">
            <a:solidFill>
              <a:schemeClr val="dk1">
                <a:alpha val="72940"/>
              </a:schemeClr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Dark">
  <p:cSld name="1_Title and Content"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/>
          <p:nvPr/>
        </p:nvSpPr>
        <p:spPr>
          <a:xfrm>
            <a:off x="0" y="6280525"/>
            <a:ext cx="12192000" cy="597300"/>
          </a:xfrm>
          <a:prstGeom prst="rect">
            <a:avLst/>
          </a:prstGeom>
          <a:solidFill>
            <a:schemeClr val="lt1">
              <a:alpha val="7294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2026 Australian Chair Team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ack and white logo&#10;&#10;AI-generated content may be incorrect." id="90" name="Google Shape;90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20383" y="6236697"/>
            <a:ext cx="2848818" cy="68491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1"/>
          <p:cNvSpPr txBox="1"/>
          <p:nvPr>
            <p:ph type="title"/>
          </p:nvPr>
        </p:nvSpPr>
        <p:spPr>
          <a:xfrm>
            <a:off x="293826" y="246927"/>
            <a:ext cx="95907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2" name="Google Shape;92;p11"/>
          <p:cNvSpPr txBox="1"/>
          <p:nvPr>
            <p:ph idx="1" type="body"/>
          </p:nvPr>
        </p:nvSpPr>
        <p:spPr>
          <a:xfrm>
            <a:off x="497411" y="1522818"/>
            <a:ext cx="10857300" cy="46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Char char="❖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⮚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  <a:defRPr>
                <a:solidFill>
                  <a:schemeClr val="lt1"/>
                </a:solidFill>
              </a:defRPr>
            </a:lvl3pPr>
            <a:lvl4pPr indent="-3492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4pPr>
            <a:lvl5pPr indent="-34925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pic>
        <p:nvPicPr>
          <p:cNvPr descr="A blue planet with green circle around it&#10;&#10;AI-generated content may be incorrect." id="93" name="Google Shape;9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7848" y="164396"/>
            <a:ext cx="1770326" cy="952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1"/>
          <p:cNvCxnSpPr/>
          <p:nvPr/>
        </p:nvCxnSpPr>
        <p:spPr>
          <a:xfrm>
            <a:off x="497411" y="1174325"/>
            <a:ext cx="8922900" cy="0"/>
          </a:xfrm>
          <a:prstGeom prst="straightConnector1">
            <a:avLst/>
          </a:prstGeom>
          <a:noFill/>
          <a:ln cap="rnd" cmpd="sng" w="46575">
            <a:solidFill>
              <a:schemeClr val="lt1">
                <a:alpha val="72940"/>
              </a:schemeClr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b="1" i="0" sz="4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/>
        </p:txBody>
      </p:sp>
      <p:sp>
        <p:nvSpPr>
          <p:cNvPr id="64" name="Google Shape;64;p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⮚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▪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9250" lvl="3" marL="1828800" marR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•"/>
              <a:defRPr i="0" sz="1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9250" lvl="4" marL="2286000" marR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•"/>
              <a:defRPr i="0" sz="1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925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•"/>
              <a:defRPr i="0" sz="1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4925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•"/>
              <a:defRPr i="0" sz="1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4925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•"/>
              <a:defRPr i="0" sz="1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4925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•"/>
              <a:defRPr i="0" sz="1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  <p:sldLayoutId id="2147483654" r:id="rId2"/>
    <p:sldLayoutId id="2147483655" r:id="rId3"/>
    <p:sldLayoutId id="2147483656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hyperlink" Target="mailto:nasa-sit-chair-2026-27@googlegroups.com" TargetMode="External"/><Relationship Id="rId5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Relationship Id="rId6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hyperlink" Target="mailto:ceos-chair-2026-cdt@googlegroups.com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earthobsforum.org/" TargetMode="External"/><Relationship Id="rId4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 txBox="1"/>
          <p:nvPr>
            <p:ph type="title"/>
          </p:nvPr>
        </p:nvSpPr>
        <p:spPr>
          <a:xfrm>
            <a:off x="176050" y="175950"/>
            <a:ext cx="7793400" cy="47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CEOS </a:t>
            </a:r>
            <a:r>
              <a:rPr lang="en-GB" sz="7500"/>
              <a:t>SIT-41</a:t>
            </a:r>
            <a:endParaRPr sz="7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3900"/>
              <a:t>Closing remarks</a:t>
            </a:r>
            <a:endParaRPr i="1" sz="7500"/>
          </a:p>
        </p:txBody>
      </p:sp>
      <p:sp>
        <p:nvSpPr>
          <p:cNvPr id="100" name="Google Shape;100;p12"/>
          <p:cNvSpPr/>
          <p:nvPr/>
        </p:nvSpPr>
        <p:spPr>
          <a:xfrm>
            <a:off x="7147350" y="4178400"/>
            <a:ext cx="4833000" cy="26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Dr. Julie Robinson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Chair Team, NASA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8.3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SIT-41 2026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Irvine, California, USA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14-16 April 2026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" name="Google Shape;10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8825" y="1064375"/>
            <a:ext cx="7293251" cy="546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/>
          <p:nvPr/>
        </p:nvSpPr>
        <p:spPr>
          <a:xfrm>
            <a:off x="63825" y="196375"/>
            <a:ext cx="953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Plans for the 2026 SIT Technical Workshop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Washington, D.C. Travel Guide: 3-Day Itinerary — Club Wyndham" id="112" name="Google Shape;11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1577" y="3918663"/>
            <a:ext cx="4303450" cy="175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/>
          <p:nvPr/>
        </p:nvSpPr>
        <p:spPr>
          <a:xfrm>
            <a:off x="235850" y="1466550"/>
            <a:ext cx="6642900" cy="3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5113" lvl="0" marL="214313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8-10 September 2026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5113" lvl="0" marL="214313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National Academies of Sciences, Engineering, and Medicine (NASEM) 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5113" lvl="0" marL="214313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National Academy of Sciences Building, Washington, DC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5113" lvl="0" marL="214313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Logistics Package coming soon!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235850" y="5757425"/>
            <a:ext cx="1153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5113" lvl="0" marL="214313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Contact </a:t>
            </a:r>
            <a:r>
              <a:rPr lang="en-GB" sz="24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nasa-sit-chair-2026-27@googlegroups.com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more information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61575" y="1191300"/>
            <a:ext cx="4303450" cy="2811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/>
          <p:nvPr/>
        </p:nvSpPr>
        <p:spPr>
          <a:xfrm>
            <a:off x="119075" y="124950"/>
            <a:ext cx="9531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Week at a Glance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119075" y="1108689"/>
            <a:ext cx="5599500" cy="54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Tuesday, </a:t>
            </a: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 September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Side Meetings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Welcome reception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NEW!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Tour of the Earth Information Center (EIC) at the Smithsonian Museum of Natural History (</a:t>
            </a:r>
            <a:r>
              <a:rPr i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details tbc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Wednesday, 9 September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 Technical Workshop Day 1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Dinner at the National Academy of Sciences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Thursday, 10 September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 Technical Workshop Day 2</a:t>
            </a:r>
            <a:b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Friday (tbc): Water Quality Workshop #2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2" name="Google Shape;122;p15"/>
          <p:cNvGrpSpPr/>
          <p:nvPr/>
        </p:nvGrpSpPr>
        <p:grpSpPr>
          <a:xfrm>
            <a:off x="5718635" y="3317777"/>
            <a:ext cx="6282923" cy="3060768"/>
            <a:chOff x="3148225" y="1495489"/>
            <a:chExt cx="8580884" cy="4180236"/>
          </a:xfrm>
        </p:grpSpPr>
        <p:pic>
          <p:nvPicPr>
            <p:cNvPr id="123" name="Google Shape;123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55475" y="1495489"/>
              <a:ext cx="5573634" cy="418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48225" y="1495500"/>
              <a:ext cx="3135174" cy="4180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5" name="Google Shape;125;p15"/>
          <p:cNvPicPr preferRelativeResize="0"/>
          <p:nvPr/>
        </p:nvPicPr>
        <p:blipFill rotWithShape="1">
          <a:blip r:embed="rId5">
            <a:alphaModFix/>
          </a:blip>
          <a:srcRect b="35341" l="0" r="0" t="8784"/>
          <a:stretch/>
        </p:blipFill>
        <p:spPr>
          <a:xfrm>
            <a:off x="5718625" y="1191300"/>
            <a:ext cx="6282926" cy="197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>
            <p:ph type="title"/>
          </p:nvPr>
        </p:nvSpPr>
        <p:spPr>
          <a:xfrm>
            <a:off x="1964000" y="2272357"/>
            <a:ext cx="8264100" cy="12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1" lang="en-GB" sz="2800">
                <a:latin typeface="Montserrat SemiBold"/>
                <a:ea typeface="Montserrat SemiBold"/>
                <a:cs typeface="Montserrat SemiBold"/>
                <a:sym typeface="Montserrat SemiBold"/>
              </a:rPr>
              <a:t>3-6 November 2026</a:t>
            </a:r>
            <a:endParaRPr b="0" i="1" sz="28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1" lang="en-GB" sz="2800">
                <a:latin typeface="Montserrat SemiBold"/>
                <a:ea typeface="Montserrat SemiBold"/>
                <a:cs typeface="Montserrat SemiBold"/>
                <a:sym typeface="Montserrat SemiBold"/>
              </a:rPr>
              <a:t>Hobart</a:t>
            </a:r>
            <a:r>
              <a:rPr b="0" i="1" lang="en-GB" sz="2800">
                <a:latin typeface="Montserrat SemiBold"/>
                <a:ea typeface="Montserrat SemiBold"/>
                <a:cs typeface="Montserrat SemiBold"/>
                <a:sym typeface="Montserrat SemiBold"/>
              </a:rPr>
              <a:t> (Nipaluna), Australia</a:t>
            </a:r>
            <a:endParaRPr b="0" i="1" sz="2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1" name="Google Shape;131;p16"/>
          <p:cNvSpPr txBox="1"/>
          <p:nvPr/>
        </p:nvSpPr>
        <p:spPr>
          <a:xfrm>
            <a:off x="72444" y="6218252"/>
            <a:ext cx="6423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Credit: USGS/NASA Landsat 8</a:t>
            </a:r>
            <a:endParaRPr sz="400"/>
          </a:p>
        </p:txBody>
      </p:sp>
      <p:sp>
        <p:nvSpPr>
          <p:cNvPr id="132" name="Google Shape;132;p16"/>
          <p:cNvSpPr txBox="1"/>
          <p:nvPr/>
        </p:nvSpPr>
        <p:spPr>
          <a:xfrm>
            <a:off x="2084200" y="1102757"/>
            <a:ext cx="8023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2026 CEOS Plenary</a:t>
            </a:r>
            <a:endParaRPr b="1" sz="6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/>
          <p:nvPr>
            <p:ph type="title"/>
          </p:nvPr>
        </p:nvSpPr>
        <p:spPr>
          <a:xfrm>
            <a:off x="293826" y="246927"/>
            <a:ext cx="95913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sz="4000"/>
              <a:t>40</a:t>
            </a:r>
            <a:r>
              <a:rPr baseline="30000" lang="en-GB" sz="4000"/>
              <a:t>th</a:t>
            </a:r>
            <a:r>
              <a:rPr lang="en-GB" sz="4000"/>
              <a:t> CEOS Plenary</a:t>
            </a:r>
            <a:endParaRPr sz="4000"/>
          </a:p>
        </p:txBody>
      </p:sp>
      <p:sp>
        <p:nvSpPr>
          <p:cNvPr id="138" name="Google Shape;138;p17"/>
          <p:cNvSpPr txBox="1"/>
          <p:nvPr>
            <p:ph idx="1" type="body"/>
          </p:nvPr>
        </p:nvSpPr>
        <p:spPr>
          <a:xfrm>
            <a:off x="497401" y="1522825"/>
            <a:ext cx="10136100" cy="4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0640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-GB" sz="2400"/>
              <a:t>3-6 November 2026</a:t>
            </a:r>
            <a:endParaRPr sz="2400"/>
          </a:p>
          <a:p>
            <a:pPr indent="-368300" lvl="0" marL="40640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-GB" sz="2400"/>
              <a:t>Hobart, Australia</a:t>
            </a:r>
            <a:endParaRPr sz="2400"/>
          </a:p>
          <a:p>
            <a:pPr indent="0" lvl="0" marL="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0640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400" u="sng"/>
          </a:p>
          <a:p>
            <a:pPr indent="0" lvl="0" marL="40640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39" name="Google Shape;13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755" y="2824159"/>
            <a:ext cx="3407301" cy="25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/>
          </a:blip>
          <a:srcRect b="0" l="0" r="0" t="15626"/>
          <a:stretch/>
        </p:blipFill>
        <p:spPr>
          <a:xfrm>
            <a:off x="4860550" y="1430975"/>
            <a:ext cx="4873350" cy="399605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/>
          <p:nvPr/>
        </p:nvSpPr>
        <p:spPr>
          <a:xfrm>
            <a:off x="8631838" y="5124403"/>
            <a:ext cx="250500" cy="27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 cap="flat" cmpd="sng" w="127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17"/>
          <p:cNvSpPr/>
          <p:nvPr/>
        </p:nvSpPr>
        <p:spPr>
          <a:xfrm>
            <a:off x="6425694" y="5005720"/>
            <a:ext cx="250500" cy="5244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5756236" y="4619703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Antarctica</a:t>
            </a:r>
            <a:endParaRPr sz="700">
              <a:solidFill>
                <a:schemeClr val="lt1"/>
              </a:solidFill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5">
            <a:alphaModFix/>
          </a:blip>
          <a:srcRect b="8616" l="0" r="17783" t="15610"/>
          <a:stretch/>
        </p:blipFill>
        <p:spPr>
          <a:xfrm>
            <a:off x="9856550" y="2441222"/>
            <a:ext cx="2130125" cy="2973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/>
          <p:nvPr/>
        </p:nvCxnSpPr>
        <p:spPr>
          <a:xfrm>
            <a:off x="8819450" y="5326950"/>
            <a:ext cx="1044300" cy="636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17"/>
          <p:cNvCxnSpPr/>
          <p:nvPr/>
        </p:nvCxnSpPr>
        <p:spPr>
          <a:xfrm flipH="1" rot="10800000">
            <a:off x="8798275" y="2441250"/>
            <a:ext cx="1051200" cy="28857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7" name="Google Shape;147;p17"/>
          <p:cNvSpPr/>
          <p:nvPr/>
        </p:nvSpPr>
        <p:spPr>
          <a:xfrm>
            <a:off x="10621881" y="3499385"/>
            <a:ext cx="210000" cy="201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 cap="flat" cmpd="sng" w="127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97367" y="5530133"/>
            <a:ext cx="5828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GB" sz="25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Venue: Hotel Grand Chancellor</a:t>
            </a:r>
            <a:endParaRPr sz="1200"/>
          </a:p>
        </p:txBody>
      </p:sp>
      <p:sp>
        <p:nvSpPr>
          <p:cNvPr id="149" name="Google Shape;149;p17"/>
          <p:cNvSpPr txBox="1"/>
          <p:nvPr/>
        </p:nvSpPr>
        <p:spPr>
          <a:xfrm>
            <a:off x="9887573" y="5427029"/>
            <a:ext cx="25353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Credit: European Union Sentinel-2</a:t>
            </a:r>
            <a:endParaRPr sz="300"/>
          </a:p>
        </p:txBody>
      </p:sp>
      <p:pic>
        <p:nvPicPr>
          <p:cNvPr id="150" name="Google Shape;15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68600" y="1190775"/>
            <a:ext cx="1706018" cy="113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"/>
          <p:cNvSpPr txBox="1"/>
          <p:nvPr>
            <p:ph type="title"/>
          </p:nvPr>
        </p:nvSpPr>
        <p:spPr>
          <a:xfrm>
            <a:off x="293826" y="246927"/>
            <a:ext cx="9590700" cy="869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Venue</a:t>
            </a:r>
            <a:endParaRPr/>
          </a:p>
        </p:txBody>
      </p:sp>
      <p:sp>
        <p:nvSpPr>
          <p:cNvPr id="156" name="Google Shape;156;p18"/>
          <p:cNvSpPr txBox="1"/>
          <p:nvPr>
            <p:ph idx="1" type="body"/>
          </p:nvPr>
        </p:nvSpPr>
        <p:spPr>
          <a:xfrm>
            <a:off x="497411" y="1522818"/>
            <a:ext cx="10857300" cy="46053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76250" lvl="0" marL="609600" marR="0" rtl="0" algn="l">
              <a:lnSpc>
                <a:spcPct val="94000"/>
              </a:lnSpc>
              <a:spcBef>
                <a:spcPts val="1300"/>
              </a:spcBef>
              <a:spcAft>
                <a:spcPts val="0"/>
              </a:spcAft>
              <a:buSzPts val="2700"/>
              <a:buChar char="❖"/>
            </a:pPr>
            <a:r>
              <a:rPr lang="en-GB" sz="2700"/>
              <a:t>Hotel Grand Chancellor, Hobart, Australia.</a:t>
            </a:r>
            <a:endParaRPr sz="2700"/>
          </a:p>
          <a:p>
            <a:pPr indent="-476250" lvl="0" marL="609600" marR="0" rtl="0" algn="l">
              <a:lnSpc>
                <a:spcPct val="94000"/>
              </a:lnSpc>
              <a:spcBef>
                <a:spcPts val="1300"/>
              </a:spcBef>
              <a:spcAft>
                <a:spcPts val="0"/>
              </a:spcAft>
              <a:buSzPts val="2700"/>
              <a:buChar char="❖"/>
            </a:pPr>
            <a:r>
              <a:rPr lang="en-GB" sz="2700"/>
              <a:t>Accommodation available at the venue and surrounding area.</a:t>
            </a:r>
            <a:endParaRPr sz="2700"/>
          </a:p>
          <a:p>
            <a:pPr indent="-476250" lvl="0" marL="609600" marR="0" rtl="0" algn="l">
              <a:lnSpc>
                <a:spcPct val="94000"/>
              </a:lnSpc>
              <a:spcBef>
                <a:spcPts val="1300"/>
              </a:spcBef>
              <a:spcAft>
                <a:spcPts val="0"/>
              </a:spcAft>
              <a:buSzPts val="2700"/>
              <a:buChar char="❖"/>
            </a:pPr>
            <a:r>
              <a:rPr lang="en-GB" sz="2700"/>
              <a:t>Please consider booking flights and hotel - information shared on the invitation.</a:t>
            </a:r>
            <a:endParaRPr sz="2700"/>
          </a:p>
          <a:p>
            <a:pPr indent="-457200" lvl="0" marL="609600" marR="0" rtl="0" algn="l">
              <a:lnSpc>
                <a:spcPct val="94000"/>
              </a:lnSpc>
              <a:spcBef>
                <a:spcPts val="1300"/>
              </a:spcBef>
              <a:spcAft>
                <a:spcPts val="0"/>
              </a:spcAft>
              <a:buSzPts val="2400"/>
              <a:buChar char="❖"/>
            </a:pPr>
            <a:r>
              <a:rPr lang="en-GB" sz="2700"/>
              <a:t>Please reach out to us for more information on </a:t>
            </a:r>
            <a:r>
              <a:rPr lang="en-GB" sz="3100" u="sng">
                <a:solidFill>
                  <a:schemeClr val="hlink"/>
                </a:solidFill>
                <a:highlight>
                  <a:schemeClr val="lt1"/>
                </a:highlight>
                <a:hlinkClick r:id="rId3"/>
              </a:rPr>
              <a:t>ceos-chair-2026-cdt@googlegroups.com</a:t>
            </a:r>
            <a:r>
              <a:rPr lang="en-GB">
                <a:highlight>
                  <a:schemeClr val="lt1"/>
                </a:highlight>
              </a:rPr>
              <a:t> </a:t>
            </a: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/>
          <p:nvPr>
            <p:ph type="title"/>
          </p:nvPr>
        </p:nvSpPr>
        <p:spPr>
          <a:xfrm>
            <a:off x="293826" y="246927"/>
            <a:ext cx="9590700" cy="869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Week-at-a-glance</a:t>
            </a:r>
            <a:endParaRPr/>
          </a:p>
        </p:txBody>
      </p:sp>
      <p:sp>
        <p:nvSpPr>
          <p:cNvPr id="162" name="Google Shape;162;p19"/>
          <p:cNvSpPr txBox="1"/>
          <p:nvPr>
            <p:ph idx="1" type="body"/>
          </p:nvPr>
        </p:nvSpPr>
        <p:spPr>
          <a:xfrm>
            <a:off x="497405" y="1522833"/>
            <a:ext cx="5598300" cy="46053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609600" rtl="0" algn="l">
              <a:lnSpc>
                <a:spcPct val="94000"/>
              </a:lnSpc>
              <a:spcBef>
                <a:spcPts val="13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Tuesday, 3rd November:</a:t>
            </a:r>
            <a:endParaRPr sz="2400"/>
          </a:p>
          <a:p>
            <a:pPr indent="-400050" lvl="1" marL="1219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1500"/>
              <a:buChar char="➢"/>
            </a:pPr>
            <a:r>
              <a:rPr lang="en-GB" sz="2000"/>
              <a:t>Side Meetings</a:t>
            </a:r>
            <a:endParaRPr sz="2000"/>
          </a:p>
          <a:p>
            <a:pPr indent="-400050" lvl="1" marL="1219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1500"/>
              <a:buChar char="➢"/>
            </a:pPr>
            <a:r>
              <a:rPr lang="en-GB" sz="2000"/>
              <a:t>Welcome Reception at the Tasmanian Museum and Art Gallery</a:t>
            </a:r>
            <a:endParaRPr sz="2000"/>
          </a:p>
          <a:p>
            <a:pPr indent="-457200" lvl="0" marL="609600" rtl="0" algn="l">
              <a:lnSpc>
                <a:spcPct val="94000"/>
              </a:lnSpc>
              <a:spcBef>
                <a:spcPts val="13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Wednesday, 4th November:</a:t>
            </a:r>
            <a:endParaRPr sz="2400"/>
          </a:p>
          <a:p>
            <a:pPr indent="-400050" lvl="1" marL="1219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1500"/>
              <a:buChar char="➢"/>
            </a:pPr>
            <a:r>
              <a:rPr lang="en-GB" sz="2000"/>
              <a:t>CEOS Plenary Day 1</a:t>
            </a:r>
            <a:endParaRPr sz="2000"/>
          </a:p>
          <a:p>
            <a:pPr indent="-457200" lvl="0" marL="609600" rtl="0" algn="l">
              <a:lnSpc>
                <a:spcPct val="94000"/>
              </a:lnSpc>
              <a:spcBef>
                <a:spcPts val="13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Thursday, 5th November:</a:t>
            </a:r>
            <a:endParaRPr sz="2400"/>
          </a:p>
          <a:p>
            <a:pPr indent="-400050" lvl="1" marL="1219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1500"/>
              <a:buChar char="➢"/>
            </a:pPr>
            <a:r>
              <a:rPr lang="en-GB" sz="2000"/>
              <a:t>CEOS Plenary Day 2</a:t>
            </a:r>
            <a:endParaRPr sz="2000"/>
          </a:p>
          <a:p>
            <a:pPr indent="-457200" lvl="0" marL="609600" rtl="0" algn="l">
              <a:lnSpc>
                <a:spcPct val="94000"/>
              </a:lnSpc>
              <a:spcBef>
                <a:spcPts val="13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Friday, 6th November:</a:t>
            </a:r>
            <a:endParaRPr sz="2400"/>
          </a:p>
          <a:p>
            <a:pPr indent="-400050" lvl="1" marL="1219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1500"/>
              <a:buChar char="➢"/>
            </a:pPr>
            <a:r>
              <a:rPr lang="en-GB" sz="2000"/>
              <a:t>Antarctic Plenary Experience at the Australian Antarctic Division</a:t>
            </a:r>
            <a:endParaRPr sz="2000"/>
          </a:p>
        </p:txBody>
      </p:sp>
      <p:sp>
        <p:nvSpPr>
          <p:cNvPr id="163" name="Google Shape;163;p19"/>
          <p:cNvSpPr txBox="1"/>
          <p:nvPr>
            <p:ph idx="1" type="body"/>
          </p:nvPr>
        </p:nvSpPr>
        <p:spPr>
          <a:xfrm>
            <a:off x="6561967" y="5170433"/>
            <a:ext cx="5426100" cy="227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4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GB" sz="1600"/>
              <a:t>Australia’s national EO conference (‘</a:t>
            </a:r>
            <a:r>
              <a:rPr i="1" lang="en-GB" sz="1600" u="sng">
                <a:solidFill>
                  <a:schemeClr val="hlink"/>
                </a:solidFill>
                <a:hlinkClick r:id="rId3"/>
              </a:rPr>
              <a:t>Advancing Earth Observation Forum</a:t>
            </a:r>
            <a:r>
              <a:rPr lang="en-GB" sz="1600"/>
              <a:t>’) will take place in Hobart the following week 9-12 November</a:t>
            </a:r>
            <a:endParaRPr sz="1200"/>
          </a:p>
        </p:txBody>
      </p:sp>
      <p:pic>
        <p:nvPicPr>
          <p:cNvPr id="164" name="Google Shape;16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2800" y="1225517"/>
            <a:ext cx="5121801" cy="3835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/>
          <p:nvPr>
            <p:ph type="title"/>
          </p:nvPr>
        </p:nvSpPr>
        <p:spPr>
          <a:xfrm>
            <a:off x="176050" y="175950"/>
            <a:ext cx="8910900" cy="47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3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3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3800"/>
              <a:t>Thank you</a:t>
            </a:r>
            <a:endParaRPr sz="3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3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026 CEOS Chair">
  <a:themeElements>
    <a:clrScheme name="CEO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