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embeddedFontLst>
    <p:embeddedFont>
      <p:font typeface="Montserrat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2" roundtripDataSignature="AMtx7mhrJ/dg3Hz0VED6/5DDPyHUvSND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Montserrat-boldItalic.fntdata"/><Relationship Id="rId10" Type="http://schemas.openxmlformats.org/officeDocument/2006/relationships/font" Target="fonts/Montserrat-italic.fntdata"/><Relationship Id="rId12" Type="http://customschemas.google.com/relationships/presentationmetadata" Target="metadata"/><Relationship Id="rId9" Type="http://schemas.openxmlformats.org/officeDocument/2006/relationships/font" Target="fonts/Montserra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" name="Google Shape;5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2" name="Google Shape;62;p1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cf15a4fd06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g3cf15a4fd0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3" name="Google Shape;73;g3cf15a4fd06_0_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8.jpg"/><Relationship Id="rId4" Type="http://schemas.openxmlformats.org/officeDocument/2006/relationships/image" Target="../media/image11.jp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7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7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7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7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7"/>
          <p:cNvPicPr preferRelativeResize="0"/>
          <p:nvPr/>
        </p:nvPicPr>
        <p:blipFill rotWithShape="1">
          <a:blip r:embed="rId7">
            <a:alphaModFix amt="34000"/>
          </a:blip>
          <a:srcRect b="0" l="0" r="0" t="0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7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8"/>
          <p:cNvPicPr preferRelativeResize="0"/>
          <p:nvPr/>
        </p:nvPicPr>
        <p:blipFill rotWithShape="1">
          <a:blip r:embed="rId2">
            <a:alphaModFix amt="34000"/>
          </a:blip>
          <a:srcRect b="0" l="0" r="-5834" t="0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18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SIT-41, 14-16 April 2026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1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22"/>
          <p:cNvPicPr preferRelativeResize="0"/>
          <p:nvPr/>
        </p:nvPicPr>
        <p:blipFill rotWithShape="1">
          <a:blip r:embed="rId2">
            <a:alphaModFix amt="34000"/>
          </a:blip>
          <a:srcRect b="0" l="0" r="-5834" t="0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22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2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2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22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22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2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22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 TW, 9-11 September 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23"/>
          <p:cNvPicPr preferRelativeResize="0"/>
          <p:nvPr/>
        </p:nvPicPr>
        <p:blipFill rotWithShape="1">
          <a:blip r:embed="rId2">
            <a:alphaModFix amt="34000"/>
          </a:blip>
          <a:srcRect b="0" l="0" r="-5834" t="0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2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3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9" name="Google Shape;49;p23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2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51;p2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2" name="Google Shape;52;p2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 TW, 9-11 September 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6"/>
          <p:cNvPicPr preferRelativeResize="0"/>
          <p:nvPr/>
        </p:nvPicPr>
        <p:blipFill rotWithShape="1">
          <a:blip r:embed="rId1">
            <a:alphaModFix amt="34000"/>
          </a:blip>
          <a:srcRect b="0" l="0" r="-5834" t="0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10.jpg"/><Relationship Id="rId5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"/>
          <p:cNvSpPr txBox="1"/>
          <p:nvPr>
            <p:ph type="title"/>
          </p:nvPr>
        </p:nvSpPr>
        <p:spPr>
          <a:xfrm>
            <a:off x="176050" y="356680"/>
            <a:ext cx="8035800" cy="37918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6600"/>
              <a:t>CEOS SIT-41</a:t>
            </a:r>
            <a:br>
              <a:rPr lang="en-US" sz="7500"/>
            </a:br>
            <a:r>
              <a:rPr lang="en-US" sz="4000"/>
              <a:t>NOSA 2027 CEOS Chair Priorities Preview</a:t>
            </a:r>
            <a:endParaRPr i="1"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1"/>
          <p:cNvSpPr/>
          <p:nvPr/>
        </p:nvSpPr>
        <p:spPr>
          <a:xfrm>
            <a:off x="7230839" y="3783604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Christian Hauglie- </a:t>
            </a:r>
            <a:endParaRPr/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Hanssen, NOSA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8.1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SIT-41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Irvine, CA, USA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16 April 2026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176048" y="2091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CEOS Chair Priorities in 2027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30175" y="1130438"/>
            <a:ext cx="6935400" cy="53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533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True Blue (Ocean and Polar)</a:t>
            </a:r>
            <a:endParaRPr/>
          </a:p>
          <a:p>
            <a:pPr indent="0" lvl="2" marL="76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Focus on trustworthy and analysis ready data over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oceans and the rapidly changing polar regions 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2" marL="76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Link to NASA CEOS SIT initiative: Water Planet – Seeing Earth's Water from Space</a:t>
            </a:r>
            <a:endParaRPr/>
          </a:p>
          <a:p>
            <a:pPr indent="-457200" lvl="2" marL="533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 startAt="2"/>
            </a:pPr>
            <a:r>
              <a:rPr b="0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True Green (Tropical Rain Forest)</a:t>
            </a:r>
            <a:endParaRPr/>
          </a:p>
          <a:p>
            <a:pPr indent="0" lvl="2" marL="76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Trustworthy and analysis ready data over rain forests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76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Link to CEOS initiatives on Analysis Ready Data (ARD), Biodiversity-VC and Global Forest Observation Inititive (GFOI).</a:t>
            </a:r>
            <a:endParaRPr/>
          </a:p>
          <a:p>
            <a:pPr indent="-457200" lvl="0" marL="533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 startAt="3"/>
            </a:pPr>
            <a:r>
              <a:rPr b="0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True Future</a:t>
            </a:r>
            <a:endParaRPr b="0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76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Continuity of CEOS Youth Engagement Programme 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2015" y="1130438"/>
            <a:ext cx="4656188" cy="25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7292015" y="3498811"/>
            <a:ext cx="490118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Foto: Nansen Environmental and Remote Sensing Centre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92015" y="3762961"/>
            <a:ext cx="3618000" cy="24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7803931" y="5907707"/>
            <a:ext cx="33361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Photo: Getty Images-iStockphoto</a:t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g3cf15a4fd06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9897" y="3862471"/>
            <a:ext cx="4943481" cy="26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3cf15a4fd06_0_5"/>
          <p:cNvSpPr txBox="1"/>
          <p:nvPr>
            <p:ph type="title"/>
          </p:nvPr>
        </p:nvSpPr>
        <p:spPr>
          <a:xfrm>
            <a:off x="176048" y="2091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CEOS Plenary 2027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g3cf15a4fd06_0_5"/>
          <p:cNvSpPr txBox="1"/>
          <p:nvPr/>
        </p:nvSpPr>
        <p:spPr>
          <a:xfrm>
            <a:off x="230175" y="1130438"/>
            <a:ext cx="6935400" cy="53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6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Save the date!</a:t>
            </a:r>
            <a:endParaRPr/>
          </a:p>
          <a:p>
            <a:pPr indent="0" lvl="0" marL="76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76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Plenary in Bergen, Norway </a:t>
            </a:r>
            <a:endParaRPr/>
          </a:p>
          <a:p>
            <a:pPr indent="0" lvl="0" marL="76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1 - 5 November 2027</a:t>
            </a:r>
            <a:endParaRPr b="0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8" name="Google Shape;78;g3cf15a4fd06_0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985" y="3692840"/>
            <a:ext cx="6079911" cy="27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3cf15a4fd06_0_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21451" y="1103144"/>
            <a:ext cx="5140374" cy="27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3cf15a4fd06_0_5"/>
          <p:cNvSpPr txBox="1"/>
          <p:nvPr/>
        </p:nvSpPr>
        <p:spPr>
          <a:xfrm>
            <a:off x="9007589" y="3607203"/>
            <a:ext cx="270662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Fløyen. Foto: Sverre Hjørnevik</a:t>
            </a:r>
            <a:endParaRPr/>
          </a:p>
        </p:txBody>
      </p:sp>
      <p:sp>
        <p:nvSpPr>
          <p:cNvPr id="81" name="Google Shape;81;g3cf15a4fd06_0_5"/>
          <p:cNvSpPr txBox="1"/>
          <p:nvPr/>
        </p:nvSpPr>
        <p:spPr>
          <a:xfrm>
            <a:off x="2169898" y="6130012"/>
            <a:ext cx="414018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Bryggen i Bergen. Foto: Visit Bergen - Girish Chouhan</a:t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g3cf15a4fd06_0_5"/>
          <p:cNvSpPr txBox="1"/>
          <p:nvPr/>
        </p:nvSpPr>
        <p:spPr>
          <a:xfrm>
            <a:off x="7775386" y="6214280"/>
            <a:ext cx="461727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Ulriken. Foto: Visit Bergen / Espen Haagensen</a:t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Borges, David E. (LARC-E3)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0x010100DE41BDE1F4D50543AE67F33D2998D611</vt:lpwstr>
  </property>
  <property fmtid="{D5CDD505-2E9C-101B-9397-08002B2CF9AE}" pid="3" name="MediaServiceImageTags">
    <vt:lpwstr/>
  </property>
</Properties>
</file>