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 id="2147483661" r:id="rId2"/>
  </p:sldMasterIdLst>
  <p:notesMasterIdLst>
    <p:notesMasterId r:id="rId25"/>
  </p:notesMasterIdLst>
  <p:sldIdLst>
    <p:sldId id="278" r:id="rId3"/>
    <p:sldId id="298" r:id="rId4"/>
    <p:sldId id="297" r:id="rId5"/>
    <p:sldId id="299" r:id="rId6"/>
    <p:sldId id="280" r:id="rId7"/>
    <p:sldId id="300" r:id="rId8"/>
    <p:sldId id="301" r:id="rId9"/>
    <p:sldId id="287" r:id="rId10"/>
    <p:sldId id="288" r:id="rId11"/>
    <p:sldId id="289" r:id="rId12"/>
    <p:sldId id="291" r:id="rId13"/>
    <p:sldId id="293" r:id="rId14"/>
    <p:sldId id="303" r:id="rId15"/>
    <p:sldId id="308" r:id="rId16"/>
    <p:sldId id="310" r:id="rId17"/>
    <p:sldId id="309" r:id="rId18"/>
    <p:sldId id="311" r:id="rId19"/>
    <p:sldId id="312" r:id="rId20"/>
    <p:sldId id="304" r:id="rId21"/>
    <p:sldId id="305" r:id="rId22"/>
    <p:sldId id="306" r:id="rId23"/>
    <p:sldId id="307" r:id="rId24"/>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8"/>
    <p:restoredTop sz="94716"/>
  </p:normalViewPr>
  <p:slideViewPr>
    <p:cSldViewPr>
      <p:cViewPr varScale="1">
        <p:scale>
          <a:sx n="89" d="100"/>
          <a:sy n="89" d="100"/>
        </p:scale>
        <p:origin x="-1040"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3303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3303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35672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8434" name="Rectangle 3"/>
          <p:cNvSpPr>
            <a:spLocks noGrp="1"/>
          </p:cNvSpPr>
          <p:nvPr>
            <p:ph type="body" idx="1"/>
          </p:nvPr>
        </p:nvSpPr>
        <p:spPr/>
        <p:txBody>
          <a:bodyPr/>
          <a:lstStyle/>
          <a:p>
            <a:endParaRPr lang="en-AU" dirty="0" smtClean="0"/>
          </a:p>
        </p:txBody>
      </p:sp>
    </p:spTree>
    <p:extLst>
      <p:ext uri="{BB962C8B-B14F-4D97-AF65-F5344CB8AC3E}">
        <p14:creationId xmlns:p14="http://schemas.microsoft.com/office/powerpoint/2010/main" val="1842398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8434" name="Rectangle 3"/>
          <p:cNvSpPr>
            <a:spLocks noGrp="1"/>
          </p:cNvSpPr>
          <p:nvPr>
            <p:ph type="body" idx="1"/>
          </p:nvPr>
        </p:nvSpPr>
        <p:spPr/>
        <p:txBody>
          <a:bodyPr/>
          <a:lstStyle/>
          <a:p>
            <a:endParaRPr lang="en-AU" dirty="0" smtClean="0"/>
          </a:p>
        </p:txBody>
      </p:sp>
    </p:spTree>
    <p:extLst>
      <p:ext uri="{BB962C8B-B14F-4D97-AF65-F5344CB8AC3E}">
        <p14:creationId xmlns:p14="http://schemas.microsoft.com/office/powerpoint/2010/main" val="1842398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8434" name="Rectangle 3"/>
          <p:cNvSpPr>
            <a:spLocks noGrp="1"/>
          </p:cNvSpPr>
          <p:nvPr>
            <p:ph type="body" idx="1"/>
          </p:nvPr>
        </p:nvSpPr>
        <p:spPr/>
        <p:txBody>
          <a:bodyPr/>
          <a:lstStyle/>
          <a:p>
            <a:endParaRPr lang="en-AU" dirty="0" smtClean="0"/>
          </a:p>
        </p:txBody>
      </p:sp>
    </p:spTree>
    <p:extLst>
      <p:ext uri="{BB962C8B-B14F-4D97-AF65-F5344CB8AC3E}">
        <p14:creationId xmlns:p14="http://schemas.microsoft.com/office/powerpoint/2010/main" val="1842398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3303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3303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6BBE0-5903-8148-8103-7D7D6F9BA880}" type="slidenum">
              <a:rPr lang="en-US" sz="1000">
                <a:solidFill>
                  <a:srgbClr val="000000"/>
                </a:solidFill>
                <a:latin typeface="Calibri" charset="0"/>
                <a:cs typeface="Arial" charset="0"/>
              </a:rPr>
              <a:pPr eaLnBrk="1" hangingPunct="1"/>
              <a:t>19</a:t>
            </a:fld>
            <a:endParaRPr lang="en-US" sz="1000" dirty="0">
              <a:solidFill>
                <a:srgbClr val="000000"/>
              </a:solidFill>
              <a:latin typeface="Calibri"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6BBE0-5903-8148-8103-7D7D6F9BA880}" type="slidenum">
              <a:rPr lang="en-US" sz="1000">
                <a:solidFill>
                  <a:srgbClr val="000000"/>
                </a:solidFill>
                <a:latin typeface="Calibri" charset="0"/>
                <a:cs typeface="Arial" charset="0"/>
              </a:rPr>
              <a:pPr eaLnBrk="1" hangingPunct="1"/>
              <a:t>20</a:t>
            </a:fld>
            <a:endParaRPr lang="en-US" sz="1000" dirty="0">
              <a:solidFill>
                <a:srgbClr val="000000"/>
              </a:solidFill>
              <a:latin typeface="Calibri"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6BBE0-5903-8148-8103-7D7D6F9BA880}" type="slidenum">
              <a:rPr lang="en-US" sz="1000">
                <a:solidFill>
                  <a:srgbClr val="000000"/>
                </a:solidFill>
                <a:latin typeface="Calibri" charset="0"/>
                <a:cs typeface="Arial" charset="0"/>
              </a:rPr>
              <a:pPr eaLnBrk="1" hangingPunct="1"/>
              <a:t>21</a:t>
            </a:fld>
            <a:endParaRPr lang="en-US" sz="1000" dirty="0">
              <a:solidFill>
                <a:srgbClr val="000000"/>
              </a:solidFill>
              <a:latin typeface="Calibri"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33037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0443" tIns="45222" rIns="90443" bIns="45222" numCol="1" anchor="t" anchorCtr="0" compatLnSpc="1">
            <a:prstTxWarp prst="textNoShape">
              <a:avLst/>
            </a:prstTxWarp>
          </a:bodyPr>
          <a:lstStyle/>
          <a:p>
            <a:pPr eaLnBrk="1" hangingPunct="1"/>
            <a:endParaRPr lang="en-US" dirty="0">
              <a:latin typeface="Times New Roman" charset="0"/>
              <a:ea typeface="ＭＳ Ｐゴシック" charset="0"/>
              <a:cs typeface="ＭＳ Ｐゴシック" charset="0"/>
            </a:endParaRPr>
          </a:p>
        </p:txBody>
      </p:sp>
      <p:sp>
        <p:nvSpPr>
          <p:cNvPr id="81923"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3" tIns="45222" rIns="90443" bIns="45222"/>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6BBE0-5903-8148-8103-7D7D6F9BA880}" type="slidenum">
              <a:rPr lang="en-US" sz="1000">
                <a:solidFill>
                  <a:srgbClr val="000000"/>
                </a:solidFill>
                <a:latin typeface="Calibri" charset="0"/>
                <a:cs typeface="Arial" charset="0"/>
              </a:rPr>
              <a:pPr eaLnBrk="1" hangingPunct="1"/>
              <a:t>22</a:t>
            </a:fld>
            <a:endParaRPr lang="en-US" sz="1000" dirty="0">
              <a:solidFill>
                <a:srgbClr val="000000"/>
              </a:solidFill>
              <a:latin typeface="Calibri" charset="0"/>
              <a:cs typeface="Arial" charset="0"/>
            </a:endParaRPr>
          </a:p>
        </p:txBody>
      </p:sp>
      <p:sp>
        <p:nvSpPr>
          <p:cNvPr id="81924" name="Header Placeholder 4"/>
          <p:cNvSpPr>
            <a:spLocks noGrp="1"/>
          </p:cNvSpPr>
          <p:nvPr>
            <p:ph type="hdr" sz="quarter"/>
          </p:nvPr>
        </p:nvSpPr>
        <p:spPr bwMode="auto">
          <a:xfrm>
            <a:off x="1" y="0"/>
            <a:ext cx="2972591"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lvl1pPr defTabSz="977881" eaLnBrk="0" hangingPunct="0">
              <a:defRPr sz="2400">
                <a:solidFill>
                  <a:schemeClr val="tx1"/>
                </a:solidFill>
                <a:latin typeface="Arial" charset="0"/>
                <a:ea typeface="ＭＳ Ｐゴシック" charset="0"/>
                <a:cs typeface="ＭＳ Ｐゴシック" charset="0"/>
              </a:defRPr>
            </a:lvl1pPr>
            <a:lvl2pPr marL="742935" indent="-285744" defTabSz="977881" eaLnBrk="0" hangingPunct="0">
              <a:defRPr sz="2400">
                <a:solidFill>
                  <a:schemeClr val="tx1"/>
                </a:solidFill>
                <a:latin typeface="Arial" charset="0"/>
                <a:ea typeface="ＭＳ Ｐゴシック" charset="0"/>
              </a:defRPr>
            </a:lvl2pPr>
            <a:lvl3pPr marL="1142977" indent="-228596" defTabSz="977881" eaLnBrk="0" hangingPunct="0">
              <a:defRPr sz="2400">
                <a:solidFill>
                  <a:schemeClr val="tx1"/>
                </a:solidFill>
                <a:latin typeface="Arial" charset="0"/>
                <a:ea typeface="ＭＳ Ｐゴシック" charset="0"/>
              </a:defRPr>
            </a:lvl3pPr>
            <a:lvl4pPr marL="1600168" indent="-228596" defTabSz="977881" eaLnBrk="0" hangingPunct="0">
              <a:defRPr sz="2400">
                <a:solidFill>
                  <a:schemeClr val="tx1"/>
                </a:solidFill>
                <a:latin typeface="Arial" charset="0"/>
                <a:ea typeface="ＭＳ Ｐゴシック" charset="0"/>
              </a:defRPr>
            </a:lvl4pPr>
            <a:lvl5pPr marL="2057359" indent="-228596" defTabSz="977881" eaLnBrk="0" hangingPunct="0">
              <a:defRPr sz="2400">
                <a:solidFill>
                  <a:schemeClr val="tx1"/>
                </a:solidFill>
                <a:latin typeface="Arial" charset="0"/>
                <a:ea typeface="ＭＳ Ｐゴシック" charset="0"/>
              </a:defRPr>
            </a:lvl5pPr>
            <a:lvl6pPr marL="2514550" indent="-228596" defTabSz="977881" eaLnBrk="0" fontAlgn="base" hangingPunct="0">
              <a:spcBef>
                <a:spcPct val="0"/>
              </a:spcBef>
              <a:spcAft>
                <a:spcPct val="0"/>
              </a:spcAft>
              <a:defRPr sz="2400">
                <a:solidFill>
                  <a:schemeClr val="tx1"/>
                </a:solidFill>
                <a:latin typeface="Arial" charset="0"/>
                <a:ea typeface="ＭＳ Ｐゴシック" charset="0"/>
              </a:defRPr>
            </a:lvl6pPr>
            <a:lvl7pPr marL="2971741" indent="-228596" defTabSz="977881" eaLnBrk="0" fontAlgn="base" hangingPunct="0">
              <a:spcBef>
                <a:spcPct val="0"/>
              </a:spcBef>
              <a:spcAft>
                <a:spcPct val="0"/>
              </a:spcAft>
              <a:defRPr sz="2400">
                <a:solidFill>
                  <a:schemeClr val="tx1"/>
                </a:solidFill>
                <a:latin typeface="Arial" charset="0"/>
                <a:ea typeface="ＭＳ Ｐゴシック" charset="0"/>
              </a:defRPr>
            </a:lvl7pPr>
            <a:lvl8pPr marL="3428932" indent="-228596" defTabSz="977881" eaLnBrk="0" fontAlgn="base" hangingPunct="0">
              <a:spcBef>
                <a:spcPct val="0"/>
              </a:spcBef>
              <a:spcAft>
                <a:spcPct val="0"/>
              </a:spcAft>
              <a:defRPr sz="2400">
                <a:solidFill>
                  <a:schemeClr val="tx1"/>
                </a:solidFill>
                <a:latin typeface="Arial" charset="0"/>
                <a:ea typeface="ＭＳ Ｐゴシック" charset="0"/>
              </a:defRPr>
            </a:lvl8pPr>
            <a:lvl9pPr marL="3886122" indent="-228596" defTabSz="977881"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000" dirty="0">
              <a:solidFill>
                <a:srgbClr val="000000"/>
              </a:solidFill>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3303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3303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3303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8434" name="Rectangle 3"/>
          <p:cNvSpPr>
            <a:spLocks noGrp="1"/>
          </p:cNvSpPr>
          <p:nvPr>
            <p:ph type="body" idx="1"/>
          </p:nvPr>
        </p:nvSpPr>
        <p:spPr/>
        <p:txBody>
          <a:bodyPr/>
          <a:lstStyle/>
          <a:p>
            <a:endParaRPr lang="en-AU" dirty="0" smtClean="0"/>
          </a:p>
        </p:txBody>
      </p:sp>
    </p:spTree>
    <p:extLst>
      <p:ext uri="{BB962C8B-B14F-4D97-AF65-F5344CB8AC3E}">
        <p14:creationId xmlns:p14="http://schemas.microsoft.com/office/powerpoint/2010/main" val="1842398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8434" name="Rectangle 3"/>
          <p:cNvSpPr>
            <a:spLocks noGrp="1"/>
          </p:cNvSpPr>
          <p:nvPr>
            <p:ph type="body" idx="1"/>
          </p:nvPr>
        </p:nvSpPr>
        <p:spPr/>
        <p:txBody>
          <a:bodyPr/>
          <a:lstStyle/>
          <a:p>
            <a:endParaRPr lang="en-AU" dirty="0" smtClean="0"/>
          </a:p>
        </p:txBody>
      </p:sp>
    </p:spTree>
    <p:extLst>
      <p:ext uri="{BB962C8B-B14F-4D97-AF65-F5344CB8AC3E}">
        <p14:creationId xmlns:p14="http://schemas.microsoft.com/office/powerpoint/2010/main" val="1842398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3303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05145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746594"/>
      </p:ext>
    </p:extLst>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112362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009" y="89224"/>
            <a:ext cx="6004205" cy="698785"/>
          </a:xfrm>
          <a:prstGeom prst="rect">
            <a:avLst/>
          </a:prstGeom>
        </p:spPr>
        <p:txBody>
          <a:bodyPr>
            <a:noAutofit/>
          </a:bodyPr>
          <a:lstStyle>
            <a:lvl1pPr algn="l">
              <a:defRPr sz="3600" b="1">
                <a:solidFill>
                  <a:schemeClr val="bg1"/>
                </a:solidFill>
              </a:defRPr>
            </a:lvl1pPr>
          </a:lstStyle>
          <a:p>
            <a:r>
              <a:rPr lang="en-AU" dirty="0" smtClean="0"/>
              <a:t>Click to edit Master title style</a:t>
            </a:r>
            <a:endParaRPr lang="en-US" dirty="0"/>
          </a:p>
        </p:txBody>
      </p:sp>
      <p:sp>
        <p:nvSpPr>
          <p:cNvPr id="5" name="Footer Placeholder 4"/>
          <p:cNvSpPr>
            <a:spLocks noGrp="1"/>
          </p:cNvSpPr>
          <p:nvPr>
            <p:ph type="ftr" sz="quarter" idx="11"/>
          </p:nvPr>
        </p:nvSpPr>
        <p:spPr>
          <a:xfrm>
            <a:off x="3921447" y="6226899"/>
            <a:ext cx="1759106" cy="569336"/>
          </a:xfrm>
          <a:prstGeom prst="rect">
            <a:avLst/>
          </a:prstGeom>
        </p:spPr>
        <p:txBody>
          <a:bodyPr/>
          <a:lstStyle>
            <a:lvl1pPr>
              <a:defRPr sz="1050">
                <a:solidFill>
                  <a:srgbClr val="FFFFFF"/>
                </a:solidFill>
              </a:defRPr>
            </a:lvl1pPr>
          </a:lstStyle>
          <a:p>
            <a:pPr>
              <a:defRPr/>
            </a:pPr>
            <a:r>
              <a:rPr lang="en-US" b="1" dirty="0" smtClean="0"/>
              <a:t>SDCG-8</a:t>
            </a:r>
          </a:p>
          <a:p>
            <a:pPr>
              <a:defRPr/>
            </a:pPr>
            <a:r>
              <a:rPr lang="en-US" b="1" dirty="0" smtClean="0"/>
              <a:t>DLR, Bonn, Germany</a:t>
            </a:r>
            <a:endParaRPr lang="en-US" sz="1000" b="1" dirty="0" smtClean="0"/>
          </a:p>
          <a:p>
            <a:pPr>
              <a:defRPr/>
            </a:pPr>
            <a:r>
              <a:rPr lang="en-US" sz="1000" b="1" dirty="0" smtClean="0"/>
              <a:t>September 23</a:t>
            </a:r>
            <a:r>
              <a:rPr lang="en-US" sz="1000" b="1" baseline="30000" dirty="0" smtClean="0"/>
              <a:t>rd</a:t>
            </a:r>
            <a:r>
              <a:rPr lang="en-US" sz="1000" b="1" dirty="0" smtClean="0"/>
              <a:t>-25</a:t>
            </a:r>
            <a:r>
              <a:rPr lang="en-US" sz="1000" b="1" baseline="30000" dirty="0" smtClean="0"/>
              <a:t>th</a:t>
            </a:r>
            <a:r>
              <a:rPr lang="en-US" sz="1000" b="1" dirty="0" smtClean="0"/>
              <a:t> 2015</a:t>
            </a:r>
            <a:endParaRPr lang="en-US" sz="1000" dirty="0" smtClean="0"/>
          </a:p>
          <a:p>
            <a:endParaRPr lang="en-US" dirty="0"/>
          </a:p>
        </p:txBody>
      </p:sp>
      <p:sp>
        <p:nvSpPr>
          <p:cNvPr id="6" name="Slide Number Placeholder 5"/>
          <p:cNvSpPr>
            <a:spLocks noGrp="1"/>
          </p:cNvSpPr>
          <p:nvPr>
            <p:ph type="sldNum" sz="quarter" idx="12"/>
          </p:nvPr>
        </p:nvSpPr>
        <p:spPr>
          <a:xfrm>
            <a:off x="8491601" y="6322870"/>
            <a:ext cx="510387" cy="365125"/>
          </a:xfrm>
          <a:prstGeom prst="rect">
            <a:avLst/>
          </a:prstGeom>
        </p:spPr>
        <p:txBody>
          <a:bodyPr/>
          <a:lstStyle>
            <a:lvl1pPr>
              <a:defRPr sz="1200">
                <a:solidFill>
                  <a:srgbClr val="FFFFFF"/>
                </a:solidFill>
              </a:defRPr>
            </a:lvl1pPr>
          </a:lstStyle>
          <a:p>
            <a:pPr algn="ctr"/>
            <a:fld id="{82D36AB3-2316-484A-8EF9-67EFC1B9B32B}" type="slidenum">
              <a:rPr lang="en-US" smtClean="0"/>
              <a:pPr algn="ctr"/>
              <a:t>‹#›</a:t>
            </a:fld>
            <a:endParaRPr lang="en-US" dirty="0"/>
          </a:p>
        </p:txBody>
      </p:sp>
      <p:sp>
        <p:nvSpPr>
          <p:cNvPr id="8" name="Rectangle 7"/>
          <p:cNvSpPr/>
          <p:nvPr userDrawn="1"/>
        </p:nvSpPr>
        <p:spPr>
          <a:xfrm>
            <a:off x="1308" y="895405"/>
            <a:ext cx="9144000" cy="5283038"/>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6969"/>
              </a:solidFill>
              <a:latin typeface="Avenir Roman"/>
              <a:ea typeface="Avenir Roman"/>
              <a:cs typeface="Avenir Roman"/>
            </a:endParaRPr>
          </a:p>
        </p:txBody>
      </p:sp>
    </p:spTree>
    <p:extLst>
      <p:ext uri="{BB962C8B-B14F-4D97-AF65-F5344CB8AC3E}">
        <p14:creationId xmlns:p14="http://schemas.microsoft.com/office/powerpoint/2010/main" val="3305961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5925"/>
            <a:ext cx="8229600" cy="488950"/>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a:xfrm>
            <a:off x="457200" y="981075"/>
            <a:ext cx="8229600" cy="52562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a:xfrm>
            <a:off x="4284663" y="6459538"/>
            <a:ext cx="4751387" cy="414337"/>
          </a:xfrm>
          <a:prstGeom prst="rect">
            <a:avLst/>
          </a:prstGeom>
        </p:spPr>
        <p:txBody>
          <a:bodyPr/>
          <a:lstStyle>
            <a:lvl1pPr>
              <a:defRPr/>
            </a:lvl1pPr>
          </a:lstStyle>
          <a:p>
            <a:r>
              <a:rPr lang="en-AU" dirty="0" smtClean="0"/>
              <a:t>Datacube Training Workshop</a:t>
            </a:r>
            <a:endParaRPr lang="en-AU" dirty="0"/>
          </a:p>
        </p:txBody>
      </p:sp>
    </p:spTree>
    <p:extLst>
      <p:ext uri="{BB962C8B-B14F-4D97-AF65-F5344CB8AC3E}">
        <p14:creationId xmlns:p14="http://schemas.microsoft.com/office/powerpoint/2010/main" val="580517384"/>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009" y="89224"/>
            <a:ext cx="6004205" cy="698785"/>
          </a:xfrm>
          <a:prstGeom prst="rect">
            <a:avLst/>
          </a:prstGeom>
        </p:spPr>
        <p:txBody>
          <a:bodyPr>
            <a:noAutofit/>
          </a:bodyPr>
          <a:lstStyle>
            <a:lvl1pPr algn="l">
              <a:defRPr sz="3600" b="1">
                <a:solidFill>
                  <a:schemeClr val="bg1"/>
                </a:solidFill>
              </a:defRPr>
            </a:lvl1pPr>
          </a:lstStyle>
          <a:p>
            <a:r>
              <a:rPr lang="en-AU" dirty="0" smtClean="0"/>
              <a:t>Click to edit Master title style</a:t>
            </a:r>
            <a:endParaRPr lang="en-US" dirty="0"/>
          </a:p>
        </p:txBody>
      </p:sp>
      <p:sp>
        <p:nvSpPr>
          <p:cNvPr id="5" name="Footer Placeholder 4"/>
          <p:cNvSpPr>
            <a:spLocks noGrp="1"/>
          </p:cNvSpPr>
          <p:nvPr>
            <p:ph type="ftr" sz="quarter" idx="11"/>
          </p:nvPr>
        </p:nvSpPr>
        <p:spPr>
          <a:xfrm>
            <a:off x="3921447" y="6226899"/>
            <a:ext cx="1759106" cy="569336"/>
          </a:xfrm>
          <a:prstGeom prst="rect">
            <a:avLst/>
          </a:prstGeom>
        </p:spPr>
        <p:txBody>
          <a:bodyPr/>
          <a:lstStyle>
            <a:lvl1pPr>
              <a:defRPr sz="1050">
                <a:solidFill>
                  <a:srgbClr val="FFFFFF"/>
                </a:solidFill>
              </a:defRPr>
            </a:lvl1pPr>
          </a:lstStyle>
          <a:p>
            <a:pPr>
              <a:defRPr/>
            </a:pPr>
            <a:r>
              <a:rPr lang="en-US" b="1" dirty="0" smtClean="0"/>
              <a:t>SDCG-8</a:t>
            </a:r>
          </a:p>
          <a:p>
            <a:pPr>
              <a:defRPr/>
            </a:pPr>
            <a:r>
              <a:rPr lang="en-US" b="1" dirty="0" smtClean="0"/>
              <a:t>DLR, Bonn, Germany</a:t>
            </a:r>
            <a:endParaRPr lang="en-US" sz="1000" b="1" dirty="0" smtClean="0"/>
          </a:p>
          <a:p>
            <a:pPr>
              <a:defRPr/>
            </a:pPr>
            <a:r>
              <a:rPr lang="en-US" sz="1000" b="1" dirty="0" smtClean="0"/>
              <a:t>September 23</a:t>
            </a:r>
            <a:r>
              <a:rPr lang="en-US" sz="1000" b="1" baseline="30000" dirty="0" smtClean="0"/>
              <a:t>rd</a:t>
            </a:r>
            <a:r>
              <a:rPr lang="en-US" sz="1000" b="1" dirty="0" smtClean="0"/>
              <a:t>-25</a:t>
            </a:r>
            <a:r>
              <a:rPr lang="en-US" sz="1000" b="1" baseline="30000" dirty="0" smtClean="0"/>
              <a:t>th</a:t>
            </a:r>
            <a:r>
              <a:rPr lang="en-US" sz="1000" b="1" dirty="0" smtClean="0"/>
              <a:t> 2015</a:t>
            </a:r>
            <a:endParaRPr lang="en-US" sz="1000" dirty="0" smtClean="0"/>
          </a:p>
          <a:p>
            <a:endParaRPr lang="en-US" dirty="0"/>
          </a:p>
        </p:txBody>
      </p:sp>
      <p:sp>
        <p:nvSpPr>
          <p:cNvPr id="6" name="Slide Number Placeholder 5"/>
          <p:cNvSpPr>
            <a:spLocks noGrp="1"/>
          </p:cNvSpPr>
          <p:nvPr>
            <p:ph type="sldNum" sz="quarter" idx="12"/>
          </p:nvPr>
        </p:nvSpPr>
        <p:spPr>
          <a:xfrm>
            <a:off x="8491601" y="6322870"/>
            <a:ext cx="510387" cy="365125"/>
          </a:xfrm>
          <a:prstGeom prst="rect">
            <a:avLst/>
          </a:prstGeom>
        </p:spPr>
        <p:txBody>
          <a:bodyPr/>
          <a:lstStyle>
            <a:lvl1pPr>
              <a:defRPr sz="1200">
                <a:solidFill>
                  <a:srgbClr val="FFFFFF"/>
                </a:solidFill>
              </a:defRPr>
            </a:lvl1pPr>
          </a:lstStyle>
          <a:p>
            <a:pPr algn="ctr"/>
            <a:fld id="{82D36AB3-2316-484A-8EF9-67EFC1B9B32B}" type="slidenum">
              <a:rPr lang="en-US" smtClean="0"/>
              <a:pPr algn="ctr"/>
              <a:t>‹#›</a:t>
            </a:fld>
            <a:endParaRPr lang="en-US" dirty="0"/>
          </a:p>
        </p:txBody>
      </p:sp>
      <p:sp>
        <p:nvSpPr>
          <p:cNvPr id="8" name="Rectangle 7"/>
          <p:cNvSpPr/>
          <p:nvPr userDrawn="1"/>
        </p:nvSpPr>
        <p:spPr>
          <a:xfrm>
            <a:off x="1308" y="895405"/>
            <a:ext cx="9144000" cy="5283038"/>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696969"/>
              </a:solidFill>
              <a:latin typeface="Avenir Roman"/>
              <a:ea typeface="Avenir Roman"/>
              <a:cs typeface="Avenir Roman"/>
            </a:endParaRPr>
          </a:p>
        </p:txBody>
      </p:sp>
    </p:spTree>
    <p:extLst>
      <p:ext uri="{BB962C8B-B14F-4D97-AF65-F5344CB8AC3E}">
        <p14:creationId xmlns:p14="http://schemas.microsoft.com/office/powerpoint/2010/main" val="11537490"/>
      </p:ext>
    </p:extLst>
  </p:cSld>
  <p:clrMapOvr>
    <a:masterClrMapping/>
  </p:clrMapOvr>
  <p:transition xmlns:p14="http://schemas.microsoft.com/office/powerpoint/2010/mai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2687498"/>
      </p:ext>
    </p:extLst>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3" name="Rectangle 2"/>
          <p:cNvSpPr/>
          <p:nvPr userDrawn="1"/>
        </p:nvSpPr>
        <p:spPr>
          <a:xfrm>
            <a:off x="-5374" y="1188720"/>
            <a:ext cx="9144000" cy="566928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Tree>
    <p:extLst>
      <p:ext uri="{BB962C8B-B14F-4D97-AF65-F5344CB8AC3E}">
        <p14:creationId xmlns:p14="http://schemas.microsoft.com/office/powerpoint/2010/main" val="1539852211"/>
      </p:ext>
    </p:extLst>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182995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B16E3AB-8152-4C0F-AF27-CE4ED75772B0}" type="datetimeFigureOut">
              <a:rPr lang="en-US" smtClean="0"/>
              <a:pPr/>
              <a:t>10/11/16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239000" y="6546850"/>
            <a:ext cx="1905000" cy="246221"/>
          </a:xfrm>
          <a:prstGeom prst="rect">
            <a:avLst/>
          </a:prstGeom>
        </p:spPr>
        <p:txBody>
          <a:bodyPr/>
          <a:lstStyle/>
          <a:p>
            <a:fld id="{1917B5BD-2987-4E60-A91D-AE799D5A13FB}" type="slidenum">
              <a:rPr lang="en-US" smtClean="0"/>
              <a:pPr/>
              <a:t>‹#›</a:t>
            </a:fld>
            <a:endParaRPr lang="en-US" dirty="0"/>
          </a:p>
        </p:txBody>
      </p:sp>
    </p:spTree>
    <p:extLst>
      <p:ext uri="{BB962C8B-B14F-4D97-AF65-F5344CB8AC3E}">
        <p14:creationId xmlns:p14="http://schemas.microsoft.com/office/powerpoint/2010/main" val="2769689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theme" Target="../theme/theme2.xml"/><Relationship Id="rId6" Type="http://schemas.openxmlformats.org/officeDocument/2006/relationships/image" Target="../media/image1.jpeg"/><Relationship Id="rId1" Type="http://schemas.openxmlformats.org/officeDocument/2006/relationships/slideLayout" Target="../slideLayouts/slideLayout6.xml"/><Relationship Id="rId2"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5374" y="1188720"/>
            <a:ext cx="9144000" cy="566928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Tree>
    <p:extLst>
      <p:ext uri="{BB962C8B-B14F-4D97-AF65-F5344CB8AC3E}">
        <p14:creationId xmlns:p14="http://schemas.microsoft.com/office/powerpoint/2010/main" val="2064949021"/>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Lst>
  <p:transition xmlns:p14="http://schemas.microsoft.com/office/powerpoint/2010/mai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6"/>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5374" y="1188720"/>
            <a:ext cx="9144000" cy="566928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endParaRPr lang="en-US" dirty="0"/>
          </a:p>
        </p:txBody>
      </p:sp>
    </p:spTree>
    <p:extLst>
      <p:ext uri="{BB962C8B-B14F-4D97-AF65-F5344CB8AC3E}">
        <p14:creationId xmlns:p14="http://schemas.microsoft.com/office/powerpoint/2010/main" val="53689818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transition xmlns:p14="http://schemas.microsoft.com/office/powerpoint/2010/mai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5" Type="http://schemas.openxmlformats.org/officeDocument/2006/relationships/image" Target="../media/image19.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21.jpg"/><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4" Type="http://schemas.openxmlformats.org/officeDocument/2006/relationships/image" Target="../media/image27.png"/><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31.jp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533400" y="1524000"/>
            <a:ext cx="8305800" cy="16002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3600" b="1" dirty="0" smtClean="0">
                <a:solidFill>
                  <a:srgbClr val="FFFFFF"/>
                </a:solidFill>
              </a:rPr>
              <a:t>CEOS Data Cubes</a:t>
            </a:r>
            <a:br>
              <a:rPr lang="en-US" sz="3600" b="1" dirty="0" smtClean="0">
                <a:solidFill>
                  <a:srgbClr val="FFFFFF"/>
                </a:solidFill>
              </a:rPr>
            </a:br>
            <a:r>
              <a:rPr lang="en-US" sz="2400" b="1" dirty="0" smtClean="0">
                <a:solidFill>
                  <a:srgbClr val="FFFFFF"/>
                </a:solidFill>
              </a:rPr>
              <a:t>Helping Countries Improve the Use of Satellite Data </a:t>
            </a:r>
            <a:endParaRPr sz="1800" b="0" i="1" dirty="0">
              <a:solidFill>
                <a:srgbClr val="FFFFFF"/>
              </a:solidFill>
            </a:endParaRPr>
          </a:p>
        </p:txBody>
      </p:sp>
      <p:sp>
        <p:nvSpPr>
          <p:cNvPr id="11" name="Shape 11"/>
          <p:cNvSpPr/>
          <p:nvPr/>
        </p:nvSpPr>
        <p:spPr>
          <a:xfrm>
            <a:off x="533400" y="3124200"/>
            <a:ext cx="5867400"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defTabSz="914400">
              <a:defRPr>
                <a:solidFill>
                  <a:srgbClr val="000000"/>
                </a:solidFill>
              </a:defRPr>
            </a:pPr>
            <a:r>
              <a:rPr lang="en-US" sz="2000" dirty="0">
                <a:solidFill>
                  <a:srgbClr val="FFFFFF"/>
                </a:solidFill>
                <a:latin typeface="Arial Bold"/>
                <a:ea typeface="Arial Bold"/>
                <a:cs typeface="Arial Bold"/>
                <a:sym typeface="Arial Bold"/>
              </a:rPr>
              <a:t>Material for the AGU Data Cube Poster</a:t>
            </a:r>
          </a:p>
          <a:p>
            <a:pPr defTabSz="914400">
              <a:defRPr>
                <a:solidFill>
                  <a:srgbClr val="000000"/>
                </a:solidFill>
              </a:defRPr>
            </a:pPr>
            <a:r>
              <a:rPr lang="en-US" sz="2000" dirty="0">
                <a:solidFill>
                  <a:srgbClr val="FFFFFF"/>
                </a:solidFill>
                <a:latin typeface="Arial Bold"/>
                <a:ea typeface="Arial Bold"/>
                <a:cs typeface="Arial Bold"/>
                <a:sym typeface="Arial Bold"/>
              </a:rPr>
              <a:t>October, 2016</a:t>
            </a:r>
          </a:p>
          <a:p>
            <a:pPr defTabSz="914400">
              <a:defRPr>
                <a:solidFill>
                  <a:srgbClr val="000000"/>
                </a:solidFill>
              </a:defRPr>
            </a:pPr>
            <a:endParaRPr lang="en-US" sz="2000" dirty="0">
              <a:solidFill>
                <a:srgbClr val="FFFFFF"/>
              </a:solidFill>
              <a:latin typeface="Arial Bold"/>
              <a:ea typeface="Arial Bold"/>
              <a:cs typeface="Arial Bold"/>
              <a:sym typeface="Arial Bold"/>
            </a:endParaRPr>
          </a:p>
          <a:p>
            <a:pPr defTabSz="914400">
              <a:defRPr>
                <a:solidFill>
                  <a:srgbClr val="000000"/>
                </a:solidFill>
              </a:defRPr>
            </a:pPr>
            <a:r>
              <a:rPr lang="en-US" sz="2000" dirty="0">
                <a:solidFill>
                  <a:srgbClr val="FFFFFF"/>
                </a:solidFill>
                <a:latin typeface="Arial Bold"/>
                <a:ea typeface="Arial Bold"/>
                <a:cs typeface="Arial Bold"/>
                <a:sym typeface="Arial Bold"/>
              </a:rPr>
              <a:t>Brian Killough</a:t>
            </a:r>
          </a:p>
          <a:p>
            <a:pPr defTabSz="914400">
              <a:defRPr>
                <a:solidFill>
                  <a:srgbClr val="000000"/>
                </a:solidFill>
              </a:defRPr>
            </a:pPr>
            <a:r>
              <a:rPr lang="en-US" sz="2000" dirty="0">
                <a:solidFill>
                  <a:srgbClr val="FFFFFF"/>
                </a:solidFill>
                <a:latin typeface="Arial Bold"/>
                <a:ea typeface="Arial Bold"/>
                <a:cs typeface="Arial Bold"/>
                <a:sym typeface="Arial Bold"/>
              </a:rPr>
              <a:t>CEOS Systems Engineering Office (SEO)</a:t>
            </a:r>
          </a:p>
          <a:p>
            <a:pPr defTabSz="914400">
              <a:defRPr>
                <a:solidFill>
                  <a:srgbClr val="000000"/>
                </a:solidFill>
              </a:defRPr>
            </a:pPr>
            <a:r>
              <a:rPr lang="en-US" sz="2000" dirty="0">
                <a:solidFill>
                  <a:srgbClr val="FFFFFF"/>
                </a:solidFill>
                <a:latin typeface="Arial Bold"/>
                <a:ea typeface="Arial Bold"/>
                <a:cs typeface="Arial Bold"/>
                <a:sym typeface="Arial Bold"/>
              </a:rPr>
              <a:t>NASA Langley Research Center</a:t>
            </a:r>
          </a:p>
        </p:txBody>
      </p:sp>
      <p:pic>
        <p:nvPicPr>
          <p:cNvPr id="12" name="ceos_logo.png"/>
          <p:cNvPicPr/>
          <p:nvPr/>
        </p:nvPicPr>
        <p:blipFill>
          <a:blip r:embed="rId2">
            <a:extLst/>
          </a:blip>
          <a:stretch>
            <a:fillRect/>
          </a:stretch>
        </p:blipFill>
        <p:spPr>
          <a:xfrm>
            <a:off x="533400" y="304800"/>
            <a:ext cx="2507906" cy="993132"/>
          </a:xfrm>
          <a:prstGeom prst="rect">
            <a:avLst/>
          </a:prstGeom>
          <a:ln w="12700">
            <a:miter lim="400000"/>
          </a:ln>
        </p:spPr>
      </p:pic>
    </p:spTree>
    <p:extLst>
      <p:ext uri="{BB962C8B-B14F-4D97-AF65-F5344CB8AC3E}">
        <p14:creationId xmlns:p14="http://schemas.microsoft.com/office/powerpoint/2010/main" val="298663846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69557"/>
            <a:ext cx="5486400" cy="492443"/>
          </a:xfrm>
          <a:ln w="12700">
            <a:miter lim="400000"/>
          </a:ln>
        </p:spPr>
        <p:txBody>
          <a:bodyPr wrap="square" lIns="0" tIns="0" rIns="0" bIns="0">
            <a:spAutoFit/>
          </a:bodyPr>
          <a:lstStyle/>
          <a:p>
            <a:pPr algn="l"/>
            <a:r>
              <a:rPr lang="en-US" b="1" dirty="0">
                <a:latin typeface="Proxima Nova Regular"/>
                <a:ea typeface="Proxima Nova Regular"/>
                <a:cs typeface="Proxima Nova Regular"/>
              </a:rPr>
              <a:t>Australian WOFS Algorithm</a:t>
            </a:r>
          </a:p>
        </p:txBody>
      </p:sp>
      <p:sp>
        <p:nvSpPr>
          <p:cNvPr id="12" name="TextBox 7"/>
          <p:cNvSpPr txBox="1">
            <a:spLocks noChangeArrowheads="1"/>
          </p:cNvSpPr>
          <p:nvPr/>
        </p:nvSpPr>
        <p:spPr bwMode="auto">
          <a:xfrm>
            <a:off x="228600" y="1295400"/>
            <a:ext cx="79248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en-US" sz="2000" b="1" dirty="0"/>
              <a:t>WOFS = Water Observations from Space</a:t>
            </a:r>
          </a:p>
          <a:p>
            <a:pPr algn="l" eaLnBrk="1" hangingPunct="1"/>
            <a:r>
              <a:rPr lang="en-US" sz="1800" i="1" dirty="0">
                <a:effectLst/>
              </a:rPr>
              <a:t>Braided river network of Coopers Creek in Queensland, Australia </a:t>
            </a:r>
            <a:endParaRPr lang="en-US" sz="2000" i="1" dirty="0">
              <a:solidFill>
                <a:srgbClr val="FF0000"/>
              </a:solidFill>
              <a:latin typeface="Tahoma" charset="0"/>
              <a:cs typeface="Tahoma" charset="0"/>
            </a:endParaRPr>
          </a:p>
        </p:txBody>
      </p:sp>
      <p:sp>
        <p:nvSpPr>
          <p:cNvPr id="14" name="TextBox 7"/>
          <p:cNvSpPr txBox="1">
            <a:spLocks noChangeArrowheads="1"/>
          </p:cNvSpPr>
          <p:nvPr/>
        </p:nvSpPr>
        <p:spPr bwMode="auto">
          <a:xfrm>
            <a:off x="6096000" y="2133600"/>
            <a:ext cx="2971800" cy="452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l" rtl="0" eaLnBrk="1" hangingPunct="1"/>
            <a:r>
              <a:rPr lang="en-US" sz="1800" b="1" dirty="0"/>
              <a:t>Blue</a:t>
            </a:r>
            <a:r>
              <a:rPr lang="en-US" sz="1800" dirty="0"/>
              <a:t> = permanent water</a:t>
            </a:r>
          </a:p>
          <a:p>
            <a:pPr algn="l" rtl="0" eaLnBrk="1" hangingPunct="1"/>
            <a:endParaRPr lang="en-US" sz="1800" dirty="0"/>
          </a:p>
          <a:p>
            <a:pPr algn="l" rtl="0" eaLnBrk="1" hangingPunct="1"/>
            <a:r>
              <a:rPr lang="en-US" sz="1800" b="1" dirty="0"/>
              <a:t>Red/Yellow </a:t>
            </a:r>
            <a:r>
              <a:rPr lang="en-US" sz="1800" dirty="0"/>
              <a:t>= infrequent flood events</a:t>
            </a:r>
          </a:p>
          <a:p>
            <a:pPr algn="l" rtl="0" eaLnBrk="1" hangingPunct="1"/>
            <a:endParaRPr lang="en-US" sz="1800" dirty="0"/>
          </a:p>
          <a:p>
            <a:pPr algn="l" rtl="0" eaLnBrk="1" hangingPunct="1"/>
            <a:r>
              <a:rPr lang="en-US" sz="1800" dirty="0"/>
              <a:t>CEOS has implemented the 23-step WOFS algorithm to produce results similar to those shown here</a:t>
            </a:r>
          </a:p>
          <a:p>
            <a:pPr algn="l" rtl="0" eaLnBrk="1" hangingPunct="1"/>
            <a:endParaRPr lang="en-US" sz="1800" dirty="0">
              <a:solidFill>
                <a:srgbClr val="002569"/>
              </a:solidFill>
            </a:endParaRPr>
          </a:p>
          <a:p>
            <a:pPr algn="l" rtl="0" eaLnBrk="1" hangingPunct="1"/>
            <a:r>
              <a:rPr lang="en-US" sz="1800" dirty="0">
                <a:solidFill>
                  <a:srgbClr val="002569"/>
                </a:solidFill>
              </a:rPr>
              <a:t>Braided river networks and flood extent is very difficult to map with traditional methods</a:t>
            </a:r>
          </a:p>
          <a:p>
            <a:pPr algn="l" eaLnBrk="1" hangingPunct="1"/>
            <a:r>
              <a:rPr lang="en-US" sz="1800" b="1" dirty="0">
                <a:effectLst/>
              </a:rPr>
              <a:t> </a:t>
            </a:r>
            <a:endParaRPr lang="en-US" sz="2000" b="1" dirty="0">
              <a:solidFill>
                <a:srgbClr val="FF0000"/>
              </a:solidFill>
              <a:latin typeface="Tahoma" charset="0"/>
              <a:cs typeface="Tahoma" charset="0"/>
            </a:endParaRPr>
          </a:p>
        </p:txBody>
      </p:sp>
      <p:pic>
        <p:nvPicPr>
          <p:cNvPr id="6" name="Picture 5" descr="https://lh6.googleusercontent.com/0pbCTlvnFzL8_gNW5Z_QM7SEWtlJVqiYIUrWA-OjWZ7SzEklLtWw5-eHaFiBpd6sJmZ9LR5-W6bQDAbKCvyAvByMlumAioiBbmYKQTgmPwTtWeoy1E_VpNaK4wLsaoaMnozNg8kC"/>
          <p:cNvPicPr/>
          <p:nvPr/>
        </p:nvPicPr>
        <p:blipFill>
          <a:blip r:embed="rId3">
            <a:extLst>
              <a:ext uri="{28A0092B-C50C-407E-A947-70E740481C1C}">
                <a14:useLocalDpi xmlns:a14="http://schemas.microsoft.com/office/drawing/2010/main" val="0"/>
              </a:ext>
            </a:extLst>
          </a:blip>
          <a:srcRect/>
          <a:stretch>
            <a:fillRect/>
          </a:stretch>
        </p:blipFill>
        <p:spPr bwMode="auto">
          <a:xfrm>
            <a:off x="381000" y="2057400"/>
            <a:ext cx="5486400" cy="4419600"/>
          </a:xfrm>
          <a:prstGeom prst="rect">
            <a:avLst/>
          </a:prstGeom>
          <a:noFill/>
          <a:ln>
            <a:noFill/>
          </a:ln>
        </p:spPr>
      </p:pic>
    </p:spTree>
    <p:extLst>
      <p:ext uri="{BB962C8B-B14F-4D97-AF65-F5344CB8AC3E}">
        <p14:creationId xmlns:p14="http://schemas.microsoft.com/office/powerpoint/2010/main" val="131035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09800" y="304802"/>
            <a:ext cx="5334000" cy="553998"/>
          </a:xfrm>
          <a:ln w="12700">
            <a:miter lim="400000"/>
          </a:ln>
        </p:spPr>
        <p:txBody>
          <a:bodyPr wrap="square" lIns="0" tIns="0" rIns="0" bIns="0">
            <a:spAutoFit/>
          </a:bodyPr>
          <a:lstStyle/>
          <a:p>
            <a:pPr algn="l"/>
            <a:r>
              <a:rPr lang="en-US" sz="3600" b="1" dirty="0">
                <a:solidFill>
                  <a:srgbClr val="FFFFFF"/>
                </a:solidFill>
                <a:latin typeface="Proxima Nova Regular"/>
                <a:ea typeface="Proxima Nova Regular"/>
                <a:cs typeface="Proxima Nova Regular"/>
              </a:rPr>
              <a:t>Annual Water Extent</a:t>
            </a:r>
          </a:p>
        </p:txBody>
      </p:sp>
      <p:sp>
        <p:nvSpPr>
          <p:cNvPr id="8" name="Content Placeholder 2"/>
          <p:cNvSpPr txBox="1">
            <a:spLocks/>
          </p:cNvSpPr>
          <p:nvPr/>
        </p:nvSpPr>
        <p:spPr bwMode="auto">
          <a:xfrm>
            <a:off x="152400" y="5638800"/>
            <a:ext cx="2362200" cy="1114926"/>
          </a:xfrm>
          <a:prstGeom prst="rect">
            <a:avLst/>
          </a:prstGeom>
          <a:solidFill>
            <a:schemeClr val="accent1">
              <a:lumMod val="20000"/>
              <a:lumOff val="80000"/>
            </a:schemeClr>
          </a:solidFill>
          <a:ln w="9525">
            <a:solidFill>
              <a:schemeClr val="tx1"/>
            </a:solidFill>
            <a:miter lim="800000"/>
            <a:headEnd/>
            <a:tailEnd/>
          </a:ln>
        </p:spPr>
        <p:txBody>
          <a:bodyPr/>
          <a:lstStyle>
            <a:lvl1pPr marL="169863" indent="-169863">
              <a:defRPr sz="1000">
                <a:solidFill>
                  <a:schemeClr val="tx1"/>
                </a:solidFill>
                <a:latin typeface="Arial Unicode MS" charset="0"/>
                <a:ea typeface="ＭＳ Ｐゴシック" charset="0"/>
                <a:cs typeface="ＭＳ Ｐゴシック" charset="0"/>
              </a:defRPr>
            </a:lvl1pPr>
            <a:lvl2pPr marL="914400" indent="-457200">
              <a:defRPr sz="1000">
                <a:solidFill>
                  <a:schemeClr val="tx1"/>
                </a:solidFill>
                <a:latin typeface="Arial Unicode MS" charset="0"/>
                <a:ea typeface="ＭＳ Ｐゴシック" charset="0"/>
              </a:defRPr>
            </a:lvl2pPr>
            <a:lvl3pPr>
              <a:defRPr sz="1000">
                <a:solidFill>
                  <a:schemeClr val="tx1"/>
                </a:solidFill>
                <a:latin typeface="Arial Unicode MS" charset="0"/>
                <a:ea typeface="ＭＳ Ｐゴシック" charset="0"/>
              </a:defRPr>
            </a:lvl3pPr>
            <a:lvl4pPr>
              <a:defRPr sz="1000">
                <a:solidFill>
                  <a:schemeClr val="tx1"/>
                </a:solidFill>
                <a:latin typeface="Arial Unicode MS" charset="0"/>
                <a:ea typeface="ＭＳ Ｐゴシック" charset="0"/>
              </a:defRPr>
            </a:lvl4pPr>
            <a:lvl5pPr>
              <a:defRPr sz="1000">
                <a:solidFill>
                  <a:schemeClr val="tx1"/>
                </a:solidFill>
                <a:latin typeface="Arial Unicode MS" charset="0"/>
                <a:ea typeface="ＭＳ Ｐゴシック" charset="0"/>
              </a:defRPr>
            </a:lvl5pPr>
            <a:lvl6pPr marL="457200" eaLnBrk="0" fontAlgn="base" hangingPunct="0">
              <a:spcBef>
                <a:spcPct val="50000"/>
              </a:spcBef>
              <a:spcAft>
                <a:spcPct val="0"/>
              </a:spcAft>
              <a:defRPr sz="1000">
                <a:solidFill>
                  <a:schemeClr val="tx1"/>
                </a:solidFill>
                <a:latin typeface="Arial Unicode MS" charset="0"/>
                <a:ea typeface="ＭＳ Ｐゴシック" charset="0"/>
              </a:defRPr>
            </a:lvl6pPr>
            <a:lvl7pPr marL="914400" eaLnBrk="0" fontAlgn="base" hangingPunct="0">
              <a:spcBef>
                <a:spcPct val="50000"/>
              </a:spcBef>
              <a:spcAft>
                <a:spcPct val="0"/>
              </a:spcAft>
              <a:defRPr sz="1000">
                <a:solidFill>
                  <a:schemeClr val="tx1"/>
                </a:solidFill>
                <a:latin typeface="Arial Unicode MS" charset="0"/>
                <a:ea typeface="ＭＳ Ｐゴシック" charset="0"/>
              </a:defRPr>
            </a:lvl7pPr>
            <a:lvl8pPr marL="1371600" eaLnBrk="0" fontAlgn="base" hangingPunct="0">
              <a:spcBef>
                <a:spcPct val="50000"/>
              </a:spcBef>
              <a:spcAft>
                <a:spcPct val="0"/>
              </a:spcAft>
              <a:defRPr sz="1000">
                <a:solidFill>
                  <a:schemeClr val="tx1"/>
                </a:solidFill>
                <a:latin typeface="Arial Unicode MS" charset="0"/>
                <a:ea typeface="ＭＳ Ｐゴシック" charset="0"/>
              </a:defRPr>
            </a:lvl8pPr>
            <a:lvl9pPr marL="1828800" eaLnBrk="0" fontAlgn="base" hangingPunct="0">
              <a:spcBef>
                <a:spcPct val="50000"/>
              </a:spcBef>
              <a:spcAft>
                <a:spcPct val="0"/>
              </a:spcAft>
              <a:defRPr sz="1000">
                <a:solidFill>
                  <a:schemeClr val="tx1"/>
                </a:solidFill>
                <a:latin typeface="Arial Unicode MS" charset="0"/>
                <a:ea typeface="ＭＳ Ｐゴシック" charset="0"/>
              </a:defRPr>
            </a:lvl9pPr>
          </a:lstStyle>
          <a:p>
            <a:pPr marL="0" indent="0" defTabSz="914400">
              <a:spcBef>
                <a:spcPct val="20000"/>
              </a:spcBef>
            </a:pPr>
            <a:r>
              <a:rPr lang="en-US" sz="1600" dirty="0">
                <a:solidFill>
                  <a:srgbClr val="002569"/>
                </a:solidFill>
                <a:latin typeface="Calibri" charset="0"/>
                <a:cs typeface="Calibri" charset="0"/>
              </a:rPr>
              <a:t>Extreme droughts in the Baringo region in 2009 had severe impacts on pastures and farming</a:t>
            </a:r>
          </a:p>
        </p:txBody>
      </p:sp>
      <p:pic>
        <p:nvPicPr>
          <p:cNvPr id="2" name="Picture 1" descr="b20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1" y="1295400"/>
            <a:ext cx="2348406" cy="4191000"/>
          </a:xfrm>
          <a:prstGeom prst="rect">
            <a:avLst/>
          </a:prstGeom>
          <a:ln w="38100" cmpd="sng">
            <a:solidFill>
              <a:srgbClr val="001335"/>
            </a:solidFill>
          </a:ln>
        </p:spPr>
      </p:pic>
      <p:pic>
        <p:nvPicPr>
          <p:cNvPr id="7" name="Picture 6" descr="b201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200" y="1295400"/>
            <a:ext cx="2348405" cy="4191000"/>
          </a:xfrm>
          <a:prstGeom prst="rect">
            <a:avLst/>
          </a:prstGeom>
          <a:ln w="38100" cmpd="sng">
            <a:solidFill>
              <a:srgbClr val="001335"/>
            </a:solidFill>
          </a:ln>
        </p:spPr>
      </p:pic>
      <p:pic>
        <p:nvPicPr>
          <p:cNvPr id="9" name="Picture 8" descr="b2016.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9400" y="1295400"/>
            <a:ext cx="2362200" cy="4215618"/>
          </a:xfrm>
          <a:prstGeom prst="rect">
            <a:avLst/>
          </a:prstGeom>
          <a:ln w="38100" cmpd="sng">
            <a:solidFill>
              <a:srgbClr val="001335"/>
            </a:solidFill>
          </a:ln>
        </p:spPr>
      </p:pic>
      <p:sp>
        <p:nvSpPr>
          <p:cNvPr id="12" name="Content Placeholder 2"/>
          <p:cNvSpPr txBox="1">
            <a:spLocks/>
          </p:cNvSpPr>
          <p:nvPr/>
        </p:nvSpPr>
        <p:spPr bwMode="auto">
          <a:xfrm>
            <a:off x="3505200" y="5638800"/>
            <a:ext cx="2362200" cy="1114926"/>
          </a:xfrm>
          <a:prstGeom prst="rect">
            <a:avLst/>
          </a:prstGeom>
          <a:solidFill>
            <a:schemeClr val="accent1">
              <a:lumMod val="20000"/>
              <a:lumOff val="80000"/>
            </a:schemeClr>
          </a:solidFill>
          <a:ln w="9525">
            <a:solidFill>
              <a:schemeClr val="tx1"/>
            </a:solidFill>
            <a:miter lim="800000"/>
            <a:headEnd/>
            <a:tailEnd/>
          </a:ln>
        </p:spPr>
        <p:txBody>
          <a:bodyPr/>
          <a:lstStyle>
            <a:lvl1pPr marL="169863" indent="-169863">
              <a:defRPr sz="1000">
                <a:solidFill>
                  <a:schemeClr val="tx1"/>
                </a:solidFill>
                <a:latin typeface="Arial Unicode MS" charset="0"/>
                <a:ea typeface="ＭＳ Ｐゴシック" charset="0"/>
                <a:cs typeface="ＭＳ Ｐゴシック" charset="0"/>
              </a:defRPr>
            </a:lvl1pPr>
            <a:lvl2pPr marL="914400" indent="-457200">
              <a:defRPr sz="1000">
                <a:solidFill>
                  <a:schemeClr val="tx1"/>
                </a:solidFill>
                <a:latin typeface="Arial Unicode MS" charset="0"/>
                <a:ea typeface="ＭＳ Ｐゴシック" charset="0"/>
              </a:defRPr>
            </a:lvl2pPr>
            <a:lvl3pPr>
              <a:defRPr sz="1000">
                <a:solidFill>
                  <a:schemeClr val="tx1"/>
                </a:solidFill>
                <a:latin typeface="Arial Unicode MS" charset="0"/>
                <a:ea typeface="ＭＳ Ｐゴシック" charset="0"/>
              </a:defRPr>
            </a:lvl3pPr>
            <a:lvl4pPr>
              <a:defRPr sz="1000">
                <a:solidFill>
                  <a:schemeClr val="tx1"/>
                </a:solidFill>
                <a:latin typeface="Arial Unicode MS" charset="0"/>
                <a:ea typeface="ＭＳ Ｐゴシック" charset="0"/>
              </a:defRPr>
            </a:lvl4pPr>
            <a:lvl5pPr>
              <a:defRPr sz="1000">
                <a:solidFill>
                  <a:schemeClr val="tx1"/>
                </a:solidFill>
                <a:latin typeface="Arial Unicode MS" charset="0"/>
                <a:ea typeface="ＭＳ Ｐゴシック" charset="0"/>
              </a:defRPr>
            </a:lvl5pPr>
            <a:lvl6pPr marL="457200" eaLnBrk="0" fontAlgn="base" hangingPunct="0">
              <a:spcBef>
                <a:spcPct val="50000"/>
              </a:spcBef>
              <a:spcAft>
                <a:spcPct val="0"/>
              </a:spcAft>
              <a:defRPr sz="1000">
                <a:solidFill>
                  <a:schemeClr val="tx1"/>
                </a:solidFill>
                <a:latin typeface="Arial Unicode MS" charset="0"/>
                <a:ea typeface="ＭＳ Ｐゴシック" charset="0"/>
              </a:defRPr>
            </a:lvl6pPr>
            <a:lvl7pPr marL="914400" eaLnBrk="0" fontAlgn="base" hangingPunct="0">
              <a:spcBef>
                <a:spcPct val="50000"/>
              </a:spcBef>
              <a:spcAft>
                <a:spcPct val="0"/>
              </a:spcAft>
              <a:defRPr sz="1000">
                <a:solidFill>
                  <a:schemeClr val="tx1"/>
                </a:solidFill>
                <a:latin typeface="Arial Unicode MS" charset="0"/>
                <a:ea typeface="ＭＳ Ｐゴシック" charset="0"/>
              </a:defRPr>
            </a:lvl7pPr>
            <a:lvl8pPr marL="1371600" eaLnBrk="0" fontAlgn="base" hangingPunct="0">
              <a:spcBef>
                <a:spcPct val="50000"/>
              </a:spcBef>
              <a:spcAft>
                <a:spcPct val="0"/>
              </a:spcAft>
              <a:defRPr sz="1000">
                <a:solidFill>
                  <a:schemeClr val="tx1"/>
                </a:solidFill>
                <a:latin typeface="Arial Unicode MS" charset="0"/>
                <a:ea typeface="ＭＳ Ｐゴシック" charset="0"/>
              </a:defRPr>
            </a:lvl8pPr>
            <a:lvl9pPr marL="1828800" eaLnBrk="0" fontAlgn="base" hangingPunct="0">
              <a:spcBef>
                <a:spcPct val="50000"/>
              </a:spcBef>
              <a:spcAft>
                <a:spcPct val="0"/>
              </a:spcAft>
              <a:defRPr sz="1000">
                <a:solidFill>
                  <a:schemeClr val="tx1"/>
                </a:solidFill>
                <a:latin typeface="Arial Unicode MS" charset="0"/>
                <a:ea typeface="ＭＳ Ｐゴシック" charset="0"/>
              </a:defRPr>
            </a:lvl9pPr>
          </a:lstStyle>
          <a:p>
            <a:pPr marL="0" indent="0" defTabSz="914400">
              <a:spcBef>
                <a:spcPct val="20000"/>
              </a:spcBef>
            </a:pPr>
            <a:r>
              <a:rPr lang="en-US" sz="1600" dirty="0">
                <a:solidFill>
                  <a:srgbClr val="002569"/>
                </a:solidFill>
                <a:latin typeface="Calibri" charset="0"/>
                <a:cs typeface="Calibri" charset="0"/>
              </a:rPr>
              <a:t>Extreme floods displaced 600 families and swept away livestock near Lake Baringo in 2013</a:t>
            </a:r>
          </a:p>
        </p:txBody>
      </p:sp>
      <p:sp>
        <p:nvSpPr>
          <p:cNvPr id="13" name="Content Placeholder 2"/>
          <p:cNvSpPr txBox="1">
            <a:spLocks/>
          </p:cNvSpPr>
          <p:nvPr/>
        </p:nvSpPr>
        <p:spPr bwMode="auto">
          <a:xfrm>
            <a:off x="6629400" y="5666874"/>
            <a:ext cx="2362200" cy="1114926"/>
          </a:xfrm>
          <a:prstGeom prst="rect">
            <a:avLst/>
          </a:prstGeom>
          <a:solidFill>
            <a:schemeClr val="accent1">
              <a:lumMod val="20000"/>
              <a:lumOff val="80000"/>
            </a:schemeClr>
          </a:solidFill>
          <a:ln w="9525">
            <a:solidFill>
              <a:schemeClr val="tx1"/>
            </a:solidFill>
            <a:miter lim="800000"/>
            <a:headEnd/>
            <a:tailEnd/>
          </a:ln>
        </p:spPr>
        <p:txBody>
          <a:bodyPr/>
          <a:lstStyle>
            <a:lvl1pPr marL="169863" indent="-169863">
              <a:defRPr sz="1000">
                <a:solidFill>
                  <a:schemeClr val="tx1"/>
                </a:solidFill>
                <a:latin typeface="Arial Unicode MS" charset="0"/>
                <a:ea typeface="ＭＳ Ｐゴシック" charset="0"/>
                <a:cs typeface="ＭＳ Ｐゴシック" charset="0"/>
              </a:defRPr>
            </a:lvl1pPr>
            <a:lvl2pPr marL="914400" indent="-457200">
              <a:defRPr sz="1000">
                <a:solidFill>
                  <a:schemeClr val="tx1"/>
                </a:solidFill>
                <a:latin typeface="Arial Unicode MS" charset="0"/>
                <a:ea typeface="ＭＳ Ｐゴシック" charset="0"/>
              </a:defRPr>
            </a:lvl2pPr>
            <a:lvl3pPr>
              <a:defRPr sz="1000">
                <a:solidFill>
                  <a:schemeClr val="tx1"/>
                </a:solidFill>
                <a:latin typeface="Arial Unicode MS" charset="0"/>
                <a:ea typeface="ＭＳ Ｐゴシック" charset="0"/>
              </a:defRPr>
            </a:lvl3pPr>
            <a:lvl4pPr>
              <a:defRPr sz="1000">
                <a:solidFill>
                  <a:schemeClr val="tx1"/>
                </a:solidFill>
                <a:latin typeface="Arial Unicode MS" charset="0"/>
                <a:ea typeface="ＭＳ Ｐゴシック" charset="0"/>
              </a:defRPr>
            </a:lvl4pPr>
            <a:lvl5pPr>
              <a:defRPr sz="1000">
                <a:solidFill>
                  <a:schemeClr val="tx1"/>
                </a:solidFill>
                <a:latin typeface="Arial Unicode MS" charset="0"/>
                <a:ea typeface="ＭＳ Ｐゴシック" charset="0"/>
              </a:defRPr>
            </a:lvl5pPr>
            <a:lvl6pPr marL="457200" eaLnBrk="0" fontAlgn="base" hangingPunct="0">
              <a:spcBef>
                <a:spcPct val="50000"/>
              </a:spcBef>
              <a:spcAft>
                <a:spcPct val="0"/>
              </a:spcAft>
              <a:defRPr sz="1000">
                <a:solidFill>
                  <a:schemeClr val="tx1"/>
                </a:solidFill>
                <a:latin typeface="Arial Unicode MS" charset="0"/>
                <a:ea typeface="ＭＳ Ｐゴシック" charset="0"/>
              </a:defRPr>
            </a:lvl6pPr>
            <a:lvl7pPr marL="914400" eaLnBrk="0" fontAlgn="base" hangingPunct="0">
              <a:spcBef>
                <a:spcPct val="50000"/>
              </a:spcBef>
              <a:spcAft>
                <a:spcPct val="0"/>
              </a:spcAft>
              <a:defRPr sz="1000">
                <a:solidFill>
                  <a:schemeClr val="tx1"/>
                </a:solidFill>
                <a:latin typeface="Arial Unicode MS" charset="0"/>
                <a:ea typeface="ＭＳ Ｐゴシック" charset="0"/>
              </a:defRPr>
            </a:lvl7pPr>
            <a:lvl8pPr marL="1371600" eaLnBrk="0" fontAlgn="base" hangingPunct="0">
              <a:spcBef>
                <a:spcPct val="50000"/>
              </a:spcBef>
              <a:spcAft>
                <a:spcPct val="0"/>
              </a:spcAft>
              <a:defRPr sz="1000">
                <a:solidFill>
                  <a:schemeClr val="tx1"/>
                </a:solidFill>
                <a:latin typeface="Arial Unicode MS" charset="0"/>
                <a:ea typeface="ＭＳ Ｐゴシック" charset="0"/>
              </a:defRPr>
            </a:lvl8pPr>
            <a:lvl9pPr marL="1828800" eaLnBrk="0" fontAlgn="base" hangingPunct="0">
              <a:spcBef>
                <a:spcPct val="50000"/>
              </a:spcBef>
              <a:spcAft>
                <a:spcPct val="0"/>
              </a:spcAft>
              <a:defRPr sz="1000">
                <a:solidFill>
                  <a:schemeClr val="tx1"/>
                </a:solidFill>
                <a:latin typeface="Arial Unicode MS" charset="0"/>
                <a:ea typeface="ＭＳ Ｐゴシック" charset="0"/>
              </a:defRPr>
            </a:lvl9pPr>
          </a:lstStyle>
          <a:p>
            <a:pPr marL="0" indent="0" defTabSz="914400">
              <a:spcBef>
                <a:spcPct val="20000"/>
              </a:spcBef>
            </a:pPr>
            <a:r>
              <a:rPr lang="en-US" sz="1600" dirty="0">
                <a:solidFill>
                  <a:srgbClr val="002569"/>
                </a:solidFill>
                <a:latin typeface="Calibri" charset="0"/>
                <a:cs typeface="Calibri" charset="0"/>
              </a:rPr>
              <a:t>4 months of dry season data resulted in little water detected outside the lake boundary</a:t>
            </a:r>
          </a:p>
        </p:txBody>
      </p:sp>
    </p:spTree>
    <p:extLst>
      <p:ext uri="{BB962C8B-B14F-4D97-AF65-F5344CB8AC3E}">
        <p14:creationId xmlns:p14="http://schemas.microsoft.com/office/powerpoint/2010/main" val="3560557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7"/>
          <p:cNvSpPr txBox="1">
            <a:spLocks noChangeArrowheads="1"/>
          </p:cNvSpPr>
          <p:nvPr/>
        </p:nvSpPr>
        <p:spPr bwMode="auto">
          <a:xfrm>
            <a:off x="4267200" y="1295400"/>
            <a:ext cx="4724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l" rtl="0" eaLnBrk="1" hangingPunct="1"/>
            <a:r>
              <a:rPr lang="en-US" sz="1800" dirty="0"/>
              <a:t>The final product shows the percent of observations detected as water over the 11-year time series (water observations / clear observations).</a:t>
            </a:r>
          </a:p>
          <a:p>
            <a:pPr algn="l" rtl="0" eaLnBrk="1" hangingPunct="1"/>
            <a:endParaRPr lang="en-US" sz="1800" b="1" dirty="0"/>
          </a:p>
          <a:p>
            <a:pPr algn="l" rtl="0" eaLnBrk="1" hangingPunct="1"/>
            <a:r>
              <a:rPr lang="en-US" sz="1800" b="1" dirty="0"/>
              <a:t>Blue</a:t>
            </a:r>
            <a:r>
              <a:rPr lang="en-US" sz="1800" dirty="0"/>
              <a:t> = frequent water</a:t>
            </a:r>
          </a:p>
          <a:p>
            <a:pPr algn="l" rtl="0" eaLnBrk="1" hangingPunct="1"/>
            <a:r>
              <a:rPr lang="en-US" sz="1800" b="1" dirty="0"/>
              <a:t>Red/Yellow </a:t>
            </a:r>
            <a:r>
              <a:rPr lang="en-US" sz="1800" dirty="0"/>
              <a:t>= infrequent flood events</a:t>
            </a:r>
          </a:p>
          <a:p>
            <a:pPr algn="l" rtl="0" eaLnBrk="1" hangingPunct="1"/>
            <a:endParaRPr lang="en-US" sz="1800" dirty="0"/>
          </a:p>
        </p:txBody>
      </p:sp>
      <p:sp>
        <p:nvSpPr>
          <p:cNvPr id="6" name="Title 1"/>
          <p:cNvSpPr txBox="1">
            <a:spLocks/>
          </p:cNvSpPr>
          <p:nvPr/>
        </p:nvSpPr>
        <p:spPr>
          <a:xfrm>
            <a:off x="2133600" y="152400"/>
            <a:ext cx="5334000" cy="861774"/>
          </a:xfrm>
          <a:prstGeom prst="rect">
            <a:avLst/>
          </a:prstGeom>
          <a:ln w="12700">
            <a:miter lim="400000"/>
          </a:ln>
        </p:spPr>
        <p:txBody>
          <a:bodyPr wrap="square" lIns="0" tIns="0" rIns="0" bIns="0">
            <a:spAutoFit/>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l"/>
            <a:r>
              <a:rPr lang="en-US" sz="2800" b="1" dirty="0">
                <a:latin typeface="Proxima Nova Regular"/>
                <a:ea typeface="Proxima Nova Regular"/>
                <a:cs typeface="Proxima Nova Regular"/>
              </a:rPr>
              <a:t>Lake Baringo, Kenya</a:t>
            </a:r>
            <a:br>
              <a:rPr lang="en-US" sz="2800" b="1" dirty="0">
                <a:latin typeface="Proxima Nova Regular"/>
                <a:ea typeface="Proxima Nova Regular"/>
                <a:cs typeface="Proxima Nova Regular"/>
              </a:rPr>
            </a:br>
            <a:r>
              <a:rPr lang="en-US" sz="2800" b="1" dirty="0">
                <a:latin typeface="Proxima Nova Regular"/>
                <a:ea typeface="Proxima Nova Regular"/>
                <a:cs typeface="Proxima Nova Regular"/>
              </a:rPr>
              <a:t>11-year Time Series Results</a:t>
            </a: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2743200" y="1295400"/>
            <a:ext cx="1271905" cy="4465320"/>
          </a:xfrm>
          <a:prstGeom prst="rect">
            <a:avLst/>
          </a:prstGeom>
          <a:ln>
            <a:solidFill>
              <a:srgbClr val="000000"/>
            </a:solidFill>
          </a:ln>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1295400"/>
            <a:ext cx="2590800" cy="4975601"/>
          </a:xfrm>
          <a:prstGeom prst="rect">
            <a:avLst/>
          </a:prstGeom>
        </p:spPr>
      </p:pic>
      <p:pic>
        <p:nvPicPr>
          <p:cNvPr id="2" name="Picture 1"/>
          <p:cNvPicPr>
            <a:picLocks noChangeAspect="1"/>
          </p:cNvPicPr>
          <p:nvPr/>
        </p:nvPicPr>
        <p:blipFill>
          <a:blip r:embed="rId5"/>
          <a:stretch>
            <a:fillRect/>
          </a:stretch>
        </p:blipFill>
        <p:spPr>
          <a:xfrm>
            <a:off x="6553200" y="3657599"/>
            <a:ext cx="2133600" cy="2326861"/>
          </a:xfrm>
          <a:prstGeom prst="rect">
            <a:avLst/>
          </a:prstGeom>
        </p:spPr>
      </p:pic>
      <p:sp>
        <p:nvSpPr>
          <p:cNvPr id="10" name="TextBox 7"/>
          <p:cNvSpPr txBox="1">
            <a:spLocks noChangeArrowheads="1"/>
          </p:cNvSpPr>
          <p:nvPr/>
        </p:nvSpPr>
        <p:spPr bwMode="auto">
          <a:xfrm>
            <a:off x="4267200" y="3505200"/>
            <a:ext cx="22860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l" rtl="0" eaLnBrk="1" hangingPunct="1"/>
            <a:r>
              <a:rPr lang="en-US" sz="1800" dirty="0"/>
              <a:t>Flood risk can be easily inferred from the analysis results. 30-meter Landsat resolution allows detailed assessments that are far better than MODIS (250-m).</a:t>
            </a:r>
            <a:endParaRPr lang="en-US" sz="2000" b="1" dirty="0">
              <a:solidFill>
                <a:srgbClr val="FF0000"/>
              </a:solidFill>
              <a:latin typeface="Tahoma" charset="0"/>
              <a:cs typeface="Tahoma" charset="0"/>
            </a:endParaRPr>
          </a:p>
        </p:txBody>
      </p:sp>
    </p:spTree>
    <p:extLst>
      <p:ext uri="{BB962C8B-B14F-4D97-AF65-F5344CB8AC3E}">
        <p14:creationId xmlns:p14="http://schemas.microsoft.com/office/powerpoint/2010/main" val="3310260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18834" t="16972" r="25244"/>
          <a:stretch/>
        </p:blipFill>
        <p:spPr>
          <a:xfrm>
            <a:off x="76200" y="1223496"/>
            <a:ext cx="4862686" cy="4491504"/>
          </a:xfrm>
          <a:prstGeom prst="rect">
            <a:avLst/>
          </a:prstGeom>
        </p:spPr>
      </p:pic>
      <p:sp>
        <p:nvSpPr>
          <p:cNvPr id="5" name="Title 1"/>
          <p:cNvSpPr>
            <a:spLocks noGrp="1"/>
          </p:cNvSpPr>
          <p:nvPr>
            <p:ph type="title"/>
          </p:nvPr>
        </p:nvSpPr>
        <p:spPr>
          <a:xfrm>
            <a:off x="2286000" y="304800"/>
            <a:ext cx="4267200" cy="553998"/>
          </a:xfrm>
          <a:ln w="12700">
            <a:miter lim="400000"/>
          </a:ln>
        </p:spPr>
        <p:txBody>
          <a:bodyPr wrap="square" lIns="0" tIns="0" rIns="0" bIns="0">
            <a:spAutoFit/>
          </a:bodyPr>
          <a:lstStyle/>
          <a:p>
            <a:pPr algn="l"/>
            <a:r>
              <a:rPr lang="en-US" sz="3600" b="1" dirty="0">
                <a:latin typeface="Proxima Nova Regular"/>
                <a:ea typeface="Proxima Nova Regular"/>
                <a:cs typeface="Proxima Nova Regular"/>
              </a:rPr>
              <a:t>WOFS vs. CFmask</a:t>
            </a:r>
            <a:endParaRPr lang="en-US" sz="3600" b="1" dirty="0">
              <a:solidFill>
                <a:srgbClr val="FFFFFF"/>
              </a:solidFill>
              <a:latin typeface="Proxima Nova Regular"/>
              <a:ea typeface="Proxima Nova Regular"/>
              <a:cs typeface="Proxima Nova Regular"/>
            </a:endParaRPr>
          </a:p>
        </p:txBody>
      </p:sp>
      <p:sp>
        <p:nvSpPr>
          <p:cNvPr id="8" name="Content Placeholder 2"/>
          <p:cNvSpPr txBox="1">
            <a:spLocks/>
          </p:cNvSpPr>
          <p:nvPr/>
        </p:nvSpPr>
        <p:spPr bwMode="auto">
          <a:xfrm>
            <a:off x="228600" y="6248400"/>
            <a:ext cx="5791200" cy="381000"/>
          </a:xfrm>
          <a:prstGeom prst="rect">
            <a:avLst/>
          </a:prstGeom>
          <a:solidFill>
            <a:schemeClr val="accent1">
              <a:lumMod val="20000"/>
              <a:lumOff val="80000"/>
            </a:schemeClr>
          </a:solidFill>
          <a:ln w="9525">
            <a:solidFill>
              <a:schemeClr val="tx1"/>
            </a:solidFill>
            <a:miter lim="800000"/>
            <a:headEnd/>
            <a:tailEnd/>
          </a:ln>
        </p:spPr>
        <p:txBody>
          <a:bodyPr/>
          <a:lstStyle>
            <a:lvl1pPr marL="169863" indent="-169863">
              <a:defRPr sz="1000">
                <a:solidFill>
                  <a:schemeClr val="tx1"/>
                </a:solidFill>
                <a:latin typeface="Arial Unicode MS" charset="0"/>
                <a:ea typeface="ＭＳ Ｐゴシック" charset="0"/>
                <a:cs typeface="ＭＳ Ｐゴシック" charset="0"/>
              </a:defRPr>
            </a:lvl1pPr>
            <a:lvl2pPr marL="914400" indent="-457200">
              <a:defRPr sz="1000">
                <a:solidFill>
                  <a:schemeClr val="tx1"/>
                </a:solidFill>
                <a:latin typeface="Arial Unicode MS" charset="0"/>
                <a:ea typeface="ＭＳ Ｐゴシック" charset="0"/>
              </a:defRPr>
            </a:lvl2pPr>
            <a:lvl3pPr>
              <a:defRPr sz="1000">
                <a:solidFill>
                  <a:schemeClr val="tx1"/>
                </a:solidFill>
                <a:latin typeface="Arial Unicode MS" charset="0"/>
                <a:ea typeface="ＭＳ Ｐゴシック" charset="0"/>
              </a:defRPr>
            </a:lvl3pPr>
            <a:lvl4pPr>
              <a:defRPr sz="1000">
                <a:solidFill>
                  <a:schemeClr val="tx1"/>
                </a:solidFill>
                <a:latin typeface="Arial Unicode MS" charset="0"/>
                <a:ea typeface="ＭＳ Ｐゴシック" charset="0"/>
              </a:defRPr>
            </a:lvl4pPr>
            <a:lvl5pPr>
              <a:defRPr sz="1000">
                <a:solidFill>
                  <a:schemeClr val="tx1"/>
                </a:solidFill>
                <a:latin typeface="Arial Unicode MS" charset="0"/>
                <a:ea typeface="ＭＳ Ｐゴシック" charset="0"/>
              </a:defRPr>
            </a:lvl5pPr>
            <a:lvl6pPr marL="457200" eaLnBrk="0" fontAlgn="base" hangingPunct="0">
              <a:spcBef>
                <a:spcPct val="50000"/>
              </a:spcBef>
              <a:spcAft>
                <a:spcPct val="0"/>
              </a:spcAft>
              <a:defRPr sz="1000">
                <a:solidFill>
                  <a:schemeClr val="tx1"/>
                </a:solidFill>
                <a:latin typeface="Arial Unicode MS" charset="0"/>
                <a:ea typeface="ＭＳ Ｐゴシック" charset="0"/>
              </a:defRPr>
            </a:lvl6pPr>
            <a:lvl7pPr marL="914400" eaLnBrk="0" fontAlgn="base" hangingPunct="0">
              <a:spcBef>
                <a:spcPct val="50000"/>
              </a:spcBef>
              <a:spcAft>
                <a:spcPct val="0"/>
              </a:spcAft>
              <a:defRPr sz="1000">
                <a:solidFill>
                  <a:schemeClr val="tx1"/>
                </a:solidFill>
                <a:latin typeface="Arial Unicode MS" charset="0"/>
                <a:ea typeface="ＭＳ Ｐゴシック" charset="0"/>
              </a:defRPr>
            </a:lvl7pPr>
            <a:lvl8pPr marL="1371600" eaLnBrk="0" fontAlgn="base" hangingPunct="0">
              <a:spcBef>
                <a:spcPct val="50000"/>
              </a:spcBef>
              <a:spcAft>
                <a:spcPct val="0"/>
              </a:spcAft>
              <a:defRPr sz="1000">
                <a:solidFill>
                  <a:schemeClr val="tx1"/>
                </a:solidFill>
                <a:latin typeface="Arial Unicode MS" charset="0"/>
                <a:ea typeface="ＭＳ Ｐゴシック" charset="0"/>
              </a:defRPr>
            </a:lvl8pPr>
            <a:lvl9pPr marL="1828800" eaLnBrk="0" fontAlgn="base" hangingPunct="0">
              <a:spcBef>
                <a:spcPct val="50000"/>
              </a:spcBef>
              <a:spcAft>
                <a:spcPct val="0"/>
              </a:spcAft>
              <a:defRPr sz="1000">
                <a:solidFill>
                  <a:schemeClr val="tx1"/>
                </a:solidFill>
                <a:latin typeface="Arial Unicode MS" charset="0"/>
                <a:ea typeface="ＭＳ Ｐゴシック" charset="0"/>
              </a:defRPr>
            </a:lvl9pPr>
          </a:lstStyle>
          <a:p>
            <a:pPr marL="0" indent="0" defTabSz="914400">
              <a:spcBef>
                <a:spcPct val="20000"/>
              </a:spcBef>
            </a:pPr>
            <a:r>
              <a:rPr lang="en-US" sz="1800" dirty="0">
                <a:solidFill>
                  <a:srgbClr val="002569"/>
                </a:solidFill>
                <a:latin typeface="Calibri" charset="0"/>
                <a:cs typeface="Calibri" charset="0"/>
              </a:rPr>
              <a:t>Landsat 7 scene from January 4, 2015 south of Lake Baringo</a:t>
            </a:r>
          </a:p>
        </p:txBody>
      </p:sp>
      <p:sp>
        <p:nvSpPr>
          <p:cNvPr id="18" name="TextBox 17"/>
          <p:cNvSpPr txBox="1"/>
          <p:nvPr/>
        </p:nvSpPr>
        <p:spPr>
          <a:xfrm>
            <a:off x="1937765" y="5791200"/>
            <a:ext cx="1262635" cy="369332"/>
          </a:xfrm>
          <a:prstGeom prst="rect">
            <a:avLst/>
          </a:prstGeom>
          <a:noFill/>
        </p:spPr>
        <p:txBody>
          <a:bodyPr wrap="none" rtlCol="0">
            <a:spAutoFit/>
          </a:bodyPr>
          <a:lstStyle/>
          <a:p>
            <a:pPr algn="l"/>
            <a:r>
              <a:rPr lang="en-US" dirty="0">
                <a:solidFill>
                  <a:schemeClr val="tx1">
                    <a:lumMod val="50000"/>
                  </a:schemeClr>
                </a:solidFill>
              </a:rPr>
              <a:t>Lake Solai</a:t>
            </a: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18703" t="16972" r="25504"/>
          <a:stretch/>
        </p:blipFill>
        <p:spPr>
          <a:xfrm>
            <a:off x="1447800" y="1219200"/>
            <a:ext cx="4852556" cy="4492620"/>
          </a:xfrm>
          <a:prstGeom prst="rect">
            <a:avLst/>
          </a:prstGeom>
        </p:spPr>
      </p:pic>
      <p:sp>
        <p:nvSpPr>
          <p:cNvPr id="12" name="Content Placeholder 2"/>
          <p:cNvSpPr txBox="1">
            <a:spLocks/>
          </p:cNvSpPr>
          <p:nvPr/>
        </p:nvSpPr>
        <p:spPr bwMode="auto">
          <a:xfrm>
            <a:off x="5029200" y="1600200"/>
            <a:ext cx="3962400" cy="4038600"/>
          </a:xfrm>
          <a:prstGeom prst="rect">
            <a:avLst/>
          </a:prstGeom>
          <a:solidFill>
            <a:schemeClr val="accent1">
              <a:lumMod val="20000"/>
              <a:lumOff val="80000"/>
            </a:schemeClr>
          </a:solidFill>
          <a:ln w="9525">
            <a:solidFill>
              <a:schemeClr val="tx1"/>
            </a:solidFill>
            <a:miter lim="800000"/>
            <a:headEnd/>
            <a:tailEnd/>
          </a:ln>
        </p:spPr>
        <p:txBody>
          <a:bodyPr/>
          <a:lstStyle>
            <a:lvl1pPr marL="169863" indent="-169863">
              <a:defRPr sz="1000">
                <a:solidFill>
                  <a:schemeClr val="tx1"/>
                </a:solidFill>
                <a:latin typeface="Arial Unicode MS" charset="0"/>
                <a:ea typeface="ＭＳ Ｐゴシック" charset="0"/>
                <a:cs typeface="ＭＳ Ｐゴシック" charset="0"/>
              </a:defRPr>
            </a:lvl1pPr>
            <a:lvl2pPr marL="914400" indent="-457200">
              <a:defRPr sz="1000">
                <a:solidFill>
                  <a:schemeClr val="tx1"/>
                </a:solidFill>
                <a:latin typeface="Arial Unicode MS" charset="0"/>
                <a:ea typeface="ＭＳ Ｐゴシック" charset="0"/>
              </a:defRPr>
            </a:lvl2pPr>
            <a:lvl3pPr>
              <a:defRPr sz="1000">
                <a:solidFill>
                  <a:schemeClr val="tx1"/>
                </a:solidFill>
                <a:latin typeface="Arial Unicode MS" charset="0"/>
                <a:ea typeface="ＭＳ Ｐゴシック" charset="0"/>
              </a:defRPr>
            </a:lvl3pPr>
            <a:lvl4pPr>
              <a:defRPr sz="1000">
                <a:solidFill>
                  <a:schemeClr val="tx1"/>
                </a:solidFill>
                <a:latin typeface="Arial Unicode MS" charset="0"/>
                <a:ea typeface="ＭＳ Ｐゴシック" charset="0"/>
              </a:defRPr>
            </a:lvl4pPr>
            <a:lvl5pPr>
              <a:defRPr sz="1000">
                <a:solidFill>
                  <a:schemeClr val="tx1"/>
                </a:solidFill>
                <a:latin typeface="Arial Unicode MS" charset="0"/>
                <a:ea typeface="ＭＳ Ｐゴシック" charset="0"/>
              </a:defRPr>
            </a:lvl5pPr>
            <a:lvl6pPr marL="457200" eaLnBrk="0" fontAlgn="base" hangingPunct="0">
              <a:spcBef>
                <a:spcPct val="50000"/>
              </a:spcBef>
              <a:spcAft>
                <a:spcPct val="0"/>
              </a:spcAft>
              <a:defRPr sz="1000">
                <a:solidFill>
                  <a:schemeClr val="tx1"/>
                </a:solidFill>
                <a:latin typeface="Arial Unicode MS" charset="0"/>
                <a:ea typeface="ＭＳ Ｐゴシック" charset="0"/>
              </a:defRPr>
            </a:lvl6pPr>
            <a:lvl7pPr marL="914400" eaLnBrk="0" fontAlgn="base" hangingPunct="0">
              <a:spcBef>
                <a:spcPct val="50000"/>
              </a:spcBef>
              <a:spcAft>
                <a:spcPct val="0"/>
              </a:spcAft>
              <a:defRPr sz="1000">
                <a:solidFill>
                  <a:schemeClr val="tx1"/>
                </a:solidFill>
                <a:latin typeface="Arial Unicode MS" charset="0"/>
                <a:ea typeface="ＭＳ Ｐゴシック" charset="0"/>
              </a:defRPr>
            </a:lvl7pPr>
            <a:lvl8pPr marL="1371600" eaLnBrk="0" fontAlgn="base" hangingPunct="0">
              <a:spcBef>
                <a:spcPct val="50000"/>
              </a:spcBef>
              <a:spcAft>
                <a:spcPct val="0"/>
              </a:spcAft>
              <a:defRPr sz="1000">
                <a:solidFill>
                  <a:schemeClr val="tx1"/>
                </a:solidFill>
                <a:latin typeface="Arial Unicode MS" charset="0"/>
                <a:ea typeface="ＭＳ Ｐゴシック" charset="0"/>
              </a:defRPr>
            </a:lvl8pPr>
            <a:lvl9pPr marL="1828800" eaLnBrk="0" fontAlgn="base" hangingPunct="0">
              <a:spcBef>
                <a:spcPct val="50000"/>
              </a:spcBef>
              <a:spcAft>
                <a:spcPct val="0"/>
              </a:spcAft>
              <a:defRPr sz="1000">
                <a:solidFill>
                  <a:schemeClr val="tx1"/>
                </a:solidFill>
                <a:latin typeface="Arial Unicode MS" charset="0"/>
                <a:ea typeface="ＭＳ Ｐゴシック" charset="0"/>
              </a:defRPr>
            </a:lvl9pPr>
          </a:lstStyle>
          <a:p>
            <a:pPr marL="0" indent="0" defTabSz="914400">
              <a:spcBef>
                <a:spcPct val="20000"/>
              </a:spcBef>
            </a:pPr>
            <a:r>
              <a:rPr lang="en-US" sz="2000" dirty="0">
                <a:solidFill>
                  <a:srgbClr val="002569"/>
                </a:solidFill>
                <a:latin typeface="Calibri" charset="0"/>
                <a:cs typeface="Calibri" charset="0"/>
              </a:rPr>
              <a:t>The WOFS algorithm is able to detect water in places where CFmask (common land-cloud quality mask from USGS) cannot detect water. </a:t>
            </a:r>
          </a:p>
          <a:p>
            <a:pPr marL="0" indent="0" defTabSz="914400">
              <a:spcBef>
                <a:spcPct val="20000"/>
              </a:spcBef>
            </a:pPr>
            <a:endParaRPr lang="en-US" sz="2000" dirty="0">
              <a:solidFill>
                <a:srgbClr val="002569"/>
              </a:solidFill>
              <a:latin typeface="Calibri" charset="0"/>
              <a:cs typeface="Calibri" charset="0"/>
            </a:endParaRPr>
          </a:p>
          <a:p>
            <a:pPr marL="0" indent="0" defTabSz="914400">
              <a:spcBef>
                <a:spcPct val="20000"/>
              </a:spcBef>
            </a:pPr>
            <a:r>
              <a:rPr lang="en-US" sz="2000" b="1" dirty="0">
                <a:solidFill>
                  <a:srgbClr val="002569"/>
                </a:solidFill>
                <a:latin typeface="Calibri" charset="0"/>
                <a:cs typeface="Calibri" charset="0"/>
              </a:rPr>
              <a:t>Lake Solai </a:t>
            </a:r>
            <a:r>
              <a:rPr lang="en-US" sz="2000" dirty="0">
                <a:solidFill>
                  <a:srgbClr val="002569"/>
                </a:solidFill>
                <a:latin typeface="Calibri" charset="0"/>
                <a:cs typeface="Calibri" charset="0"/>
              </a:rPr>
              <a:t>(detected by WOFS but not CFmask) is a salt water lake in the Rift Valley Province of Kenya. The lake is known to be contaminated and difficult to detect from space.  </a:t>
            </a:r>
          </a:p>
        </p:txBody>
      </p:sp>
      <p:sp>
        <p:nvSpPr>
          <p:cNvPr id="15" name="Oval 14"/>
          <p:cNvSpPr/>
          <p:nvPr/>
        </p:nvSpPr>
        <p:spPr>
          <a:xfrm>
            <a:off x="739272" y="5002950"/>
            <a:ext cx="509155" cy="519546"/>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2057400" y="4989582"/>
            <a:ext cx="509155" cy="519546"/>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p:cNvCxnSpPr/>
          <p:nvPr/>
        </p:nvCxnSpPr>
        <p:spPr bwMode="auto">
          <a:xfrm flipH="1" flipV="1">
            <a:off x="1219200" y="5486400"/>
            <a:ext cx="609600" cy="304800"/>
          </a:xfrm>
          <a:prstGeom prst="straightConnector1">
            <a:avLst/>
          </a:prstGeom>
          <a:ln w="38100" cmpd="sng">
            <a:solidFill>
              <a:srgbClr val="FF0000"/>
            </a:solidFill>
            <a:headEnd type="none" w="med" len="med"/>
            <a:tailEnd type="triangle" w="med" len="lg"/>
          </a:ln>
        </p:spPr>
        <p:style>
          <a:lnRef idx="3">
            <a:schemeClr val="accent6"/>
          </a:lnRef>
          <a:fillRef idx="0">
            <a:schemeClr val="accent6"/>
          </a:fillRef>
          <a:effectRef idx="2">
            <a:schemeClr val="accent6"/>
          </a:effectRef>
          <a:fontRef idx="minor">
            <a:schemeClr val="tx1"/>
          </a:fontRef>
        </p:style>
      </p:cxnSp>
      <p:sp>
        <p:nvSpPr>
          <p:cNvPr id="19" name="TextBox 18"/>
          <p:cNvSpPr txBox="1"/>
          <p:nvPr/>
        </p:nvSpPr>
        <p:spPr>
          <a:xfrm>
            <a:off x="152400" y="1371600"/>
            <a:ext cx="877050" cy="369332"/>
          </a:xfrm>
          <a:prstGeom prst="rect">
            <a:avLst/>
          </a:prstGeom>
          <a:noFill/>
        </p:spPr>
        <p:txBody>
          <a:bodyPr wrap="none" rtlCol="0">
            <a:spAutoFit/>
          </a:bodyPr>
          <a:lstStyle/>
          <a:p>
            <a:pPr algn="l"/>
            <a:r>
              <a:rPr lang="en-US" b="1" dirty="0">
                <a:solidFill>
                  <a:schemeClr val="tx1">
                    <a:lumMod val="50000"/>
                  </a:schemeClr>
                </a:solidFill>
              </a:rPr>
              <a:t>WOFS</a:t>
            </a:r>
          </a:p>
        </p:txBody>
      </p:sp>
      <p:sp>
        <p:nvSpPr>
          <p:cNvPr id="20" name="TextBox 19"/>
          <p:cNvSpPr txBox="1"/>
          <p:nvPr/>
        </p:nvSpPr>
        <p:spPr>
          <a:xfrm>
            <a:off x="1371600" y="1371600"/>
            <a:ext cx="1095172" cy="369332"/>
          </a:xfrm>
          <a:prstGeom prst="rect">
            <a:avLst/>
          </a:prstGeom>
          <a:noFill/>
        </p:spPr>
        <p:txBody>
          <a:bodyPr wrap="none" rtlCol="0">
            <a:spAutoFit/>
          </a:bodyPr>
          <a:lstStyle/>
          <a:p>
            <a:pPr algn="l"/>
            <a:r>
              <a:rPr lang="en-US" b="1" dirty="0">
                <a:solidFill>
                  <a:schemeClr val="tx1">
                    <a:lumMod val="50000"/>
                  </a:schemeClr>
                </a:solidFill>
              </a:rPr>
              <a:t>CFmask</a:t>
            </a:r>
          </a:p>
        </p:txBody>
      </p:sp>
      <p:pic>
        <p:nvPicPr>
          <p:cNvPr id="6" name="Picture 5"/>
          <p:cNvPicPr>
            <a:picLocks noChangeAspect="1"/>
          </p:cNvPicPr>
          <p:nvPr/>
        </p:nvPicPr>
        <p:blipFill>
          <a:blip r:embed="rId5"/>
          <a:stretch>
            <a:fillRect/>
          </a:stretch>
        </p:blipFill>
        <p:spPr>
          <a:xfrm>
            <a:off x="2913370" y="1600200"/>
            <a:ext cx="1963430" cy="4191000"/>
          </a:xfrm>
          <a:prstGeom prst="rect">
            <a:avLst/>
          </a:prstGeom>
        </p:spPr>
      </p:pic>
      <p:sp>
        <p:nvSpPr>
          <p:cNvPr id="21" name="Oval 20"/>
          <p:cNvSpPr/>
          <p:nvPr/>
        </p:nvSpPr>
        <p:spPr>
          <a:xfrm>
            <a:off x="3962400" y="5029200"/>
            <a:ext cx="509155" cy="519546"/>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Arrow Connector 22"/>
          <p:cNvCxnSpPr/>
          <p:nvPr/>
        </p:nvCxnSpPr>
        <p:spPr bwMode="auto">
          <a:xfrm flipV="1">
            <a:off x="3200400" y="5486400"/>
            <a:ext cx="685800" cy="381000"/>
          </a:xfrm>
          <a:prstGeom prst="straightConnector1">
            <a:avLst/>
          </a:prstGeom>
          <a:ln w="38100" cmpd="sng">
            <a:solidFill>
              <a:srgbClr val="FF0000"/>
            </a:solidFill>
            <a:headEnd type="none" w="med" len="med"/>
            <a:tailEnd type="triangle" w="med" len="lg"/>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35954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057400" y="26313"/>
            <a:ext cx="5715000" cy="800219"/>
          </a:xfrm>
          <a:ln w="12700">
            <a:miter lim="400000"/>
          </a:ln>
        </p:spPr>
        <p:txBody>
          <a:bodyPr wrap="square" lIns="0" tIns="0" rIns="0" bIns="0">
            <a:spAutoFit/>
          </a:bodyPr>
          <a:lstStyle/>
          <a:p>
            <a:r>
              <a:rPr lang="en-US" sz="2800" dirty="0">
                <a:solidFill>
                  <a:srgbClr val="FFFFFF"/>
                </a:solidFill>
                <a:latin typeface="Proxima Nova Regular"/>
                <a:ea typeface="Proxima Nova Regular"/>
                <a:cs typeface="Proxima Nova Regular"/>
              </a:rPr>
              <a:t>Lake Chad, Africa </a:t>
            </a:r>
            <a:br>
              <a:rPr lang="en-US" sz="2800" dirty="0">
                <a:solidFill>
                  <a:srgbClr val="FFFFFF"/>
                </a:solidFill>
                <a:latin typeface="Proxima Nova Regular"/>
                <a:ea typeface="Proxima Nova Regular"/>
                <a:cs typeface="Proxima Nova Regular"/>
              </a:rPr>
            </a:br>
            <a:r>
              <a:rPr lang="en-US" sz="2400" dirty="0">
                <a:solidFill>
                  <a:srgbClr val="FFFFFF"/>
                </a:solidFill>
                <a:latin typeface="Proxima Nova Regular"/>
                <a:ea typeface="Proxima Nova Regular"/>
                <a:cs typeface="Proxima Nova Regular"/>
              </a:rPr>
              <a:t>Water </a:t>
            </a:r>
            <a:r>
              <a:rPr lang="en-US" sz="2400" dirty="0">
                <a:solidFill>
                  <a:srgbClr val="FFFFFF"/>
                </a:solidFill>
                <a:latin typeface="Proxima Nova Regular"/>
                <a:ea typeface="Proxima Nova Regular"/>
                <a:cs typeface="Proxima Nova Regular"/>
              </a:rPr>
              <a:t>Detection Demonstration</a:t>
            </a:r>
            <a:endParaRPr lang="pt-BR" sz="2400" dirty="0">
              <a:solidFill>
                <a:srgbClr val="FFFFFF"/>
              </a:solidFill>
              <a:latin typeface="Proxima Nova Regular"/>
              <a:ea typeface="Proxima Nova Regular"/>
              <a:cs typeface="Proxima Nova Regular"/>
            </a:endParaRPr>
          </a:p>
        </p:txBody>
      </p:sp>
      <p:sp>
        <p:nvSpPr>
          <p:cNvPr id="17410" name="Content Placeholder 2"/>
          <p:cNvSpPr>
            <a:spLocks noGrp="1"/>
          </p:cNvSpPr>
          <p:nvPr>
            <p:ph idx="4294967295"/>
          </p:nvPr>
        </p:nvSpPr>
        <p:spPr>
          <a:xfrm>
            <a:off x="198061" y="1066800"/>
            <a:ext cx="8793539" cy="1143000"/>
          </a:xfrm>
          <a:prstGeom prst="rect">
            <a:avLst/>
          </a:prstGeom>
        </p:spPr>
        <p:txBody>
          <a:bodyPr/>
          <a:lstStyle/>
          <a:p>
            <a:pPr marL="0" indent="0">
              <a:buNone/>
            </a:pPr>
            <a:r>
              <a:rPr lang="en-GB" sz="1800" dirty="0"/>
              <a:t>Historically large and shallow lake has shrunk by 95% from 1963 to 1998 due to increased population demand (reference United Nations). Provides water to 68 million people in 4 bordering countries. 90% of the lake’s water is provided by the Chari River in Cameroon.</a:t>
            </a:r>
            <a:endParaRPr lang="en-GB" sz="1800" dirty="0"/>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00600" y="2640409"/>
            <a:ext cx="4133215" cy="406519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62242" y="3886200"/>
            <a:ext cx="4485958" cy="2858722"/>
          </a:xfrm>
          <a:prstGeom prst="rect">
            <a:avLst/>
          </a:prstGeom>
          <a:noFill/>
          <a:ln>
            <a:noFill/>
          </a:ln>
        </p:spPr>
      </p:pic>
      <p:sp>
        <p:nvSpPr>
          <p:cNvPr id="9" name="Content Placeholder 2"/>
          <p:cNvSpPr txBox="1">
            <a:spLocks/>
          </p:cNvSpPr>
          <p:nvPr/>
        </p:nvSpPr>
        <p:spPr>
          <a:xfrm>
            <a:off x="182958" y="2514600"/>
            <a:ext cx="4236642" cy="15240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Font typeface="Arial"/>
              <a:buNone/>
            </a:pPr>
            <a:r>
              <a:rPr lang="en-GB" sz="1800" dirty="0"/>
              <a:t>Annual rainy season (May-June) gives rise to floods (Aug-Sept) which fill the lake (Oct-Jan) before evaporation during the dry season (Feb-Mar).</a:t>
            </a:r>
          </a:p>
        </p:txBody>
      </p:sp>
    </p:spTree>
    <p:extLst>
      <p:ext uri="{BB962C8B-B14F-4D97-AF65-F5344CB8AC3E}">
        <p14:creationId xmlns:p14="http://schemas.microsoft.com/office/powerpoint/2010/main" val="135470564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133600" y="152400"/>
            <a:ext cx="5715000" cy="553998"/>
          </a:xfrm>
          <a:ln w="12700">
            <a:miter lim="400000"/>
          </a:ln>
        </p:spPr>
        <p:txBody>
          <a:bodyPr wrap="square" lIns="0" tIns="0" rIns="0" bIns="0">
            <a:spAutoFit/>
          </a:bodyPr>
          <a:lstStyle/>
          <a:p>
            <a:r>
              <a:rPr lang="en-US" dirty="0">
                <a:solidFill>
                  <a:srgbClr val="FFFFFF"/>
                </a:solidFill>
                <a:latin typeface="Proxima Nova Regular"/>
                <a:ea typeface="Proxima Nova Regular"/>
                <a:cs typeface="Proxima Nova Regular"/>
              </a:rPr>
              <a:t>History of Lake Chad</a:t>
            </a:r>
            <a:endParaRPr lang="pt-BR" dirty="0">
              <a:solidFill>
                <a:srgbClr val="FFFFFF"/>
              </a:solidFill>
              <a:latin typeface="Proxima Nova Regular"/>
              <a:ea typeface="Proxima Nova Regular"/>
              <a:cs typeface="Proxima Nova Regular"/>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2909571" cy="2362200"/>
          </a:xfrm>
          <a:prstGeom prst="rect">
            <a:avLst/>
          </a:prstGeom>
          <a:noFill/>
          <a:ln>
            <a:noFill/>
          </a:ln>
        </p:spPr>
      </p:pic>
      <p:sp>
        <p:nvSpPr>
          <p:cNvPr id="11" name="Content Placeholder 2"/>
          <p:cNvSpPr txBox="1">
            <a:spLocks/>
          </p:cNvSpPr>
          <p:nvPr/>
        </p:nvSpPr>
        <p:spPr>
          <a:xfrm>
            <a:off x="152400" y="3429000"/>
            <a:ext cx="3755747" cy="7620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Font typeface="Arial"/>
              <a:buNone/>
            </a:pPr>
            <a:r>
              <a:rPr lang="en-GB" sz="1400" b="1" dirty="0"/>
              <a:t>October 1984 – Landsat 5</a:t>
            </a:r>
            <a:br>
              <a:rPr lang="en-GB" sz="1400" b="1" dirty="0"/>
            </a:br>
            <a:r>
              <a:rPr lang="en-GB" sz="1400" dirty="0"/>
              <a:t>Drought period shows dry north basin</a:t>
            </a:r>
          </a:p>
        </p:txBody>
      </p:sp>
      <p:sp>
        <p:nvSpPr>
          <p:cNvPr id="13" name="Content Placeholder 2"/>
          <p:cNvSpPr txBox="1">
            <a:spLocks/>
          </p:cNvSpPr>
          <p:nvPr/>
        </p:nvSpPr>
        <p:spPr>
          <a:xfrm>
            <a:off x="152400" y="6324600"/>
            <a:ext cx="3581400" cy="4572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Font typeface="Arial"/>
              <a:buNone/>
            </a:pPr>
            <a:r>
              <a:rPr lang="en-GB" sz="1400" b="1" dirty="0"/>
              <a:t>October 1999 – Landsat 7</a:t>
            </a:r>
            <a:br>
              <a:rPr lang="en-GB" sz="1400" b="1" dirty="0"/>
            </a:br>
            <a:r>
              <a:rPr lang="en-GB" sz="1400" dirty="0"/>
              <a:t>Rainy period shows expanded vegetation</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038600"/>
            <a:ext cx="2964815" cy="2266447"/>
          </a:xfrm>
          <a:prstGeom prst="rect">
            <a:avLst/>
          </a:prstGeom>
          <a:noFill/>
          <a:ln>
            <a:noFill/>
          </a:ln>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12975" y="1066801"/>
            <a:ext cx="5202425" cy="3962400"/>
          </a:xfrm>
          <a:prstGeom prst="rect">
            <a:avLst/>
          </a:prstGeom>
          <a:noFill/>
          <a:ln>
            <a:noFill/>
          </a:ln>
        </p:spPr>
      </p:pic>
      <p:sp>
        <p:nvSpPr>
          <p:cNvPr id="16" name="Content Placeholder 2"/>
          <p:cNvSpPr txBox="1">
            <a:spLocks/>
          </p:cNvSpPr>
          <p:nvPr/>
        </p:nvSpPr>
        <p:spPr>
          <a:xfrm>
            <a:off x="3733800" y="5105400"/>
            <a:ext cx="5257800" cy="11430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Font typeface="Arial"/>
              <a:buNone/>
            </a:pPr>
            <a:r>
              <a:rPr lang="en-GB" sz="1600" b="1" dirty="0"/>
              <a:t>September 2016 – Landsat 8</a:t>
            </a:r>
            <a:br>
              <a:rPr lang="en-GB" sz="1600" b="1" dirty="0"/>
            </a:br>
            <a:r>
              <a:rPr lang="en-GB" sz="1600" dirty="0"/>
              <a:t>Recent satellite image clearly shows the Chari River inlet (right) and the complicated shallow water areas. Much of the lake is a water-vegetation mixture, which is difficult to detect with common water algorithms, but possible with WOFS.</a:t>
            </a:r>
          </a:p>
        </p:txBody>
      </p:sp>
    </p:spTree>
    <p:extLst>
      <p:ext uri="{BB962C8B-B14F-4D97-AF65-F5344CB8AC3E}">
        <p14:creationId xmlns:p14="http://schemas.microsoft.com/office/powerpoint/2010/main" val="236492080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152400" y="1066800"/>
            <a:ext cx="8686800" cy="5715000"/>
          </a:xfrm>
          <a:prstGeom prst="rect">
            <a:avLst/>
          </a:prstGeom>
          <a:solidFill>
            <a:srgbClr val="FFFFFF"/>
          </a:solidFill>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None/>
            </a:pPr>
            <a:r>
              <a:rPr lang="en-US" sz="2000" b="1" dirty="0">
                <a:solidFill>
                  <a:schemeClr val="tx1"/>
                </a:solidFill>
                <a:latin typeface="Calibri" charset="0"/>
                <a:ea typeface="ＭＳ Ｐゴシック" charset="0"/>
                <a:cs typeface="Calibri" charset="0"/>
              </a:rPr>
              <a:t>Data Preparation</a:t>
            </a:r>
          </a:p>
          <a:p>
            <a:pPr marL="171450" indent="-171450">
              <a:buFont typeface="Wingdings" charset="2"/>
              <a:buChar char="§"/>
            </a:pPr>
            <a:r>
              <a:rPr lang="en-US" sz="2000" dirty="0">
                <a:solidFill>
                  <a:schemeClr val="tx1"/>
                </a:solidFill>
                <a:latin typeface="Calibri" charset="0"/>
                <a:ea typeface="ＭＳ Ｐゴシック" charset="0"/>
                <a:cs typeface="Calibri" charset="0"/>
              </a:rPr>
              <a:t>Southern section of Lake Chad in Cameroon</a:t>
            </a:r>
            <a:br>
              <a:rPr lang="en-US" sz="2000" dirty="0">
                <a:solidFill>
                  <a:schemeClr val="tx1"/>
                </a:solidFill>
                <a:latin typeface="Calibri" charset="0"/>
                <a:ea typeface="ＭＳ Ｐゴシック" charset="0"/>
                <a:cs typeface="Calibri" charset="0"/>
              </a:rPr>
            </a:br>
            <a:r>
              <a:rPr lang="en-US" sz="2000" dirty="0">
                <a:solidFill>
                  <a:schemeClr val="tx1"/>
                </a:solidFill>
                <a:latin typeface="Calibri" charset="0"/>
                <a:ea typeface="ＭＳ Ｐゴシック" charset="0"/>
                <a:cs typeface="Calibri" charset="0"/>
              </a:rPr>
              <a:t>including the Chari River inlet</a:t>
            </a:r>
          </a:p>
          <a:p>
            <a:pPr marL="171450" indent="-171450">
              <a:buFont typeface="Wingdings" charset="2"/>
              <a:buChar char="§"/>
            </a:pPr>
            <a:r>
              <a:rPr lang="en-US" sz="2000" dirty="0">
                <a:solidFill>
                  <a:schemeClr val="tx1"/>
                </a:solidFill>
                <a:latin typeface="Calibri" charset="0"/>
                <a:ea typeface="ＭＳ Ｐゴシック" charset="0"/>
                <a:cs typeface="Calibri" charset="0"/>
              </a:rPr>
              <a:t>Landsat 7, January 2006 to December 2015</a:t>
            </a:r>
            <a:br>
              <a:rPr lang="en-US" sz="2000" dirty="0">
                <a:solidFill>
                  <a:schemeClr val="tx1"/>
                </a:solidFill>
                <a:latin typeface="Calibri" charset="0"/>
                <a:ea typeface="ＭＳ Ｐゴシック" charset="0"/>
                <a:cs typeface="Calibri" charset="0"/>
              </a:rPr>
            </a:br>
            <a:r>
              <a:rPr lang="en-US" sz="2000" dirty="0">
                <a:solidFill>
                  <a:schemeClr val="tx1"/>
                </a:solidFill>
                <a:latin typeface="Calibri" charset="0"/>
                <a:ea typeface="ＭＳ Ｐゴシック" charset="0"/>
                <a:cs typeface="Calibri" charset="0"/>
              </a:rPr>
              <a:t>Path-Row = 185-51, 10 years, 99 original scenes</a:t>
            </a:r>
          </a:p>
          <a:p>
            <a:pPr marL="171450" indent="-171450">
              <a:buFont typeface="Wingdings" charset="2"/>
              <a:buChar char="§"/>
            </a:pPr>
            <a:r>
              <a:rPr lang="en-US" sz="2000" dirty="0">
                <a:solidFill>
                  <a:schemeClr val="tx1"/>
                </a:solidFill>
                <a:latin typeface="Calibri" charset="0"/>
                <a:ea typeface="ＭＳ Ｐゴシック" charset="0"/>
                <a:cs typeface="Calibri" charset="0"/>
              </a:rPr>
              <a:t>0.25 </a:t>
            </a:r>
            <a:r>
              <a:rPr lang="en-US" sz="2000" dirty="0">
                <a:solidFill>
                  <a:schemeClr val="tx1"/>
                </a:solidFill>
                <a:latin typeface="Calibri" charset="0"/>
                <a:ea typeface="ＭＳ Ｐゴシック" charset="0"/>
                <a:cs typeface="Calibri" charset="0"/>
              </a:rPr>
              <a:t>x 0.25 degree Data Cube “stack”</a:t>
            </a:r>
          </a:p>
          <a:p>
            <a:pPr marL="171450" indent="-171450">
              <a:buFont typeface="Wingdings" charset="2"/>
              <a:buChar char="§"/>
            </a:pPr>
            <a:r>
              <a:rPr lang="en-US" sz="2000" dirty="0">
                <a:solidFill>
                  <a:schemeClr val="tx1"/>
                </a:solidFill>
                <a:latin typeface="Calibri" charset="0"/>
                <a:ea typeface="ＭＳ Ｐゴシック" charset="0"/>
                <a:cs typeface="Calibri" charset="0"/>
              </a:rPr>
              <a:t>906</a:t>
            </a:r>
            <a:r>
              <a:rPr lang="en-US" sz="2000" dirty="0">
                <a:solidFill>
                  <a:schemeClr val="tx1"/>
                </a:solidFill>
                <a:latin typeface="Calibri" charset="0"/>
                <a:ea typeface="ＭＳ Ｐゴシック" charset="0"/>
                <a:cs typeface="Calibri" charset="0"/>
              </a:rPr>
              <a:t> x 923 x 99 = 82 million pixels total</a:t>
            </a:r>
          </a:p>
          <a:p>
            <a:pPr marL="171450" indent="-171450">
              <a:buFont typeface="Wingdings" charset="2"/>
              <a:buChar char="§"/>
            </a:pPr>
            <a:r>
              <a:rPr lang="en-US" sz="2000" dirty="0">
                <a:solidFill>
                  <a:schemeClr val="tx1"/>
                </a:solidFill>
                <a:latin typeface="Calibri" charset="0"/>
                <a:ea typeface="ＭＳ Ｐゴシック" charset="0"/>
                <a:cs typeface="Calibri" charset="0"/>
              </a:rPr>
              <a:t>1.2</a:t>
            </a:r>
            <a:r>
              <a:rPr lang="en-US" sz="2000" dirty="0">
                <a:solidFill>
                  <a:schemeClr val="tx1"/>
                </a:solidFill>
                <a:latin typeface="Calibri" charset="0"/>
                <a:ea typeface="ＭＳ Ｐゴシック" charset="0"/>
                <a:cs typeface="Calibri" charset="0"/>
              </a:rPr>
              <a:t> GB NetCDF data volume</a:t>
            </a:r>
          </a:p>
          <a:p>
            <a:pPr marL="0" indent="0">
              <a:buNone/>
            </a:pPr>
            <a:endParaRPr lang="en-US" sz="2000" dirty="0">
              <a:solidFill>
                <a:schemeClr val="tx1"/>
              </a:solidFill>
              <a:latin typeface="Calibri" charset="0"/>
              <a:ea typeface="ＭＳ Ｐゴシック" charset="0"/>
              <a:cs typeface="Calibri" charset="0"/>
            </a:endParaRPr>
          </a:p>
          <a:p>
            <a:pPr marL="0" indent="0">
              <a:buNone/>
            </a:pPr>
            <a:r>
              <a:rPr lang="en-US" sz="2000" b="1" dirty="0">
                <a:solidFill>
                  <a:schemeClr val="tx1"/>
                </a:solidFill>
                <a:latin typeface="Calibri" charset="0"/>
                <a:ea typeface="ＭＳ Ｐゴシック" charset="0"/>
                <a:cs typeface="Calibri" charset="0"/>
              </a:rPr>
              <a:t>Data Analysis</a:t>
            </a:r>
          </a:p>
          <a:p>
            <a:pPr marL="171450" indent="-171450">
              <a:buFont typeface="Wingdings" charset="2"/>
              <a:buChar char="§"/>
            </a:pPr>
            <a:r>
              <a:rPr lang="en-US" sz="2000" dirty="0">
                <a:solidFill>
                  <a:schemeClr val="tx1"/>
                </a:solidFill>
                <a:latin typeface="Calibri" charset="0"/>
                <a:ea typeface="ＭＳ Ｐゴシック" charset="0"/>
                <a:cs typeface="Calibri" charset="0"/>
              </a:rPr>
              <a:t>1.2</a:t>
            </a:r>
            <a:r>
              <a:rPr lang="en-US" sz="2000" dirty="0">
                <a:solidFill>
                  <a:schemeClr val="tx1"/>
                </a:solidFill>
                <a:latin typeface="Calibri" charset="0"/>
                <a:ea typeface="ＭＳ Ｐゴシック" charset="0"/>
                <a:cs typeface="Calibri" charset="0"/>
              </a:rPr>
              <a:t> GHz Intel processor (8-cores), 66GB RAM, Linux  computer</a:t>
            </a:r>
          </a:p>
          <a:p>
            <a:pPr marL="171450" indent="-171450">
              <a:buFont typeface="Wingdings" charset="2"/>
              <a:buChar char="§"/>
            </a:pPr>
            <a:r>
              <a:rPr lang="en-US" sz="2000" dirty="0">
                <a:solidFill>
                  <a:schemeClr val="tx1"/>
                </a:solidFill>
                <a:latin typeface="Calibri" charset="0"/>
                <a:ea typeface="ＭＳ Ｐゴシック" charset="0"/>
                <a:cs typeface="Calibri" charset="0"/>
              </a:rPr>
              <a:t>Modified Australian water detection algorithm (WOFS) uses multiple Landsat bands for 97% accuracy</a:t>
            </a:r>
          </a:p>
          <a:p>
            <a:pPr marL="171450" indent="-171450">
              <a:buFont typeface="Wingdings" charset="2"/>
              <a:buChar char="§"/>
            </a:pPr>
            <a:r>
              <a:rPr lang="en-US" sz="2000" dirty="0">
                <a:solidFill>
                  <a:schemeClr val="tx1"/>
                </a:solidFill>
                <a:latin typeface="Calibri" charset="0"/>
                <a:ea typeface="ＭＳ Ｐゴシック" charset="0"/>
                <a:cs typeface="Calibri" charset="0"/>
              </a:rPr>
              <a:t>38 seconds </a:t>
            </a:r>
            <a:r>
              <a:rPr lang="en-US" sz="2000" dirty="0">
                <a:solidFill>
                  <a:schemeClr val="tx1"/>
                </a:solidFill>
                <a:latin typeface="Calibri" charset="0"/>
                <a:ea typeface="ＭＳ Ｐゴシック" charset="0"/>
                <a:cs typeface="Calibri" charset="0"/>
              </a:rPr>
              <a:t>for a full time series (10 years) analysis</a:t>
            </a:r>
          </a:p>
        </p:txBody>
      </p:sp>
      <p:sp>
        <p:nvSpPr>
          <p:cNvPr id="6146" name="Title 1"/>
          <p:cNvSpPr>
            <a:spLocks noGrp="1"/>
          </p:cNvSpPr>
          <p:nvPr>
            <p:ph type="title"/>
          </p:nvPr>
        </p:nvSpPr>
        <p:spPr>
          <a:xfrm>
            <a:off x="2151688" y="152400"/>
            <a:ext cx="5163513" cy="492443"/>
          </a:xfrm>
          <a:ln w="12700">
            <a:miter lim="400000"/>
          </a:ln>
        </p:spPr>
        <p:txBody>
          <a:bodyPr wrap="square" lIns="0" tIns="0" rIns="0" bIns="0">
            <a:spAutoFit/>
          </a:bodyPr>
          <a:lstStyle/>
          <a:p>
            <a:r>
              <a:rPr lang="en-US" sz="3200" dirty="0">
                <a:solidFill>
                  <a:srgbClr val="FFFFFF"/>
                </a:solidFill>
                <a:latin typeface="Proxima Nova Regular"/>
                <a:ea typeface="Proxima Nova Regular"/>
                <a:cs typeface="Proxima Nova Regular"/>
              </a:rPr>
              <a:t>Preparation and Analysis </a:t>
            </a:r>
            <a:endParaRPr lang="pt-BR" sz="3200" dirty="0">
              <a:solidFill>
                <a:srgbClr val="FFFFFF"/>
              </a:solidFill>
              <a:latin typeface="Proxima Nova Regular"/>
              <a:ea typeface="Proxima Nova Regular"/>
              <a:cs typeface="Proxima Nova Regular"/>
            </a:endParaRP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15000" y="1143000"/>
            <a:ext cx="3289300" cy="3296482"/>
          </a:xfrm>
          <a:prstGeom prst="rect">
            <a:avLst/>
          </a:prstGeom>
        </p:spPr>
      </p:pic>
    </p:spTree>
    <p:extLst>
      <p:ext uri="{BB962C8B-B14F-4D97-AF65-F5344CB8AC3E}">
        <p14:creationId xmlns:p14="http://schemas.microsoft.com/office/powerpoint/2010/main" val="59381436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7"/>
          <p:cNvSpPr txBox="1">
            <a:spLocks noChangeArrowheads="1"/>
          </p:cNvSpPr>
          <p:nvPr/>
        </p:nvSpPr>
        <p:spPr bwMode="auto">
          <a:xfrm>
            <a:off x="6629400" y="1295400"/>
            <a:ext cx="23622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l" rtl="0" eaLnBrk="1" hangingPunct="1"/>
            <a:r>
              <a:rPr lang="en-US" sz="1600" dirty="0"/>
              <a:t>The product shows the percent of observations detected as water over the 10-year time series (water observations / clear observations).</a:t>
            </a:r>
          </a:p>
          <a:p>
            <a:pPr algn="l" rtl="0" eaLnBrk="1" hangingPunct="1"/>
            <a:endParaRPr lang="en-US" sz="1600" b="1" dirty="0"/>
          </a:p>
          <a:p>
            <a:pPr algn="l" rtl="0" eaLnBrk="1" hangingPunct="1"/>
            <a:r>
              <a:rPr lang="en-US" sz="1600" b="1" dirty="0"/>
              <a:t>Purple/Blue</a:t>
            </a:r>
            <a:r>
              <a:rPr lang="en-US" sz="1600" dirty="0"/>
              <a:t>:</a:t>
            </a:r>
            <a:br>
              <a:rPr lang="en-US" sz="1600" dirty="0"/>
            </a:br>
            <a:r>
              <a:rPr lang="en-US" sz="1600" dirty="0"/>
              <a:t>F</a:t>
            </a:r>
            <a:r>
              <a:rPr lang="en-US" sz="1600" dirty="0"/>
              <a:t>requent water</a:t>
            </a:r>
          </a:p>
          <a:p>
            <a:pPr algn="l" rtl="0" eaLnBrk="1" hangingPunct="1"/>
            <a:r>
              <a:rPr lang="en-US" sz="1600" b="1" dirty="0"/>
              <a:t/>
            </a:r>
            <a:br>
              <a:rPr lang="en-US" sz="1600" b="1" dirty="0"/>
            </a:br>
            <a:r>
              <a:rPr lang="en-US" sz="1600" b="1" dirty="0"/>
              <a:t>Red/Yellow:</a:t>
            </a:r>
            <a:r>
              <a:rPr lang="en-US" sz="1600" dirty="0"/>
              <a:t> </a:t>
            </a:r>
            <a:br>
              <a:rPr lang="en-US" sz="1600" dirty="0"/>
            </a:br>
            <a:r>
              <a:rPr lang="en-US" sz="1600" dirty="0"/>
              <a:t>Infrequent water and/or flood events</a:t>
            </a:r>
          </a:p>
          <a:p>
            <a:pPr algn="l" rtl="0" eaLnBrk="1" hangingPunct="1"/>
            <a:endParaRPr lang="en-US" sz="1600" dirty="0"/>
          </a:p>
        </p:txBody>
      </p:sp>
      <p:sp>
        <p:nvSpPr>
          <p:cNvPr id="6" name="Title 1"/>
          <p:cNvSpPr txBox="1">
            <a:spLocks/>
          </p:cNvSpPr>
          <p:nvPr/>
        </p:nvSpPr>
        <p:spPr>
          <a:xfrm>
            <a:off x="2133600" y="152400"/>
            <a:ext cx="5334000" cy="861774"/>
          </a:xfrm>
          <a:prstGeom prst="rect">
            <a:avLst/>
          </a:prstGeom>
          <a:ln w="12700">
            <a:miter lim="400000"/>
          </a:ln>
        </p:spPr>
        <p:txBody>
          <a:bodyPr wrap="square" lIns="0" tIns="0" rIns="0" bIns="0">
            <a:spAutoFit/>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l"/>
            <a:r>
              <a:rPr lang="en-US" sz="2800" b="1" dirty="0">
                <a:latin typeface="Proxima Nova Regular"/>
                <a:ea typeface="Proxima Nova Regular"/>
                <a:cs typeface="Proxima Nova Regular"/>
              </a:rPr>
              <a:t>Lake Chad, Cameroon, Africa</a:t>
            </a:r>
            <a:br>
              <a:rPr lang="en-US" sz="2800" b="1" dirty="0">
                <a:latin typeface="Proxima Nova Regular"/>
                <a:ea typeface="Proxima Nova Regular"/>
                <a:cs typeface="Proxima Nova Regular"/>
              </a:rPr>
            </a:br>
            <a:r>
              <a:rPr lang="en-US" sz="2800" b="1" dirty="0">
                <a:latin typeface="Proxima Nova Regular"/>
                <a:ea typeface="Proxima Nova Regular"/>
                <a:cs typeface="Proxima Nova Regular"/>
              </a:rPr>
              <a:t>10-year Time Series Results</a:t>
            </a:r>
          </a:p>
        </p:txBody>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5257800" y="1295400"/>
            <a:ext cx="1271905" cy="4465320"/>
          </a:xfrm>
          <a:prstGeom prst="rect">
            <a:avLst/>
          </a:prstGeom>
          <a:ln>
            <a:solidFill>
              <a:srgbClr val="000000"/>
            </a:solidFill>
          </a:ln>
        </p:spPr>
      </p:pic>
      <p:sp>
        <p:nvSpPr>
          <p:cNvPr id="10" name="TextBox 7"/>
          <p:cNvSpPr txBox="1">
            <a:spLocks noChangeArrowheads="1"/>
          </p:cNvSpPr>
          <p:nvPr/>
        </p:nvSpPr>
        <p:spPr bwMode="auto">
          <a:xfrm>
            <a:off x="6629400" y="4831140"/>
            <a:ext cx="2286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l" rtl="0" eaLnBrk="1" hangingPunct="1"/>
            <a:r>
              <a:rPr lang="en-US" sz="1600" dirty="0"/>
              <a:t>The lake extent varies in the western region near Nigeria. Low areas in the south experience infrequent flooding. </a:t>
            </a:r>
            <a:endParaRPr lang="en-US" sz="1800" b="1" dirty="0">
              <a:solidFill>
                <a:srgbClr val="FF0000"/>
              </a:solidFill>
              <a:latin typeface="Tahoma" charset="0"/>
              <a:cs typeface="Tahoma" charset="0"/>
            </a:endParaRPr>
          </a:p>
        </p:txBody>
      </p:sp>
      <p:pic>
        <p:nvPicPr>
          <p:cNvPr id="11" name="Picture 10"/>
          <p:cNvPicPr/>
          <p:nvPr/>
        </p:nvPicPr>
        <p:blipFill>
          <a:blip r:embed="rId4" cstate="screen">
            <a:extLst>
              <a:ext uri="{28A0092B-C50C-407E-A947-70E740481C1C}">
                <a14:useLocalDpi xmlns:a14="http://schemas.microsoft.com/office/drawing/2010/main"/>
              </a:ext>
            </a:extLst>
          </a:blip>
          <a:stretch>
            <a:fillRect/>
          </a:stretch>
        </p:blipFill>
        <p:spPr>
          <a:xfrm>
            <a:off x="152400" y="1295400"/>
            <a:ext cx="5029200" cy="5123815"/>
          </a:xfrm>
          <a:prstGeom prst="rect">
            <a:avLst/>
          </a:prstGeom>
        </p:spPr>
      </p:pic>
    </p:spTree>
    <p:extLst>
      <p:ext uri="{BB962C8B-B14F-4D97-AF65-F5344CB8AC3E}">
        <p14:creationId xmlns:p14="http://schemas.microsoft.com/office/powerpoint/2010/main" val="3312008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7"/>
          <p:cNvSpPr txBox="1">
            <a:spLocks noChangeArrowheads="1"/>
          </p:cNvSpPr>
          <p:nvPr/>
        </p:nvSpPr>
        <p:spPr bwMode="auto">
          <a:xfrm>
            <a:off x="6629400" y="1219200"/>
            <a:ext cx="2362200" cy="449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l" rtl="0" eaLnBrk="1" hangingPunct="1"/>
            <a:r>
              <a:rPr lang="en-US" sz="2200" dirty="0"/>
              <a:t>The results show the observed water area over 10 years for the full analysis region. </a:t>
            </a:r>
          </a:p>
          <a:p>
            <a:pPr algn="l" rtl="0" eaLnBrk="1" hangingPunct="1"/>
            <a:endParaRPr lang="en-US" sz="2200" dirty="0"/>
          </a:p>
          <a:p>
            <a:pPr algn="l" rtl="0" eaLnBrk="1" hangingPunct="1"/>
            <a:r>
              <a:rPr lang="en-US" sz="2200" dirty="0"/>
              <a:t>A distinct drop in water area is seen after 2008, which was a known drought period.</a:t>
            </a:r>
          </a:p>
        </p:txBody>
      </p:sp>
      <p:sp>
        <p:nvSpPr>
          <p:cNvPr id="6" name="Title 1"/>
          <p:cNvSpPr txBox="1">
            <a:spLocks/>
          </p:cNvSpPr>
          <p:nvPr/>
        </p:nvSpPr>
        <p:spPr>
          <a:xfrm>
            <a:off x="2133600" y="152400"/>
            <a:ext cx="5334000" cy="861774"/>
          </a:xfrm>
          <a:prstGeom prst="rect">
            <a:avLst/>
          </a:prstGeom>
          <a:ln w="12700">
            <a:miter lim="400000"/>
          </a:ln>
        </p:spPr>
        <p:txBody>
          <a:bodyPr wrap="square" lIns="0" tIns="0" rIns="0" bIns="0">
            <a:spAutoFit/>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l"/>
            <a:r>
              <a:rPr lang="en-US" sz="2800" b="1" dirty="0">
                <a:latin typeface="Proxima Nova Regular"/>
                <a:ea typeface="Proxima Nova Regular"/>
                <a:cs typeface="Proxima Nova Regular"/>
              </a:rPr>
              <a:t>Lake Chad, Cameroon, Africa</a:t>
            </a:r>
            <a:br>
              <a:rPr lang="en-US" sz="2800" b="1" dirty="0">
                <a:latin typeface="Proxima Nova Regular"/>
                <a:ea typeface="Proxima Nova Regular"/>
                <a:cs typeface="Proxima Nova Regular"/>
              </a:rPr>
            </a:br>
            <a:r>
              <a:rPr lang="en-US" sz="2800" b="1" dirty="0">
                <a:latin typeface="Proxima Nova Regular"/>
                <a:ea typeface="Proxima Nova Regular"/>
                <a:cs typeface="Proxima Nova Regular"/>
              </a:rPr>
              <a:t>Statistical Analysis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95400"/>
            <a:ext cx="6240433" cy="4343400"/>
          </a:xfrm>
          <a:prstGeom prst="rect">
            <a:avLst/>
          </a:prstGeom>
          <a:noFill/>
          <a:ln>
            <a:noFill/>
          </a:ln>
        </p:spPr>
      </p:pic>
      <p:sp>
        <p:nvSpPr>
          <p:cNvPr id="9" name="TextBox 7"/>
          <p:cNvSpPr txBox="1">
            <a:spLocks noChangeArrowheads="1"/>
          </p:cNvSpPr>
          <p:nvPr/>
        </p:nvSpPr>
        <p:spPr bwMode="auto">
          <a:xfrm>
            <a:off x="609600" y="5997714"/>
            <a:ext cx="5715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l" rtl="0" eaLnBrk="1" hangingPunct="1"/>
            <a:r>
              <a:rPr lang="en-US" sz="2000" dirty="0"/>
              <a:t>The </a:t>
            </a:r>
            <a:r>
              <a:rPr lang="en-US" sz="2000" dirty="0">
                <a:solidFill>
                  <a:srgbClr val="FF0000"/>
                </a:solidFill>
              </a:rPr>
              <a:t>RED trendline </a:t>
            </a:r>
            <a:r>
              <a:rPr lang="en-US" sz="2000" dirty="0"/>
              <a:t>shows an average water area loss of </a:t>
            </a:r>
            <a:r>
              <a:rPr lang="en-US" sz="2000" b="1" dirty="0"/>
              <a:t>1.4 hectares per day </a:t>
            </a:r>
            <a:r>
              <a:rPr lang="en-US" sz="2000" dirty="0"/>
              <a:t>over 10 years</a:t>
            </a:r>
          </a:p>
        </p:txBody>
      </p:sp>
    </p:spTree>
    <p:extLst>
      <p:ext uri="{BB962C8B-B14F-4D97-AF65-F5344CB8AC3E}">
        <p14:creationId xmlns:p14="http://schemas.microsoft.com/office/powerpoint/2010/main" val="1644680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209800" y="144959"/>
            <a:ext cx="5334000" cy="769441"/>
          </a:xfrm>
        </p:spPr>
        <p:txBody>
          <a:bodyPr wrap="square">
            <a:spAutoFit/>
          </a:bodyPr>
          <a:lstStyle/>
          <a:p>
            <a:pPr algn="l" eaLnBrk="1" hangingPunct="1"/>
            <a:r>
              <a:rPr lang="en-US" sz="4400" b="1" dirty="0">
                <a:latin typeface="Tahoma" charset="0"/>
                <a:ea typeface="ＭＳ Ｐゴシック" charset="0"/>
                <a:cs typeface="ＭＳ Ｐゴシック" charset="0"/>
              </a:rPr>
              <a:t>Protoypes</a:t>
            </a:r>
            <a:endParaRPr lang="en-US" sz="4800" b="1" dirty="0">
              <a:solidFill>
                <a:srgbClr val="FFD799"/>
              </a:solidFill>
              <a:latin typeface="Tahoma" charset="0"/>
              <a:ea typeface="ＭＳ Ｐゴシック" charset="0"/>
              <a:cs typeface="ＭＳ Ｐゴシック" charset="0"/>
            </a:endParaRP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sp>
        <p:nvSpPr>
          <p:cNvPr id="11" name="Content Placeholder 2"/>
          <p:cNvSpPr txBox="1">
            <a:spLocks/>
          </p:cNvSpPr>
          <p:nvPr/>
        </p:nvSpPr>
        <p:spPr>
          <a:xfrm>
            <a:off x="152400" y="1371600"/>
            <a:ext cx="8839200" cy="51054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171450" indent="-171450">
              <a:buFont typeface="Wingdings" charset="2"/>
              <a:buChar char="§"/>
            </a:pPr>
            <a:r>
              <a:rPr lang="en-US" sz="1800" b="1" dirty="0">
                <a:solidFill>
                  <a:schemeClr val="tx1"/>
                </a:solidFill>
                <a:latin typeface="Calibri" charset="0"/>
                <a:ea typeface="ＭＳ Ｐゴシック" charset="0"/>
                <a:cs typeface="Calibri" charset="0"/>
              </a:rPr>
              <a:t>Colombia</a:t>
            </a:r>
            <a:r>
              <a:rPr lang="en-US" sz="1800" dirty="0">
                <a:solidFill>
                  <a:schemeClr val="tx1"/>
                </a:solidFill>
                <a:latin typeface="Calibri" charset="0"/>
                <a:ea typeface="ＭＳ Ｐゴシック" charset="0"/>
                <a:cs typeface="Calibri" charset="0"/>
              </a:rPr>
              <a:t> – The government (IDEAM) and university (Andes) have made considerable progress in learning how to create and use Data Cubes! A complete country-level Landsat Data Cube (25,000 scenes back to year 2000) will be ready by 2017. Land change detection and water detection are the primary application needs. Future plans will add many more datasets and </a:t>
            </a:r>
            <a:r>
              <a:rPr lang="en-US" sz="1800" dirty="0">
                <a:solidFill>
                  <a:schemeClr val="tx1"/>
                </a:solidFill>
                <a:latin typeface="Calibri" charset="0"/>
                <a:ea typeface="ＭＳ Ｐゴシック" charset="0"/>
                <a:cs typeface="Calibri" charset="0"/>
              </a:rPr>
              <a:t>applications. </a:t>
            </a:r>
          </a:p>
          <a:p>
            <a:pPr marL="171450" indent="-171450">
              <a:buFont typeface="Wingdings" charset="2"/>
              <a:buChar char="§"/>
            </a:pPr>
            <a:r>
              <a:rPr lang="en-US" sz="1800" b="1" dirty="0">
                <a:solidFill>
                  <a:schemeClr val="tx1"/>
                </a:solidFill>
                <a:latin typeface="Calibri" charset="0"/>
                <a:ea typeface="ＭＳ Ｐゴシック" charset="0"/>
                <a:cs typeface="Calibri" charset="0"/>
              </a:rPr>
              <a:t>Kenya</a:t>
            </a:r>
            <a:r>
              <a:rPr lang="en-US" sz="1800" dirty="0">
                <a:solidFill>
                  <a:schemeClr val="tx1"/>
                </a:solidFill>
                <a:latin typeface="Calibri" charset="0"/>
                <a:ea typeface="ＭＳ Ｐゴシック" charset="0"/>
                <a:cs typeface="Calibri" charset="0"/>
              </a:rPr>
              <a:t> – Recent changes in the government have caused uncertainty in the plans for a Data Cube project in 2017. Australia and Clinton Foundation have terminated their work.</a:t>
            </a:r>
          </a:p>
          <a:p>
            <a:pPr marL="171450" indent="-171450">
              <a:buFont typeface="Wingdings" charset="2"/>
              <a:buChar char="§"/>
            </a:pPr>
            <a:r>
              <a:rPr lang="en-US" sz="1800" b="1" dirty="0">
                <a:solidFill>
                  <a:schemeClr val="tx1"/>
                </a:solidFill>
                <a:latin typeface="Calibri" charset="0"/>
                <a:ea typeface="ＭＳ Ｐゴシック" charset="0"/>
                <a:cs typeface="Calibri" charset="0"/>
              </a:rPr>
              <a:t>Lake Chad, Africa </a:t>
            </a:r>
            <a:r>
              <a:rPr lang="en-US" sz="1800" dirty="0">
                <a:solidFill>
                  <a:schemeClr val="tx1"/>
                </a:solidFill>
                <a:latin typeface="Calibri" charset="0"/>
                <a:ea typeface="ＭＳ Ｐゴシック" charset="0"/>
                <a:cs typeface="Calibri" charset="0"/>
              </a:rPr>
              <a:t>– Considerable interest from World Bank in using a Data Cube for time series analysis of land and water in the Lake Chad region. Possible project to begin in mid-2017, pending approval. </a:t>
            </a:r>
            <a:endParaRPr lang="en-US" sz="1800" dirty="0">
              <a:solidFill>
                <a:srgbClr val="FF0000"/>
              </a:solidFill>
              <a:latin typeface="Calibri" charset="0"/>
              <a:ea typeface="ＭＳ Ｐゴシック" charset="0"/>
              <a:cs typeface="Calibri" charset="0"/>
            </a:endParaRPr>
          </a:p>
          <a:p>
            <a:pPr marL="171450" indent="-171450">
              <a:buFont typeface="Wingdings" charset="2"/>
              <a:buChar char="§"/>
            </a:pPr>
            <a:r>
              <a:rPr lang="en-US" sz="1800" b="1" dirty="0">
                <a:solidFill>
                  <a:schemeClr val="tx1"/>
                </a:solidFill>
                <a:latin typeface="Calibri" charset="0"/>
                <a:ea typeface="ＭＳ Ｐゴシック" charset="0"/>
                <a:cs typeface="Calibri" charset="0"/>
              </a:rPr>
              <a:t>Asia Mekong </a:t>
            </a:r>
            <a:r>
              <a:rPr lang="en-US" sz="1800" dirty="0">
                <a:solidFill>
                  <a:schemeClr val="tx1"/>
                </a:solidFill>
                <a:latin typeface="Calibri" charset="0"/>
                <a:ea typeface="ＭＳ Ｐゴシック" charset="0"/>
                <a:cs typeface="Calibri" charset="0"/>
              </a:rPr>
              <a:t>– Investigating possible project with SERVIR and JAXA to serve Data Cubes to the Mekong region.</a:t>
            </a:r>
            <a:endParaRPr lang="en-US" sz="1800" dirty="0">
              <a:solidFill>
                <a:srgbClr val="FF0000"/>
              </a:solidFill>
              <a:latin typeface="Calibri" charset="0"/>
              <a:ea typeface="ＭＳ Ｐゴシック" charset="0"/>
              <a:cs typeface="Calibri" charset="0"/>
            </a:endParaRPr>
          </a:p>
          <a:p>
            <a:pPr marL="171450" indent="-171450">
              <a:buFont typeface="Wingdings" charset="2"/>
              <a:buChar char="§"/>
            </a:pPr>
            <a:r>
              <a:rPr lang="en-US" sz="1800" b="1" dirty="0">
                <a:solidFill>
                  <a:schemeClr val="tx1"/>
                </a:solidFill>
                <a:latin typeface="Calibri" charset="0"/>
                <a:ea typeface="ＭＳ Ｐゴシック" charset="0"/>
                <a:cs typeface="Calibri" charset="0"/>
              </a:rPr>
              <a:t>Balkans</a:t>
            </a:r>
            <a:r>
              <a:rPr lang="en-US" sz="1800" dirty="0">
                <a:solidFill>
                  <a:schemeClr val="tx1"/>
                </a:solidFill>
                <a:latin typeface="Calibri" charset="0"/>
                <a:ea typeface="ＭＳ Ｐゴシック" charset="0"/>
                <a:cs typeface="Calibri" charset="0"/>
              </a:rPr>
              <a:t> – Recent proposal submitted to World Bank to develop a Data Cube to support multiple applications in Albania. Proposed project to begin in mid-2017. </a:t>
            </a:r>
          </a:p>
          <a:p>
            <a:pPr marL="171450" indent="-171450">
              <a:buFont typeface="Wingdings" charset="2"/>
              <a:buChar char="§"/>
            </a:pPr>
            <a:r>
              <a:rPr lang="en-US" sz="1800" b="1" dirty="0">
                <a:solidFill>
                  <a:schemeClr val="tx1"/>
                </a:solidFill>
                <a:latin typeface="Calibri" charset="0"/>
                <a:ea typeface="ＭＳ Ｐゴシック" charset="0"/>
                <a:cs typeface="Calibri" charset="0"/>
              </a:rPr>
              <a:t>Switzerland</a:t>
            </a:r>
            <a:r>
              <a:rPr lang="en-US" sz="1800" dirty="0">
                <a:solidFill>
                  <a:schemeClr val="tx1"/>
                </a:solidFill>
                <a:latin typeface="Calibri" charset="0"/>
                <a:ea typeface="ＭＳ Ｐゴシック" charset="0"/>
                <a:cs typeface="Calibri" charset="0"/>
              </a:rPr>
              <a:t> – SEO approached by UNEP GRID Geneva and the Univ. of Geneva to develop a Data Cube pilot project. Significant computing and programming resources exist, so little effort is needed to get them started.</a:t>
            </a:r>
            <a:endParaRPr lang="en-US" sz="1800" dirty="0">
              <a:solidFill>
                <a:srgbClr val="FF0000"/>
              </a:solidFill>
              <a:latin typeface="Calibri" charset="0"/>
              <a:ea typeface="ＭＳ Ｐゴシック" charset="0"/>
              <a:cs typeface="Calibri" charset="0"/>
            </a:endParaRPr>
          </a:p>
        </p:txBody>
      </p:sp>
    </p:spTree>
    <p:extLst>
      <p:ext uri="{BB962C8B-B14F-4D97-AF65-F5344CB8AC3E}">
        <p14:creationId xmlns:p14="http://schemas.microsoft.com/office/powerpoint/2010/main" val="2789242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490" y="89030"/>
            <a:ext cx="5486400" cy="923330"/>
          </a:xfrm>
          <a:ln w="12700">
            <a:miter lim="400000"/>
          </a:ln>
        </p:spPr>
        <p:txBody>
          <a:bodyPr wrap="square" lIns="0" tIns="0" rIns="0" bIns="0">
            <a:spAutoFit/>
          </a:bodyPr>
          <a:lstStyle/>
          <a:p>
            <a:pPr algn="l"/>
            <a:r>
              <a:rPr lang="en-US" sz="4000" b="1" dirty="0">
                <a:latin typeface="Proxima Nova Regular"/>
                <a:ea typeface="Proxima Nova Regular"/>
                <a:cs typeface="Proxima Nova Regular"/>
              </a:rPr>
              <a:t>CEOS Data Cubes</a:t>
            </a:r>
            <a:br>
              <a:rPr lang="en-US" sz="4000" b="1" dirty="0">
                <a:latin typeface="Proxima Nova Regular"/>
                <a:ea typeface="Proxima Nova Regular"/>
                <a:cs typeface="Proxima Nova Regular"/>
              </a:rPr>
            </a:br>
            <a:r>
              <a:rPr lang="en-US" sz="2000" b="1" i="1" dirty="0">
                <a:latin typeface="Proxima Nova Regular"/>
                <a:ea typeface="Proxima Nova Regular"/>
                <a:cs typeface="Proxima Nova Regular"/>
              </a:rPr>
              <a:t>An open source data platform for the future</a:t>
            </a:r>
          </a:p>
        </p:txBody>
      </p:sp>
      <p:sp>
        <p:nvSpPr>
          <p:cNvPr id="5" name="Content Placeholder 2"/>
          <p:cNvSpPr txBox="1">
            <a:spLocks/>
          </p:cNvSpPr>
          <p:nvPr/>
        </p:nvSpPr>
        <p:spPr bwMode="auto">
          <a:xfrm>
            <a:off x="76200" y="1219200"/>
            <a:ext cx="4929142" cy="5523161"/>
          </a:xfrm>
          <a:prstGeom prst="rect">
            <a:avLst/>
          </a:prstGeom>
          <a:noFill/>
          <a:ln w="9525">
            <a:noFill/>
            <a:miter lim="800000"/>
            <a:headEnd/>
            <a:tailEnd/>
          </a:ln>
        </p:spPr>
        <p:txBody>
          <a:bodyPr/>
          <a:lstStyle>
            <a:lvl1pPr marL="169863" indent="-169863">
              <a:defRPr sz="1000">
                <a:solidFill>
                  <a:schemeClr val="tx1"/>
                </a:solidFill>
                <a:latin typeface="Arial Unicode MS" charset="0"/>
                <a:ea typeface="ＭＳ Ｐゴシック" charset="0"/>
                <a:cs typeface="ＭＳ Ｐゴシック" charset="0"/>
              </a:defRPr>
            </a:lvl1pPr>
            <a:lvl2pPr marL="914400" indent="-457200">
              <a:defRPr sz="1000">
                <a:solidFill>
                  <a:schemeClr val="tx1"/>
                </a:solidFill>
                <a:latin typeface="Arial Unicode MS" charset="0"/>
                <a:ea typeface="ＭＳ Ｐゴシック" charset="0"/>
              </a:defRPr>
            </a:lvl2pPr>
            <a:lvl3pPr>
              <a:defRPr sz="1000">
                <a:solidFill>
                  <a:schemeClr val="tx1"/>
                </a:solidFill>
                <a:latin typeface="Arial Unicode MS" charset="0"/>
                <a:ea typeface="ＭＳ Ｐゴシック" charset="0"/>
              </a:defRPr>
            </a:lvl3pPr>
            <a:lvl4pPr>
              <a:defRPr sz="1000">
                <a:solidFill>
                  <a:schemeClr val="tx1"/>
                </a:solidFill>
                <a:latin typeface="Arial Unicode MS" charset="0"/>
                <a:ea typeface="ＭＳ Ｐゴシック" charset="0"/>
              </a:defRPr>
            </a:lvl4pPr>
            <a:lvl5pPr>
              <a:defRPr sz="1000">
                <a:solidFill>
                  <a:schemeClr val="tx1"/>
                </a:solidFill>
                <a:latin typeface="Arial Unicode MS" charset="0"/>
                <a:ea typeface="ＭＳ Ｐゴシック" charset="0"/>
              </a:defRPr>
            </a:lvl5pPr>
            <a:lvl6pPr marL="457200" eaLnBrk="0" fontAlgn="base" hangingPunct="0">
              <a:spcBef>
                <a:spcPct val="50000"/>
              </a:spcBef>
              <a:spcAft>
                <a:spcPct val="0"/>
              </a:spcAft>
              <a:defRPr sz="1000">
                <a:solidFill>
                  <a:schemeClr val="tx1"/>
                </a:solidFill>
                <a:latin typeface="Arial Unicode MS" charset="0"/>
                <a:ea typeface="ＭＳ Ｐゴシック" charset="0"/>
              </a:defRPr>
            </a:lvl6pPr>
            <a:lvl7pPr marL="914400" eaLnBrk="0" fontAlgn="base" hangingPunct="0">
              <a:spcBef>
                <a:spcPct val="50000"/>
              </a:spcBef>
              <a:spcAft>
                <a:spcPct val="0"/>
              </a:spcAft>
              <a:defRPr sz="1000">
                <a:solidFill>
                  <a:schemeClr val="tx1"/>
                </a:solidFill>
                <a:latin typeface="Arial Unicode MS" charset="0"/>
                <a:ea typeface="ＭＳ Ｐゴシック" charset="0"/>
              </a:defRPr>
            </a:lvl7pPr>
            <a:lvl8pPr marL="1371600" eaLnBrk="0" fontAlgn="base" hangingPunct="0">
              <a:spcBef>
                <a:spcPct val="50000"/>
              </a:spcBef>
              <a:spcAft>
                <a:spcPct val="0"/>
              </a:spcAft>
              <a:defRPr sz="1000">
                <a:solidFill>
                  <a:schemeClr val="tx1"/>
                </a:solidFill>
                <a:latin typeface="Arial Unicode MS" charset="0"/>
                <a:ea typeface="ＭＳ Ｐゴシック" charset="0"/>
              </a:defRPr>
            </a:lvl8pPr>
            <a:lvl9pPr marL="1828800" eaLnBrk="0" fontAlgn="base" hangingPunct="0">
              <a:spcBef>
                <a:spcPct val="50000"/>
              </a:spcBef>
              <a:spcAft>
                <a:spcPct val="0"/>
              </a:spcAft>
              <a:defRPr sz="1000">
                <a:solidFill>
                  <a:schemeClr val="tx1"/>
                </a:solidFill>
                <a:latin typeface="Arial Unicode MS" charset="0"/>
                <a:ea typeface="ＭＳ Ｐゴシック" charset="0"/>
              </a:defRPr>
            </a:lvl9pPr>
          </a:lstStyle>
          <a:p>
            <a:pPr marL="166688" indent="-166688" defTabSz="914400">
              <a:spcBef>
                <a:spcPct val="20000"/>
              </a:spcBef>
              <a:buFont typeface="Arial"/>
              <a:buChar char="•"/>
            </a:pPr>
            <a:r>
              <a:rPr lang="en-US" sz="1600" b="1" kern="0" dirty="0">
                <a:solidFill>
                  <a:srgbClr val="002569"/>
                </a:solidFill>
                <a:latin typeface="Calibri" charset="0"/>
                <a:cs typeface="Calibri" charset="0"/>
              </a:rPr>
              <a:t>The Data Problem ... </a:t>
            </a:r>
            <a:r>
              <a:rPr lang="en-US" sz="1600" kern="0" dirty="0">
                <a:solidFill>
                  <a:srgbClr val="002569"/>
                </a:solidFill>
                <a:latin typeface="Calibri" charset="0"/>
                <a:cs typeface="Calibri" charset="0"/>
              </a:rPr>
              <a:t>Global users lack the knowledge and infrastructure to support the growing volumes of satellite data which can support critical decisions</a:t>
            </a:r>
            <a:endParaRPr lang="en-US" sz="1600" b="1" kern="0" dirty="0">
              <a:solidFill>
                <a:srgbClr val="002569"/>
              </a:solidFill>
              <a:latin typeface="Calibri" charset="0"/>
              <a:cs typeface="Calibri" charset="0"/>
            </a:endParaRPr>
          </a:p>
          <a:p>
            <a:pPr marL="166688" indent="-166688" defTabSz="914400">
              <a:spcBef>
                <a:spcPct val="20000"/>
              </a:spcBef>
              <a:buFont typeface="Arial"/>
              <a:buChar char="•"/>
            </a:pPr>
            <a:r>
              <a:rPr lang="en-US" sz="1600" b="1" kern="0" dirty="0">
                <a:solidFill>
                  <a:srgbClr val="002569"/>
                </a:solidFill>
                <a:latin typeface="Calibri" charset="0"/>
                <a:cs typeface="Calibri" charset="0"/>
              </a:rPr>
              <a:t>Data Cubes ... </a:t>
            </a:r>
            <a:r>
              <a:rPr lang="en-US" sz="1600" kern="0" dirty="0">
                <a:solidFill>
                  <a:srgbClr val="002569"/>
                </a:solidFill>
                <a:latin typeface="Calibri" charset="0"/>
                <a:cs typeface="Calibri" charset="0"/>
              </a:rPr>
              <a:t>Traditional scene-based data can be put into time-series multi-dimensional (space, time, data type) stacks of spatially aligned pixels that are ready for immediate analysis</a:t>
            </a:r>
          </a:p>
          <a:p>
            <a:pPr marL="166688" indent="-166688" defTabSz="914400">
              <a:spcBef>
                <a:spcPct val="20000"/>
              </a:spcBef>
              <a:buFont typeface="Arial"/>
              <a:buChar char="•"/>
            </a:pPr>
            <a:r>
              <a:rPr lang="en-US" sz="1600" b="1" kern="0" dirty="0">
                <a:solidFill>
                  <a:srgbClr val="002569"/>
                </a:solidFill>
                <a:latin typeface="Calibri" charset="0"/>
                <a:cs typeface="Calibri" charset="0"/>
              </a:rPr>
              <a:t>Proven concept </a:t>
            </a:r>
            <a:r>
              <a:rPr lang="en-US" sz="1600" kern="0" dirty="0">
                <a:solidFill>
                  <a:srgbClr val="002569"/>
                </a:solidFill>
                <a:latin typeface="Calibri" charset="0"/>
                <a:cs typeface="Calibri" charset="0"/>
              </a:rPr>
              <a:t>... Initially developed in Australia and planned for the future Landsat archive, CEOS is evolving the open source Data Cube platform into a global resource that is compatible with multiple datasets and can be deployed locally or on the cloud</a:t>
            </a:r>
          </a:p>
          <a:p>
            <a:pPr marL="166688" indent="-166688" defTabSz="914400">
              <a:spcBef>
                <a:spcPct val="20000"/>
              </a:spcBef>
              <a:buFont typeface="Arial"/>
              <a:buChar char="•"/>
            </a:pPr>
            <a:r>
              <a:rPr lang="en-US" sz="1600" b="1" kern="0" dirty="0">
                <a:solidFill>
                  <a:srgbClr val="002569"/>
                </a:solidFill>
                <a:latin typeface="Calibri" charset="0"/>
                <a:cs typeface="Calibri" charset="0"/>
              </a:rPr>
              <a:t>Computational efficiency </a:t>
            </a:r>
            <a:r>
              <a:rPr lang="en-US" sz="1600" kern="0" dirty="0">
                <a:solidFill>
                  <a:srgbClr val="002569"/>
                </a:solidFill>
                <a:latin typeface="Calibri" charset="0"/>
                <a:cs typeface="Calibri" charset="0"/>
              </a:rPr>
              <a:t>... The Data Cube platform takes advantage of modern computing technologies (e.g. cloud computers, parallel processing, APIs).</a:t>
            </a:r>
          </a:p>
          <a:p>
            <a:pPr marL="166688" indent="-166688" defTabSz="914400">
              <a:spcBef>
                <a:spcPct val="20000"/>
              </a:spcBef>
              <a:buFont typeface="Arial"/>
              <a:buChar char="•"/>
            </a:pPr>
            <a:r>
              <a:rPr lang="en-US" sz="1600" b="1" kern="0" dirty="0">
                <a:solidFill>
                  <a:srgbClr val="002569"/>
                </a:solidFill>
                <a:latin typeface="Calibri" charset="0"/>
                <a:cs typeface="Calibri" charset="0"/>
              </a:rPr>
              <a:t>Infinite applications</a:t>
            </a:r>
            <a:r>
              <a:rPr lang="en-US" sz="1600" kern="0" dirty="0">
                <a:solidFill>
                  <a:srgbClr val="002569"/>
                </a:solidFill>
                <a:latin typeface="Calibri" charset="0"/>
                <a:cs typeface="Calibri" charset="0"/>
              </a:rPr>
              <a:t> ... The Data Cube platform  reduces data preparation time, allows time series analyses, and increases interoperability of multiple datasets to support an infinite number of applications</a:t>
            </a:r>
          </a:p>
          <a:p>
            <a:pPr marL="166688" indent="-166688" defTabSz="914400">
              <a:spcBef>
                <a:spcPct val="20000"/>
              </a:spcBef>
              <a:buFont typeface="Arial"/>
              <a:buChar char="•"/>
            </a:pPr>
            <a:r>
              <a:rPr lang="en-US" sz="1600" b="1" kern="0" dirty="0">
                <a:solidFill>
                  <a:srgbClr val="002569"/>
                </a:solidFill>
                <a:latin typeface="Calibri" charset="0"/>
                <a:cs typeface="Calibri" charset="0"/>
              </a:rPr>
              <a:t>Prototypes</a:t>
            </a:r>
            <a:r>
              <a:rPr lang="en-US" sz="1600" kern="0" dirty="0">
                <a:solidFill>
                  <a:srgbClr val="002569"/>
                </a:solidFill>
                <a:latin typeface="Calibri" charset="0"/>
                <a:cs typeface="Calibri" charset="0"/>
              </a:rPr>
              <a:t> ... Currently being tested in Colombia and Switzerland with plans for Africa and the Balkans.</a:t>
            </a:r>
          </a:p>
          <a:p>
            <a:pPr marL="166688" indent="-166688" defTabSz="914400">
              <a:spcBef>
                <a:spcPct val="20000"/>
              </a:spcBef>
              <a:buFont typeface="Arial"/>
              <a:buChar char="•"/>
            </a:pPr>
            <a:endParaRPr lang="en-US" sz="1600" kern="0" dirty="0">
              <a:solidFill>
                <a:srgbClr val="002569"/>
              </a:solidFill>
              <a:latin typeface="Calibri" charset="0"/>
              <a:cs typeface="Calibri" charset="0"/>
            </a:endParaRPr>
          </a:p>
        </p:txBody>
      </p:sp>
      <p:pic>
        <p:nvPicPr>
          <p:cNvPr id="8" name="Picture 7"/>
          <p:cNvPicPr>
            <a:picLocks noChangeAspect="1"/>
          </p:cNvPicPr>
          <p:nvPr/>
        </p:nvPicPr>
        <p:blipFill>
          <a:blip r:embed="rId3"/>
          <a:stretch>
            <a:fillRect/>
          </a:stretch>
        </p:blipFill>
        <p:spPr>
          <a:xfrm>
            <a:off x="7054950" y="1356485"/>
            <a:ext cx="2073372" cy="2073372"/>
          </a:xfrm>
          <a:prstGeom prst="rect">
            <a:avLst/>
          </a:prstGeom>
        </p:spPr>
      </p:pic>
      <p:pic>
        <p:nvPicPr>
          <p:cNvPr id="3" name="Picture 2" descr="Cube_Layer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8308" y="1356485"/>
            <a:ext cx="1704702" cy="2394865"/>
          </a:xfrm>
          <a:prstGeom prst="rect">
            <a:avLst/>
          </a:prstGeom>
        </p:spPr>
      </p:pic>
      <p:cxnSp>
        <p:nvCxnSpPr>
          <p:cNvPr id="9" name="Straight Arrow Connector 8"/>
          <p:cNvCxnSpPr/>
          <p:nvPr/>
        </p:nvCxnSpPr>
        <p:spPr bwMode="auto">
          <a:xfrm>
            <a:off x="5721925" y="2343820"/>
            <a:ext cx="1496090" cy="0"/>
          </a:xfrm>
          <a:prstGeom prst="straightConnector1">
            <a:avLst/>
          </a:prstGeom>
          <a:ln w="76200">
            <a:solidFill>
              <a:srgbClr val="FF0000"/>
            </a:solidFill>
            <a:headEnd type="none" w="med" len="med"/>
            <a:tailEnd type="triangle" w="med" len="lg"/>
          </a:ln>
        </p:spPr>
        <p:style>
          <a:lnRef idx="3">
            <a:schemeClr val="accent6"/>
          </a:lnRef>
          <a:fillRef idx="0">
            <a:schemeClr val="accent6"/>
          </a:fillRef>
          <a:effectRef idx="2">
            <a:schemeClr val="accent6"/>
          </a:effectRef>
          <a:fontRef idx="minor">
            <a:schemeClr val="tx1"/>
          </a:fontRef>
        </p:style>
      </p:cxnSp>
      <p:pic>
        <p:nvPicPr>
          <p:cNvPr id="14" name="Picture 13"/>
          <p:cNvPicPr/>
          <p:nvPr/>
        </p:nvPicPr>
        <p:blipFill>
          <a:blip r:embed="rId5">
            <a:extLst>
              <a:ext uri="{28A0092B-C50C-407E-A947-70E740481C1C}">
                <a14:useLocalDpi xmlns:a14="http://schemas.microsoft.com/office/drawing/2010/main" val="0"/>
              </a:ext>
            </a:extLst>
          </a:blip>
          <a:srcRect/>
          <a:stretch>
            <a:fillRect/>
          </a:stretch>
        </p:blipFill>
        <p:spPr bwMode="auto">
          <a:xfrm>
            <a:off x="5005342" y="4085640"/>
            <a:ext cx="4038600" cy="2438400"/>
          </a:xfrm>
          <a:prstGeom prst="rect">
            <a:avLst/>
          </a:prstGeom>
          <a:noFill/>
          <a:ln>
            <a:noFill/>
          </a:ln>
          <a:extLst>
            <a:ext uri="{FAA26D3D-D897-4be2-8F04-BA451C77F1D7}">
              <ma14:placeholderFlag xmlns:ma14="http://schemas.microsoft.com/office/mac/drawingml/2011/main"/>
            </a:ext>
          </a:extLst>
        </p:spPr>
      </p:pic>
      <p:sp>
        <p:nvSpPr>
          <p:cNvPr id="6" name="Rectangle 5"/>
          <p:cNvSpPr/>
          <p:nvPr/>
        </p:nvSpPr>
        <p:spPr>
          <a:xfrm>
            <a:off x="6529515" y="3358744"/>
            <a:ext cx="2595355" cy="338554"/>
          </a:xfrm>
          <a:prstGeom prst="rect">
            <a:avLst/>
          </a:prstGeom>
        </p:spPr>
        <p:txBody>
          <a:bodyPr wrap="none">
            <a:spAutoFit/>
          </a:bodyPr>
          <a:lstStyle/>
          <a:p>
            <a:r>
              <a:rPr lang="en-US" sz="1600" b="1"/>
              <a:t>http://www.ceos-cube.org</a:t>
            </a:r>
          </a:p>
        </p:txBody>
      </p:sp>
    </p:spTree>
    <p:extLst>
      <p:ext uri="{BB962C8B-B14F-4D97-AF65-F5344CB8AC3E}">
        <p14:creationId xmlns:p14="http://schemas.microsoft.com/office/powerpoint/2010/main" val="203562513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286000" y="152400"/>
            <a:ext cx="5334000" cy="707886"/>
          </a:xfrm>
        </p:spPr>
        <p:txBody>
          <a:bodyPr wrap="square">
            <a:spAutoFit/>
          </a:bodyPr>
          <a:lstStyle/>
          <a:p>
            <a:pPr algn="l" eaLnBrk="1" hangingPunct="1"/>
            <a:r>
              <a:rPr lang="en-US" sz="4000" b="1" dirty="0">
                <a:latin typeface="Tahoma" charset="0"/>
                <a:ea typeface="ＭＳ Ｐゴシック" charset="0"/>
                <a:cs typeface="ＭＳ Ｐゴシック" charset="0"/>
              </a:rPr>
              <a:t>Applications</a:t>
            </a:r>
            <a:endParaRPr lang="en-US" sz="4400" b="1" dirty="0">
              <a:solidFill>
                <a:srgbClr val="FFD799"/>
              </a:solidFill>
              <a:latin typeface="Tahoma" charset="0"/>
              <a:ea typeface="ＭＳ Ｐゴシック" charset="0"/>
              <a:cs typeface="ＭＳ Ｐゴシック" charset="0"/>
            </a:endParaRP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sp>
        <p:nvSpPr>
          <p:cNvPr id="11" name="Content Placeholder 2"/>
          <p:cNvSpPr txBox="1">
            <a:spLocks/>
          </p:cNvSpPr>
          <p:nvPr/>
        </p:nvSpPr>
        <p:spPr>
          <a:xfrm>
            <a:off x="152400" y="1371600"/>
            <a:ext cx="8839200" cy="51054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171450" indent="-171450">
              <a:buFont typeface="Wingdings" charset="2"/>
              <a:buChar char="§"/>
            </a:pPr>
            <a:r>
              <a:rPr lang="en-US" sz="2000" b="1" dirty="0">
                <a:solidFill>
                  <a:schemeClr val="tx1"/>
                </a:solidFill>
                <a:latin typeface="Calibri" charset="0"/>
                <a:ea typeface="ＭＳ Ｐゴシック" charset="0"/>
                <a:cs typeface="Calibri" charset="0"/>
              </a:rPr>
              <a:t>Cloud Filtering </a:t>
            </a:r>
            <a:r>
              <a:rPr lang="en-US" sz="2000" dirty="0">
                <a:solidFill>
                  <a:schemeClr val="tx1"/>
                </a:solidFill>
                <a:latin typeface="Calibri" charset="0"/>
                <a:ea typeface="ＭＳ Ｐゴシック" charset="0"/>
                <a:cs typeface="Calibri" charset="0"/>
              </a:rPr>
              <a:t>– High priority need of most optical data users. SEO has developed a custom mosaic user interface and is working on concepts for QGIS plugins.</a:t>
            </a:r>
          </a:p>
          <a:p>
            <a:pPr marL="171450" indent="-171450">
              <a:buFont typeface="Wingdings" charset="2"/>
              <a:buChar char="§"/>
            </a:pPr>
            <a:r>
              <a:rPr lang="en-US" sz="2000" b="1" dirty="0">
                <a:solidFill>
                  <a:schemeClr val="tx1"/>
                </a:solidFill>
                <a:latin typeface="Calibri" charset="0"/>
                <a:ea typeface="ＭＳ Ｐゴシック" charset="0"/>
                <a:cs typeface="Calibri" charset="0"/>
              </a:rPr>
              <a:t>Change Detection </a:t>
            </a:r>
            <a:r>
              <a:rPr lang="en-US" sz="2000" dirty="0">
                <a:solidFill>
                  <a:schemeClr val="tx1"/>
                </a:solidFill>
                <a:latin typeface="Calibri" charset="0"/>
                <a:ea typeface="ＭＳ Ｐゴシック" charset="0"/>
                <a:cs typeface="Calibri" charset="0"/>
              </a:rPr>
              <a:t>– Major benefit of time series Data Cubes. Working on implementations of CCDC (Chris Holden) and BFAST (Jan Vebersselt). Also working with Chris Holden (Boston Univ.) on QGIS tool plugin updates for CCDC.</a:t>
            </a:r>
          </a:p>
          <a:p>
            <a:pPr marL="171450" indent="-171450">
              <a:buFont typeface="Wingdings" charset="2"/>
              <a:buChar char="§"/>
            </a:pPr>
            <a:r>
              <a:rPr lang="en-US" sz="2000" b="1" dirty="0">
                <a:solidFill>
                  <a:schemeClr val="tx1"/>
                </a:solidFill>
                <a:latin typeface="Calibri" charset="0"/>
                <a:ea typeface="ＭＳ Ｐゴシック" charset="0"/>
                <a:cs typeface="Calibri" charset="0"/>
              </a:rPr>
              <a:t>Water Management </a:t>
            </a:r>
            <a:r>
              <a:rPr lang="en-US" sz="2000" dirty="0">
                <a:solidFill>
                  <a:schemeClr val="tx1"/>
                </a:solidFill>
                <a:latin typeface="Calibri" charset="0"/>
                <a:ea typeface="ＭＳ Ｐゴシック" charset="0"/>
                <a:cs typeface="Calibri" charset="0"/>
              </a:rPr>
              <a:t>– High priority need of GEO and World Bank. Australia developed WOFS (Water Observation from Space) algorithm and SEO has implemented in Python and in a user interface tool. Plans to add Total Suspended Matter (TSM) and CDOM for water quality.</a:t>
            </a:r>
          </a:p>
          <a:p>
            <a:pPr marL="171450" indent="-171450">
              <a:buFont typeface="Wingdings" charset="2"/>
              <a:buChar char="§"/>
            </a:pPr>
            <a:r>
              <a:rPr lang="en-US" sz="2000" b="1" dirty="0">
                <a:solidFill>
                  <a:schemeClr val="tx1"/>
                </a:solidFill>
                <a:latin typeface="Calibri" charset="0"/>
                <a:ea typeface="ＭＳ Ｐゴシック" charset="0"/>
                <a:cs typeface="Calibri" charset="0"/>
              </a:rPr>
              <a:t>Agriculture </a:t>
            </a:r>
            <a:r>
              <a:rPr lang="en-US" sz="2000" dirty="0">
                <a:solidFill>
                  <a:schemeClr val="tx1"/>
                </a:solidFill>
                <a:latin typeface="Calibri" charset="0"/>
                <a:ea typeface="ＭＳ Ｐゴシック" charset="0"/>
                <a:cs typeface="Calibri" charset="0"/>
              </a:rPr>
              <a:t>– Interest from GEOGLAM for Rangelands (RAPP) project. SEO is developing a fractional cover demo over Colombia. </a:t>
            </a:r>
          </a:p>
          <a:p>
            <a:pPr marL="171450" indent="-171450">
              <a:buFont typeface="Wingdings" charset="2"/>
              <a:buChar char="§"/>
            </a:pPr>
            <a:r>
              <a:rPr lang="en-US" sz="2000" b="1" dirty="0">
                <a:solidFill>
                  <a:schemeClr val="tx1"/>
                </a:solidFill>
                <a:latin typeface="Calibri" charset="0"/>
                <a:ea typeface="ＭＳ Ｐゴシック" charset="0"/>
                <a:cs typeface="Calibri" charset="0"/>
              </a:rPr>
              <a:t>Disasters</a:t>
            </a:r>
            <a:r>
              <a:rPr lang="en-US" sz="2000" dirty="0">
                <a:solidFill>
                  <a:schemeClr val="tx1"/>
                </a:solidFill>
                <a:latin typeface="Calibri" charset="0"/>
                <a:ea typeface="ＭＳ Ｐゴシック" charset="0"/>
                <a:cs typeface="Calibri" charset="0"/>
              </a:rPr>
              <a:t> – Interest from SERVIR team to implement the SLIP-DRIP algorithm for automated detection of landslides. Multiple integrated datasets (e.g. MODIS, SRTM) in a Data Cube could have major impact.</a:t>
            </a:r>
          </a:p>
        </p:txBody>
      </p:sp>
    </p:spTree>
    <p:extLst>
      <p:ext uri="{BB962C8B-B14F-4D97-AF65-F5344CB8AC3E}">
        <p14:creationId xmlns:p14="http://schemas.microsoft.com/office/powerpoint/2010/main" val="2610340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133600" y="228600"/>
            <a:ext cx="5334000" cy="646331"/>
          </a:xfrm>
        </p:spPr>
        <p:txBody>
          <a:bodyPr wrap="square">
            <a:spAutoFit/>
          </a:bodyPr>
          <a:lstStyle/>
          <a:p>
            <a:pPr algn="l" eaLnBrk="1" hangingPunct="1"/>
            <a:r>
              <a:rPr lang="en-US" sz="3600" b="1" dirty="0">
                <a:latin typeface="Tahoma" charset="0"/>
                <a:ea typeface="ＭＳ Ｐゴシック" charset="0"/>
                <a:cs typeface="ＭＳ Ｐゴシック" charset="0"/>
              </a:rPr>
              <a:t>Architecture Tasks</a:t>
            </a:r>
            <a:endParaRPr lang="en-US" sz="4000" b="1" dirty="0">
              <a:solidFill>
                <a:srgbClr val="FFD799"/>
              </a:solidFill>
              <a:latin typeface="Tahoma" charset="0"/>
              <a:ea typeface="ＭＳ Ｐゴシック" charset="0"/>
              <a:cs typeface="ＭＳ Ｐゴシック" charset="0"/>
            </a:endParaRP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sp>
        <p:nvSpPr>
          <p:cNvPr id="11" name="Content Placeholder 2"/>
          <p:cNvSpPr txBox="1">
            <a:spLocks/>
          </p:cNvSpPr>
          <p:nvPr/>
        </p:nvSpPr>
        <p:spPr>
          <a:xfrm>
            <a:off x="152400" y="1371600"/>
            <a:ext cx="8839200" cy="51054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171450" indent="-171450">
              <a:buFont typeface="Wingdings" charset="2"/>
              <a:buChar char="§"/>
            </a:pPr>
            <a:r>
              <a:rPr lang="en-US" sz="2000" b="1" dirty="0">
                <a:solidFill>
                  <a:schemeClr val="tx1"/>
                </a:solidFill>
                <a:latin typeface="Calibri" charset="0"/>
                <a:ea typeface="ＭＳ Ｐゴシック" charset="0"/>
                <a:cs typeface="Calibri" charset="0"/>
              </a:rPr>
              <a:t>Analysis-Ready Data </a:t>
            </a:r>
            <a:r>
              <a:rPr lang="en-US" sz="2000" dirty="0">
                <a:solidFill>
                  <a:schemeClr val="tx1"/>
                </a:solidFill>
                <a:latin typeface="Calibri" charset="0"/>
                <a:ea typeface="ＭＳ Ｐゴシック" charset="0"/>
                <a:cs typeface="Calibri" charset="0"/>
              </a:rPr>
              <a:t>– Continued work with CEOS LSI-VC to develop plans for sustained production and access to ARD for Data Cubes. </a:t>
            </a:r>
          </a:p>
          <a:p>
            <a:pPr marL="171450" indent="-171450">
              <a:buFont typeface="Wingdings" charset="2"/>
              <a:buChar char="§"/>
            </a:pPr>
            <a:r>
              <a:rPr lang="en-US" sz="2000" b="1" dirty="0">
                <a:solidFill>
                  <a:schemeClr val="tx1"/>
                </a:solidFill>
                <a:latin typeface="Calibri" charset="0"/>
                <a:ea typeface="ＭＳ Ｐゴシック" charset="0"/>
                <a:cs typeface="Calibri" charset="0"/>
              </a:rPr>
              <a:t>Ingestors </a:t>
            </a:r>
            <a:r>
              <a:rPr lang="en-US" sz="2000" dirty="0">
                <a:solidFill>
                  <a:schemeClr val="tx1"/>
                </a:solidFill>
                <a:latin typeface="Calibri" charset="0"/>
                <a:ea typeface="ＭＳ Ｐゴシック" charset="0"/>
                <a:cs typeface="Calibri" charset="0"/>
              </a:rPr>
              <a:t>– Need to develop new ingestors for MODIS, SRTM, SPOT-5, ALOS, Climate Data, and other datasets to support new version-2 Data Cube.</a:t>
            </a:r>
          </a:p>
          <a:p>
            <a:pPr marL="171450" indent="-171450">
              <a:buFont typeface="Wingdings" charset="2"/>
              <a:buChar char="§"/>
            </a:pPr>
            <a:r>
              <a:rPr lang="en-US" sz="2000" b="1" dirty="0">
                <a:solidFill>
                  <a:schemeClr val="tx1"/>
                </a:solidFill>
                <a:latin typeface="Calibri" charset="0"/>
                <a:ea typeface="ＭＳ Ｐゴシック" charset="0"/>
                <a:cs typeface="Calibri" charset="0"/>
              </a:rPr>
              <a:t>User Interface Too</a:t>
            </a:r>
            <a:r>
              <a:rPr lang="en-US" sz="2000" dirty="0">
                <a:solidFill>
                  <a:schemeClr val="tx1"/>
                </a:solidFill>
                <a:latin typeface="Calibri" charset="0"/>
                <a:ea typeface="ＭＳ Ｐゴシック" charset="0"/>
                <a:cs typeface="Calibri" charset="0"/>
              </a:rPr>
              <a:t>ls – Continued development of the custom mosaic tool and water detection tool.  Adding fractional cover tool for agriculture.</a:t>
            </a:r>
          </a:p>
          <a:p>
            <a:pPr marL="171450" indent="-171450">
              <a:buFont typeface="Wingdings" charset="2"/>
              <a:buChar char="§"/>
            </a:pPr>
            <a:r>
              <a:rPr lang="en-US" sz="2000" b="1" dirty="0">
                <a:solidFill>
                  <a:schemeClr val="tx1"/>
                </a:solidFill>
                <a:latin typeface="Calibri" charset="0"/>
                <a:ea typeface="ＭＳ Ｐゴシック" charset="0"/>
                <a:cs typeface="Calibri" charset="0"/>
              </a:rPr>
              <a:t>GIS Tool Integration </a:t>
            </a:r>
            <a:r>
              <a:rPr lang="en-US" sz="2000" dirty="0">
                <a:solidFill>
                  <a:schemeClr val="tx1"/>
                </a:solidFill>
                <a:latin typeface="Calibri" charset="0"/>
                <a:ea typeface="ＭＳ Ｐゴシック" charset="0"/>
                <a:cs typeface="Calibri" charset="0"/>
              </a:rPr>
              <a:t>– Continued development of interface tools to use Data Cubes with common GIS tools, such as QGIS and ArcGIS.</a:t>
            </a:r>
          </a:p>
          <a:p>
            <a:pPr marL="171450" indent="-171450">
              <a:buFont typeface="Wingdings" charset="2"/>
              <a:buChar char="§"/>
            </a:pPr>
            <a:r>
              <a:rPr lang="en-US" sz="2000" b="1" dirty="0">
                <a:solidFill>
                  <a:schemeClr val="tx1"/>
                </a:solidFill>
                <a:latin typeface="Calibri" charset="0"/>
                <a:ea typeface="ＭＳ Ｐゴシック" charset="0"/>
                <a:cs typeface="Calibri" charset="0"/>
              </a:rPr>
              <a:t>Cloud Computing </a:t>
            </a:r>
            <a:r>
              <a:rPr lang="en-US" sz="2000" dirty="0">
                <a:solidFill>
                  <a:schemeClr val="tx1"/>
                </a:solidFill>
                <a:latin typeface="Calibri" charset="0"/>
                <a:ea typeface="ＭＳ Ｐゴシック" charset="0"/>
                <a:cs typeface="Calibri" charset="0"/>
              </a:rPr>
              <a:t>– Continued testing of cloud-based services (e.g. Amazon) to deploy, host and analyze Data Cubes. </a:t>
            </a:r>
          </a:p>
          <a:p>
            <a:pPr marL="171450" indent="-171450">
              <a:buFont typeface="Wingdings" charset="2"/>
              <a:buChar char="§"/>
            </a:pPr>
            <a:r>
              <a:rPr lang="en-US" sz="2000" b="1" dirty="0">
                <a:solidFill>
                  <a:schemeClr val="tx1"/>
                </a:solidFill>
                <a:latin typeface="Calibri" charset="0"/>
                <a:ea typeface="ＭＳ Ｐゴシック" charset="0"/>
                <a:cs typeface="Calibri" charset="0"/>
              </a:rPr>
              <a:t>Regional Hubs </a:t>
            </a:r>
            <a:r>
              <a:rPr lang="en-US" sz="2000" dirty="0">
                <a:solidFill>
                  <a:schemeClr val="tx1"/>
                </a:solidFill>
                <a:latin typeface="Calibri" charset="0"/>
                <a:ea typeface="ＭＳ Ｐゴシック" charset="0"/>
                <a:cs typeface="Calibri" charset="0"/>
              </a:rPr>
              <a:t>– Continued work with SERVIR to explore opportunities for Data Cube hosting to support regional applications</a:t>
            </a:r>
          </a:p>
          <a:p>
            <a:pPr marL="171450" indent="-171450">
              <a:buFont typeface="Wingdings" charset="2"/>
              <a:buChar char="§"/>
            </a:pPr>
            <a:endParaRPr lang="en-US" sz="2000" dirty="0">
              <a:solidFill>
                <a:schemeClr val="tx1"/>
              </a:solidFill>
              <a:latin typeface="Calibri" charset="0"/>
              <a:ea typeface="ＭＳ Ｐゴシック" charset="0"/>
              <a:cs typeface="Calibri" charset="0"/>
            </a:endParaRPr>
          </a:p>
          <a:p>
            <a:pPr marL="171450" indent="-171450">
              <a:buFont typeface="Wingdings" charset="2"/>
              <a:buChar char="§"/>
            </a:pPr>
            <a:endParaRPr lang="en-US" sz="2000" dirty="0">
              <a:solidFill>
                <a:schemeClr val="tx1"/>
              </a:solidFill>
              <a:latin typeface="Calibri" charset="0"/>
              <a:ea typeface="ＭＳ Ｐゴシック" charset="0"/>
              <a:cs typeface="Calibri" charset="0"/>
            </a:endParaRPr>
          </a:p>
        </p:txBody>
      </p:sp>
    </p:spTree>
    <p:extLst>
      <p:ext uri="{BB962C8B-B14F-4D97-AF65-F5344CB8AC3E}">
        <p14:creationId xmlns:p14="http://schemas.microsoft.com/office/powerpoint/2010/main" val="3597343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2286000" y="228600"/>
            <a:ext cx="4419600" cy="646331"/>
          </a:xfrm>
        </p:spPr>
        <p:txBody>
          <a:bodyPr wrap="square">
            <a:spAutoFit/>
          </a:bodyPr>
          <a:lstStyle/>
          <a:p>
            <a:pPr algn="l" eaLnBrk="1" hangingPunct="1"/>
            <a:r>
              <a:rPr lang="en-US" sz="3600" b="1" dirty="0">
                <a:latin typeface="Tahoma" charset="0"/>
                <a:ea typeface="ＭＳ Ｐゴシック" charset="0"/>
                <a:cs typeface="ＭＳ Ｐゴシック" charset="0"/>
              </a:rPr>
              <a:t>Other Data Cubes</a:t>
            </a:r>
            <a:endParaRPr lang="en-US" sz="4000" b="1" dirty="0">
              <a:solidFill>
                <a:srgbClr val="FFD799"/>
              </a:solidFill>
              <a:latin typeface="Tahoma" charset="0"/>
              <a:ea typeface="ＭＳ Ｐゴシック" charset="0"/>
              <a:cs typeface="ＭＳ Ｐゴシック" charset="0"/>
            </a:endParaRPr>
          </a:p>
        </p:txBody>
      </p:sp>
      <p:cxnSp>
        <p:nvCxnSpPr>
          <p:cNvPr id="80905" name="Straight Arrow Connector 2"/>
          <p:cNvCxnSpPr>
            <a:cxnSpLocks noChangeShapeType="1"/>
          </p:cNvCxnSpPr>
          <p:nvPr/>
        </p:nvCxnSpPr>
        <p:spPr bwMode="auto">
          <a:xfrm flipH="1">
            <a:off x="1816100" y="6284913"/>
            <a:ext cx="949325" cy="344487"/>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sp>
        <p:nvSpPr>
          <p:cNvPr id="11" name="Content Placeholder 2"/>
          <p:cNvSpPr txBox="1">
            <a:spLocks/>
          </p:cNvSpPr>
          <p:nvPr/>
        </p:nvSpPr>
        <p:spPr>
          <a:xfrm>
            <a:off x="152400" y="1371600"/>
            <a:ext cx="8839200" cy="49530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171450" indent="-171450">
              <a:buFont typeface="Wingdings" charset="2"/>
              <a:buChar char="§"/>
            </a:pPr>
            <a:r>
              <a:rPr lang="en-US" sz="2200" dirty="0">
                <a:solidFill>
                  <a:schemeClr val="tx1"/>
                </a:solidFill>
                <a:latin typeface="Calibri" charset="0"/>
                <a:ea typeface="ＭＳ Ｐゴシック" charset="0"/>
                <a:cs typeface="Calibri" charset="0"/>
              </a:rPr>
              <a:t>The concept of a Data Cube is not new. Many local scientists use Data Cubes to package their data for time series analyses. The “new” concept is that CEOS would like to </a:t>
            </a:r>
            <a:r>
              <a:rPr lang="en-US" sz="2200" u="sng" dirty="0">
                <a:solidFill>
                  <a:schemeClr val="tx1"/>
                </a:solidFill>
                <a:latin typeface="Calibri" charset="0"/>
                <a:ea typeface="ＭＳ Ｐゴシック" charset="0"/>
                <a:cs typeface="Calibri" charset="0"/>
              </a:rPr>
              <a:t>globalize a common infrastructure</a:t>
            </a:r>
            <a:r>
              <a:rPr lang="en-US" sz="2200" dirty="0">
                <a:solidFill>
                  <a:schemeClr val="tx1"/>
                </a:solidFill>
                <a:latin typeface="Calibri" charset="0"/>
                <a:ea typeface="ＭＳ Ｐゴシック" charset="0"/>
                <a:cs typeface="Calibri" charset="0"/>
              </a:rPr>
              <a:t>.</a:t>
            </a:r>
          </a:p>
          <a:p>
            <a:pPr marL="171450" indent="-171450">
              <a:buFont typeface="Wingdings" charset="2"/>
              <a:buChar char="§"/>
            </a:pPr>
            <a:r>
              <a:rPr lang="en-US" sz="2200" b="1" dirty="0">
                <a:solidFill>
                  <a:schemeClr val="tx1"/>
                </a:solidFill>
                <a:latin typeface="Calibri" charset="0"/>
                <a:ea typeface="ＭＳ Ｐゴシック" charset="0"/>
                <a:cs typeface="Calibri" charset="0"/>
              </a:rPr>
              <a:t>USGS Land Change Monitoring Assessment and Projection (LCMAP)</a:t>
            </a:r>
            <a:r>
              <a:rPr lang="en-US" sz="2200" dirty="0">
                <a:solidFill>
                  <a:schemeClr val="tx1"/>
                </a:solidFill>
                <a:latin typeface="Calibri" charset="0"/>
                <a:ea typeface="ＭＳ Ｐゴシック" charset="0"/>
                <a:cs typeface="Calibri" charset="0"/>
              </a:rPr>
              <a:t> initiative is planning a CONUS Data Cube. They will use a Cassandra database and a REST user interface based on their available computing infrastructure. USGS will start with a CONUS (USA only) cube and then eventually move to a global distribution of data in cube format. Their global delivery will be many years away … </a:t>
            </a:r>
          </a:p>
          <a:p>
            <a:pPr marL="171450" indent="-171450">
              <a:buFont typeface="Wingdings" charset="2"/>
              <a:buChar char="§"/>
            </a:pPr>
            <a:r>
              <a:rPr lang="en-US" sz="2200" b="1" dirty="0">
                <a:solidFill>
                  <a:schemeClr val="tx1"/>
                </a:solidFill>
                <a:latin typeface="Calibri" charset="0"/>
                <a:ea typeface="ＭＳ Ｐゴシック" charset="0"/>
                <a:cs typeface="Calibri" charset="0"/>
              </a:rPr>
              <a:t>Australian Geoscience Data Cube (AGDC) </a:t>
            </a:r>
            <a:r>
              <a:rPr lang="en-US" sz="2200" dirty="0">
                <a:solidFill>
                  <a:schemeClr val="tx1"/>
                </a:solidFill>
                <a:latin typeface="Calibri" charset="0"/>
                <a:ea typeface="ＭＳ Ｐゴシック" charset="0"/>
                <a:cs typeface="Calibri" charset="0"/>
              </a:rPr>
              <a:t>is focused on Australia applications and designed to utilize the National Computing Infrastructure (NCI) high performance computing facility. Their focus is only the Australia region with no plans for global expansion.</a:t>
            </a:r>
          </a:p>
        </p:txBody>
      </p:sp>
    </p:spTree>
    <p:extLst>
      <p:ext uri="{BB962C8B-B14F-4D97-AF65-F5344CB8AC3E}">
        <p14:creationId xmlns:p14="http://schemas.microsoft.com/office/powerpoint/2010/main" val="639646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
          <p:cNvSpPr/>
          <p:nvPr/>
        </p:nvSpPr>
        <p:spPr>
          <a:xfrm>
            <a:off x="2133600" y="76200"/>
            <a:ext cx="5105400" cy="615553"/>
          </a:xfrm>
          <a:prstGeom prst="rect">
            <a:avLst/>
          </a:prstGeom>
          <a:ln w="12700">
            <a:miter lim="400000"/>
          </a:ln>
          <a:extLst>
            <a:ext uri="{C572A759-6A51-4108-AA02-DFA0A04FC94B}">
              <ma14:wrappingTextBoxFlag xmlns:ma14="http://schemas.microsoft.com/office/mac/drawingml/2011/main" val="1"/>
            </a:ext>
          </a:extLst>
        </p:spPr>
        <p:txBody>
          <a:bodyPr wrap="square" lIns="0" tIns="0" rIns="0" bIns="0">
            <a:spAutoFit/>
          </a:bodyPr>
          <a:lstStyle/>
          <a:p>
            <a:pPr defTabSz="914400">
              <a:defRPr>
                <a:solidFill>
                  <a:srgbClr val="000000"/>
                </a:solidFill>
              </a:defRPr>
            </a:pPr>
            <a:r>
              <a:rPr lang="en-US" sz="4000" b="1" dirty="0">
                <a:solidFill>
                  <a:srgbClr val="FFFFFF"/>
                </a:solidFill>
                <a:latin typeface="Proxima Nova Regular"/>
                <a:ea typeface="Proxima Nova Regular"/>
                <a:cs typeface="Proxima Nova Regular"/>
                <a:sym typeface="Proxima Nova Regular"/>
              </a:rPr>
              <a:t>What is CEOS?</a:t>
            </a:r>
            <a:endParaRPr sz="4000" b="1" dirty="0">
              <a:solidFill>
                <a:srgbClr val="FFFFFF"/>
              </a:solidFill>
              <a:latin typeface="Proxima Nova Regular"/>
              <a:ea typeface="Proxima Nova Regular"/>
              <a:cs typeface="Proxima Nova Regular"/>
              <a:sym typeface="Proxima Nova Regular"/>
            </a:endParaRPr>
          </a:p>
        </p:txBody>
      </p:sp>
      <p:sp>
        <p:nvSpPr>
          <p:cNvPr id="6" name="Content Placeholder 2"/>
          <p:cNvSpPr txBox="1">
            <a:spLocks/>
          </p:cNvSpPr>
          <p:nvPr/>
        </p:nvSpPr>
        <p:spPr bwMode="auto">
          <a:xfrm>
            <a:off x="461962" y="4343400"/>
            <a:ext cx="837723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Unicode MS" charset="0"/>
                <a:ea typeface="ＭＳ Ｐゴシック" charset="0"/>
                <a:cs typeface="ＭＳ Ｐゴシック" charset="0"/>
              </a:defRPr>
            </a:lvl1pPr>
            <a:lvl2pPr marL="37931725" indent="-37474525">
              <a:defRPr sz="1000">
                <a:solidFill>
                  <a:schemeClr val="tx1"/>
                </a:solidFill>
                <a:latin typeface="Arial Unicode MS" charset="0"/>
                <a:ea typeface="ＭＳ Ｐゴシック" charset="0"/>
              </a:defRPr>
            </a:lvl2pPr>
            <a:lvl3pPr>
              <a:defRPr sz="1000">
                <a:solidFill>
                  <a:schemeClr val="tx1"/>
                </a:solidFill>
                <a:latin typeface="Arial Unicode MS" charset="0"/>
                <a:ea typeface="ＭＳ Ｐゴシック" charset="0"/>
              </a:defRPr>
            </a:lvl3pPr>
            <a:lvl4pPr>
              <a:defRPr sz="1000">
                <a:solidFill>
                  <a:schemeClr val="tx1"/>
                </a:solidFill>
                <a:latin typeface="Arial Unicode MS" charset="0"/>
                <a:ea typeface="ＭＳ Ｐゴシック" charset="0"/>
              </a:defRPr>
            </a:lvl4pPr>
            <a:lvl5pPr>
              <a:defRPr sz="1000">
                <a:solidFill>
                  <a:schemeClr val="tx1"/>
                </a:solidFill>
                <a:latin typeface="Arial Unicode MS" charset="0"/>
                <a:ea typeface="ＭＳ Ｐゴシック" charset="0"/>
              </a:defRPr>
            </a:lvl5pPr>
            <a:lvl6pPr marL="457200" eaLnBrk="0" fontAlgn="base" hangingPunct="0">
              <a:spcBef>
                <a:spcPct val="50000"/>
              </a:spcBef>
              <a:spcAft>
                <a:spcPct val="0"/>
              </a:spcAft>
              <a:defRPr sz="1000">
                <a:solidFill>
                  <a:schemeClr val="tx1"/>
                </a:solidFill>
                <a:latin typeface="Arial Unicode MS" charset="0"/>
                <a:ea typeface="ＭＳ Ｐゴシック" charset="0"/>
              </a:defRPr>
            </a:lvl6pPr>
            <a:lvl7pPr marL="914400" eaLnBrk="0" fontAlgn="base" hangingPunct="0">
              <a:spcBef>
                <a:spcPct val="50000"/>
              </a:spcBef>
              <a:spcAft>
                <a:spcPct val="0"/>
              </a:spcAft>
              <a:defRPr sz="1000">
                <a:solidFill>
                  <a:schemeClr val="tx1"/>
                </a:solidFill>
                <a:latin typeface="Arial Unicode MS" charset="0"/>
                <a:ea typeface="ＭＳ Ｐゴシック" charset="0"/>
              </a:defRPr>
            </a:lvl7pPr>
            <a:lvl8pPr marL="1371600" eaLnBrk="0" fontAlgn="base" hangingPunct="0">
              <a:spcBef>
                <a:spcPct val="50000"/>
              </a:spcBef>
              <a:spcAft>
                <a:spcPct val="0"/>
              </a:spcAft>
              <a:defRPr sz="1000">
                <a:solidFill>
                  <a:schemeClr val="tx1"/>
                </a:solidFill>
                <a:latin typeface="Arial Unicode MS" charset="0"/>
                <a:ea typeface="ＭＳ Ｐゴシック" charset="0"/>
              </a:defRPr>
            </a:lvl8pPr>
            <a:lvl9pPr marL="1828800" eaLnBrk="0" fontAlgn="base" hangingPunct="0">
              <a:spcBef>
                <a:spcPct val="50000"/>
              </a:spcBef>
              <a:spcAft>
                <a:spcPct val="0"/>
              </a:spcAft>
              <a:defRPr sz="1000">
                <a:solidFill>
                  <a:schemeClr val="tx1"/>
                </a:solidFill>
                <a:latin typeface="Arial Unicode MS" charset="0"/>
                <a:ea typeface="ＭＳ Ｐゴシック" charset="0"/>
              </a:defRPr>
            </a:lvl9pPr>
          </a:lstStyle>
          <a:p>
            <a:pPr algn="l">
              <a:spcBef>
                <a:spcPct val="20000"/>
              </a:spcBef>
            </a:pPr>
            <a:r>
              <a:rPr lang="en-US" sz="2400" dirty="0">
                <a:solidFill>
                  <a:srgbClr val="002569"/>
                </a:solidFill>
                <a:latin typeface="Arial"/>
                <a:cs typeface="Arial"/>
              </a:rPr>
              <a:t>The Committee on Earth Observation Satellites (CEOS) serves as a focal point for international coordination and data exchange to optimize societal benefit from space-based Earth observations.  CEOS represents 22 countries through its 31 space agencies and 28 associate members.</a:t>
            </a:r>
          </a:p>
        </p:txBody>
      </p:sp>
      <p:sp>
        <p:nvSpPr>
          <p:cNvPr id="8" name="TextBox 7"/>
          <p:cNvSpPr txBox="1"/>
          <p:nvPr/>
        </p:nvSpPr>
        <p:spPr>
          <a:xfrm>
            <a:off x="2072825" y="620253"/>
            <a:ext cx="2271175" cy="461665"/>
          </a:xfrm>
          <a:prstGeom prst="rect">
            <a:avLst/>
          </a:prstGeom>
          <a:noFill/>
        </p:spPr>
        <p:txBody>
          <a:bodyPr wrap="none" rtlCol="0">
            <a:spAutoFit/>
          </a:bodyPr>
          <a:lstStyle/>
          <a:p>
            <a:r>
              <a:rPr lang="en-US" sz="2400" b="1" dirty="0">
                <a:solidFill>
                  <a:srgbClr val="FFFF00"/>
                </a:solidFill>
              </a:rPr>
              <a:t>www.ceos.org</a:t>
            </a:r>
          </a:p>
        </p:txBody>
      </p:sp>
      <p:pic>
        <p:nvPicPr>
          <p:cNvPr id="3" name="Picture 2" descr="CEOS_SIT31_participant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268406"/>
            <a:ext cx="8991600" cy="2929763"/>
          </a:xfrm>
          <a:prstGeom prst="rect">
            <a:avLst/>
          </a:prstGeom>
        </p:spPr>
      </p:pic>
    </p:spTree>
    <p:extLst>
      <p:ext uri="{BB962C8B-B14F-4D97-AF65-F5344CB8AC3E}">
        <p14:creationId xmlns:p14="http://schemas.microsoft.com/office/powerpoint/2010/main" val="102924240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8315" y="69787"/>
            <a:ext cx="5181600" cy="984885"/>
          </a:xfrm>
          <a:ln w="12700">
            <a:miter lim="400000"/>
          </a:ln>
        </p:spPr>
        <p:txBody>
          <a:bodyPr wrap="square" lIns="0" tIns="0" rIns="0" bIns="0">
            <a:spAutoFit/>
          </a:bodyPr>
          <a:lstStyle/>
          <a:p>
            <a:pPr algn="l"/>
            <a:r>
              <a:rPr lang="en-US" b="1" dirty="0">
                <a:latin typeface="Proxima Nova Regular"/>
                <a:ea typeface="Proxima Nova Regular"/>
                <a:cs typeface="Proxima Nova Regular"/>
              </a:rPr>
              <a:t>The latest trends in international satellite data</a:t>
            </a:r>
          </a:p>
        </p:txBody>
      </p:sp>
      <p:sp>
        <p:nvSpPr>
          <p:cNvPr id="5" name="Content Placeholder 2"/>
          <p:cNvSpPr txBox="1">
            <a:spLocks/>
          </p:cNvSpPr>
          <p:nvPr/>
        </p:nvSpPr>
        <p:spPr bwMode="auto">
          <a:xfrm>
            <a:off x="304800" y="1524000"/>
            <a:ext cx="4419600" cy="4953000"/>
          </a:xfrm>
          <a:prstGeom prst="rect">
            <a:avLst/>
          </a:prstGeom>
          <a:noFill/>
          <a:ln w="9525">
            <a:noFill/>
            <a:miter lim="800000"/>
            <a:headEnd/>
            <a:tailEnd/>
          </a:ln>
        </p:spPr>
        <p:txBody>
          <a:bodyPr/>
          <a:lstStyle>
            <a:lvl1pPr marL="169863" indent="-169863">
              <a:defRPr sz="1000">
                <a:solidFill>
                  <a:schemeClr val="tx1"/>
                </a:solidFill>
                <a:latin typeface="Arial Unicode MS" charset="0"/>
                <a:ea typeface="ＭＳ Ｐゴシック" charset="0"/>
                <a:cs typeface="ＭＳ Ｐゴシック" charset="0"/>
              </a:defRPr>
            </a:lvl1pPr>
            <a:lvl2pPr marL="914400" indent="-457200">
              <a:defRPr sz="1000">
                <a:solidFill>
                  <a:schemeClr val="tx1"/>
                </a:solidFill>
                <a:latin typeface="Arial Unicode MS" charset="0"/>
                <a:ea typeface="ＭＳ Ｐゴシック" charset="0"/>
              </a:defRPr>
            </a:lvl2pPr>
            <a:lvl3pPr>
              <a:defRPr sz="1000">
                <a:solidFill>
                  <a:schemeClr val="tx1"/>
                </a:solidFill>
                <a:latin typeface="Arial Unicode MS" charset="0"/>
                <a:ea typeface="ＭＳ Ｐゴシック" charset="0"/>
              </a:defRPr>
            </a:lvl3pPr>
            <a:lvl4pPr>
              <a:defRPr sz="1000">
                <a:solidFill>
                  <a:schemeClr val="tx1"/>
                </a:solidFill>
                <a:latin typeface="Arial Unicode MS" charset="0"/>
                <a:ea typeface="ＭＳ Ｐゴシック" charset="0"/>
              </a:defRPr>
            </a:lvl4pPr>
            <a:lvl5pPr>
              <a:defRPr sz="1000">
                <a:solidFill>
                  <a:schemeClr val="tx1"/>
                </a:solidFill>
                <a:latin typeface="Arial Unicode MS" charset="0"/>
                <a:ea typeface="ＭＳ Ｐゴシック" charset="0"/>
              </a:defRPr>
            </a:lvl5pPr>
            <a:lvl6pPr marL="457200" eaLnBrk="0" fontAlgn="base" hangingPunct="0">
              <a:spcBef>
                <a:spcPct val="50000"/>
              </a:spcBef>
              <a:spcAft>
                <a:spcPct val="0"/>
              </a:spcAft>
              <a:defRPr sz="1000">
                <a:solidFill>
                  <a:schemeClr val="tx1"/>
                </a:solidFill>
                <a:latin typeface="Arial Unicode MS" charset="0"/>
                <a:ea typeface="ＭＳ Ｐゴシック" charset="0"/>
              </a:defRPr>
            </a:lvl6pPr>
            <a:lvl7pPr marL="914400" eaLnBrk="0" fontAlgn="base" hangingPunct="0">
              <a:spcBef>
                <a:spcPct val="50000"/>
              </a:spcBef>
              <a:spcAft>
                <a:spcPct val="0"/>
              </a:spcAft>
              <a:defRPr sz="1000">
                <a:solidFill>
                  <a:schemeClr val="tx1"/>
                </a:solidFill>
                <a:latin typeface="Arial Unicode MS" charset="0"/>
                <a:ea typeface="ＭＳ Ｐゴシック" charset="0"/>
              </a:defRPr>
            </a:lvl7pPr>
            <a:lvl8pPr marL="1371600" eaLnBrk="0" fontAlgn="base" hangingPunct="0">
              <a:spcBef>
                <a:spcPct val="50000"/>
              </a:spcBef>
              <a:spcAft>
                <a:spcPct val="0"/>
              </a:spcAft>
              <a:defRPr sz="1000">
                <a:solidFill>
                  <a:schemeClr val="tx1"/>
                </a:solidFill>
                <a:latin typeface="Arial Unicode MS" charset="0"/>
                <a:ea typeface="ＭＳ Ｐゴシック" charset="0"/>
              </a:defRPr>
            </a:lvl8pPr>
            <a:lvl9pPr marL="1828800" eaLnBrk="0" fontAlgn="base" hangingPunct="0">
              <a:spcBef>
                <a:spcPct val="50000"/>
              </a:spcBef>
              <a:spcAft>
                <a:spcPct val="0"/>
              </a:spcAft>
              <a:defRPr sz="1000">
                <a:solidFill>
                  <a:schemeClr val="tx1"/>
                </a:solidFill>
                <a:latin typeface="Arial Unicode MS" charset="0"/>
                <a:ea typeface="ＭＳ Ｐゴシック" charset="0"/>
              </a:defRPr>
            </a:lvl9pPr>
          </a:lstStyle>
          <a:p>
            <a:pPr marL="349250" indent="-349250" defTabSz="914400">
              <a:spcBef>
                <a:spcPct val="20000"/>
              </a:spcBef>
              <a:buFont typeface="Arial"/>
              <a:buChar char="•"/>
            </a:pPr>
            <a:r>
              <a:rPr lang="en-US" sz="3400" dirty="0">
                <a:solidFill>
                  <a:srgbClr val="002569"/>
                </a:solidFill>
                <a:latin typeface="Calibri" charset="0"/>
                <a:cs typeface="Calibri" charset="0"/>
              </a:rPr>
              <a:t>Free and open data</a:t>
            </a:r>
          </a:p>
          <a:p>
            <a:pPr marL="349250" indent="-349250" defTabSz="914400">
              <a:spcBef>
                <a:spcPct val="20000"/>
              </a:spcBef>
              <a:buFont typeface="Arial"/>
              <a:buChar char="•"/>
            </a:pPr>
            <a:r>
              <a:rPr lang="en-US" sz="3400" dirty="0">
                <a:solidFill>
                  <a:srgbClr val="002569"/>
                </a:solidFill>
                <a:latin typeface="Calibri" charset="0"/>
                <a:cs typeface="Calibri" charset="0"/>
              </a:rPr>
              <a:t>Growing data volumes</a:t>
            </a:r>
          </a:p>
          <a:p>
            <a:pPr marL="349250" indent="-349250" defTabSz="914400">
              <a:spcBef>
                <a:spcPct val="20000"/>
              </a:spcBef>
              <a:buFont typeface="Arial"/>
              <a:buChar char="•"/>
            </a:pPr>
            <a:r>
              <a:rPr lang="en-US" sz="3400" dirty="0">
                <a:solidFill>
                  <a:srgbClr val="002569"/>
                </a:solidFill>
                <a:latin typeface="Calibri" charset="0"/>
                <a:cs typeface="Calibri" charset="0"/>
              </a:rPr>
              <a:t>Improved computing technologies</a:t>
            </a:r>
          </a:p>
          <a:p>
            <a:pPr marL="349250" indent="-349250" defTabSz="914400">
              <a:spcBef>
                <a:spcPct val="20000"/>
              </a:spcBef>
              <a:buFont typeface="Arial"/>
              <a:buChar char="•"/>
            </a:pPr>
            <a:r>
              <a:rPr lang="en-US" sz="3400" dirty="0">
                <a:solidFill>
                  <a:srgbClr val="002569"/>
                </a:solidFill>
                <a:latin typeface="Calibri" charset="0"/>
                <a:cs typeface="Calibri" charset="0"/>
              </a:rPr>
              <a:t>Open source software</a:t>
            </a:r>
          </a:p>
          <a:p>
            <a:pPr marL="349250" indent="-349250" defTabSz="914400">
              <a:spcBef>
                <a:spcPct val="20000"/>
              </a:spcBef>
              <a:buFont typeface="Arial"/>
              <a:buChar char="•"/>
            </a:pPr>
            <a:r>
              <a:rPr lang="en-US" sz="3400" dirty="0">
                <a:solidFill>
                  <a:srgbClr val="002569"/>
                </a:solidFill>
                <a:latin typeface="Calibri" charset="0"/>
                <a:cs typeface="Calibri" charset="0"/>
              </a:rPr>
              <a:t>Pre-processed products</a:t>
            </a:r>
          </a:p>
        </p:txBody>
      </p:sp>
      <p:pic>
        <p:nvPicPr>
          <p:cNvPr id="4" name="Picture 3"/>
          <p:cNvPicPr>
            <a:picLocks noChangeAspect="1"/>
          </p:cNvPicPr>
          <p:nvPr/>
        </p:nvPicPr>
        <p:blipFill>
          <a:blip r:embed="rId3"/>
          <a:stretch>
            <a:fillRect/>
          </a:stretch>
        </p:blipFill>
        <p:spPr>
          <a:xfrm>
            <a:off x="4953000" y="1320800"/>
            <a:ext cx="4042986" cy="3175000"/>
          </a:xfrm>
          <a:prstGeom prst="rect">
            <a:avLst/>
          </a:prstGeom>
        </p:spPr>
      </p:pic>
      <p:pic>
        <p:nvPicPr>
          <p:cNvPr id="6" name="Picture 5"/>
          <p:cNvPicPr>
            <a:picLocks noChangeAspect="1"/>
          </p:cNvPicPr>
          <p:nvPr/>
        </p:nvPicPr>
        <p:blipFill>
          <a:blip r:embed="rId4"/>
          <a:stretch>
            <a:fillRect/>
          </a:stretch>
        </p:blipFill>
        <p:spPr>
          <a:xfrm>
            <a:off x="5105400" y="4691685"/>
            <a:ext cx="3886200" cy="1937717"/>
          </a:xfrm>
          <a:prstGeom prst="rect">
            <a:avLst/>
          </a:prstGeom>
        </p:spPr>
      </p:pic>
    </p:spTree>
    <p:extLst>
      <p:ext uri="{BB962C8B-B14F-4D97-AF65-F5344CB8AC3E}">
        <p14:creationId xmlns:p14="http://schemas.microsoft.com/office/powerpoint/2010/main" val="252702983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Arrow Connector 19"/>
          <p:cNvCxnSpPr/>
          <p:nvPr/>
        </p:nvCxnSpPr>
        <p:spPr bwMode="auto">
          <a:xfrm flipH="1" flipV="1">
            <a:off x="2971800" y="1905000"/>
            <a:ext cx="2971800" cy="22084"/>
          </a:xfrm>
          <a:prstGeom prst="straightConnector1">
            <a:avLst/>
          </a:prstGeom>
          <a:ln w="50800">
            <a:solidFill>
              <a:schemeClr val="tx1">
                <a:lumMod val="50000"/>
              </a:schemeClr>
            </a:solidFill>
            <a:headEnd type="arrow" w="sm" len="med"/>
            <a:tailEnd type="none" w="sm" len="med"/>
          </a:ln>
        </p:spPr>
        <p:style>
          <a:lnRef idx="3">
            <a:schemeClr val="accent6"/>
          </a:lnRef>
          <a:fillRef idx="0">
            <a:schemeClr val="accent6"/>
          </a:fillRef>
          <a:effectRef idx="2">
            <a:schemeClr val="accent6"/>
          </a:effectRef>
          <a:fontRef idx="minor">
            <a:schemeClr val="tx1"/>
          </a:fontRef>
        </p:style>
      </p:cxnSp>
      <p:cxnSp>
        <p:nvCxnSpPr>
          <p:cNvPr id="18" name="Straight Arrow Connector 17"/>
          <p:cNvCxnSpPr/>
          <p:nvPr/>
        </p:nvCxnSpPr>
        <p:spPr bwMode="auto">
          <a:xfrm>
            <a:off x="1143000" y="2209800"/>
            <a:ext cx="0" cy="3025916"/>
          </a:xfrm>
          <a:prstGeom prst="straightConnector1">
            <a:avLst/>
          </a:prstGeom>
          <a:ln w="50800">
            <a:solidFill>
              <a:schemeClr val="tx1">
                <a:lumMod val="50000"/>
              </a:schemeClr>
            </a:solidFill>
            <a:headEnd type="arrow" w="sm" len="med"/>
            <a:tailEnd type="none" w="sm" len="med"/>
          </a:ln>
        </p:spPr>
        <p:style>
          <a:lnRef idx="3">
            <a:schemeClr val="accent6"/>
          </a:lnRef>
          <a:fillRef idx="0">
            <a:schemeClr val="accent6"/>
          </a:fillRef>
          <a:effectRef idx="2">
            <a:schemeClr val="accent6"/>
          </a:effectRef>
          <a:fontRef idx="minor">
            <a:schemeClr val="tx1"/>
          </a:fontRef>
        </p:style>
      </p:cxnSp>
      <p:sp>
        <p:nvSpPr>
          <p:cNvPr id="2" name="Title 1"/>
          <p:cNvSpPr>
            <a:spLocks noGrp="1"/>
          </p:cNvSpPr>
          <p:nvPr>
            <p:ph type="title"/>
          </p:nvPr>
        </p:nvSpPr>
        <p:spPr>
          <a:xfrm>
            <a:off x="2133600" y="284202"/>
            <a:ext cx="5486400" cy="492443"/>
          </a:xfrm>
          <a:ln w="12700">
            <a:miter lim="400000"/>
          </a:ln>
        </p:spPr>
        <p:txBody>
          <a:bodyPr wrap="square" lIns="0" tIns="0" rIns="0" bIns="0">
            <a:spAutoFit/>
          </a:bodyPr>
          <a:lstStyle/>
          <a:p>
            <a:pPr algn="l"/>
            <a:r>
              <a:rPr lang="en-US" b="1" dirty="0">
                <a:latin typeface="Proxima Nova Regular"/>
                <a:ea typeface="Proxima Nova Regular"/>
                <a:cs typeface="Proxima Nova Regular"/>
              </a:rPr>
              <a:t>CEOS Data Cube Platform</a:t>
            </a:r>
          </a:p>
        </p:txBody>
      </p:sp>
      <p:sp>
        <p:nvSpPr>
          <p:cNvPr id="5" name="Content Placeholder 2"/>
          <p:cNvSpPr txBox="1">
            <a:spLocks/>
          </p:cNvSpPr>
          <p:nvPr/>
        </p:nvSpPr>
        <p:spPr bwMode="auto">
          <a:xfrm>
            <a:off x="3276600" y="1371600"/>
            <a:ext cx="2133600" cy="1219200"/>
          </a:xfrm>
          <a:prstGeom prst="rect">
            <a:avLst/>
          </a:prstGeom>
          <a:solidFill>
            <a:schemeClr val="accent1">
              <a:lumMod val="20000"/>
              <a:lumOff val="80000"/>
            </a:schemeClr>
          </a:solidFill>
          <a:ln w="9525">
            <a:noFill/>
            <a:miter lim="800000"/>
            <a:headEnd/>
            <a:tailEnd/>
          </a:ln>
        </p:spPr>
        <p:txBody>
          <a:bodyPr/>
          <a:lstStyle>
            <a:lvl1pPr marL="169863" indent="-169863">
              <a:defRPr sz="1000">
                <a:solidFill>
                  <a:schemeClr val="tx1"/>
                </a:solidFill>
                <a:latin typeface="Arial Unicode MS" charset="0"/>
                <a:ea typeface="ＭＳ Ｐゴシック" charset="0"/>
                <a:cs typeface="ＭＳ Ｐゴシック" charset="0"/>
              </a:defRPr>
            </a:lvl1pPr>
            <a:lvl2pPr marL="914400" indent="-457200">
              <a:defRPr sz="1000">
                <a:solidFill>
                  <a:schemeClr val="tx1"/>
                </a:solidFill>
                <a:latin typeface="Arial Unicode MS" charset="0"/>
                <a:ea typeface="ＭＳ Ｐゴシック" charset="0"/>
              </a:defRPr>
            </a:lvl2pPr>
            <a:lvl3pPr>
              <a:defRPr sz="1000">
                <a:solidFill>
                  <a:schemeClr val="tx1"/>
                </a:solidFill>
                <a:latin typeface="Arial Unicode MS" charset="0"/>
                <a:ea typeface="ＭＳ Ｐゴシック" charset="0"/>
              </a:defRPr>
            </a:lvl3pPr>
            <a:lvl4pPr>
              <a:defRPr sz="1000">
                <a:solidFill>
                  <a:schemeClr val="tx1"/>
                </a:solidFill>
                <a:latin typeface="Arial Unicode MS" charset="0"/>
                <a:ea typeface="ＭＳ Ｐゴシック" charset="0"/>
              </a:defRPr>
            </a:lvl4pPr>
            <a:lvl5pPr>
              <a:defRPr sz="1000">
                <a:solidFill>
                  <a:schemeClr val="tx1"/>
                </a:solidFill>
                <a:latin typeface="Arial Unicode MS" charset="0"/>
                <a:ea typeface="ＭＳ Ｐゴシック" charset="0"/>
              </a:defRPr>
            </a:lvl5pPr>
            <a:lvl6pPr marL="457200" eaLnBrk="0" fontAlgn="base" hangingPunct="0">
              <a:spcBef>
                <a:spcPct val="50000"/>
              </a:spcBef>
              <a:spcAft>
                <a:spcPct val="0"/>
              </a:spcAft>
              <a:defRPr sz="1000">
                <a:solidFill>
                  <a:schemeClr val="tx1"/>
                </a:solidFill>
                <a:latin typeface="Arial Unicode MS" charset="0"/>
                <a:ea typeface="ＭＳ Ｐゴシック" charset="0"/>
              </a:defRPr>
            </a:lvl6pPr>
            <a:lvl7pPr marL="914400" eaLnBrk="0" fontAlgn="base" hangingPunct="0">
              <a:spcBef>
                <a:spcPct val="50000"/>
              </a:spcBef>
              <a:spcAft>
                <a:spcPct val="0"/>
              </a:spcAft>
              <a:defRPr sz="1000">
                <a:solidFill>
                  <a:schemeClr val="tx1"/>
                </a:solidFill>
                <a:latin typeface="Arial Unicode MS" charset="0"/>
                <a:ea typeface="ＭＳ Ｐゴシック" charset="0"/>
              </a:defRPr>
            </a:lvl7pPr>
            <a:lvl8pPr marL="1371600" eaLnBrk="0" fontAlgn="base" hangingPunct="0">
              <a:spcBef>
                <a:spcPct val="50000"/>
              </a:spcBef>
              <a:spcAft>
                <a:spcPct val="0"/>
              </a:spcAft>
              <a:defRPr sz="1000">
                <a:solidFill>
                  <a:schemeClr val="tx1"/>
                </a:solidFill>
                <a:latin typeface="Arial Unicode MS" charset="0"/>
                <a:ea typeface="ＭＳ Ｐゴシック" charset="0"/>
              </a:defRPr>
            </a:lvl8pPr>
            <a:lvl9pPr marL="1828800" eaLnBrk="0" fontAlgn="base" hangingPunct="0">
              <a:spcBef>
                <a:spcPct val="50000"/>
              </a:spcBef>
              <a:spcAft>
                <a:spcPct val="0"/>
              </a:spcAft>
              <a:defRPr sz="1000">
                <a:solidFill>
                  <a:schemeClr val="tx1"/>
                </a:solidFill>
                <a:latin typeface="Arial Unicode MS" charset="0"/>
                <a:ea typeface="ＭＳ Ｐゴシック" charset="0"/>
              </a:defRPr>
            </a:lvl9pPr>
          </a:lstStyle>
          <a:p>
            <a:pPr marL="0" indent="0" algn="l" defTabSz="914400">
              <a:spcBef>
                <a:spcPct val="20000"/>
              </a:spcBef>
            </a:pPr>
            <a:r>
              <a:rPr lang="en-US" sz="1600" b="1" dirty="0">
                <a:solidFill>
                  <a:schemeClr val="tx1">
                    <a:lumMod val="50000"/>
                  </a:schemeClr>
                </a:solidFill>
                <a:latin typeface="Calibri" charset="0"/>
                <a:cs typeface="Calibri" charset="0"/>
              </a:rPr>
              <a:t>Application Tools</a:t>
            </a:r>
          </a:p>
          <a:p>
            <a:pPr marL="0" indent="0" algn="l" defTabSz="914400">
              <a:spcBef>
                <a:spcPct val="20000"/>
              </a:spcBef>
            </a:pPr>
            <a:r>
              <a:rPr lang="en-US" sz="1600" dirty="0">
                <a:solidFill>
                  <a:schemeClr val="tx1">
                    <a:lumMod val="50000"/>
                  </a:schemeClr>
                </a:solidFill>
                <a:latin typeface="Calibri" charset="0"/>
                <a:cs typeface="Calibri" charset="0"/>
              </a:rPr>
              <a:t>GIS Tools: ArcGIS, QGIS</a:t>
            </a:r>
          </a:p>
          <a:p>
            <a:pPr marL="0" indent="0" algn="l" defTabSz="914400">
              <a:spcBef>
                <a:spcPct val="20000"/>
              </a:spcBef>
            </a:pPr>
            <a:r>
              <a:rPr lang="en-US" sz="1600" dirty="0">
                <a:solidFill>
                  <a:schemeClr val="tx1">
                    <a:lumMod val="50000"/>
                  </a:schemeClr>
                </a:solidFill>
                <a:latin typeface="Calibri" charset="0"/>
                <a:cs typeface="Calibri" charset="0"/>
              </a:rPr>
              <a:t>CEOS User Interface</a:t>
            </a:r>
          </a:p>
          <a:p>
            <a:pPr marL="0" indent="0" algn="l" defTabSz="914400">
              <a:spcBef>
                <a:spcPct val="20000"/>
              </a:spcBef>
            </a:pPr>
            <a:r>
              <a:rPr lang="en-US" sz="1600" dirty="0">
                <a:solidFill>
                  <a:schemeClr val="tx1">
                    <a:lumMod val="50000"/>
                  </a:schemeClr>
                </a:solidFill>
                <a:latin typeface="Calibri" charset="0"/>
                <a:cs typeface="Calibri" charset="0"/>
              </a:rPr>
              <a:t>Python Notebooks</a:t>
            </a:r>
          </a:p>
        </p:txBody>
      </p:sp>
      <p:pic>
        <p:nvPicPr>
          <p:cNvPr id="8" name="Picture 7"/>
          <p:cNvPicPr>
            <a:picLocks noChangeAspect="1"/>
          </p:cNvPicPr>
          <p:nvPr/>
        </p:nvPicPr>
        <p:blipFill rotWithShape="1">
          <a:blip r:embed="rId3"/>
          <a:srcRect l="7778"/>
          <a:stretch/>
        </p:blipFill>
        <p:spPr>
          <a:xfrm>
            <a:off x="304800" y="4267199"/>
            <a:ext cx="1752600" cy="1880693"/>
          </a:xfrm>
          <a:prstGeom prst="rect">
            <a:avLst/>
          </a:prstGeom>
        </p:spPr>
      </p:pic>
      <p:sp>
        <p:nvSpPr>
          <p:cNvPr id="22" name="TextBox 21"/>
          <p:cNvSpPr txBox="1"/>
          <p:nvPr/>
        </p:nvSpPr>
        <p:spPr>
          <a:xfrm>
            <a:off x="228600" y="6019800"/>
            <a:ext cx="1849222" cy="707884"/>
          </a:xfrm>
          <a:prstGeom prst="rect">
            <a:avLst/>
          </a:prstGeom>
          <a:solidFill>
            <a:srgbClr val="FFFFF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2000" b="1" dirty="0">
                <a:solidFill>
                  <a:srgbClr val="001335"/>
                </a:solidFill>
              </a:rPr>
              <a:t>Data </a:t>
            </a:r>
            <a:r>
              <a:rPr lang="en-US" sz="2000" b="1" dirty="0">
                <a:solidFill>
                  <a:srgbClr val="001335"/>
                </a:solidFill>
                <a:latin typeface="Calibri"/>
                <a:cs typeface="Calibri"/>
              </a:rPr>
              <a:t>Cubes</a:t>
            </a:r>
          </a:p>
          <a:p>
            <a:pPr marL="0" marR="0" indent="0" algn="l" defTabSz="457200" rtl="0" fontAlgn="auto" latinLnBrk="1" hangingPunct="0">
              <a:lnSpc>
                <a:spcPct val="100000"/>
              </a:lnSpc>
              <a:spcBef>
                <a:spcPts val="0"/>
              </a:spcBef>
              <a:spcAft>
                <a:spcPts val="0"/>
              </a:spcAft>
              <a:buClrTx/>
              <a:buSzTx/>
              <a:buFontTx/>
              <a:buNone/>
              <a:tabLst/>
            </a:pPr>
            <a:r>
              <a:rPr lang="en-US" sz="2000" b="1" dirty="0">
                <a:solidFill>
                  <a:srgbClr val="001335"/>
                </a:solidFill>
                <a:latin typeface="Calibri"/>
                <a:cs typeface="Calibri"/>
              </a:rPr>
              <a:t>(NetCDF format)</a:t>
            </a:r>
          </a:p>
        </p:txBody>
      </p:sp>
      <p:sp>
        <p:nvSpPr>
          <p:cNvPr id="23" name="Rectangle 22"/>
          <p:cNvSpPr/>
          <p:nvPr/>
        </p:nvSpPr>
        <p:spPr>
          <a:xfrm>
            <a:off x="300359" y="1524000"/>
            <a:ext cx="2747641" cy="674674"/>
          </a:xfrm>
          <a:prstGeom prst="rect">
            <a:avLst/>
          </a:prstGeom>
          <a:solidFill>
            <a:schemeClr val="accent6">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457200" eaLnBrk="1" fontAlgn="auto" hangingPunct="1">
              <a:spcBef>
                <a:spcPts val="0"/>
              </a:spcBef>
              <a:spcAft>
                <a:spcPts val="0"/>
              </a:spcAft>
            </a:pPr>
            <a:r>
              <a:rPr lang="en-US" sz="3600" b="1" i="1" dirty="0">
                <a:solidFill>
                  <a:schemeClr val="tx1">
                    <a:lumMod val="50000"/>
                  </a:schemeClr>
                </a:solidFill>
                <a:latin typeface="Calibri"/>
                <a:cs typeface="Calibri"/>
              </a:rPr>
              <a:t>Applications</a:t>
            </a:r>
          </a:p>
        </p:txBody>
      </p:sp>
      <p:sp>
        <p:nvSpPr>
          <p:cNvPr id="13" name="Rectangle 12"/>
          <p:cNvSpPr/>
          <p:nvPr/>
        </p:nvSpPr>
        <p:spPr>
          <a:xfrm>
            <a:off x="609600" y="3200400"/>
            <a:ext cx="1071241" cy="533400"/>
          </a:xfrm>
          <a:prstGeom prst="rect">
            <a:avLst/>
          </a:prstGeom>
          <a:solidFill>
            <a:schemeClr val="accent6">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457200" eaLnBrk="1" fontAlgn="auto" hangingPunct="1">
              <a:spcBef>
                <a:spcPts val="0"/>
              </a:spcBef>
              <a:spcAft>
                <a:spcPts val="0"/>
              </a:spcAft>
            </a:pPr>
            <a:r>
              <a:rPr lang="en-US" sz="2400" b="1" i="1" dirty="0">
                <a:solidFill>
                  <a:srgbClr val="001335"/>
                </a:solidFill>
                <a:latin typeface="Calibri"/>
                <a:cs typeface="Calibri"/>
              </a:rPr>
              <a:t>API</a:t>
            </a:r>
          </a:p>
        </p:txBody>
      </p:sp>
      <p:sp>
        <p:nvSpPr>
          <p:cNvPr id="16" name="Content Placeholder 2"/>
          <p:cNvSpPr txBox="1">
            <a:spLocks/>
          </p:cNvSpPr>
          <p:nvPr/>
        </p:nvSpPr>
        <p:spPr bwMode="auto">
          <a:xfrm>
            <a:off x="5943600" y="1295400"/>
            <a:ext cx="3048000" cy="1752600"/>
          </a:xfrm>
          <a:prstGeom prst="rect">
            <a:avLst/>
          </a:prstGeom>
          <a:solidFill>
            <a:schemeClr val="accent1">
              <a:lumMod val="20000"/>
              <a:lumOff val="80000"/>
            </a:schemeClr>
          </a:solidFill>
          <a:ln w="9525">
            <a:noFill/>
            <a:miter lim="800000"/>
            <a:headEnd/>
            <a:tailEnd/>
          </a:ln>
        </p:spPr>
        <p:txBody>
          <a:bodyPr/>
          <a:lstStyle>
            <a:lvl1pPr marL="169863" indent="-169863">
              <a:defRPr sz="1000">
                <a:solidFill>
                  <a:schemeClr val="tx1"/>
                </a:solidFill>
                <a:latin typeface="Arial Unicode MS" charset="0"/>
                <a:ea typeface="ＭＳ Ｐゴシック" charset="0"/>
                <a:cs typeface="ＭＳ Ｐゴシック" charset="0"/>
              </a:defRPr>
            </a:lvl1pPr>
            <a:lvl2pPr marL="914400" indent="-457200">
              <a:defRPr sz="1000">
                <a:solidFill>
                  <a:schemeClr val="tx1"/>
                </a:solidFill>
                <a:latin typeface="Arial Unicode MS" charset="0"/>
                <a:ea typeface="ＭＳ Ｐゴシック" charset="0"/>
              </a:defRPr>
            </a:lvl2pPr>
            <a:lvl3pPr>
              <a:defRPr sz="1000">
                <a:solidFill>
                  <a:schemeClr val="tx1"/>
                </a:solidFill>
                <a:latin typeface="Arial Unicode MS" charset="0"/>
                <a:ea typeface="ＭＳ Ｐゴシック" charset="0"/>
              </a:defRPr>
            </a:lvl3pPr>
            <a:lvl4pPr>
              <a:defRPr sz="1000">
                <a:solidFill>
                  <a:schemeClr val="tx1"/>
                </a:solidFill>
                <a:latin typeface="Arial Unicode MS" charset="0"/>
                <a:ea typeface="ＭＳ Ｐゴシック" charset="0"/>
              </a:defRPr>
            </a:lvl4pPr>
            <a:lvl5pPr>
              <a:defRPr sz="1000">
                <a:solidFill>
                  <a:schemeClr val="tx1"/>
                </a:solidFill>
                <a:latin typeface="Arial Unicode MS" charset="0"/>
                <a:ea typeface="ＭＳ Ｐゴシック" charset="0"/>
              </a:defRPr>
            </a:lvl5pPr>
            <a:lvl6pPr marL="457200" eaLnBrk="0" fontAlgn="base" hangingPunct="0">
              <a:spcBef>
                <a:spcPct val="50000"/>
              </a:spcBef>
              <a:spcAft>
                <a:spcPct val="0"/>
              </a:spcAft>
              <a:defRPr sz="1000">
                <a:solidFill>
                  <a:schemeClr val="tx1"/>
                </a:solidFill>
                <a:latin typeface="Arial Unicode MS" charset="0"/>
                <a:ea typeface="ＭＳ Ｐゴシック" charset="0"/>
              </a:defRPr>
            </a:lvl6pPr>
            <a:lvl7pPr marL="914400" eaLnBrk="0" fontAlgn="base" hangingPunct="0">
              <a:spcBef>
                <a:spcPct val="50000"/>
              </a:spcBef>
              <a:spcAft>
                <a:spcPct val="0"/>
              </a:spcAft>
              <a:defRPr sz="1000">
                <a:solidFill>
                  <a:schemeClr val="tx1"/>
                </a:solidFill>
                <a:latin typeface="Arial Unicode MS" charset="0"/>
                <a:ea typeface="ＭＳ Ｐゴシック" charset="0"/>
              </a:defRPr>
            </a:lvl7pPr>
            <a:lvl8pPr marL="1371600" eaLnBrk="0" fontAlgn="base" hangingPunct="0">
              <a:spcBef>
                <a:spcPct val="50000"/>
              </a:spcBef>
              <a:spcAft>
                <a:spcPct val="0"/>
              </a:spcAft>
              <a:defRPr sz="1000">
                <a:solidFill>
                  <a:schemeClr val="tx1"/>
                </a:solidFill>
                <a:latin typeface="Arial Unicode MS" charset="0"/>
                <a:ea typeface="ＭＳ Ｐゴシック" charset="0"/>
              </a:defRPr>
            </a:lvl8pPr>
            <a:lvl9pPr marL="1828800" eaLnBrk="0" fontAlgn="base" hangingPunct="0">
              <a:spcBef>
                <a:spcPct val="50000"/>
              </a:spcBef>
              <a:spcAft>
                <a:spcPct val="0"/>
              </a:spcAft>
              <a:defRPr sz="1000">
                <a:solidFill>
                  <a:schemeClr val="tx1"/>
                </a:solidFill>
                <a:latin typeface="Arial Unicode MS" charset="0"/>
                <a:ea typeface="ＭＳ Ｐゴシック" charset="0"/>
              </a:defRPr>
            </a:lvl9pPr>
          </a:lstStyle>
          <a:p>
            <a:pPr marL="0" indent="0" algn="l" defTabSz="914400">
              <a:spcBef>
                <a:spcPct val="20000"/>
              </a:spcBef>
            </a:pPr>
            <a:r>
              <a:rPr lang="en-US" sz="1600" b="1" dirty="0">
                <a:solidFill>
                  <a:srgbClr val="001335"/>
                </a:solidFill>
                <a:latin typeface="Calibri" charset="0"/>
                <a:cs typeface="Calibri" charset="0"/>
              </a:rPr>
              <a:t>Common Applications</a:t>
            </a:r>
          </a:p>
          <a:p>
            <a:pPr marL="107950" indent="-107950" algn="l" defTabSz="914400">
              <a:spcBef>
                <a:spcPct val="20000"/>
              </a:spcBef>
              <a:buFont typeface="Arial"/>
              <a:buChar char="•"/>
            </a:pPr>
            <a:r>
              <a:rPr lang="en-US" sz="1600" dirty="0">
                <a:solidFill>
                  <a:srgbClr val="001335"/>
                </a:solidFill>
                <a:latin typeface="Calibri" charset="0"/>
                <a:cs typeface="Calibri" charset="0"/>
              </a:rPr>
              <a:t>Cloud Filtering (custom mosaics)</a:t>
            </a:r>
          </a:p>
          <a:p>
            <a:pPr marL="107950" indent="-107950" algn="l" defTabSz="914400">
              <a:spcBef>
                <a:spcPct val="20000"/>
              </a:spcBef>
              <a:buFont typeface="Arial"/>
              <a:buChar char="•"/>
            </a:pPr>
            <a:r>
              <a:rPr lang="en-US" sz="1600" dirty="0">
                <a:solidFill>
                  <a:srgbClr val="001335"/>
                </a:solidFill>
                <a:latin typeface="Calibri" charset="0"/>
                <a:cs typeface="Calibri" charset="0"/>
              </a:rPr>
              <a:t>Change Detection </a:t>
            </a:r>
            <a:br>
              <a:rPr lang="en-US" sz="1600" dirty="0">
                <a:solidFill>
                  <a:srgbClr val="001335"/>
                </a:solidFill>
                <a:latin typeface="Calibri" charset="0"/>
                <a:cs typeface="Calibri" charset="0"/>
              </a:rPr>
            </a:br>
            <a:r>
              <a:rPr lang="en-US" sz="1600" dirty="0">
                <a:solidFill>
                  <a:srgbClr val="001335"/>
                </a:solidFill>
                <a:latin typeface="Calibri" charset="0"/>
                <a:cs typeface="Calibri" charset="0"/>
              </a:rPr>
              <a:t>(CCDC, BFAST, PCA, LandTrendr)</a:t>
            </a:r>
          </a:p>
          <a:p>
            <a:pPr marL="107950" indent="-107950" algn="l" defTabSz="914400">
              <a:spcBef>
                <a:spcPct val="20000"/>
              </a:spcBef>
              <a:buFont typeface="Arial"/>
              <a:buChar char="•"/>
            </a:pPr>
            <a:r>
              <a:rPr lang="en-US" sz="1600" dirty="0">
                <a:solidFill>
                  <a:srgbClr val="001335"/>
                </a:solidFill>
                <a:latin typeface="Calibri" charset="0"/>
                <a:cs typeface="Calibri" charset="0"/>
              </a:rPr>
              <a:t>Water (WOFS, TSM water quality, Coastal Erosion)</a:t>
            </a:r>
          </a:p>
          <a:p>
            <a:pPr marL="107950" indent="-107950" algn="l" defTabSz="914400">
              <a:spcBef>
                <a:spcPct val="20000"/>
              </a:spcBef>
              <a:buFont typeface="Arial"/>
              <a:buChar char="•"/>
            </a:pPr>
            <a:endParaRPr lang="en-US" sz="1600" dirty="0">
              <a:solidFill>
                <a:srgbClr val="001335"/>
              </a:solidFill>
              <a:latin typeface="Calibri" charset="0"/>
              <a:cs typeface="Calibri" charset="0"/>
            </a:endParaRPr>
          </a:p>
        </p:txBody>
      </p:sp>
      <p:cxnSp>
        <p:nvCxnSpPr>
          <p:cNvPr id="19" name="Straight Arrow Connector 18"/>
          <p:cNvCxnSpPr/>
          <p:nvPr/>
        </p:nvCxnSpPr>
        <p:spPr bwMode="auto">
          <a:xfrm flipV="1">
            <a:off x="2133600" y="5223015"/>
            <a:ext cx="3200400" cy="34512"/>
          </a:xfrm>
          <a:prstGeom prst="straightConnector1">
            <a:avLst/>
          </a:prstGeom>
          <a:ln w="50800">
            <a:solidFill>
              <a:schemeClr val="tx1">
                <a:lumMod val="50000"/>
              </a:schemeClr>
            </a:solidFill>
            <a:headEnd type="arrow" w="sm" len="med"/>
            <a:tailEnd type="none" w="sm" len="med"/>
          </a:ln>
        </p:spPr>
        <p:style>
          <a:lnRef idx="3">
            <a:schemeClr val="accent6"/>
          </a:lnRef>
          <a:fillRef idx="0">
            <a:schemeClr val="accent6"/>
          </a:fillRef>
          <a:effectRef idx="2">
            <a:schemeClr val="accent6"/>
          </a:effectRef>
          <a:fontRef idx="minor">
            <a:schemeClr val="tx1"/>
          </a:fontRef>
        </p:style>
      </p:cxnSp>
      <p:pic>
        <p:nvPicPr>
          <p:cNvPr id="24" name="Picture 23" descr="Cube_Layer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4191000"/>
            <a:ext cx="1600200" cy="2248054"/>
          </a:xfrm>
          <a:prstGeom prst="rect">
            <a:avLst/>
          </a:prstGeom>
        </p:spPr>
      </p:pic>
      <p:sp>
        <p:nvSpPr>
          <p:cNvPr id="25" name="TextBox 24"/>
          <p:cNvSpPr txBox="1"/>
          <p:nvPr/>
        </p:nvSpPr>
        <p:spPr>
          <a:xfrm>
            <a:off x="7239000" y="4689615"/>
            <a:ext cx="1600200" cy="923328"/>
          </a:xfrm>
          <a:prstGeom prst="rect">
            <a:avLst/>
          </a:prstGeom>
          <a:solidFill>
            <a:srgbClr val="FFFFF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b="1" dirty="0">
                <a:solidFill>
                  <a:srgbClr val="001335"/>
                </a:solidFill>
              </a:rPr>
              <a:t>Satellite Data</a:t>
            </a:r>
          </a:p>
          <a:p>
            <a:pPr marL="0" marR="0" indent="0" algn="l" defTabSz="457200" rtl="0" fontAlgn="auto" latinLnBrk="1" hangingPunct="0">
              <a:lnSpc>
                <a:spcPct val="100000"/>
              </a:lnSpc>
              <a:spcBef>
                <a:spcPts val="0"/>
              </a:spcBef>
              <a:spcAft>
                <a:spcPts val="0"/>
              </a:spcAft>
              <a:buClrTx/>
              <a:buSzTx/>
              <a:buFontTx/>
              <a:buNone/>
              <a:tabLst/>
            </a:pPr>
            <a:r>
              <a:rPr lang="en-US" b="1" dirty="0">
                <a:solidFill>
                  <a:srgbClr val="001335"/>
                </a:solidFill>
              </a:rPr>
              <a:t>Climate Data</a:t>
            </a:r>
          </a:p>
          <a:p>
            <a:pPr marL="0" marR="0" indent="0" algn="l" defTabSz="457200" rtl="0" fontAlgn="auto" latinLnBrk="1" hangingPunct="0">
              <a:lnSpc>
                <a:spcPct val="100000"/>
              </a:lnSpc>
              <a:spcBef>
                <a:spcPts val="0"/>
              </a:spcBef>
              <a:spcAft>
                <a:spcPts val="0"/>
              </a:spcAft>
              <a:buClrTx/>
              <a:buSzTx/>
              <a:buFontTx/>
              <a:buNone/>
              <a:tabLst/>
            </a:pPr>
            <a:r>
              <a:rPr lang="en-US" b="1" dirty="0">
                <a:solidFill>
                  <a:srgbClr val="001335"/>
                </a:solidFill>
              </a:rPr>
              <a:t>Ground Data</a:t>
            </a:r>
            <a:endParaRPr lang="en-US" b="1" dirty="0">
              <a:solidFill>
                <a:srgbClr val="001335"/>
              </a:solidFill>
              <a:latin typeface="Calibri"/>
              <a:cs typeface="Calibri"/>
            </a:endParaRPr>
          </a:p>
        </p:txBody>
      </p:sp>
      <p:sp>
        <p:nvSpPr>
          <p:cNvPr id="28" name="TextBox 27"/>
          <p:cNvSpPr txBox="1"/>
          <p:nvPr/>
        </p:nvSpPr>
        <p:spPr>
          <a:xfrm>
            <a:off x="2667000" y="4689615"/>
            <a:ext cx="2514600" cy="400108"/>
          </a:xfrm>
          <a:prstGeom prst="rect">
            <a:avLst/>
          </a:prstGeom>
          <a:solidFill>
            <a:srgbClr val="FFFFFF"/>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2000" b="1" dirty="0">
                <a:solidFill>
                  <a:srgbClr val="001335"/>
                </a:solidFill>
              </a:rPr>
              <a:t>Ingestion Process</a:t>
            </a:r>
            <a:endParaRPr lang="en-US" sz="2000" b="1" dirty="0">
              <a:solidFill>
                <a:srgbClr val="001335"/>
              </a:solidFill>
              <a:latin typeface="Calibri"/>
              <a:cs typeface="Calibri"/>
            </a:endParaRPr>
          </a:p>
        </p:txBody>
      </p:sp>
      <p:sp>
        <p:nvSpPr>
          <p:cNvPr id="26" name="Content Placeholder 2"/>
          <p:cNvSpPr txBox="1">
            <a:spLocks/>
          </p:cNvSpPr>
          <p:nvPr/>
        </p:nvSpPr>
        <p:spPr bwMode="auto">
          <a:xfrm>
            <a:off x="1828800" y="3276600"/>
            <a:ext cx="4724400" cy="457200"/>
          </a:xfrm>
          <a:prstGeom prst="rect">
            <a:avLst/>
          </a:prstGeom>
          <a:solidFill>
            <a:schemeClr val="accent1">
              <a:lumMod val="20000"/>
              <a:lumOff val="80000"/>
            </a:schemeClr>
          </a:solidFill>
          <a:ln w="9525">
            <a:noFill/>
            <a:miter lim="800000"/>
            <a:headEnd/>
            <a:tailEnd/>
          </a:ln>
        </p:spPr>
        <p:txBody>
          <a:bodyPr/>
          <a:lstStyle>
            <a:lvl1pPr marL="169863" indent="-169863">
              <a:defRPr sz="1000">
                <a:solidFill>
                  <a:schemeClr val="tx1"/>
                </a:solidFill>
                <a:latin typeface="Arial Unicode MS" charset="0"/>
                <a:ea typeface="ＭＳ Ｐゴシック" charset="0"/>
                <a:cs typeface="ＭＳ Ｐゴシック" charset="0"/>
              </a:defRPr>
            </a:lvl1pPr>
            <a:lvl2pPr marL="914400" indent="-457200">
              <a:defRPr sz="1000">
                <a:solidFill>
                  <a:schemeClr val="tx1"/>
                </a:solidFill>
                <a:latin typeface="Arial Unicode MS" charset="0"/>
                <a:ea typeface="ＭＳ Ｐゴシック" charset="0"/>
              </a:defRPr>
            </a:lvl2pPr>
            <a:lvl3pPr>
              <a:defRPr sz="1000">
                <a:solidFill>
                  <a:schemeClr val="tx1"/>
                </a:solidFill>
                <a:latin typeface="Arial Unicode MS" charset="0"/>
                <a:ea typeface="ＭＳ Ｐゴシック" charset="0"/>
              </a:defRPr>
            </a:lvl3pPr>
            <a:lvl4pPr>
              <a:defRPr sz="1000">
                <a:solidFill>
                  <a:schemeClr val="tx1"/>
                </a:solidFill>
                <a:latin typeface="Arial Unicode MS" charset="0"/>
                <a:ea typeface="ＭＳ Ｐゴシック" charset="0"/>
              </a:defRPr>
            </a:lvl4pPr>
            <a:lvl5pPr>
              <a:defRPr sz="1000">
                <a:solidFill>
                  <a:schemeClr val="tx1"/>
                </a:solidFill>
                <a:latin typeface="Arial Unicode MS" charset="0"/>
                <a:ea typeface="ＭＳ Ｐゴシック" charset="0"/>
              </a:defRPr>
            </a:lvl5pPr>
            <a:lvl6pPr marL="457200" eaLnBrk="0" fontAlgn="base" hangingPunct="0">
              <a:spcBef>
                <a:spcPct val="50000"/>
              </a:spcBef>
              <a:spcAft>
                <a:spcPct val="0"/>
              </a:spcAft>
              <a:defRPr sz="1000">
                <a:solidFill>
                  <a:schemeClr val="tx1"/>
                </a:solidFill>
                <a:latin typeface="Arial Unicode MS" charset="0"/>
                <a:ea typeface="ＭＳ Ｐゴシック" charset="0"/>
              </a:defRPr>
            </a:lvl6pPr>
            <a:lvl7pPr marL="914400" eaLnBrk="0" fontAlgn="base" hangingPunct="0">
              <a:spcBef>
                <a:spcPct val="50000"/>
              </a:spcBef>
              <a:spcAft>
                <a:spcPct val="0"/>
              </a:spcAft>
              <a:defRPr sz="1000">
                <a:solidFill>
                  <a:schemeClr val="tx1"/>
                </a:solidFill>
                <a:latin typeface="Arial Unicode MS" charset="0"/>
                <a:ea typeface="ＭＳ Ｐゴシック" charset="0"/>
              </a:defRPr>
            </a:lvl7pPr>
            <a:lvl8pPr marL="1371600" eaLnBrk="0" fontAlgn="base" hangingPunct="0">
              <a:spcBef>
                <a:spcPct val="50000"/>
              </a:spcBef>
              <a:spcAft>
                <a:spcPct val="0"/>
              </a:spcAft>
              <a:defRPr sz="1000">
                <a:solidFill>
                  <a:schemeClr val="tx1"/>
                </a:solidFill>
                <a:latin typeface="Arial Unicode MS" charset="0"/>
                <a:ea typeface="ＭＳ Ｐゴシック" charset="0"/>
              </a:defRPr>
            </a:lvl8pPr>
            <a:lvl9pPr marL="1828800" eaLnBrk="0" fontAlgn="base" hangingPunct="0">
              <a:spcBef>
                <a:spcPct val="50000"/>
              </a:spcBef>
              <a:spcAft>
                <a:spcPct val="0"/>
              </a:spcAft>
              <a:defRPr sz="1000">
                <a:solidFill>
                  <a:schemeClr val="tx1"/>
                </a:solidFill>
                <a:latin typeface="Arial Unicode MS" charset="0"/>
                <a:ea typeface="ＭＳ Ｐゴシック" charset="0"/>
              </a:defRPr>
            </a:lvl9pPr>
          </a:lstStyle>
          <a:p>
            <a:pPr marL="0" indent="0" algn="l" defTabSz="914400">
              <a:spcBef>
                <a:spcPct val="20000"/>
              </a:spcBef>
            </a:pPr>
            <a:r>
              <a:rPr lang="en-US" sz="1800" dirty="0">
                <a:solidFill>
                  <a:srgbClr val="002569"/>
                </a:solidFill>
                <a:latin typeface="Calibri" charset="0"/>
                <a:cs typeface="Calibri" charset="0"/>
              </a:rPr>
              <a:t>Open Source connection to Data Cube content</a:t>
            </a:r>
          </a:p>
        </p:txBody>
      </p:sp>
    </p:spTree>
    <p:extLst>
      <p:ext uri="{BB962C8B-B14F-4D97-AF65-F5344CB8AC3E}">
        <p14:creationId xmlns:p14="http://schemas.microsoft.com/office/powerpoint/2010/main" val="181378862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76200"/>
            <a:ext cx="5257800" cy="984885"/>
          </a:xfrm>
          <a:ln w="12700">
            <a:miter lim="400000"/>
          </a:ln>
        </p:spPr>
        <p:txBody>
          <a:bodyPr wrap="square" lIns="0" tIns="0" rIns="0" bIns="0">
            <a:spAutoFit/>
          </a:bodyPr>
          <a:lstStyle/>
          <a:p>
            <a:pPr algn="l"/>
            <a:r>
              <a:rPr lang="en-US" b="1" dirty="0">
                <a:latin typeface="Proxima Nova Regular"/>
                <a:ea typeface="Proxima Nova Regular"/>
                <a:cs typeface="Proxima Nova Regular"/>
              </a:rPr>
              <a:t>Advantages </a:t>
            </a:r>
            <a:br>
              <a:rPr lang="en-US" b="1" dirty="0">
                <a:latin typeface="Proxima Nova Regular"/>
                <a:ea typeface="Proxima Nova Regular"/>
                <a:cs typeface="Proxima Nova Regular"/>
              </a:rPr>
            </a:br>
            <a:r>
              <a:rPr lang="en-US" b="1" dirty="0">
                <a:latin typeface="Proxima Nova Regular"/>
                <a:ea typeface="Proxima Nova Regular"/>
                <a:cs typeface="Proxima Nova Regular"/>
              </a:rPr>
              <a:t>of the CEOS Data Cube</a:t>
            </a:r>
          </a:p>
        </p:txBody>
      </p:sp>
      <p:sp>
        <p:nvSpPr>
          <p:cNvPr id="5" name="Content Placeholder 2"/>
          <p:cNvSpPr txBox="1">
            <a:spLocks/>
          </p:cNvSpPr>
          <p:nvPr/>
        </p:nvSpPr>
        <p:spPr bwMode="auto">
          <a:xfrm>
            <a:off x="152400" y="1447800"/>
            <a:ext cx="8915400" cy="5181600"/>
          </a:xfrm>
          <a:prstGeom prst="rect">
            <a:avLst/>
          </a:prstGeom>
          <a:noFill/>
          <a:ln w="9525">
            <a:noFill/>
            <a:miter lim="800000"/>
            <a:headEnd/>
            <a:tailEnd/>
          </a:ln>
        </p:spPr>
        <p:txBody>
          <a:bodyPr/>
          <a:lstStyle>
            <a:lvl1pPr marL="169863" indent="-169863">
              <a:defRPr sz="1000">
                <a:solidFill>
                  <a:schemeClr val="tx1"/>
                </a:solidFill>
                <a:latin typeface="Arial Unicode MS" charset="0"/>
                <a:ea typeface="ＭＳ Ｐゴシック" charset="0"/>
                <a:cs typeface="ＭＳ Ｐゴシック" charset="0"/>
              </a:defRPr>
            </a:lvl1pPr>
            <a:lvl2pPr marL="914400" indent="-457200">
              <a:defRPr sz="1000">
                <a:solidFill>
                  <a:schemeClr val="tx1"/>
                </a:solidFill>
                <a:latin typeface="Arial Unicode MS" charset="0"/>
                <a:ea typeface="ＭＳ Ｐゴシック" charset="0"/>
              </a:defRPr>
            </a:lvl2pPr>
            <a:lvl3pPr>
              <a:defRPr sz="1000">
                <a:solidFill>
                  <a:schemeClr val="tx1"/>
                </a:solidFill>
                <a:latin typeface="Arial Unicode MS" charset="0"/>
                <a:ea typeface="ＭＳ Ｐゴシック" charset="0"/>
              </a:defRPr>
            </a:lvl3pPr>
            <a:lvl4pPr>
              <a:defRPr sz="1000">
                <a:solidFill>
                  <a:schemeClr val="tx1"/>
                </a:solidFill>
                <a:latin typeface="Arial Unicode MS" charset="0"/>
                <a:ea typeface="ＭＳ Ｐゴシック" charset="0"/>
              </a:defRPr>
            </a:lvl4pPr>
            <a:lvl5pPr>
              <a:defRPr sz="1000">
                <a:solidFill>
                  <a:schemeClr val="tx1"/>
                </a:solidFill>
                <a:latin typeface="Arial Unicode MS" charset="0"/>
                <a:ea typeface="ＭＳ Ｐゴシック" charset="0"/>
              </a:defRPr>
            </a:lvl5pPr>
            <a:lvl6pPr marL="457200" eaLnBrk="0" fontAlgn="base" hangingPunct="0">
              <a:spcBef>
                <a:spcPct val="50000"/>
              </a:spcBef>
              <a:spcAft>
                <a:spcPct val="0"/>
              </a:spcAft>
              <a:defRPr sz="1000">
                <a:solidFill>
                  <a:schemeClr val="tx1"/>
                </a:solidFill>
                <a:latin typeface="Arial Unicode MS" charset="0"/>
                <a:ea typeface="ＭＳ Ｐゴシック" charset="0"/>
              </a:defRPr>
            </a:lvl6pPr>
            <a:lvl7pPr marL="914400" eaLnBrk="0" fontAlgn="base" hangingPunct="0">
              <a:spcBef>
                <a:spcPct val="50000"/>
              </a:spcBef>
              <a:spcAft>
                <a:spcPct val="0"/>
              </a:spcAft>
              <a:defRPr sz="1000">
                <a:solidFill>
                  <a:schemeClr val="tx1"/>
                </a:solidFill>
                <a:latin typeface="Arial Unicode MS" charset="0"/>
                <a:ea typeface="ＭＳ Ｐゴシック" charset="0"/>
              </a:defRPr>
            </a:lvl7pPr>
            <a:lvl8pPr marL="1371600" eaLnBrk="0" fontAlgn="base" hangingPunct="0">
              <a:spcBef>
                <a:spcPct val="50000"/>
              </a:spcBef>
              <a:spcAft>
                <a:spcPct val="0"/>
              </a:spcAft>
              <a:defRPr sz="1000">
                <a:solidFill>
                  <a:schemeClr val="tx1"/>
                </a:solidFill>
                <a:latin typeface="Arial Unicode MS" charset="0"/>
                <a:ea typeface="ＭＳ Ｐゴシック" charset="0"/>
              </a:defRPr>
            </a:lvl8pPr>
            <a:lvl9pPr marL="1828800" eaLnBrk="0" fontAlgn="base" hangingPunct="0">
              <a:spcBef>
                <a:spcPct val="50000"/>
              </a:spcBef>
              <a:spcAft>
                <a:spcPct val="0"/>
              </a:spcAft>
              <a:defRPr sz="1000">
                <a:solidFill>
                  <a:schemeClr val="tx1"/>
                </a:solidFill>
                <a:latin typeface="Arial Unicode MS" charset="0"/>
                <a:ea typeface="ＭＳ Ｐゴシック" charset="0"/>
              </a:defRPr>
            </a:lvl9pPr>
          </a:lstStyle>
          <a:p>
            <a:pPr marL="171450" indent="-171450" defTabSz="914400">
              <a:spcBef>
                <a:spcPct val="20000"/>
              </a:spcBef>
              <a:buFont typeface="Arial"/>
              <a:buChar char="•"/>
            </a:pPr>
            <a:r>
              <a:rPr lang="en-US" sz="2300" b="1" dirty="0">
                <a:solidFill>
                  <a:srgbClr val="002569"/>
                </a:solidFill>
                <a:latin typeface="Calibri" charset="0"/>
                <a:cs typeface="Calibri" charset="0"/>
              </a:rPr>
              <a:t>Free and Open </a:t>
            </a:r>
            <a:r>
              <a:rPr lang="en-US" sz="2300" dirty="0">
                <a:solidFill>
                  <a:srgbClr val="002569"/>
                </a:solidFill>
                <a:latin typeface="Calibri" charset="0"/>
                <a:cs typeface="Calibri" charset="0"/>
              </a:rPr>
              <a:t>...  Open source software, CEOS Agency contribution</a:t>
            </a:r>
          </a:p>
          <a:p>
            <a:pPr marL="171450" indent="-171450" defTabSz="914400">
              <a:spcBef>
                <a:spcPct val="20000"/>
              </a:spcBef>
              <a:buFont typeface="Arial"/>
              <a:buChar char="•"/>
            </a:pPr>
            <a:r>
              <a:rPr lang="en-US" sz="2300" b="1" dirty="0">
                <a:solidFill>
                  <a:srgbClr val="002569"/>
                </a:solidFill>
                <a:latin typeface="Calibri" charset="0"/>
                <a:cs typeface="Calibri" charset="0"/>
              </a:rPr>
              <a:t>No data loss </a:t>
            </a:r>
            <a:r>
              <a:rPr lang="en-US" sz="2300" dirty="0">
                <a:solidFill>
                  <a:srgbClr val="002569"/>
                </a:solidFill>
                <a:latin typeface="Calibri" charset="0"/>
                <a:cs typeface="Calibri" charset="0"/>
              </a:rPr>
              <a:t>... No scene-based screening required, all pixels used</a:t>
            </a:r>
          </a:p>
          <a:p>
            <a:pPr marL="171450" indent="-171450" defTabSz="914400">
              <a:spcBef>
                <a:spcPct val="20000"/>
              </a:spcBef>
              <a:buFont typeface="Arial"/>
              <a:buChar char="•"/>
            </a:pPr>
            <a:r>
              <a:rPr lang="en-US" sz="2300" b="1" dirty="0">
                <a:solidFill>
                  <a:srgbClr val="002569"/>
                </a:solidFill>
                <a:latin typeface="Calibri" charset="0"/>
                <a:cs typeface="Calibri" charset="0"/>
              </a:rPr>
              <a:t>No processing </a:t>
            </a:r>
            <a:r>
              <a:rPr lang="en-US" sz="2300" dirty="0">
                <a:solidFill>
                  <a:srgbClr val="002569"/>
                </a:solidFill>
                <a:latin typeface="Calibri" charset="0"/>
                <a:cs typeface="Calibri" charset="0"/>
              </a:rPr>
              <a:t>... Based on analysis-ready data products</a:t>
            </a:r>
          </a:p>
          <a:p>
            <a:pPr marL="171450" indent="-171450" defTabSz="914400">
              <a:spcBef>
                <a:spcPct val="20000"/>
              </a:spcBef>
              <a:buFont typeface="Arial"/>
              <a:buChar char="•"/>
            </a:pPr>
            <a:r>
              <a:rPr lang="en-US" sz="2300" b="1" dirty="0">
                <a:solidFill>
                  <a:srgbClr val="002569"/>
                </a:solidFill>
                <a:latin typeface="Calibri" charset="0"/>
                <a:cs typeface="Calibri" charset="0"/>
              </a:rPr>
              <a:t>Spatial consistency </a:t>
            </a:r>
            <a:r>
              <a:rPr lang="en-US" sz="2300" dirty="0">
                <a:solidFill>
                  <a:srgbClr val="002569"/>
                </a:solidFill>
                <a:latin typeface="Calibri" charset="0"/>
                <a:cs typeface="Calibri" charset="0"/>
              </a:rPr>
              <a:t>... Allows for user-defined nested grids</a:t>
            </a:r>
          </a:p>
          <a:p>
            <a:pPr marL="171450" indent="-171450" defTabSz="914400">
              <a:spcBef>
                <a:spcPct val="20000"/>
              </a:spcBef>
              <a:buFont typeface="Arial"/>
              <a:buChar char="•"/>
            </a:pPr>
            <a:r>
              <a:rPr lang="en-US" sz="2300" b="1" dirty="0">
                <a:solidFill>
                  <a:srgbClr val="002569"/>
                </a:solidFill>
                <a:latin typeface="Calibri" charset="0"/>
                <a:cs typeface="Calibri" charset="0"/>
              </a:rPr>
              <a:t>Data interoperability </a:t>
            </a:r>
            <a:r>
              <a:rPr lang="en-US" sz="2300" dirty="0">
                <a:solidFill>
                  <a:srgbClr val="002569"/>
                </a:solidFill>
                <a:latin typeface="Calibri" charset="0"/>
                <a:cs typeface="Calibri" charset="0"/>
              </a:rPr>
              <a:t>... Multiple aligned datasets in one system</a:t>
            </a:r>
          </a:p>
          <a:p>
            <a:pPr marL="171450" indent="-171450" defTabSz="914400">
              <a:spcBef>
                <a:spcPct val="20000"/>
              </a:spcBef>
              <a:buFont typeface="Arial"/>
              <a:buChar char="•"/>
            </a:pPr>
            <a:r>
              <a:rPr lang="en-US" sz="2300" b="1" dirty="0">
                <a:solidFill>
                  <a:srgbClr val="002569"/>
                </a:solidFill>
                <a:latin typeface="Calibri" charset="0"/>
                <a:cs typeface="Calibri" charset="0"/>
              </a:rPr>
              <a:t>Efficient </a:t>
            </a:r>
            <a:r>
              <a:rPr lang="en-US" sz="2300" dirty="0">
                <a:solidFill>
                  <a:srgbClr val="002569"/>
                </a:solidFill>
                <a:latin typeface="Calibri" charset="0"/>
                <a:cs typeface="Calibri" charset="0"/>
              </a:rPr>
              <a:t>... Less input-output (I/O) and smaller storage</a:t>
            </a:r>
          </a:p>
          <a:p>
            <a:pPr marL="171450" indent="-171450" defTabSz="914400">
              <a:spcBef>
                <a:spcPct val="20000"/>
              </a:spcBef>
              <a:buFont typeface="Arial"/>
              <a:buChar char="•"/>
            </a:pPr>
            <a:r>
              <a:rPr lang="en-US" sz="2300" b="1" dirty="0">
                <a:solidFill>
                  <a:srgbClr val="002569"/>
                </a:solidFill>
                <a:latin typeface="Calibri" charset="0"/>
                <a:cs typeface="Calibri" charset="0"/>
              </a:rPr>
              <a:t>Faster </a:t>
            </a:r>
            <a:r>
              <a:rPr lang="en-US" sz="2300" dirty="0">
                <a:solidFill>
                  <a:srgbClr val="002569"/>
                </a:solidFill>
                <a:latin typeface="Calibri" charset="0"/>
                <a:cs typeface="Calibri" charset="0"/>
              </a:rPr>
              <a:t>... Faster temporal and spatial analyses</a:t>
            </a:r>
          </a:p>
          <a:p>
            <a:pPr marL="171450" indent="-171450" defTabSz="914400">
              <a:spcBef>
                <a:spcPct val="20000"/>
              </a:spcBef>
              <a:buFont typeface="Arial"/>
              <a:buChar char="•"/>
            </a:pPr>
            <a:r>
              <a:rPr lang="en-US" sz="2300" b="1" dirty="0">
                <a:solidFill>
                  <a:srgbClr val="002569"/>
                </a:solidFill>
                <a:latin typeface="Calibri" charset="0"/>
                <a:cs typeface="Calibri" charset="0"/>
              </a:rPr>
              <a:t>Allows automation</a:t>
            </a:r>
            <a:r>
              <a:rPr lang="en-US" sz="2300" dirty="0">
                <a:solidFill>
                  <a:srgbClr val="002569"/>
                </a:solidFill>
                <a:latin typeface="Calibri" charset="0"/>
                <a:cs typeface="Calibri" charset="0"/>
              </a:rPr>
              <a:t> ... Data download and ingestion can be automated</a:t>
            </a:r>
          </a:p>
          <a:p>
            <a:pPr marL="171450" indent="-171450" defTabSz="914400">
              <a:spcBef>
                <a:spcPct val="20000"/>
              </a:spcBef>
              <a:buFont typeface="Arial"/>
              <a:buChar char="•"/>
            </a:pPr>
            <a:r>
              <a:rPr lang="en-US" sz="2300" b="1" dirty="0">
                <a:solidFill>
                  <a:srgbClr val="002569"/>
                </a:solidFill>
                <a:latin typeface="Calibri" charset="0"/>
                <a:cs typeface="Calibri" charset="0"/>
              </a:rPr>
              <a:t>Improved capacity building </a:t>
            </a:r>
            <a:r>
              <a:rPr lang="en-US" sz="2300" dirty="0">
                <a:solidFill>
                  <a:srgbClr val="002569"/>
                </a:solidFill>
                <a:latin typeface="Calibri" charset="0"/>
                <a:cs typeface="Calibri" charset="0"/>
              </a:rPr>
              <a:t>.. Simple architecture and methods</a:t>
            </a:r>
          </a:p>
          <a:p>
            <a:pPr marL="171450" indent="-171450" defTabSz="914400">
              <a:spcBef>
                <a:spcPct val="20000"/>
              </a:spcBef>
              <a:buFont typeface="Arial"/>
              <a:buChar char="•"/>
            </a:pPr>
            <a:r>
              <a:rPr lang="en-US" sz="2300" b="1" dirty="0">
                <a:solidFill>
                  <a:srgbClr val="002569"/>
                </a:solidFill>
                <a:latin typeface="Calibri" charset="0"/>
                <a:cs typeface="Calibri" charset="0"/>
              </a:rPr>
              <a:t>Flexible deployment </a:t>
            </a:r>
            <a:r>
              <a:rPr lang="en-US" sz="2300" dirty="0">
                <a:solidFill>
                  <a:srgbClr val="002569"/>
                </a:solidFill>
                <a:latin typeface="Calibri" charset="0"/>
                <a:cs typeface="Calibri" charset="0"/>
              </a:rPr>
              <a:t>... Local or Remote (e.g. Data Hub, Cloud)</a:t>
            </a:r>
          </a:p>
          <a:p>
            <a:pPr marL="166688" indent="-166688" defTabSz="914400">
              <a:spcBef>
                <a:spcPct val="20000"/>
              </a:spcBef>
              <a:buFont typeface="Arial"/>
              <a:buChar char="•"/>
            </a:pPr>
            <a:r>
              <a:rPr lang="en-US" sz="2300" b="1" dirty="0">
                <a:solidFill>
                  <a:srgbClr val="002569"/>
                </a:solidFill>
                <a:latin typeface="Calibri" charset="0"/>
                <a:cs typeface="Calibri" charset="0"/>
              </a:rPr>
              <a:t>Flexible platform </a:t>
            </a:r>
            <a:r>
              <a:rPr lang="en-US" sz="2300" dirty="0">
                <a:solidFill>
                  <a:srgbClr val="002569"/>
                </a:solidFill>
                <a:latin typeface="Calibri" charset="0"/>
                <a:cs typeface="Calibri" charset="0"/>
              </a:rPr>
              <a:t>... APIs allow infinite applications and users</a:t>
            </a:r>
          </a:p>
          <a:p>
            <a:pPr marL="166688" indent="-166688" defTabSz="914400">
              <a:spcBef>
                <a:spcPct val="20000"/>
              </a:spcBef>
              <a:buFont typeface="Arial"/>
              <a:buChar char="•"/>
            </a:pPr>
            <a:r>
              <a:rPr lang="en-US" sz="2300" b="1" dirty="0">
                <a:solidFill>
                  <a:srgbClr val="002569"/>
                </a:solidFill>
                <a:latin typeface="Calibri" charset="0"/>
                <a:cs typeface="Calibri" charset="0"/>
              </a:rPr>
              <a:t>End-to-End solution </a:t>
            </a:r>
            <a:r>
              <a:rPr lang="en-US" sz="2300" dirty="0">
                <a:solidFill>
                  <a:schemeClr val="tx1">
                    <a:lumMod val="50000"/>
                  </a:schemeClr>
                </a:solidFill>
                <a:latin typeface="Calibri" charset="0"/>
                <a:cs typeface="Calibri" charset="0"/>
              </a:rPr>
              <a:t>...  Use one or more components</a:t>
            </a:r>
          </a:p>
        </p:txBody>
      </p:sp>
    </p:spTree>
    <p:extLst>
      <p:ext uri="{BB962C8B-B14F-4D97-AF65-F5344CB8AC3E}">
        <p14:creationId xmlns:p14="http://schemas.microsoft.com/office/powerpoint/2010/main" val="3814313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76200"/>
            <a:ext cx="5486400" cy="984885"/>
          </a:xfrm>
          <a:ln w="12700">
            <a:miter lim="400000"/>
          </a:ln>
        </p:spPr>
        <p:txBody>
          <a:bodyPr wrap="square" lIns="0" tIns="0" rIns="0" bIns="0">
            <a:spAutoFit/>
          </a:bodyPr>
          <a:lstStyle/>
          <a:p>
            <a:pPr algn="l"/>
            <a:r>
              <a:rPr lang="en-US" b="1" dirty="0">
                <a:latin typeface="Proxima Nova Regular"/>
                <a:ea typeface="Proxima Nova Regular"/>
                <a:cs typeface="Proxima Nova Regular"/>
              </a:rPr>
              <a:t>Why not use </a:t>
            </a:r>
            <a:br>
              <a:rPr lang="en-US" b="1" dirty="0">
                <a:latin typeface="Proxima Nova Regular"/>
                <a:ea typeface="Proxima Nova Regular"/>
                <a:cs typeface="Proxima Nova Regular"/>
              </a:rPr>
            </a:br>
            <a:r>
              <a:rPr lang="en-US" b="1" dirty="0">
                <a:latin typeface="Proxima Nova Regular"/>
                <a:ea typeface="Proxima Nova Regular"/>
                <a:cs typeface="Proxima Nova Regular"/>
              </a:rPr>
              <a:t>Google Earth Engine?</a:t>
            </a:r>
          </a:p>
        </p:txBody>
      </p:sp>
      <p:sp>
        <p:nvSpPr>
          <p:cNvPr id="5" name="Content Placeholder 2"/>
          <p:cNvSpPr txBox="1">
            <a:spLocks/>
          </p:cNvSpPr>
          <p:nvPr/>
        </p:nvSpPr>
        <p:spPr bwMode="auto">
          <a:xfrm>
            <a:off x="304800" y="1371600"/>
            <a:ext cx="5029200" cy="5257800"/>
          </a:xfrm>
          <a:prstGeom prst="rect">
            <a:avLst/>
          </a:prstGeom>
          <a:solidFill>
            <a:schemeClr val="accent1">
              <a:lumMod val="20000"/>
              <a:lumOff val="80000"/>
            </a:schemeClr>
          </a:solidFill>
          <a:ln w="9525">
            <a:noFill/>
            <a:miter lim="800000"/>
            <a:headEnd/>
            <a:tailEnd/>
          </a:ln>
        </p:spPr>
        <p:txBody>
          <a:bodyPr/>
          <a:lstStyle>
            <a:lvl1pPr marL="169863" indent="-169863">
              <a:defRPr sz="1000">
                <a:solidFill>
                  <a:schemeClr val="tx1"/>
                </a:solidFill>
                <a:latin typeface="Arial Unicode MS" charset="0"/>
                <a:ea typeface="ＭＳ Ｐゴシック" charset="0"/>
                <a:cs typeface="ＭＳ Ｐゴシック" charset="0"/>
              </a:defRPr>
            </a:lvl1pPr>
            <a:lvl2pPr marL="914400" indent="-457200">
              <a:defRPr sz="1000">
                <a:solidFill>
                  <a:schemeClr val="tx1"/>
                </a:solidFill>
                <a:latin typeface="Arial Unicode MS" charset="0"/>
                <a:ea typeface="ＭＳ Ｐゴシック" charset="0"/>
              </a:defRPr>
            </a:lvl2pPr>
            <a:lvl3pPr>
              <a:defRPr sz="1000">
                <a:solidFill>
                  <a:schemeClr val="tx1"/>
                </a:solidFill>
                <a:latin typeface="Arial Unicode MS" charset="0"/>
                <a:ea typeface="ＭＳ Ｐゴシック" charset="0"/>
              </a:defRPr>
            </a:lvl3pPr>
            <a:lvl4pPr>
              <a:defRPr sz="1000">
                <a:solidFill>
                  <a:schemeClr val="tx1"/>
                </a:solidFill>
                <a:latin typeface="Arial Unicode MS" charset="0"/>
                <a:ea typeface="ＭＳ Ｐゴシック" charset="0"/>
              </a:defRPr>
            </a:lvl4pPr>
            <a:lvl5pPr>
              <a:defRPr sz="1000">
                <a:solidFill>
                  <a:schemeClr val="tx1"/>
                </a:solidFill>
                <a:latin typeface="Arial Unicode MS" charset="0"/>
                <a:ea typeface="ＭＳ Ｐゴシック" charset="0"/>
              </a:defRPr>
            </a:lvl5pPr>
            <a:lvl6pPr marL="457200" eaLnBrk="0" fontAlgn="base" hangingPunct="0">
              <a:spcBef>
                <a:spcPct val="50000"/>
              </a:spcBef>
              <a:spcAft>
                <a:spcPct val="0"/>
              </a:spcAft>
              <a:defRPr sz="1000">
                <a:solidFill>
                  <a:schemeClr val="tx1"/>
                </a:solidFill>
                <a:latin typeface="Arial Unicode MS" charset="0"/>
                <a:ea typeface="ＭＳ Ｐゴシック" charset="0"/>
              </a:defRPr>
            </a:lvl6pPr>
            <a:lvl7pPr marL="914400" eaLnBrk="0" fontAlgn="base" hangingPunct="0">
              <a:spcBef>
                <a:spcPct val="50000"/>
              </a:spcBef>
              <a:spcAft>
                <a:spcPct val="0"/>
              </a:spcAft>
              <a:defRPr sz="1000">
                <a:solidFill>
                  <a:schemeClr val="tx1"/>
                </a:solidFill>
                <a:latin typeface="Arial Unicode MS" charset="0"/>
                <a:ea typeface="ＭＳ Ｐゴシック" charset="0"/>
              </a:defRPr>
            </a:lvl7pPr>
            <a:lvl8pPr marL="1371600" eaLnBrk="0" fontAlgn="base" hangingPunct="0">
              <a:spcBef>
                <a:spcPct val="50000"/>
              </a:spcBef>
              <a:spcAft>
                <a:spcPct val="0"/>
              </a:spcAft>
              <a:defRPr sz="1000">
                <a:solidFill>
                  <a:schemeClr val="tx1"/>
                </a:solidFill>
                <a:latin typeface="Arial Unicode MS" charset="0"/>
                <a:ea typeface="ＭＳ Ｐゴシック" charset="0"/>
              </a:defRPr>
            </a:lvl8pPr>
            <a:lvl9pPr marL="1828800" eaLnBrk="0" fontAlgn="base" hangingPunct="0">
              <a:spcBef>
                <a:spcPct val="50000"/>
              </a:spcBef>
              <a:spcAft>
                <a:spcPct val="0"/>
              </a:spcAft>
              <a:defRPr sz="1000">
                <a:solidFill>
                  <a:schemeClr val="tx1"/>
                </a:solidFill>
                <a:latin typeface="Arial Unicode MS" charset="0"/>
                <a:ea typeface="ＭＳ Ｐゴシック" charset="0"/>
              </a:defRPr>
            </a:lvl9pPr>
          </a:lstStyle>
          <a:p>
            <a:pPr marL="0" indent="0" defTabSz="914400">
              <a:spcBef>
                <a:spcPct val="20000"/>
              </a:spcBef>
            </a:pPr>
            <a:r>
              <a:rPr lang="en-US" sz="1600" b="1" dirty="0">
                <a:solidFill>
                  <a:srgbClr val="002569"/>
                </a:solidFill>
                <a:latin typeface="Calibri" charset="0"/>
                <a:cs typeface="Calibri" charset="0"/>
              </a:rPr>
              <a:t>PROS</a:t>
            </a:r>
          </a:p>
          <a:p>
            <a:pPr marL="342900" indent="-342900" defTabSz="914400">
              <a:spcBef>
                <a:spcPct val="20000"/>
              </a:spcBef>
              <a:buFont typeface="Arial"/>
              <a:buChar char="•"/>
            </a:pPr>
            <a:r>
              <a:rPr lang="en-US" sz="1600" dirty="0">
                <a:solidFill>
                  <a:srgbClr val="002569"/>
                </a:solidFill>
                <a:latin typeface="Calibri" charset="0"/>
                <a:cs typeface="Calibri" charset="0"/>
              </a:rPr>
              <a:t>Free, open, global datasets</a:t>
            </a:r>
          </a:p>
          <a:p>
            <a:pPr marL="342900" indent="-342900" defTabSz="914400">
              <a:spcBef>
                <a:spcPct val="20000"/>
              </a:spcBef>
              <a:buFont typeface="Arial"/>
              <a:buChar char="•"/>
            </a:pPr>
            <a:r>
              <a:rPr lang="en-US" sz="1600" dirty="0">
                <a:solidFill>
                  <a:srgbClr val="002569"/>
                </a:solidFill>
                <a:latin typeface="Calibri" charset="0"/>
                <a:cs typeface="Calibri" charset="0"/>
              </a:rPr>
              <a:t>Powerful analysis tools for Javascript and Python</a:t>
            </a:r>
          </a:p>
          <a:p>
            <a:pPr marL="342900" indent="-342900" defTabSz="914400">
              <a:spcBef>
                <a:spcPct val="20000"/>
              </a:spcBef>
              <a:buFont typeface="Arial"/>
              <a:buChar char="•"/>
            </a:pPr>
            <a:r>
              <a:rPr lang="en-US" sz="1600" dirty="0">
                <a:solidFill>
                  <a:srgbClr val="002569"/>
                </a:solidFill>
                <a:latin typeface="Calibri" charset="0"/>
                <a:cs typeface="Calibri" charset="0"/>
              </a:rPr>
              <a:t>Datasets are growing daily ... </a:t>
            </a:r>
            <a:br>
              <a:rPr lang="en-US" sz="1600" dirty="0">
                <a:solidFill>
                  <a:srgbClr val="002569"/>
                </a:solidFill>
                <a:latin typeface="Calibri" charset="0"/>
                <a:cs typeface="Calibri" charset="0"/>
              </a:rPr>
            </a:br>
            <a:r>
              <a:rPr lang="en-US" sz="1600" dirty="0">
                <a:solidFill>
                  <a:srgbClr val="002569"/>
                </a:solidFill>
                <a:latin typeface="Calibri" charset="0"/>
                <a:cs typeface="Calibri" charset="0"/>
              </a:rPr>
              <a:t>Adding Sentinel-1 and Sentinel-2 recently</a:t>
            </a:r>
          </a:p>
          <a:p>
            <a:pPr marL="0" indent="0" defTabSz="914400">
              <a:spcBef>
                <a:spcPct val="20000"/>
              </a:spcBef>
            </a:pPr>
            <a:r>
              <a:rPr lang="en-US" sz="1600" b="1" dirty="0">
                <a:solidFill>
                  <a:srgbClr val="002569"/>
                </a:solidFill>
                <a:latin typeface="Calibri" charset="0"/>
                <a:cs typeface="Calibri" charset="0"/>
              </a:rPr>
              <a:t>CONS</a:t>
            </a:r>
          </a:p>
          <a:p>
            <a:pPr marL="342900" indent="-342900" defTabSz="914400">
              <a:spcBef>
                <a:spcPct val="20000"/>
              </a:spcBef>
              <a:buFont typeface="Arial"/>
              <a:buChar char="•"/>
            </a:pPr>
            <a:r>
              <a:rPr lang="en-US" sz="1600" dirty="0">
                <a:solidFill>
                  <a:srgbClr val="002569"/>
                </a:solidFill>
                <a:latin typeface="Calibri" charset="0"/>
                <a:cs typeface="Calibri" charset="0"/>
              </a:rPr>
              <a:t>Commercial dependency ... Will it be sustained for the future?</a:t>
            </a:r>
          </a:p>
          <a:p>
            <a:pPr marL="342900" indent="-342900" defTabSz="914400">
              <a:spcBef>
                <a:spcPct val="20000"/>
              </a:spcBef>
              <a:buFont typeface="Arial"/>
              <a:buChar char="•"/>
            </a:pPr>
            <a:r>
              <a:rPr lang="en-US" sz="1600" dirty="0">
                <a:solidFill>
                  <a:srgbClr val="002569"/>
                </a:solidFill>
                <a:latin typeface="Calibri" charset="0"/>
                <a:cs typeface="Calibri" charset="0"/>
              </a:rPr>
              <a:t>Limited time and spatial scales</a:t>
            </a:r>
          </a:p>
          <a:p>
            <a:pPr marL="342900" indent="-342900" defTabSz="914400">
              <a:spcBef>
                <a:spcPct val="20000"/>
              </a:spcBef>
              <a:buFont typeface="Arial"/>
              <a:buChar char="•"/>
            </a:pPr>
            <a:r>
              <a:rPr lang="en-US" sz="1600" dirty="0">
                <a:solidFill>
                  <a:srgbClr val="002569"/>
                </a:solidFill>
                <a:latin typeface="Calibri" charset="0"/>
                <a:cs typeface="Calibri" charset="0"/>
              </a:rPr>
              <a:t>Cloud-based computing only ... No options for hubs or local computing solutions. Users go to the data for analyses and downloads are not encouraged.</a:t>
            </a:r>
          </a:p>
          <a:p>
            <a:pPr marL="342900" indent="-342900" defTabSz="914400">
              <a:spcBef>
                <a:spcPct val="20000"/>
              </a:spcBef>
              <a:buFont typeface="Arial"/>
              <a:buChar char="•"/>
            </a:pPr>
            <a:r>
              <a:rPr lang="en-US" sz="1600" dirty="0">
                <a:solidFill>
                  <a:srgbClr val="002569"/>
                </a:solidFill>
                <a:latin typeface="Calibri" charset="0"/>
                <a:cs typeface="Calibri" charset="0"/>
              </a:rPr>
              <a:t>Google “owns” all of the data. Some users prefer control and ownership.</a:t>
            </a:r>
          </a:p>
          <a:p>
            <a:pPr marL="342900" indent="-342900" defTabSz="914400">
              <a:spcBef>
                <a:spcPct val="20000"/>
              </a:spcBef>
              <a:buFont typeface="Arial"/>
              <a:buChar char="•"/>
            </a:pPr>
            <a:r>
              <a:rPr lang="en-US" sz="1600" dirty="0">
                <a:solidFill>
                  <a:srgbClr val="002569"/>
                </a:solidFill>
                <a:latin typeface="Calibri" charset="0"/>
                <a:cs typeface="Calibri" charset="0"/>
              </a:rPr>
              <a:t>Missing datasets .. You get what Google offers.</a:t>
            </a:r>
          </a:p>
          <a:p>
            <a:pPr marL="342900" indent="-342900" defTabSz="914400">
              <a:spcBef>
                <a:spcPct val="20000"/>
              </a:spcBef>
              <a:buFont typeface="Arial"/>
              <a:buChar char="•"/>
            </a:pPr>
            <a:r>
              <a:rPr lang="en-US" sz="1600" dirty="0">
                <a:solidFill>
                  <a:srgbClr val="002569"/>
                </a:solidFill>
                <a:latin typeface="Calibri" charset="0"/>
                <a:cs typeface="Calibri" charset="0"/>
              </a:rPr>
              <a:t>Inability to use multiple interoperable datasets (space or ground), as they may not be available or not prepared in common grid formats.</a:t>
            </a:r>
          </a:p>
        </p:txBody>
      </p:sp>
      <p:pic>
        <p:nvPicPr>
          <p:cNvPr id="4" name="Picture 3"/>
          <p:cNvPicPr>
            <a:picLocks noChangeAspect="1"/>
          </p:cNvPicPr>
          <p:nvPr/>
        </p:nvPicPr>
        <p:blipFill>
          <a:blip r:embed="rId3"/>
          <a:stretch>
            <a:fillRect/>
          </a:stretch>
        </p:blipFill>
        <p:spPr>
          <a:xfrm>
            <a:off x="5410200" y="1404121"/>
            <a:ext cx="3492500" cy="686809"/>
          </a:xfrm>
          <a:prstGeom prst="rect">
            <a:avLst/>
          </a:prstGeom>
        </p:spPr>
      </p:pic>
      <p:pic>
        <p:nvPicPr>
          <p:cNvPr id="10" name="Picture 9"/>
          <p:cNvPicPr>
            <a:picLocks noChangeAspect="1"/>
          </p:cNvPicPr>
          <p:nvPr/>
        </p:nvPicPr>
        <p:blipFill>
          <a:blip r:embed="rId4"/>
          <a:stretch>
            <a:fillRect/>
          </a:stretch>
        </p:blipFill>
        <p:spPr>
          <a:xfrm>
            <a:off x="5459272" y="2209800"/>
            <a:ext cx="3303728" cy="1981200"/>
          </a:xfrm>
          <a:prstGeom prst="rect">
            <a:avLst/>
          </a:prstGeom>
        </p:spPr>
      </p:pic>
      <p:pic>
        <p:nvPicPr>
          <p:cNvPr id="3" name="Picture 2"/>
          <p:cNvPicPr>
            <a:picLocks noChangeAspect="1"/>
          </p:cNvPicPr>
          <p:nvPr/>
        </p:nvPicPr>
        <p:blipFill>
          <a:blip r:embed="rId5"/>
          <a:stretch>
            <a:fillRect/>
          </a:stretch>
        </p:blipFill>
        <p:spPr>
          <a:xfrm>
            <a:off x="6109643" y="4343400"/>
            <a:ext cx="2196157" cy="2286000"/>
          </a:xfrm>
          <a:prstGeom prst="rect">
            <a:avLst/>
          </a:prstGeom>
        </p:spPr>
      </p:pic>
    </p:spTree>
    <p:extLst>
      <p:ext uri="{BB962C8B-B14F-4D97-AF65-F5344CB8AC3E}">
        <p14:creationId xmlns:p14="http://schemas.microsoft.com/office/powerpoint/2010/main" val="168163845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151688" y="152400"/>
            <a:ext cx="5163513" cy="553998"/>
          </a:xfrm>
          <a:ln w="12700">
            <a:miter lim="400000"/>
          </a:ln>
        </p:spPr>
        <p:txBody>
          <a:bodyPr wrap="square" lIns="0" tIns="0" rIns="0" bIns="0">
            <a:spAutoFit/>
          </a:bodyPr>
          <a:lstStyle/>
          <a:p>
            <a:r>
              <a:rPr lang="en-US" dirty="0">
                <a:solidFill>
                  <a:srgbClr val="FFFFFF"/>
                </a:solidFill>
                <a:latin typeface="Proxima Nova Regular"/>
                <a:ea typeface="Proxima Nova Regular"/>
                <a:cs typeface="Proxima Nova Regular"/>
              </a:rPr>
              <a:t>Water Detection Demo</a:t>
            </a:r>
            <a:endParaRPr lang="pt-BR" dirty="0">
              <a:solidFill>
                <a:srgbClr val="FFFFFF"/>
              </a:solidFill>
              <a:latin typeface="Proxima Nova Regular"/>
              <a:ea typeface="Proxima Nova Regular"/>
              <a:cs typeface="Proxima Nova Regular"/>
            </a:endParaRPr>
          </a:p>
        </p:txBody>
      </p:sp>
      <p:sp>
        <p:nvSpPr>
          <p:cNvPr id="17410" name="Content Placeholder 2"/>
          <p:cNvSpPr>
            <a:spLocks noGrp="1"/>
          </p:cNvSpPr>
          <p:nvPr>
            <p:ph idx="4294967295"/>
          </p:nvPr>
        </p:nvSpPr>
        <p:spPr>
          <a:xfrm>
            <a:off x="198061" y="1237521"/>
            <a:ext cx="5223425" cy="896079"/>
          </a:xfrm>
          <a:prstGeom prst="rect">
            <a:avLst/>
          </a:prstGeom>
        </p:spPr>
        <p:txBody>
          <a:bodyPr/>
          <a:lstStyle/>
          <a:p>
            <a:pPr marL="0" indent="0">
              <a:buNone/>
            </a:pPr>
            <a:r>
              <a:rPr lang="en-GB" sz="2400" b="1" dirty="0"/>
              <a:t>Kenya</a:t>
            </a:r>
          </a:p>
          <a:p>
            <a:pPr marL="0" indent="0">
              <a:buNone/>
            </a:pPr>
            <a:r>
              <a:rPr lang="en-GB" sz="2400" b="1" dirty="0"/>
              <a:t>Lake Baringo National Park</a:t>
            </a:r>
          </a:p>
        </p:txBody>
      </p:sp>
      <p:pic>
        <p:nvPicPr>
          <p:cNvPr id="5" name="Picture 4"/>
          <p:cNvPicPr>
            <a:picLocks noChangeAspect="1"/>
          </p:cNvPicPr>
          <p:nvPr/>
        </p:nvPicPr>
        <p:blipFill>
          <a:blip r:embed="rId3"/>
          <a:stretch>
            <a:fillRect/>
          </a:stretch>
        </p:blipFill>
        <p:spPr>
          <a:xfrm>
            <a:off x="152400" y="2512132"/>
            <a:ext cx="4491481" cy="4193468"/>
          </a:xfrm>
          <a:prstGeom prst="rect">
            <a:avLst/>
          </a:prstGeom>
        </p:spPr>
      </p:pic>
      <p:pic>
        <p:nvPicPr>
          <p:cNvPr id="3" name="Picture 2"/>
          <p:cNvPicPr>
            <a:picLocks noChangeAspect="1"/>
          </p:cNvPicPr>
          <p:nvPr/>
        </p:nvPicPr>
        <p:blipFill>
          <a:blip r:embed="rId4"/>
          <a:stretch>
            <a:fillRect/>
          </a:stretch>
        </p:blipFill>
        <p:spPr>
          <a:xfrm>
            <a:off x="5105400" y="1371600"/>
            <a:ext cx="3687781" cy="5166946"/>
          </a:xfrm>
          <a:prstGeom prst="rect">
            <a:avLst/>
          </a:prstGeom>
        </p:spPr>
      </p:pic>
    </p:spTree>
    <p:extLst>
      <p:ext uri="{BB962C8B-B14F-4D97-AF65-F5344CB8AC3E}">
        <p14:creationId xmlns:p14="http://schemas.microsoft.com/office/powerpoint/2010/main" val="3845905375"/>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152400" y="1066800"/>
            <a:ext cx="8686800" cy="5715000"/>
          </a:xfrm>
          <a:prstGeom prst="rect">
            <a:avLst/>
          </a:prstGeom>
          <a:solidFill>
            <a:srgbClr val="FFFFFF"/>
          </a:solidFill>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buNone/>
            </a:pPr>
            <a:r>
              <a:rPr lang="en-US" sz="2200" b="1" dirty="0">
                <a:solidFill>
                  <a:schemeClr val="tx1"/>
                </a:solidFill>
                <a:latin typeface="Calibri" charset="0"/>
                <a:ea typeface="ＭＳ Ｐゴシック" charset="0"/>
                <a:cs typeface="Calibri" charset="0"/>
              </a:rPr>
              <a:t>Data Preparation</a:t>
            </a:r>
          </a:p>
          <a:p>
            <a:pPr marL="171450" indent="-171450">
              <a:buFont typeface="Wingdings" charset="2"/>
              <a:buChar char="§"/>
            </a:pPr>
            <a:r>
              <a:rPr lang="en-US" sz="2200" dirty="0">
                <a:solidFill>
                  <a:schemeClr val="tx1"/>
                </a:solidFill>
                <a:latin typeface="Calibri" charset="0"/>
                <a:ea typeface="ＭＳ Ｐゴシック" charset="0"/>
                <a:cs typeface="Calibri" charset="0"/>
              </a:rPr>
              <a:t>Landsat 7, January 2005 to April 2016</a:t>
            </a:r>
          </a:p>
          <a:p>
            <a:pPr marL="171450" indent="-171450">
              <a:buFont typeface="Wingdings" charset="2"/>
              <a:buChar char="§"/>
            </a:pPr>
            <a:r>
              <a:rPr lang="en-US" sz="2200" dirty="0">
                <a:solidFill>
                  <a:schemeClr val="tx1"/>
                </a:solidFill>
                <a:latin typeface="Calibri" charset="0"/>
                <a:ea typeface="ＭＳ Ｐゴシック" charset="0"/>
                <a:cs typeface="Calibri" charset="0"/>
              </a:rPr>
              <a:t>169 original scenes</a:t>
            </a:r>
          </a:p>
          <a:p>
            <a:pPr marL="171450" indent="-171450">
              <a:buFont typeface="Wingdings" charset="2"/>
              <a:buChar char="§"/>
            </a:pPr>
            <a:r>
              <a:rPr lang="en-US" sz="2200" dirty="0">
                <a:solidFill>
                  <a:schemeClr val="tx1"/>
                </a:solidFill>
                <a:latin typeface="Calibri" charset="0"/>
                <a:ea typeface="ＭＳ Ｐゴシック" charset="0"/>
                <a:cs typeface="Calibri" charset="0"/>
              </a:rPr>
              <a:t>1x1 degree Data Cube “stack” with annual</a:t>
            </a:r>
            <a:br>
              <a:rPr lang="en-US" sz="2200" dirty="0">
                <a:solidFill>
                  <a:schemeClr val="tx1"/>
                </a:solidFill>
                <a:latin typeface="Calibri" charset="0"/>
                <a:ea typeface="ＭＳ Ｐゴシック" charset="0"/>
                <a:cs typeface="Calibri" charset="0"/>
              </a:rPr>
            </a:br>
            <a:r>
              <a:rPr lang="en-US" sz="2200" dirty="0">
                <a:solidFill>
                  <a:schemeClr val="tx1"/>
                </a:solidFill>
                <a:latin typeface="Calibri" charset="0"/>
                <a:ea typeface="ＭＳ Ｐゴシック" charset="0"/>
                <a:cs typeface="Calibri" charset="0"/>
              </a:rPr>
              <a:t>storage unit “chunks”</a:t>
            </a:r>
          </a:p>
          <a:p>
            <a:pPr marL="171450" indent="-171450">
              <a:buFont typeface="Wingdings" charset="2"/>
              <a:buChar char="§"/>
            </a:pPr>
            <a:r>
              <a:rPr lang="en-US" sz="2200" dirty="0">
                <a:solidFill>
                  <a:schemeClr val="tx1"/>
                </a:solidFill>
                <a:latin typeface="Calibri" charset="0"/>
                <a:ea typeface="ＭＳ Ｐゴシック" charset="0"/>
                <a:cs typeface="Calibri" charset="0"/>
              </a:rPr>
              <a:t>3710 x 3710 x 169 = 2.3 billion pixels total</a:t>
            </a:r>
          </a:p>
          <a:p>
            <a:pPr marL="171450" indent="-171450">
              <a:buFont typeface="Wingdings" charset="2"/>
              <a:buChar char="§"/>
            </a:pPr>
            <a:r>
              <a:rPr lang="en-US" sz="2200" dirty="0">
                <a:solidFill>
                  <a:schemeClr val="tx1"/>
                </a:solidFill>
                <a:latin typeface="Calibri" charset="0"/>
                <a:ea typeface="ＭＳ Ｐゴシック" charset="0"/>
                <a:cs typeface="Calibri" charset="0"/>
              </a:rPr>
              <a:t>37 GB NetCDF data volume</a:t>
            </a:r>
          </a:p>
          <a:p>
            <a:pPr marL="0" indent="0">
              <a:buNone/>
            </a:pPr>
            <a:endParaRPr lang="en-US" sz="2200" dirty="0">
              <a:solidFill>
                <a:schemeClr val="tx1"/>
              </a:solidFill>
              <a:latin typeface="Calibri" charset="0"/>
              <a:ea typeface="ＭＳ Ｐゴシック" charset="0"/>
              <a:cs typeface="Calibri" charset="0"/>
            </a:endParaRPr>
          </a:p>
          <a:p>
            <a:pPr marL="0" indent="0">
              <a:buNone/>
            </a:pPr>
            <a:r>
              <a:rPr lang="en-US" sz="2200" b="1" dirty="0">
                <a:solidFill>
                  <a:schemeClr val="tx1"/>
                </a:solidFill>
                <a:latin typeface="Calibri" charset="0"/>
                <a:ea typeface="ＭＳ Ｐゴシック" charset="0"/>
                <a:cs typeface="Calibri" charset="0"/>
              </a:rPr>
              <a:t>Data Analysis</a:t>
            </a:r>
          </a:p>
          <a:p>
            <a:pPr marL="171450" indent="-171450">
              <a:buFont typeface="Wingdings" charset="2"/>
              <a:buChar char="§"/>
            </a:pPr>
            <a:r>
              <a:rPr lang="en-US" sz="2200" dirty="0">
                <a:solidFill>
                  <a:schemeClr val="tx1"/>
                </a:solidFill>
                <a:latin typeface="Calibri" charset="0"/>
                <a:ea typeface="ＭＳ Ｐゴシック" charset="0"/>
                <a:cs typeface="Calibri" charset="0"/>
              </a:rPr>
              <a:t>3.5 GHz Intel processor (4-core), 64GB RAM, Linux  computer</a:t>
            </a:r>
          </a:p>
          <a:p>
            <a:pPr marL="171450" indent="-171450">
              <a:buFont typeface="Wingdings" charset="2"/>
              <a:buChar char="§"/>
            </a:pPr>
            <a:r>
              <a:rPr lang="en-US" sz="2200" dirty="0">
                <a:solidFill>
                  <a:schemeClr val="tx1"/>
                </a:solidFill>
                <a:latin typeface="Calibri" charset="0"/>
                <a:ea typeface="ＭＳ Ｐゴシック" charset="0"/>
                <a:cs typeface="Calibri" charset="0"/>
              </a:rPr>
              <a:t>Modified Australian water detection algorithm uses multiple Landsat bands for 97% accuracy</a:t>
            </a:r>
          </a:p>
          <a:p>
            <a:pPr marL="171450" indent="-171450">
              <a:buFont typeface="Wingdings" charset="2"/>
              <a:buChar char="§"/>
            </a:pPr>
            <a:r>
              <a:rPr lang="en-US" sz="2200" dirty="0">
                <a:solidFill>
                  <a:schemeClr val="tx1"/>
                </a:solidFill>
                <a:latin typeface="Calibri" charset="0"/>
                <a:ea typeface="ＭＳ Ｐゴシック" charset="0"/>
                <a:cs typeface="Calibri" charset="0"/>
              </a:rPr>
              <a:t>1-2 minutes for an annual analysis and ~30 minutes for a full time series (11+ years) analysis</a:t>
            </a:r>
          </a:p>
        </p:txBody>
      </p:sp>
      <p:sp>
        <p:nvSpPr>
          <p:cNvPr id="6146" name="Title 1"/>
          <p:cNvSpPr>
            <a:spLocks noGrp="1"/>
          </p:cNvSpPr>
          <p:nvPr>
            <p:ph type="title"/>
          </p:nvPr>
        </p:nvSpPr>
        <p:spPr>
          <a:xfrm>
            <a:off x="2151688" y="152400"/>
            <a:ext cx="5163513" cy="492443"/>
          </a:xfrm>
          <a:ln w="12700">
            <a:miter lim="400000"/>
          </a:ln>
        </p:spPr>
        <p:txBody>
          <a:bodyPr wrap="square" lIns="0" tIns="0" rIns="0" bIns="0">
            <a:spAutoFit/>
          </a:bodyPr>
          <a:lstStyle/>
          <a:p>
            <a:r>
              <a:rPr lang="en-US" sz="3200" dirty="0">
                <a:solidFill>
                  <a:srgbClr val="FFFFFF"/>
                </a:solidFill>
                <a:latin typeface="Proxima Nova Regular"/>
                <a:ea typeface="Proxima Nova Regular"/>
                <a:cs typeface="Proxima Nova Regular"/>
              </a:rPr>
              <a:t>Preparation and Analysis </a:t>
            </a:r>
            <a:endParaRPr lang="pt-BR" sz="3200" dirty="0">
              <a:solidFill>
                <a:srgbClr val="FFFFFF"/>
              </a:solidFill>
              <a:latin typeface="Proxima Nova Regular"/>
              <a:ea typeface="Proxima Nova Regular"/>
              <a:cs typeface="Proxima Nova Regular"/>
            </a:endParaRPr>
          </a:p>
        </p:txBody>
      </p:sp>
      <p:pic>
        <p:nvPicPr>
          <p:cNvPr id="3" name="Picture 2"/>
          <p:cNvPicPr>
            <a:picLocks noChangeAspect="1"/>
          </p:cNvPicPr>
          <p:nvPr/>
        </p:nvPicPr>
        <p:blipFill>
          <a:blip r:embed="rId3"/>
          <a:stretch>
            <a:fillRect/>
          </a:stretch>
        </p:blipFill>
        <p:spPr>
          <a:xfrm>
            <a:off x="6019800" y="1066800"/>
            <a:ext cx="3005438" cy="3357576"/>
          </a:xfrm>
          <a:prstGeom prst="rect">
            <a:avLst/>
          </a:prstGeom>
        </p:spPr>
      </p:pic>
    </p:spTree>
    <p:extLst>
      <p:ext uri="{BB962C8B-B14F-4D97-AF65-F5344CB8AC3E}">
        <p14:creationId xmlns:p14="http://schemas.microsoft.com/office/powerpoint/2010/main" val="3215749781"/>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1_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_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9183</TotalTime>
  <Words>1781</Words>
  <Application>Microsoft Macintosh PowerPoint</Application>
  <PresentationFormat>On-screen Show (4:3)</PresentationFormat>
  <Paragraphs>169</Paragraphs>
  <Slides>22</Slides>
  <Notes>20</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1_Default</vt:lpstr>
      <vt:lpstr>2_Default</vt:lpstr>
      <vt:lpstr>CEOS Data Cubes Helping Countries Improve the Use of Satellite Data </vt:lpstr>
      <vt:lpstr>CEOS Data Cubes An open source data platform for the future</vt:lpstr>
      <vt:lpstr>PowerPoint Presentation</vt:lpstr>
      <vt:lpstr>The latest trends in international satellite data</vt:lpstr>
      <vt:lpstr>CEOS Data Cube Platform</vt:lpstr>
      <vt:lpstr>Advantages  of the CEOS Data Cube</vt:lpstr>
      <vt:lpstr>Why not use  Google Earth Engine?</vt:lpstr>
      <vt:lpstr>Water Detection Demo</vt:lpstr>
      <vt:lpstr>Preparation and Analysis </vt:lpstr>
      <vt:lpstr>Australian WOFS Algorithm</vt:lpstr>
      <vt:lpstr>Annual Water Extent</vt:lpstr>
      <vt:lpstr>PowerPoint Presentation</vt:lpstr>
      <vt:lpstr>WOFS vs. CFmask</vt:lpstr>
      <vt:lpstr>Lake Chad, Africa  Water Detection Demonstration</vt:lpstr>
      <vt:lpstr>History of Lake Chad</vt:lpstr>
      <vt:lpstr>Preparation and Analysis </vt:lpstr>
      <vt:lpstr>PowerPoint Presentation</vt:lpstr>
      <vt:lpstr>PowerPoint Presentation</vt:lpstr>
      <vt:lpstr>Protoypes</vt:lpstr>
      <vt:lpstr>Applications</vt:lpstr>
      <vt:lpstr>Architecture Tasks</vt:lpstr>
      <vt:lpstr>Other Data Cubes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Brian Killough</cp:lastModifiedBy>
  <cp:revision>188</cp:revision>
  <dcterms:modified xsi:type="dcterms:W3CDTF">2016-10-11T10:54:16Z</dcterms:modified>
</cp:coreProperties>
</file>