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79" r:id="rId3"/>
  </p:sldMasterIdLst>
  <p:notesMasterIdLst>
    <p:notesMasterId r:id="rId18"/>
  </p:notesMasterIdLst>
  <p:sldIdLst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6666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103" autoAdjust="0"/>
  </p:normalViewPr>
  <p:slideViewPr>
    <p:cSldViewPr>
      <p:cViewPr>
        <p:scale>
          <a:sx n="100" d="100"/>
          <a:sy n="100" d="100"/>
        </p:scale>
        <p:origin x="-320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7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>
                <a:solidFill>
                  <a:srgbClr val="FFFFFF"/>
                </a:solidFill>
              </a:rPr>
              <a:t>Datacube Project – April 15</a:t>
            </a:r>
            <a:r>
              <a:rPr lang="en-AU" baseline="30000" smtClean="0">
                <a:solidFill>
                  <a:srgbClr val="FFFFFF"/>
                </a:solidFill>
              </a:rPr>
              <a:t>th</a:t>
            </a:r>
            <a:r>
              <a:rPr lang="en-AU" smtClean="0">
                <a:solidFill>
                  <a:srgbClr val="FFFFFF"/>
                </a:solidFill>
              </a:rPr>
              <a:t>, 2013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2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>
                <a:solidFill>
                  <a:srgbClr val="FFFFFF"/>
                </a:solidFill>
              </a:rPr>
              <a:t>Datacube Project – April 15</a:t>
            </a:r>
            <a:r>
              <a:rPr lang="en-AU" baseline="30000" smtClean="0">
                <a:solidFill>
                  <a:srgbClr val="FFFFFF"/>
                </a:solidFill>
              </a:rPr>
              <a:t>th</a:t>
            </a:r>
            <a:r>
              <a:rPr lang="en-AU" smtClean="0">
                <a:solidFill>
                  <a:srgbClr val="FFFFFF"/>
                </a:solidFill>
              </a:rPr>
              <a:t>, 2013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1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>
                <a:solidFill>
                  <a:srgbClr val="FFFFFF"/>
                </a:solidFill>
              </a:rPr>
              <a:t>Datacube Project – April 15</a:t>
            </a:r>
            <a:r>
              <a:rPr lang="en-AU" baseline="30000" smtClean="0">
                <a:solidFill>
                  <a:srgbClr val="FFFFFF"/>
                </a:solidFill>
              </a:rPr>
              <a:t>th</a:t>
            </a:r>
            <a:r>
              <a:rPr lang="en-AU" smtClean="0">
                <a:solidFill>
                  <a:srgbClr val="FFFFFF"/>
                </a:solidFill>
              </a:rPr>
              <a:t>, 2013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0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212527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5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AU" noProof="0" smtClean="0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AU" noProof="0" smtClean="0"/>
          </a:p>
        </p:txBody>
      </p:sp>
    </p:spTree>
    <p:extLst>
      <p:ext uri="{BB962C8B-B14F-4D97-AF65-F5344CB8AC3E}">
        <p14:creationId xmlns:p14="http://schemas.microsoft.com/office/powerpoint/2010/main" val="24524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4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7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2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1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8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5374" y="1188720"/>
            <a:ext cx="9144000" cy="566928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xmlns:p14="http://schemas.microsoft.com/office/powerpoint/2010/main"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Phone: +61 2 6249 9111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Web: www.ga.gov.au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Email: feedback@ga.gov.au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Address: Cnr Jerrabomberra Avenue and Hindmarsh Drive, Symonston ACT 2609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Postal Address: GPO Box 378, Canberra ACT 2601</a:t>
            </a:r>
            <a:endParaRPr lang="en-AU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8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1" fontAlgn="base" hangingPunct="1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eaLnBrk="1" fontAlgn="base" hangingPunct="1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defTabSz="914400" rtl="0" fontAlgn="base">
              <a:spcAft>
                <a:spcPct val="0"/>
              </a:spcAft>
            </a:pPr>
            <a:endParaRPr lang="en-AU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66CC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828800" y="4503005"/>
            <a:ext cx="990600" cy="70788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Data </a:t>
            </a:r>
            <a:br>
              <a:rPr lang="en-US" sz="2000" b="1" dirty="0"/>
            </a:br>
            <a:r>
              <a:rPr lang="en-US" sz="2000" b="1" dirty="0"/>
              <a:t>Cube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778"/>
          <a:stretch/>
        </p:blipFill>
        <p:spPr>
          <a:xfrm>
            <a:off x="609600" y="4191000"/>
            <a:ext cx="1382058" cy="149860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 bwMode="auto">
          <a:xfrm>
            <a:off x="533400" y="2209800"/>
            <a:ext cx="6313" cy="3581400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headEnd type="none" w="sm" len="med"/>
            <a:tailEnd type="arrow" w="sm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Data </a:t>
            </a:r>
            <a:r>
              <a:rPr lang="en-US" sz="4400" b="1" dirty="0">
                <a:latin typeface="Proxima Nova Regular"/>
                <a:ea typeface="Proxima Nova Regular"/>
                <a:cs typeface="Proxima Nova Regular"/>
              </a:rPr>
              <a:t>Cube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4913" y="5791200"/>
            <a:ext cx="2057400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Reference User Interface</a:t>
            </a:r>
            <a:endParaRPr lang="en-US" sz="2400" b="1" i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4913" y="3200400"/>
            <a:ext cx="22098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Processed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Data Products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2895600" y="1981200"/>
            <a:ext cx="6096000" cy="457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>
                <a:solidFill>
                  <a:srgbClr val="002569"/>
                </a:solidFill>
                <a:latin typeface="Calibri" charset="0"/>
                <a:cs typeface="Calibri" charset="0"/>
              </a:rPr>
              <a:t>Key Features of the CEOS Data Cube Architecture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Open Source ... Free and open to any user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Flexible deployment ... Local or Computing Cloud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Multiple data layers in one system (optical and radar). Pixels vs. Scenes.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Flexible grid projections for spatial consistency and data interoperabilty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Computationally efficient “Big Data” approaches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Reference user interface for common analyses (cloud-free mosaics, change detection).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Support for infinite applications </a:t>
            </a:r>
            <a:b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</a:b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using flexible APIs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Proven concept in Australia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Pilot Projects in Kenya and Colombia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05000"/>
            <a:ext cx="1073113" cy="11106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8600" y="1295400"/>
            <a:ext cx="8763000" cy="4572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100" i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A flexible data architecture for large datasets supporting diverse applications</a:t>
            </a:r>
            <a:endParaRPr lang="en-US" sz="2100" i="1" dirty="0">
              <a:solidFill>
                <a:srgbClr val="002569"/>
              </a:solidFill>
              <a:latin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1714" y="2111516"/>
            <a:ext cx="1295399" cy="70788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Satellite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Mission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44254"/>
            <a:ext cx="1981200" cy="160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3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CEOS </a:t>
            </a:r>
            <a:r>
              <a:rPr lang="en-US" sz="4400" b="1" dirty="0" smtClean="0">
                <a:latin typeface="Proxima Nova Regular"/>
                <a:ea typeface="Proxima Nova Regular"/>
                <a:cs typeface="Proxima Nova Regular"/>
                <a:sym typeface="Wingdings"/>
              </a:rPr>
              <a:t> GEO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Recent CEOS Contributions to GEO: GEOGLAM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220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GEOGLAM…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343400" cy="2209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6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CEOS </a:t>
            </a:r>
            <a:r>
              <a:rPr lang="en-US" sz="4400" b="1" dirty="0" smtClean="0">
                <a:latin typeface="Proxima Nova Regular"/>
                <a:ea typeface="Proxima Nova Regular"/>
                <a:cs typeface="Proxima Nova Regular"/>
                <a:sym typeface="Wingdings"/>
              </a:rPr>
              <a:t> GEO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Recent CEOS Contributions to GEO: GEOBON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220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GEOBON…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343400" cy="2209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4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CEOS </a:t>
            </a:r>
            <a:r>
              <a:rPr lang="en-US" sz="4400" b="1" dirty="0" smtClean="0">
                <a:latin typeface="Proxima Nova Regular"/>
                <a:ea typeface="Proxima Nova Regular"/>
                <a:cs typeface="Proxima Nova Regular"/>
                <a:sym typeface="Wingdings"/>
              </a:rPr>
              <a:t> GEO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Recent CEOS Contributions to GEO: GFOI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220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GFOI…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343400" cy="2209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4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CEOS </a:t>
            </a:r>
            <a:r>
              <a:rPr lang="en-US" sz="4400" b="1" dirty="0" smtClean="0">
                <a:latin typeface="Proxima Nova Regular"/>
                <a:ea typeface="Proxima Nova Regular"/>
                <a:cs typeface="Proxima Nova Regular"/>
                <a:sym typeface="Wingdings"/>
              </a:rPr>
              <a:t> GEO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Recent CEOS Contributions to GEO: GFOI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220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Global Carbon Observation and Analysis System…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flipV="1">
            <a:off x="304800" y="3276600"/>
            <a:ext cx="4343400" cy="2209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7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CEOS </a:t>
            </a:r>
            <a:r>
              <a:rPr lang="en-US" sz="4400" b="1" dirty="0" smtClean="0">
                <a:latin typeface="Proxima Nova Regular"/>
                <a:ea typeface="Proxima Nova Regular"/>
                <a:cs typeface="Proxima Nova Regular"/>
                <a:sym typeface="Wingdings"/>
              </a:rPr>
              <a:t> GEO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Recent CEOS Contributions to GEO: GFOI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220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GEO-DARMA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flipV="1">
            <a:off x="304800" y="3276600"/>
            <a:ext cx="4343400" cy="2209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8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Climate Change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for Climate Science &amp; UNFCCC 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52400" y="1828800"/>
            <a:ext cx="5029200" cy="4038600"/>
            <a:chOff x="152400" y="1905000"/>
            <a:chExt cx="4191000" cy="4038600"/>
          </a:xfrm>
        </p:grpSpPr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 flipV="1">
              <a:off x="152400" y="1905000"/>
              <a:ext cx="4191000" cy="4038600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ctr" defTabSz="914400">
                <a:spcBef>
                  <a:spcPct val="20000"/>
                </a:spcBef>
              </a:pPr>
              <a:endParaRPr lang="en-US" sz="26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4582" y="1981200"/>
              <a:ext cx="1415318" cy="2209800"/>
            </a:xfrm>
            <a:prstGeom prst="rect">
              <a:avLst/>
            </a:prstGeom>
          </p:spPr>
        </p:pic>
        <p:sp>
          <p:nvSpPr>
            <p:cNvPr id="26" name="Content Placeholder 2"/>
            <p:cNvSpPr txBox="1">
              <a:spLocks/>
            </p:cNvSpPr>
            <p:nvPr/>
          </p:nvSpPr>
          <p:spPr bwMode="auto">
            <a:xfrm>
              <a:off x="215900" y="4267200"/>
              <a:ext cx="4064000" cy="1600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l" defTabSz="91440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From publishing the CEOS Response to GCOS in 2006 to publishing a set of Strategic Actions 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designed to improve the international coordination &amp; measurement of carbon from space (2015)</a:t>
              </a:r>
              <a:endParaRPr lang="en-US" sz="1800" b="1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05000"/>
            <a:ext cx="3124200" cy="2209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52400" y="5943600"/>
            <a:ext cx="8839200" cy="838200"/>
            <a:chOff x="152400" y="5867400"/>
            <a:chExt cx="8839200" cy="838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" t="1" r="63320" b="47748"/>
            <a:stretch/>
          </p:blipFill>
          <p:spPr>
            <a:xfrm>
              <a:off x="266701" y="5867400"/>
              <a:ext cx="3086099" cy="838200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52400" y="5867400"/>
              <a:ext cx="8839200" cy="838200"/>
              <a:chOff x="152400" y="5867400"/>
              <a:chExt cx="8839200" cy="838200"/>
            </a:xfrm>
          </p:grpSpPr>
          <p:sp>
            <p:nvSpPr>
              <p:cNvPr id="24" name="Content Placeholder 2"/>
              <p:cNvSpPr txBox="1">
                <a:spLocks/>
              </p:cNvSpPr>
              <p:nvPr/>
            </p:nvSpPr>
            <p:spPr bwMode="auto">
              <a:xfrm flipV="1">
                <a:off x="152400" y="5867400"/>
                <a:ext cx="8839200" cy="838200"/>
              </a:xfrm>
              <a:prstGeom prst="rect">
                <a:avLst/>
              </a:prstGeom>
              <a:noFill/>
              <a:ln w="9525">
                <a:solidFill>
                  <a:srgbClr val="00009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169863" indent="-169863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914400" indent="-457200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 marL="0" indent="0" algn="ctr" defTabSz="914400">
                  <a:spcBef>
                    <a:spcPct val="20000"/>
                  </a:spcBef>
                </a:pPr>
                <a:endParaRPr lang="en-US" sz="2600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8" name="Content Placeholder 2"/>
              <p:cNvSpPr txBox="1">
                <a:spLocks/>
              </p:cNvSpPr>
              <p:nvPr/>
            </p:nvSpPr>
            <p:spPr bwMode="auto">
              <a:xfrm>
                <a:off x="3505200" y="5943600"/>
                <a:ext cx="54102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marL="169863" indent="-169863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914400" indent="-457200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 marL="0" indent="0" algn="l" defTabSz="91440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CEOS Agencies collaborate to improve climate monitoring &amp; Climate Data Record availability.</a:t>
                </a:r>
                <a:endParaRPr lang="en-US" sz="1800" b="1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257800" y="1828800"/>
            <a:ext cx="3733800" cy="4038600"/>
            <a:chOff x="5257800" y="1905000"/>
            <a:chExt cx="3733800" cy="4038600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 flipV="1">
              <a:off x="5257800" y="1905000"/>
              <a:ext cx="3733800" cy="4038600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ctr" defTabSz="914400">
                <a:spcBef>
                  <a:spcPct val="20000"/>
                </a:spcBef>
              </a:pPr>
              <a:endParaRPr lang="en-US" sz="26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5334000" y="1981200"/>
              <a:ext cx="3581399" cy="1600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l" defTabSz="91440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Putting together an Essential Climate Variable Inventory to facilitate gap assessments &amp; improve international coordination</a:t>
              </a:r>
              <a:endParaRPr lang="en-US" sz="18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11874" t="17870" r="14853" b="13379"/>
            <a:stretch/>
          </p:blipFill>
          <p:spPr>
            <a:xfrm>
              <a:off x="5347854" y="3657600"/>
              <a:ext cx="3567545" cy="2233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17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 flipV="1">
            <a:off x="4876800" y="1828800"/>
            <a:ext cx="4114800" cy="4038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943600"/>
            <a:ext cx="3562350" cy="8382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52400" y="5943600"/>
            <a:ext cx="8839200" cy="838200"/>
            <a:chOff x="152400" y="5867400"/>
            <a:chExt cx="8839200" cy="838200"/>
          </a:xfrm>
        </p:grpSpPr>
        <p:sp>
          <p:nvSpPr>
            <p:cNvPr id="24" name="Content Placeholder 2"/>
            <p:cNvSpPr txBox="1">
              <a:spLocks/>
            </p:cNvSpPr>
            <p:nvPr/>
          </p:nvSpPr>
          <p:spPr bwMode="auto">
            <a:xfrm flipV="1">
              <a:off x="152400" y="5867400"/>
              <a:ext cx="8839200" cy="838200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ctr" defTabSz="914400">
                <a:spcBef>
                  <a:spcPct val="20000"/>
                </a:spcBef>
              </a:pPr>
              <a:endParaRPr lang="en-US" sz="26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3505200" y="5943600"/>
              <a:ext cx="54102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/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CEOS Agencies improve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the 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coordination of satellite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observations for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disaster 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management.</a:t>
              </a:r>
              <a:endPara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38" name="Content Placeholder 2"/>
          <p:cNvSpPr txBox="1">
            <a:spLocks/>
          </p:cNvSpPr>
          <p:nvPr/>
        </p:nvSpPr>
        <p:spPr bwMode="auto">
          <a:xfrm flipV="1">
            <a:off x="152400" y="3733800"/>
            <a:ext cx="4648200" cy="2133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953000" y="1905000"/>
            <a:ext cx="39624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Recovery Observatory: A concerted effort to make data freely available to users for ongoing recovery efforts long after disaster strikes</a:t>
            </a: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Disaster Response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for Disaster Management &amp; UNISDR 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648200" cy="1828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447800" y="1905000"/>
            <a:ext cx="3276600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Designing a Disaster Risk Management Observation Strategy for space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-based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flood, earthquake, &amp; volcano measurements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-3581400"/>
            <a:ext cx="4417017" cy="32004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28600" y="5105400"/>
            <a:ext cx="4495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Pilots help affected communities access and use flood, seismic, &amp; volcano data</a:t>
            </a:r>
            <a:endParaRPr lang="en-US" sz="18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028" t="23094" r="2038" b="39910"/>
          <a:stretch/>
        </p:blipFill>
        <p:spPr>
          <a:xfrm>
            <a:off x="228600" y="3810000"/>
            <a:ext cx="4486016" cy="1207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1579" t="13046" r="210" b="13012"/>
          <a:stretch/>
        </p:blipFill>
        <p:spPr>
          <a:xfrm>
            <a:off x="228600" y="1904999"/>
            <a:ext cx="1195631" cy="1676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276600"/>
            <a:ext cx="3962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1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7778"/>
          <a:stretch/>
        </p:blipFill>
        <p:spPr>
          <a:xfrm>
            <a:off x="304800" y="4978400"/>
            <a:ext cx="1382058" cy="14986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141145" y="5207000"/>
            <a:ext cx="1680841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Analysis-Ready Data Products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3817545" y="5740400"/>
            <a:ext cx="569976" cy="0"/>
          </a:xfrm>
          <a:prstGeom prst="straightConnector1">
            <a:avLst/>
          </a:prstGeom>
          <a:ln w="50800">
            <a:solidFill>
              <a:schemeClr val="tx1">
                <a:lumMod val="50000"/>
              </a:schemeClr>
            </a:solidFill>
            <a:headEnd type="none" w="med" len="med"/>
            <a:tailEnd type="arrow" w="sm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 bwMode="auto">
          <a:xfrm flipH="1">
            <a:off x="1607745" y="5740400"/>
            <a:ext cx="548640" cy="0"/>
          </a:xfrm>
          <a:prstGeom prst="straightConnector1">
            <a:avLst/>
          </a:prstGeom>
          <a:ln w="50800">
            <a:solidFill>
              <a:schemeClr val="tx1">
                <a:lumMod val="50000"/>
              </a:schemeClr>
            </a:solidFill>
            <a:headEnd type="none" w="med" len="med"/>
            <a:tailEnd type="arrow" w="sm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926" y="5207000"/>
            <a:ext cx="1073113" cy="11106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05000"/>
            <a:ext cx="3377881" cy="2743200"/>
          </a:xfrm>
          <a:prstGeom prst="rect">
            <a:avLst/>
          </a:prstGeom>
        </p:spPr>
      </p:pic>
      <p:sp>
        <p:nvSpPr>
          <p:cNvPr id="34" name="Content Placeholder 2"/>
          <p:cNvSpPr txBox="1">
            <a:spLocks/>
          </p:cNvSpPr>
          <p:nvPr/>
        </p:nvSpPr>
        <p:spPr bwMode="auto">
          <a:xfrm flipV="1">
            <a:off x="5867400" y="1828800"/>
            <a:ext cx="3200400" cy="31242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 flipV="1">
            <a:off x="152400" y="5029200"/>
            <a:ext cx="8915400" cy="1752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5638800" cy="31242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286000" y="1905000"/>
            <a:ext cx="3429000" cy="297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0" indent="0" algn="l" defTabSz="914400">
              <a:spcBef>
                <a:spcPct val="20000"/>
              </a:spcBef>
            </a:pP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The CEOS Ad Hoc Space Data Coordination Group for the Global Forest Observations Initiative (SDCG for GFOI) coordinates sustained space-based observations for forest management. </a:t>
            </a: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905000"/>
            <a:ext cx="1981200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2030046"/>
            <a:ext cx="3124200" cy="560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Deforestation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for Forest Management &amp; UN-REDD 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562600" y="5105400"/>
            <a:ext cx="3429000" cy="1600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Data Cube Pilots improve data access &amp; analysis capabilities for developing nations via flexible architecture and Open Source software.</a:t>
            </a:r>
            <a:endParaRPr lang="en-US" sz="18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4343400"/>
            <a:ext cx="1200150" cy="533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57200" y="6336270"/>
            <a:ext cx="123386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Data Cube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09637" y="6336270"/>
            <a:ext cx="9775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Satellite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7545" y="6336270"/>
            <a:ext cx="15799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Space Agency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819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752600"/>
            <a:ext cx="6601299" cy="2667000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1828800"/>
            <a:ext cx="25146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63500" indent="0" algn="l" defTabSz="914400">
              <a:spcBef>
                <a:spcPct val="20000"/>
              </a:spcBef>
            </a:pPr>
            <a:endParaRPr lang="en-US" sz="12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63500" indent="0" algn="l" defTabSz="914400">
              <a:spcBef>
                <a:spcPct val="20000"/>
              </a:spcBef>
            </a:pPr>
            <a:endParaRPr lang="en-US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6350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The CEOS Ad-Hoc Working Group on GEOGLAM (Group on Earth Observations Global Agriculture Monitoring Initiative) focuses on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providing  coordinated and sustained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, space-based observations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for agriculture management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.</a:t>
            </a: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2514600" cy="4876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376547"/>
            <a:ext cx="2441881" cy="2405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05000"/>
            <a:ext cx="2362199" cy="538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Food Security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Contribute to Food </a:t>
            </a: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Security &amp; UN-FAO </a:t>
            </a: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0200" y="4520565"/>
            <a:ext cx="3555274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6349365"/>
            <a:ext cx="1572491" cy="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1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Callout 1 (Border and Accent Bar) 14"/>
          <p:cNvSpPr/>
          <p:nvPr/>
        </p:nvSpPr>
        <p:spPr>
          <a:xfrm>
            <a:off x="4800600" y="1905000"/>
            <a:ext cx="4038600" cy="1033272"/>
          </a:xfrm>
          <a:prstGeom prst="accentBorderCallout1">
            <a:avLst>
              <a:gd name="adj1" fmla="val 48750"/>
              <a:gd name="adj2" fmla="val -2611"/>
              <a:gd name="adj3" fmla="val 15223"/>
              <a:gd name="adj4" fmla="val -14029"/>
            </a:avLst>
          </a:prstGeom>
          <a:noFill/>
          <a:ln>
            <a:solidFill>
              <a:srgbClr val="3333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495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6350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CEOS Agencies launched 15 new satellites since the 2014 GEO Ministerial Summit; 4 more before 2016! Data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Applications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I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nclude:</a:t>
            </a:r>
          </a:p>
          <a:p>
            <a:pPr marL="63500" indent="0" algn="l" defTabSz="914400">
              <a:spcBef>
                <a:spcPct val="20000"/>
              </a:spcBef>
            </a:pPr>
            <a:endParaRPr lang="en-US" sz="5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Atmospheric Composition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CO</a:t>
            </a:r>
            <a:r>
              <a:rPr lang="en-US" sz="2000" b="1" baseline="-25000" dirty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Sources &amp;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Sinks</a:t>
            </a: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Global Precipitation &amp; Evaporation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Heliogeophysics</a:t>
            </a: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Land Surface Imaging &amp; Topography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Meteorology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Ocean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Monitoring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&amp; Topography</a:t>
            </a: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Ocean Surface Vector Winds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Soil Moisture &amp; State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343400" cy="49530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19 New Satellites!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CEOS Agencies Launch 19 New Satellites Before 2016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29200" y="19050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CEOS Agencies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currently operate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135 satellite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missions with a wide range of data applications! 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2259" t="5024" r="2535" b="5067"/>
          <a:stretch/>
        </p:blipFill>
        <p:spPr>
          <a:xfrm>
            <a:off x="4953000" y="3048000"/>
            <a:ext cx="3734227" cy="37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6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2895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63500" indent="0" algn="ctr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Shuttle Radar Topography Mission (SRTM) </a:t>
            </a:r>
          </a:p>
          <a:p>
            <a:pPr marL="6350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Global 30-m Digital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Elevation Model (DEM)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data. CEOS organized several capacity building/training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workshops to expand the use of this data for national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applications in Kenya,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South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Africa, and Mexico, reaching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63 people from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23 countries. </a:t>
            </a: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343400" cy="2895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New Open Datasets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New Release: </a:t>
            </a: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SRTM 30-m DEM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7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New Open Datasets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New Release: </a:t>
            </a: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ALOS PALSAR 25-m Annual Mosaics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67200" y="1828800"/>
            <a:ext cx="4724400" cy="2895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Advanced land Observing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(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ALOS) </a:t>
            </a: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Phased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Array type L-band Synthetic Aperture Radar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(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PALSAR)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Global 25-m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annual mosaics from 2007-2010 with continued data from ALOS-2 in 2014/2015. CEOS will use these mosaics in several Data Cube projects to support forestry and/or agriculture initiatives in Kenya &amp; Colombia.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flipV="1">
            <a:off x="4267200" y="1828800"/>
            <a:ext cx="4724400" cy="2895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2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New Open Datasets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New Release: </a:t>
            </a: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SPOT-5 Optical Data from 2.5 to 20-m Resolution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220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Satellite for Observation of Earth (SPOT-5)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All global,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high-resolution (2.5 to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20-m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) optical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data older than five years. CEOS will use these to support R&amp;D for its contributions to the GFOI &amp; GEOGLAM Flagships.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343400" cy="2209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2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13080</TotalTime>
  <Words>713</Words>
  <Application>Microsoft Macintosh PowerPoint</Application>
  <PresentationFormat>On-screen Show (4:3)</PresentationFormat>
  <Paragraphs>86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Default</vt:lpstr>
      <vt:lpstr>GA White Pages</vt:lpstr>
      <vt:lpstr>GA Blue Pages</vt:lpstr>
      <vt:lpstr>Data Cube </vt:lpstr>
      <vt:lpstr>Climate Change</vt:lpstr>
      <vt:lpstr>Disaster Response</vt:lpstr>
      <vt:lpstr>Deforestation</vt:lpstr>
      <vt:lpstr>Food Security</vt:lpstr>
      <vt:lpstr>19 New Satellites!</vt:lpstr>
      <vt:lpstr>New Open Datasets</vt:lpstr>
      <vt:lpstr>New Open Datasets</vt:lpstr>
      <vt:lpstr>New Open Datasets</vt:lpstr>
      <vt:lpstr>CEOS  GEO</vt:lpstr>
      <vt:lpstr>CEOS  GEO</vt:lpstr>
      <vt:lpstr>CEOS  GEO</vt:lpstr>
      <vt:lpstr>CEOS  GEO</vt:lpstr>
      <vt:lpstr>CEOS  GEO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Kim Holloway</cp:lastModifiedBy>
  <cp:revision>335</cp:revision>
  <cp:lastPrinted>2015-02-04T17:36:21Z</cp:lastPrinted>
  <dcterms:modified xsi:type="dcterms:W3CDTF">2015-10-20T03:48:13Z</dcterms:modified>
</cp:coreProperties>
</file>