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03" r:id="rId2"/>
    <p:sldId id="634" r:id="rId3"/>
    <p:sldId id="628" r:id="rId4"/>
    <p:sldId id="629" r:id="rId5"/>
    <p:sldId id="627" r:id="rId6"/>
    <p:sldId id="635" r:id="rId7"/>
    <p:sldId id="638" r:id="rId8"/>
    <p:sldId id="284" r:id="rId9"/>
    <p:sldId id="633" r:id="rId10"/>
    <p:sldId id="6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1"/>
    <p:restoredTop sz="96405"/>
  </p:normalViewPr>
  <p:slideViewPr>
    <p:cSldViewPr snapToGrid="0" snapToObjects="1">
      <p:cViewPr varScale="1">
        <p:scale>
          <a:sx n="134" d="100"/>
          <a:sy n="134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7462A-D4CC-5E42-8DF7-446B13BEAE9C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ACF60-413D-CF4C-AA34-84F987F53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47289-7A95-4BF5-9547-5CFBBDA29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1C18-8D18-B048-87DF-EAAE942C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2157F-57A4-1646-9FF9-4D1673256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ACB29-D6A0-AA4C-AEC4-ECC46654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8C8D-FD0B-6D45-86C3-E159B0A3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361C0-AA30-264A-90F8-241CA630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9C87-50F1-CB4A-8ECC-E2D6AA69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BB0C7-C7E6-4840-84DF-96EE5FE9C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B95D5-01C2-4B41-9B89-8833ABCB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C9C10-E713-444E-9542-2B976169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41452-32B5-CB43-AA23-2B211DC1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1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5FE0F-CF7E-AC44-A309-AB70B45C2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607B4-4D14-D349-967A-7EAD3987C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0AD9-BBD6-E841-B8FC-A392B88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4524-423B-664E-AAEA-9E2287CF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42FB-200C-764C-8BC3-0B892930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BA60-2F54-E944-92FA-F28B11CE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95AC-7DEA-4546-96D0-359C5E264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5066D-9A30-724A-9A1B-56FA446B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82313-3A10-2E4E-8BEB-A876B3BB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218EF-FEF9-BE4C-ABD9-551EBEDD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4610-4DA8-DD43-861B-B34D1652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C9E17-22E6-4E42-B09E-DD3F71040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B43E-9056-2145-B683-84BF1B10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DE0C2-2667-1B4C-8C86-59C3A5F9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62BA-EB60-4643-8938-7D37F8C3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B74B-07B0-B843-8F83-DA2BA431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98D2-BDDD-5E44-8583-BB20639E1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6403E-C095-874C-B0E2-8AD2E17F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02990-272F-2140-900C-133E7DA3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667EF-A798-264F-B0AF-743EA900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E4600-D035-0445-8F98-0F089FA7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1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EC59-0C32-D647-A347-D999B89C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88C7-2744-CE42-8D2D-EB96FA9B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3DD40-F76B-C040-A75D-F4558E565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900B9-546F-9046-A02D-E692E1986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F178B-9A0B-924D-AA20-5816F9FAE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2A95D-670D-6246-9927-9C8EBBEB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55C39-6457-0240-81A7-2678C4E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D0839-A97C-D043-B9BB-01A48FF2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3107-D371-DE4B-A12B-4A16C09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EC214-3A18-024E-AA24-20BD8CE2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3913-5E68-0345-B6DD-C4829681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5CBB9-59E4-5E4B-9873-6E8319CA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1B540-C73E-0042-B536-0A37D577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B553B-5B08-6644-94E2-240D7752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5BC02-12B5-FD43-9051-BB92775F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9D38-023A-BF44-A03F-822E781B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0117-BC18-974B-9854-C004CA64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97EA3-12BC-F344-998E-0C6BC4844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6F173-BA21-3B46-8AFB-E9BAD7D0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DD927-63DE-1D4E-B919-081C8D33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4D600-3AE5-C247-B5EB-EAF84F4C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F762-5FD9-BA4C-A12C-A3D5348B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14462-50FC-A344-891E-3C80865FD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E8DE3-AD44-7C42-896E-17E902CE9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9182B-E338-474C-B666-EFC7109B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BFCD4-554E-6F43-A9D1-D90D2733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1E757-47F9-8446-8CBE-4FB6C473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692CA-13FD-514F-A7BF-A9C26CFD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94F6C-2E23-0049-A90C-6165199C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D778-D504-BA46-89C2-2BB30B0CB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BF78-4757-7C43-9F60-F795EC74B6C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973D-40C8-424D-940D-EF44A32D5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280CC-C2A0-6945-A103-0E661F659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6B43-7319-4045-98F2-E4B53A31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0FF09D-C533-4D4B-A4F6-3518E6B0247B}"/>
              </a:ext>
            </a:extLst>
          </p:cNvPr>
          <p:cNvSpPr/>
          <p:nvPr/>
        </p:nvSpPr>
        <p:spPr>
          <a:xfrm>
            <a:off x="938040" y="2849982"/>
            <a:ext cx="8906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Times" pitchFamily="2" charset="0"/>
                <a:ea typeface="Times New Roman" panose="02020603050405020304" pitchFamily="18" charset="0"/>
              </a:rPr>
              <a:t>Presenting: John Worden</a:t>
            </a:r>
          </a:p>
          <a:p>
            <a:endParaRPr lang="en-US" b="1" baseline="30000" dirty="0">
              <a:latin typeface="Times" pitchFamily="2" charset="0"/>
              <a:ea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dirty="0"/>
              <a:t>©2021  California Institute of Technology. Government sponsorship acknowledged</a:t>
            </a:r>
          </a:p>
          <a:p>
            <a:endParaRPr lang="en-US" altLang="en-US" dirty="0"/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FA4A599F-8202-A14A-820D-D0D63F021F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96839"/>
          <a:ext cx="9667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hoto Editor Photo" r:id="rId3" imgW="1016000" imgH="920750" progId="">
                  <p:embed/>
                </p:oleObj>
              </mc:Choice>
              <mc:Fallback>
                <p:oleObj name="Photo Editor Photo" r:id="rId3" imgW="1016000" imgH="920750" progId="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FA4A599F-8202-A14A-820D-D0D63F021F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6839"/>
                        <a:ext cx="9667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A0A8C4B-75F7-8042-BFBB-60A148963B9F}"/>
              </a:ext>
            </a:extLst>
          </p:cNvPr>
          <p:cNvSpPr/>
          <p:nvPr/>
        </p:nvSpPr>
        <p:spPr>
          <a:xfrm>
            <a:off x="-660975" y="1130790"/>
            <a:ext cx="1228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Status of CH</a:t>
            </a:r>
            <a:r>
              <a:rPr lang="en-US" sz="2400" b="1" baseline="-25000" dirty="0">
                <a:latin typeface="Cambria" panose="02040503050406030204" pitchFamily="18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 Inventory Development Activities from </a:t>
            </a:r>
          </a:p>
          <a:p>
            <a:pPr algn="ctr"/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NASA Carbon Monitoring System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1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01E17A-A0AA-C941-846C-34E42A4A8890}"/>
              </a:ext>
            </a:extLst>
          </p:cNvPr>
          <p:cNvSpPr txBox="1"/>
          <p:nvPr/>
        </p:nvSpPr>
        <p:spPr>
          <a:xfrm>
            <a:off x="117564" y="122374"/>
            <a:ext cx="12074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Summary</a:t>
            </a:r>
          </a:p>
          <a:p>
            <a:endParaRPr lang="en-US" sz="2200" b="1" dirty="0"/>
          </a:p>
          <a:p>
            <a:r>
              <a:rPr lang="en-US" sz="2000" dirty="0"/>
              <a:t>Multiple satellite data sets will be available in the next few years  </a:t>
            </a:r>
            <a:r>
              <a:rPr lang="en-US" sz="2000" dirty="0">
                <a:sym typeface="Wingdings" pitchFamily="2" charset="2"/>
              </a:rPr>
              <a:t> Almost as many methods for evaluating emissions with these data  Need approaches for integrating results (ideally in a statistically robust, Bayesian manner) for providing best updated inventories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These data can provide  useful information for decision making (e.g. East LA landfill, four-corners studies)</a:t>
            </a:r>
          </a:p>
          <a:p>
            <a:endParaRPr lang="en-US" sz="2000" dirty="0"/>
          </a:p>
          <a:p>
            <a:r>
              <a:rPr lang="en-US" sz="2000" dirty="0"/>
              <a:t>We can generate inventories from these data and account for errors from measurement, choice of prior, and spatial resolution</a:t>
            </a:r>
          </a:p>
          <a:p>
            <a:endParaRPr lang="en-US" sz="2000" dirty="0"/>
          </a:p>
          <a:p>
            <a:r>
              <a:rPr lang="en-US" sz="2000" dirty="0"/>
              <a:t>Errors from the transport and chemistry component of the forward model used to relate emissions to concentration remain a challenge, reducing confidence in posterior emissions</a:t>
            </a:r>
          </a:p>
          <a:p>
            <a:endParaRPr lang="en-US" sz="2000" dirty="0"/>
          </a:p>
          <a:p>
            <a:r>
              <a:rPr lang="en-US" sz="2000" dirty="0"/>
              <a:t>Bonus Science challenges: </a:t>
            </a:r>
          </a:p>
          <a:p>
            <a:r>
              <a:rPr lang="en-US" sz="2000" dirty="0"/>
              <a:t>Top down based wetland emissions are completely different than those from the bottom-up (e.g. </a:t>
            </a:r>
            <a:r>
              <a:rPr lang="en-US" sz="2000" dirty="0" err="1"/>
              <a:t>Saunois</a:t>
            </a:r>
            <a:r>
              <a:rPr lang="en-US" sz="2000" dirty="0"/>
              <a:t> et al. 2020, </a:t>
            </a:r>
            <a:r>
              <a:rPr lang="en-US" sz="2000" dirty="0" err="1"/>
              <a:t>Rosentrater</a:t>
            </a:r>
            <a:r>
              <a:rPr lang="en-US" sz="2000" dirty="0"/>
              <a:t> et al. 2021; Ma et al. in revision)</a:t>
            </a:r>
          </a:p>
          <a:p>
            <a:r>
              <a:rPr lang="en-US" sz="2000" dirty="0"/>
              <a:t>Fossil emissions from bottom up and top-down likely inconsistent with isotope data (</a:t>
            </a:r>
            <a:r>
              <a:rPr lang="en-US" sz="2000" dirty="0" err="1"/>
              <a:t>Scwietzke</a:t>
            </a:r>
            <a:r>
              <a:rPr lang="en-US" sz="2000" dirty="0"/>
              <a:t> et al. 2016)</a:t>
            </a:r>
          </a:p>
          <a:p>
            <a:r>
              <a:rPr lang="en-US" sz="2000" dirty="0"/>
              <a:t>Additional attention from the bottom up likely needed for agriculture, waste, and geological sources</a:t>
            </a:r>
          </a:p>
        </p:txBody>
      </p:sp>
    </p:spTree>
    <p:extLst>
      <p:ext uri="{BB962C8B-B14F-4D97-AF65-F5344CB8AC3E}">
        <p14:creationId xmlns:p14="http://schemas.microsoft.com/office/powerpoint/2010/main" val="858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0FA4B-7CA3-3E4B-9200-44102F386313}"/>
              </a:ext>
            </a:extLst>
          </p:cNvPr>
          <p:cNvSpPr txBox="1"/>
          <p:nvPr/>
        </p:nvSpPr>
        <p:spPr>
          <a:xfrm>
            <a:off x="433796" y="117693"/>
            <a:ext cx="98102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Testing and Updating Emissions Using Atmospheric Concentration Data</a:t>
            </a:r>
          </a:p>
          <a:p>
            <a:r>
              <a:rPr lang="en-US" dirty="0"/>
              <a:t>We quantify fluxes by projecting emission inventories through a forward model (usually a chemical transport model) and then “inverting” this relationship. However interpreting the results of this inversion can be challenging: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priori inventories used with top-down inversions are typically </a:t>
            </a:r>
            <a:r>
              <a:rPr lang="en-US" dirty="0" err="1"/>
              <a:t>out-dated</a:t>
            </a:r>
            <a:r>
              <a:rPr lang="en-US" dirty="0"/>
              <a:t> leading to poor inversion outcomes (e.g., </a:t>
            </a:r>
            <a:r>
              <a:rPr lang="en-US" dirty="0" err="1"/>
              <a:t>Maasakkers</a:t>
            </a:r>
            <a:r>
              <a:rPr lang="en-US" dirty="0"/>
              <a:t> et al. ERL 2016 </a:t>
            </a:r>
            <a:r>
              <a:rPr lang="en-US" dirty="0" err="1"/>
              <a:t>Scarpelli</a:t>
            </a:r>
            <a:r>
              <a:rPr lang="en-US" dirty="0"/>
              <a:t> et al.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and varying sensitivity to underlying fluxes because of measurement sampling and because methane and CO2 are long-live trace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varying spatial resolution  choice of prior affects fluxes  correlated uncertainties makes it challenging to interpret results because remote sources can influence interpretation of locally observed emissions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Transport and chemistry errors impart errors in the model which to date are still poorly characterized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Lack of knowledge about the atmospheric (OH) and surface (Chlorine) sinks imparts a 10% plus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Transport error can inflate regional estimates of emissions in an unknown manner, especially in tropics and high latitudes (Jiang et al. JGR 2013; Schuh et al., 2019 GBC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Solutions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Test inventories at large scales and regions where transport error less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Hi-resolution measurements over point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New algorithms which better account for varying spatial resolution, correlated uncertainties, different priors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5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91A1222-8C89-B846-A18D-C530DF6A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1" y="-392061"/>
            <a:ext cx="5905275" cy="764212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3987C-51F6-1D4E-A3D8-07C0F8DAE84F}"/>
              </a:ext>
            </a:extLst>
          </p:cNvPr>
          <p:cNvSpPr txBox="1"/>
          <p:nvPr/>
        </p:nvSpPr>
        <p:spPr>
          <a:xfrm>
            <a:off x="6200775" y="1409042"/>
            <a:ext cx="5387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Wetlands remain the most uncertain component of the global methane budget</a:t>
            </a:r>
          </a:p>
          <a:p>
            <a:endParaRPr lang="en-US" dirty="0"/>
          </a:p>
          <a:p>
            <a:r>
              <a:rPr lang="en-US" dirty="0"/>
              <a:t>Updates from WETCHARTS (Bloom et al. 2017) and the Global Carbon Project (Poulter et al. 2017) indicate uncertainties of 10 to 25% for the global total but 50% or more for regional emissions.</a:t>
            </a:r>
          </a:p>
          <a:p>
            <a:endParaRPr lang="en-US" dirty="0"/>
          </a:p>
          <a:p>
            <a:r>
              <a:rPr lang="en-US" dirty="0"/>
              <a:t>But wait! </a:t>
            </a:r>
          </a:p>
          <a:p>
            <a:r>
              <a:rPr lang="en-US" dirty="0"/>
              <a:t>A recent paper by </a:t>
            </a:r>
            <a:r>
              <a:rPr lang="en-US" dirty="0" err="1"/>
              <a:t>Rosentrater</a:t>
            </a:r>
            <a:r>
              <a:rPr lang="en-US" dirty="0"/>
              <a:t> et al. (2021) suggest that other aquatic sources (rivers/lakes) add another 50 to 100 </a:t>
            </a:r>
            <a:r>
              <a:rPr lang="en-US" dirty="0" err="1"/>
              <a:t>Tg</a:t>
            </a:r>
            <a:r>
              <a:rPr lang="en-US" dirty="0"/>
              <a:t> CH4/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Top down (shown later) completely disagree with these estimates suggesting a major issue to be resolved by the scientific community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FB756-9942-3240-A6A9-1E55A083DF07}"/>
              </a:ext>
            </a:extLst>
          </p:cNvPr>
          <p:cNvSpPr/>
          <p:nvPr/>
        </p:nvSpPr>
        <p:spPr>
          <a:xfrm>
            <a:off x="657224" y="534085"/>
            <a:ext cx="11601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NASA CMS funds efforts to update wetland models (and corresponding inventories) for use in top-down inversions</a:t>
            </a:r>
          </a:p>
        </p:txBody>
      </p:sp>
    </p:spTree>
    <p:extLst>
      <p:ext uri="{BB962C8B-B14F-4D97-AF65-F5344CB8AC3E}">
        <p14:creationId xmlns:p14="http://schemas.microsoft.com/office/powerpoint/2010/main" val="392699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FEDB7A-3427-B54D-A7A1-2C83EC88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6" y="992084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EE7-C239-7B48-BDBE-770FA3A2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6" y="3429000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75A32-C660-8B4D-8754-1CCF2DDED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108" y="916963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717F9B-83E3-7740-9FDC-B7AC6E563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10" y="947722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8B3FF-CB8C-8C4D-9B0C-51937033B125}"/>
              </a:ext>
            </a:extLst>
          </p:cNvPr>
          <p:cNvSpPr txBox="1"/>
          <p:nvPr/>
        </p:nvSpPr>
        <p:spPr>
          <a:xfrm>
            <a:off x="8254314" y="2841068"/>
            <a:ext cx="373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F15A5-FF85-BA42-9C27-8C2C4A24E3BC}"/>
              </a:ext>
            </a:extLst>
          </p:cNvPr>
          <p:cNvSpPr txBox="1"/>
          <p:nvPr/>
        </p:nvSpPr>
        <p:spPr>
          <a:xfrm>
            <a:off x="205946" y="0"/>
            <a:ext cx="11669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 CMS funded bottom-up fossil emissions (based on reports to UNFCC, </a:t>
            </a:r>
            <a:r>
              <a:rPr lang="en-US" dirty="0" err="1"/>
              <a:t>Scarpelli</a:t>
            </a:r>
            <a:r>
              <a:rPr lang="en-US" dirty="0"/>
              <a:t> et al. 2020) increases emissions in E. Europe and Russia but reduces fossil emissions elsewhere. Global total approximately the same at ~100 </a:t>
            </a:r>
            <a:r>
              <a:rPr lang="en-US" dirty="0" err="1"/>
              <a:t>Tg</a:t>
            </a:r>
            <a:r>
              <a:rPr lang="en-US" dirty="0"/>
              <a:t> CH4/yr.</a:t>
            </a:r>
          </a:p>
          <a:p>
            <a:endParaRPr lang="en-US" dirty="0"/>
          </a:p>
          <a:p>
            <a:r>
              <a:rPr lang="en-US" dirty="0"/>
              <a:t>Confounding factors: Prior emissions and top-down estimates are both ~100 </a:t>
            </a:r>
            <a:r>
              <a:rPr lang="en-US" dirty="0" err="1"/>
              <a:t>Tg</a:t>
            </a:r>
            <a:r>
              <a:rPr lang="en-US" dirty="0"/>
              <a:t> CH4/ </a:t>
            </a:r>
            <a:r>
              <a:rPr lang="en-US" dirty="0" err="1"/>
              <a:t>yr</a:t>
            </a:r>
            <a:r>
              <a:rPr lang="en-US" dirty="0"/>
              <a:t> whereas surface isotope information suggest values that are ~20 to 60% higher (</a:t>
            </a:r>
            <a:r>
              <a:rPr lang="en-US" dirty="0" err="1"/>
              <a:t>Schweitzke</a:t>
            </a:r>
            <a:r>
              <a:rPr lang="en-US" dirty="0"/>
              <a:t> et al. 2016)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7D799-6F21-834A-B4AC-9D8536BC1EEE}"/>
              </a:ext>
            </a:extLst>
          </p:cNvPr>
          <p:cNvSpPr txBox="1"/>
          <p:nvPr/>
        </p:nvSpPr>
        <p:spPr>
          <a:xfrm>
            <a:off x="3873510" y="4095787"/>
            <a:ext cx="6771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Wolf et al. (2017) updated livestock emissions using emission factors reported to UNFSCCC + global livestock numbers.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Critical need</a:t>
            </a:r>
            <a:r>
              <a:rPr lang="en-US" dirty="0"/>
              <a:t>: All other emission sources (agriculture, biofuels, waste, geo-sources) make up another 25 to 30% of global methane emissions should be poked at and tested</a:t>
            </a:r>
          </a:p>
        </p:txBody>
      </p:sp>
    </p:spTree>
    <p:extLst>
      <p:ext uri="{BB962C8B-B14F-4D97-AF65-F5344CB8AC3E}">
        <p14:creationId xmlns:p14="http://schemas.microsoft.com/office/powerpoint/2010/main" val="425428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D8ED81-98A7-0E4A-A015-0468BD07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F4F1-593D-4332-A91C-210248C8B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75" r="15784"/>
          <a:stretch/>
        </p:blipFill>
        <p:spPr>
          <a:xfrm>
            <a:off x="691564" y="3709076"/>
            <a:ext cx="3702254" cy="2282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03DBB-7C88-4D6E-B3CA-8DA2C9D1F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677"/>
          <a:stretch/>
        </p:blipFill>
        <p:spPr>
          <a:xfrm>
            <a:off x="118908" y="3640231"/>
            <a:ext cx="665922" cy="2211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6F6C2E-70CB-48C1-BFCF-D4AFD52EF2C2}"/>
              </a:ext>
            </a:extLst>
          </p:cNvPr>
          <p:cNvSpPr txBox="1"/>
          <p:nvPr/>
        </p:nvSpPr>
        <p:spPr>
          <a:xfrm>
            <a:off x="28913" y="3115689"/>
            <a:ext cx="484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Gridded version of US EPA methane inventory</a:t>
            </a:r>
          </a:p>
          <a:p>
            <a:r>
              <a:rPr lang="en-US" dirty="0"/>
              <a:t>for use 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‘prior’ </a:t>
            </a:r>
            <a:r>
              <a:rPr lang="en-US" dirty="0"/>
              <a:t>in inversions of atmospheric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00192-D9BE-4FED-B865-A8F897C8E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497" y="1303257"/>
            <a:ext cx="2852363" cy="2142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C0A16A-7921-4009-8E4D-89CC59075677}"/>
              </a:ext>
            </a:extLst>
          </p:cNvPr>
          <p:cNvSpPr txBox="1"/>
          <p:nvPr/>
        </p:nvSpPr>
        <p:spPr>
          <a:xfrm>
            <a:off x="5034626" y="3730334"/>
            <a:ext cx="1781195" cy="37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inversion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93D8B-E42F-4D16-888E-95DE98EF8F49}"/>
              </a:ext>
            </a:extLst>
          </p:cNvPr>
          <p:cNvSpPr txBox="1"/>
          <p:nvPr/>
        </p:nvSpPr>
        <p:spPr>
          <a:xfrm>
            <a:off x="7280245" y="3824504"/>
            <a:ext cx="135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‘posterior’ emissions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E63B5-C574-444D-9921-9C6BD402FD91}"/>
              </a:ext>
            </a:extLst>
          </p:cNvPr>
          <p:cNvSpPr txBox="1"/>
          <p:nvPr/>
        </p:nvSpPr>
        <p:spPr>
          <a:xfrm>
            <a:off x="4581772" y="1314778"/>
            <a:ext cx="28121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GOSAT methane data for 2010-2015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6375C3-2B94-48D9-9178-854758F76C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23518" r="30502" b="32709"/>
          <a:stretch/>
        </p:blipFill>
        <p:spPr>
          <a:xfrm>
            <a:off x="134444" y="1374333"/>
            <a:ext cx="1458942" cy="184150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79C270-D0FA-41D0-BD8A-CC2EA49DFB88}"/>
              </a:ext>
            </a:extLst>
          </p:cNvPr>
          <p:cNvSpPr/>
          <p:nvPr/>
        </p:nvSpPr>
        <p:spPr>
          <a:xfrm>
            <a:off x="1549830" y="2564609"/>
            <a:ext cx="945397" cy="585222"/>
          </a:xfrm>
          <a:custGeom>
            <a:avLst/>
            <a:gdLst>
              <a:gd name="connsiteX0" fmla="*/ 0 w 945397"/>
              <a:gd name="connsiteY0" fmla="*/ 0 h 883404"/>
              <a:gd name="connsiteX1" fmla="*/ 929898 w 945397"/>
              <a:gd name="connsiteY1" fmla="*/ 0 h 883404"/>
              <a:gd name="connsiteX2" fmla="*/ 945397 w 945397"/>
              <a:gd name="connsiteY2" fmla="*/ 883404 h 88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5397" h="883404">
                <a:moveTo>
                  <a:pt x="0" y="0"/>
                </a:moveTo>
                <a:lnTo>
                  <a:pt x="929898" y="0"/>
                </a:lnTo>
                <a:lnTo>
                  <a:pt x="945397" y="883404"/>
                </a:lnTo>
              </a:path>
            </a:pathLst>
          </a:custGeom>
          <a:noFill/>
          <a:ln w="1143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A89B84-8701-4A1A-9A7B-B053198237B9}"/>
              </a:ext>
            </a:extLst>
          </p:cNvPr>
          <p:cNvCxnSpPr>
            <a:cxnSpLocks/>
          </p:cNvCxnSpPr>
          <p:nvPr/>
        </p:nvCxnSpPr>
        <p:spPr>
          <a:xfrm>
            <a:off x="4393818" y="4171914"/>
            <a:ext cx="2876447" cy="0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B1DBC9-425B-42C1-8F38-D15D178DFA78}"/>
              </a:ext>
            </a:extLst>
          </p:cNvPr>
          <p:cNvCxnSpPr>
            <a:cxnSpLocks/>
          </p:cNvCxnSpPr>
          <p:nvPr/>
        </p:nvCxnSpPr>
        <p:spPr>
          <a:xfrm>
            <a:off x="6209398" y="3680630"/>
            <a:ext cx="0" cy="485062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7A6C21-B0E7-452F-8F94-1F5A811CE682}"/>
              </a:ext>
            </a:extLst>
          </p:cNvPr>
          <p:cNvSpPr/>
          <p:nvPr/>
        </p:nvSpPr>
        <p:spPr>
          <a:xfrm>
            <a:off x="1011994" y="210933"/>
            <a:ext cx="95104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GOSAT satellite observations of atmospheric methane</a:t>
            </a:r>
            <a:b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the US EPA National Greenhouse Gas Inventory</a:t>
            </a:r>
          </a:p>
          <a:p>
            <a:pPr algn="ctr"/>
            <a:r>
              <a:rPr lang="en-US" sz="1400" b="1" dirty="0">
                <a:solidFill>
                  <a:srgbClr val="0000CC"/>
                </a:solidFill>
                <a:latin typeface="Source Sans Pro" panose="020B0503030403020204" pitchFamily="34" charset="0"/>
              </a:rPr>
              <a:t>Maasakkers, J.D., D.J. Jacob, et al.,  </a:t>
            </a:r>
            <a:r>
              <a:rPr lang="en-US" sz="1400" b="1" u="sng" dirty="0">
                <a:solidFill>
                  <a:srgbClr val="0000CC"/>
                </a:solidFill>
                <a:latin typeface="Source Sans Pro" panose="020B0503030403020204" pitchFamily="34" charset="0"/>
              </a:rPr>
              <a:t>Atmos. Chem. Phys., 21</a:t>
            </a:r>
            <a:r>
              <a:rPr lang="en-US" sz="1400" b="1" dirty="0">
                <a:solidFill>
                  <a:srgbClr val="0000CC"/>
                </a:solidFill>
                <a:latin typeface="Source Sans Pro" panose="020B0503030403020204" pitchFamily="34" charset="0"/>
              </a:rPr>
              <a:t>, 4339-4356, 2021. DOI:</a:t>
            </a:r>
            <a:r>
              <a:rPr lang="en-US" sz="1400" b="1" dirty="0">
                <a:solidFill>
                  <a:srgbClr val="0000CC"/>
                </a:solidFill>
              </a:rPr>
              <a:t> 10.5194/acp-21-4339-2021</a:t>
            </a:r>
            <a:r>
              <a:rPr lang="en-US" sz="1400" b="1" dirty="0">
                <a:solidFill>
                  <a:srgbClr val="0000CC"/>
                </a:solidFill>
                <a:latin typeface="Source Sans Pro" panose="020B0503030403020204" pitchFamily="34" charset="0"/>
              </a:rPr>
              <a:t> </a:t>
            </a:r>
            <a:endParaRPr lang="en-US" sz="1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F40DA-913D-40C2-B84A-5A01B55A163D}"/>
              </a:ext>
            </a:extLst>
          </p:cNvPr>
          <p:cNvSpPr txBox="1"/>
          <p:nvPr/>
        </p:nvSpPr>
        <p:spPr>
          <a:xfrm>
            <a:off x="1569775" y="1426089"/>
            <a:ext cx="315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question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Can we better quantify US methane emissions in service to national climate policy?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0950CD-DC46-49AD-8336-749A8016209A}"/>
              </a:ext>
            </a:extLst>
          </p:cNvPr>
          <p:cNvSpPr txBox="1"/>
          <p:nvPr/>
        </p:nvSpPr>
        <p:spPr>
          <a:xfrm>
            <a:off x="691564" y="5913535"/>
            <a:ext cx="769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gridded version of EPA 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it as prior estimate in inversion of GOSAT satellite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that GOSAT – Modeled CH4 is improved using updated inventory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C58C5-71A9-4C4D-80AA-C99FE84E2A9D}"/>
              </a:ext>
            </a:extLst>
          </p:cNvPr>
          <p:cNvSpPr txBox="1"/>
          <p:nvPr/>
        </p:nvSpPr>
        <p:spPr>
          <a:xfrm>
            <a:off x="4390453" y="4481126"/>
            <a:ext cx="4120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result: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from oil/gas production are </a:t>
            </a:r>
            <a:r>
              <a:rPr 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(oil) and </a:t>
            </a:r>
            <a:r>
              <a:rPr 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(gas) than in EPA 2020 inventory report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CC6E39-F178-4E26-854E-1FEB7A2B1FA3}"/>
              </a:ext>
            </a:extLst>
          </p:cNvPr>
          <p:cNvSpPr txBox="1"/>
          <p:nvPr/>
        </p:nvSpPr>
        <p:spPr>
          <a:xfrm>
            <a:off x="7534214" y="1279972"/>
            <a:ext cx="4375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observations can now be used to monitor and improve national methane emission inventories including attribution to different sectors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CC088D9-1487-4B61-8823-BDBE293E1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066" y="2436105"/>
            <a:ext cx="3470027" cy="40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3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5A1EF-0A45-C748-AC4D-794879A2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654" y="1164862"/>
            <a:ext cx="7534600" cy="4528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7F3B1-CC97-644F-B953-D9CE1927AB2E}"/>
              </a:ext>
            </a:extLst>
          </p:cNvPr>
          <p:cNvSpPr txBox="1"/>
          <p:nvPr/>
        </p:nvSpPr>
        <p:spPr>
          <a:xfrm>
            <a:off x="1005840" y="287383"/>
            <a:ext cx="1103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 Aircraft data used to quantify partitioning of California methane budget and inform decision making</a:t>
            </a:r>
          </a:p>
          <a:p>
            <a:r>
              <a:rPr lang="en-US" dirty="0"/>
              <a:t> (Duren et al. Nature 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910E4-F585-BF4F-A812-C776F3921CA5}"/>
              </a:ext>
            </a:extLst>
          </p:cNvPr>
          <p:cNvSpPr txBox="1"/>
          <p:nvPr/>
        </p:nvSpPr>
        <p:spPr>
          <a:xfrm>
            <a:off x="7106194" y="1489166"/>
            <a:ext cx="4846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Landfills are the largest sector (41%) followed by dairies (26%) and fossil fuels (26%)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Notably, large emissions from East Los Angeles landfill were observed and reported </a:t>
            </a:r>
            <a:r>
              <a:rPr lang="en-US" dirty="0">
                <a:sym typeface="Wingdings" pitchFamily="2" charset="2"/>
              </a:rPr>
              <a:t> landfill operator used this information to change their waste management practices and reduce emissions (Cusworth et al. ERL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5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D297D8-49E0-B745-B2C1-6BA03B937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5773" y="2272832"/>
            <a:ext cx="5285060" cy="3043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1DD88E-7050-364B-BFBA-0B2AE3A0B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85164" y="2272832"/>
            <a:ext cx="4766310" cy="292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8C7186-8EFE-1046-94BB-541C40DFC58A}"/>
              </a:ext>
            </a:extLst>
          </p:cNvPr>
          <p:cNvSpPr txBox="1"/>
          <p:nvPr/>
        </p:nvSpPr>
        <p:spPr>
          <a:xfrm>
            <a:off x="0" y="92181"/>
            <a:ext cx="12020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GOSAT based fluxes used to test ensemble of wetland models by projecting models through “Flux Observation Operator”</a:t>
            </a:r>
          </a:p>
          <a:p>
            <a:r>
              <a:rPr lang="en-US" dirty="0"/>
              <a:t>Top Models can then be used as improved a priori for next top-down methane flux estimate</a:t>
            </a:r>
          </a:p>
          <a:p>
            <a:r>
              <a:rPr lang="en-US" dirty="0">
                <a:sym typeface="Wingdings" pitchFamily="2" charset="2"/>
              </a:rPr>
              <a:t>(Ma et al. AGU Advances in revision)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Accounts for a priori, spatial resolution, and correlated uncertainties of GOSAT inversion by applying averaging kernel matrix from flux inversion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wetland emissions are : 117-189, 5th-95th percentile) </a:t>
            </a:r>
            <a:r>
              <a:rPr lang="en-US" dirty="0" err="1"/>
              <a:t>Tg</a:t>
            </a:r>
            <a:r>
              <a:rPr lang="en-US" dirty="0"/>
              <a:t> CH</a:t>
            </a:r>
            <a:r>
              <a:rPr lang="en-US" baseline="-25000" dirty="0"/>
              <a:t>4</a:t>
            </a:r>
            <a:r>
              <a:rPr lang="en-US" dirty="0"/>
              <a:t> yr</a:t>
            </a:r>
            <a:r>
              <a:rPr lang="en-US" baseline="30000" dirty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models show ”low” climate sensitivity Q10 = 1</a:t>
            </a:r>
          </a:p>
        </p:txBody>
      </p:sp>
    </p:spTree>
    <p:extLst>
      <p:ext uri="{BB962C8B-B14F-4D97-AF65-F5344CB8AC3E}">
        <p14:creationId xmlns:p14="http://schemas.microsoft.com/office/powerpoint/2010/main" val="194743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A445F-22AD-C848-B6DB-8715FCB7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4"/>
          <a:stretch/>
        </p:blipFill>
        <p:spPr>
          <a:xfrm>
            <a:off x="206053" y="2124611"/>
            <a:ext cx="6229928" cy="4667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677A2-78CC-634B-B9EA-EFDAA87E8C47}"/>
              </a:ext>
            </a:extLst>
          </p:cNvPr>
          <p:cNvSpPr txBox="1"/>
          <p:nvPr/>
        </p:nvSpPr>
        <p:spPr>
          <a:xfrm>
            <a:off x="44127" y="65850"/>
            <a:ext cx="12147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GOSAT and TROPOMI fluxes used for evaluating Permian basin emissions and robustly attributing observed increase to gas emissions, consistent with activity data.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Key algorithm: Project both fluxes back to common prior and covariance using flux averaging kernel and posterior covariance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(Cusworth et al. submitted)</a:t>
            </a:r>
          </a:p>
          <a:p>
            <a:endParaRPr lang="en-US" sz="1700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9DFA2-5D29-1E45-8521-0056675D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81" y="3885701"/>
            <a:ext cx="5749541" cy="29722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82E173-3A23-D44B-B725-71427CC5794C}"/>
                  </a:ext>
                </a:extLst>
              </p:cNvPr>
              <p:cNvSpPr/>
              <p:nvPr/>
            </p:nvSpPr>
            <p:spPr>
              <a:xfrm>
                <a:off x="5794697" y="2300833"/>
                <a:ext cx="6096000" cy="13429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𝐳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𝐙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</m:acc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(1)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𝐙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𝐒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(2)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82E173-3A23-D44B-B725-71427CC57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697" y="2300833"/>
                <a:ext cx="6096000" cy="1342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928ED6-F922-3F47-B457-4225709C8133}"/>
              </a:ext>
            </a:extLst>
          </p:cNvPr>
          <p:cNvSpPr txBox="1"/>
          <p:nvPr/>
        </p:nvSpPr>
        <p:spPr>
          <a:xfrm>
            <a:off x="710386" y="1556424"/>
            <a:ext cx="563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Fluxes from GOSAT and TROPOMI have very different spatial resolution and uncertainties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97838-E7AC-C84A-A3B8-041484A96F5A}"/>
              </a:ext>
            </a:extLst>
          </p:cNvPr>
          <p:cNvSpPr txBox="1"/>
          <p:nvPr/>
        </p:nvSpPr>
        <p:spPr>
          <a:xfrm>
            <a:off x="6314056" y="1736804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both GOSAT and TROPOMI fluxes back to common emissions a priori (</a:t>
            </a:r>
            <a:r>
              <a:rPr lang="en-US" dirty="0" err="1"/>
              <a:t>z</a:t>
            </a:r>
            <a:r>
              <a:rPr lang="en-US" baseline="-25000" dirty="0" err="1"/>
              <a:t>A</a:t>
            </a:r>
            <a:r>
              <a:rPr lang="en-US" dirty="0"/>
              <a:t>)and prior Covariance (Z</a:t>
            </a:r>
            <a:r>
              <a:rPr lang="en-US" baseline="-25000" dirty="0"/>
              <a:t>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388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48032-9EAA-8041-8FE4-23280F7D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81" y="3918217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5DD49-78F7-AB4D-B49B-9FB5CEE9A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6" y="1046436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D5508-D483-3249-B21C-2349DF87D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678" y="3918218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696A9-3838-7144-B868-C89A2D82B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530" y="3842017"/>
            <a:ext cx="2926080" cy="37866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26E53-C7D3-EB4B-BF6A-9E23A68CE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333" y="3918218"/>
            <a:ext cx="2926080" cy="378669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D7029-FE1C-C748-8E10-56F81B41E21E}"/>
              </a:ext>
            </a:extLst>
          </p:cNvPr>
          <p:cNvSpPr txBox="1"/>
          <p:nvPr/>
        </p:nvSpPr>
        <p:spPr>
          <a:xfrm>
            <a:off x="182409" y="0"/>
            <a:ext cx="113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Inventories and their posterior uncertainties (based on measurement error and flux spatial resolution) can also be calculated at arbitrary spatial resolution using this same approach </a:t>
            </a:r>
          </a:p>
          <a:p>
            <a:endParaRPr lang="en-US" dirty="0"/>
          </a:p>
          <a:p>
            <a:r>
              <a:rPr lang="en-US" dirty="0"/>
              <a:t>Ingredients needed: Emission covariance  and inventory at desired resolution, posterior covariance, prior, and constraint matrix needed from flux inversion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451B2-B689-F341-B4BA-C495183709B0}"/>
              </a:ext>
            </a:extLst>
          </p:cNvPr>
          <p:cNvSpPr txBox="1"/>
          <p:nvPr/>
        </p:nvSpPr>
        <p:spPr>
          <a:xfrm>
            <a:off x="3903397" y="1924119"/>
            <a:ext cx="6545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total posterior uncertainties “small” for each sector but do not include uncertainties based on model error</a:t>
            </a:r>
          </a:p>
          <a:p>
            <a:endParaRPr lang="en-US" dirty="0"/>
          </a:p>
          <a:p>
            <a:r>
              <a:rPr lang="en-US" dirty="0"/>
              <a:t>Posterior uncertainties at smaller scales (here at 1 degree resolution) are much larger,  between 50 to 100%</a:t>
            </a:r>
          </a:p>
          <a:p>
            <a:endParaRPr lang="en-US" dirty="0"/>
          </a:p>
          <a:p>
            <a:r>
              <a:rPr lang="en-US" dirty="0"/>
              <a:t>India and Asia have largest uncertainties in anthropogenic emissions</a:t>
            </a:r>
          </a:p>
          <a:p>
            <a:r>
              <a:rPr lang="en-US" dirty="0"/>
              <a:t>Amazon and Congo have largest wetland emission uncertainties</a:t>
            </a:r>
          </a:p>
        </p:txBody>
      </p:sp>
    </p:spTree>
    <p:extLst>
      <p:ext uri="{BB962C8B-B14F-4D97-AF65-F5344CB8AC3E}">
        <p14:creationId xmlns:p14="http://schemas.microsoft.com/office/powerpoint/2010/main" val="358290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14497</TotalTime>
  <Words>1261</Words>
  <Application>Microsoft Macintosh PowerPoint</Application>
  <PresentationFormat>Widescreen</PresentationFormat>
  <Paragraphs>97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Cambria</vt:lpstr>
      <vt:lpstr>Cambria Math</vt:lpstr>
      <vt:lpstr>Source Sans Pro</vt:lpstr>
      <vt:lpstr>Times</vt:lpstr>
      <vt:lpstr>Times New Roman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74</cp:revision>
  <cp:lastPrinted>2021-06-02T19:16:49Z</cp:lastPrinted>
  <dcterms:created xsi:type="dcterms:W3CDTF">2021-05-23T01:37:41Z</dcterms:created>
  <dcterms:modified xsi:type="dcterms:W3CDTF">2021-06-02T19:28:59Z</dcterms:modified>
</cp:coreProperties>
</file>