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9144000"/>
  <p:notesSz cx="6858000" cy="9144000"/>
  <p:embeddedFontLst>
    <p:embeddedFont>
      <p:font typeface="Merriweather Sa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vELPyZeqdhmwOTDOIgX3ww5L3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MerriweatherSans-boldItalic.fntdata"/><Relationship Id="rId9" Type="http://schemas.openxmlformats.org/officeDocument/2006/relationships/font" Target="fonts/Merriweather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erriweatherSans-regular.fntdata"/><Relationship Id="rId8" Type="http://schemas.openxmlformats.org/officeDocument/2006/relationships/font" Target="fonts/Merriweather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26570" y="70507"/>
            <a:ext cx="8484327" cy="863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5429248" y="1839558"/>
            <a:ext cx="3086101" cy="4337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0.jpg"/><Relationship Id="rId11" Type="http://schemas.openxmlformats.org/officeDocument/2006/relationships/image" Target="../media/image2.jpg"/><Relationship Id="rId10" Type="http://schemas.openxmlformats.org/officeDocument/2006/relationships/image" Target="../media/image1.png"/><Relationship Id="rId12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3.gif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9.jpg"/><Relationship Id="rId5" Type="http://schemas.openxmlformats.org/officeDocument/2006/relationships/image" Target="../media/image4.png"/><Relationship Id="rId6" Type="http://schemas.openxmlformats.org/officeDocument/2006/relationships/image" Target="../media/image8.jp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" type="body"/>
          </p:nvPr>
        </p:nvSpPr>
        <p:spPr>
          <a:xfrm>
            <a:off x="134558" y="4069902"/>
            <a:ext cx="2257026" cy="2718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None/>
            </a:pPr>
            <a:r>
              <a:rPr b="1" i="1" lang="en-US" sz="1600">
                <a:solidFill>
                  <a:srgbClr val="00B050"/>
                </a:solidFill>
              </a:rPr>
              <a:t>Mission Requirements</a:t>
            </a:r>
            <a:r>
              <a:rPr b="1" i="1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Char char="•"/>
            </a:pPr>
            <a:r>
              <a:rPr lang="en-US" sz="1400"/>
              <a:t>Monitoring of monthly average concentrations of global atmospheric GHGs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Char char="•"/>
            </a:pPr>
            <a:r>
              <a:rPr lang="en-US" sz="1400"/>
              <a:t>Verification of country-specific anthropogenic GHG emissions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Identification/monitoring of large-scale emission sources (e.g. point sources)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1400" y="576859"/>
            <a:ext cx="4021038" cy="3493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TANSO-3</a:t>
            </a:r>
            <a:r>
              <a:rPr b="0" i="1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(Total </a:t>
            </a:r>
            <a:r>
              <a:rPr b="0" i="1" lang="en-US" sz="1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Anthropogenic and Natural emissions mapping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SpectrOmeter-3)</a:t>
            </a:r>
            <a:endParaRPr b="1" i="1" sz="1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NIES, funded by MoE-Japan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Development: JAXA, Mitsubishi Electric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Launch: FY2023 (Apr 2023 – Mar 2024)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Lifetime: 7 yrs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Orbital altitude: 666 km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Sensor: grating imaging spectrometer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Band: VIS, NIR 0.7, SWIR 1.6 um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Species: CO</a:t>
            </a:r>
            <a:r>
              <a:rPr b="0" baseline="-2500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</a:t>
            </a:r>
            <a:r>
              <a:rPr b="0" baseline="-2500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</a:t>
            </a:r>
            <a:r>
              <a:rPr b="0" baseline="-2500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Swath: 911 km/90 km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resolution: 10 km/1-3 km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coverage: 3 days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time: 13:30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5556" l="19252" r="21281" t="0"/>
          <a:stretch/>
        </p:blipFill>
        <p:spPr>
          <a:xfrm>
            <a:off x="4127813" y="822213"/>
            <a:ext cx="2451569" cy="221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9382" y="822213"/>
            <a:ext cx="2451569" cy="221449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162533" y="2687838"/>
            <a:ext cx="232890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Wide swath - push broom</a:t>
            </a:r>
            <a:endParaRPr sz="1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6702043" y="2687838"/>
            <a:ext cx="21979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Narrow swath - pointing</a:t>
            </a:r>
            <a:endParaRPr sz="1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7137" y="92190"/>
            <a:ext cx="8989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GOSAT-</a:t>
            </a:r>
            <a:r>
              <a:rPr b="1" lang="en-US" sz="1800">
                <a:solidFill>
                  <a:srgbClr val="00B05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GW</a:t>
            </a: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(Global Observing SATellite for </a:t>
            </a:r>
            <a:r>
              <a:rPr lang="en-US" sz="1800">
                <a:solidFill>
                  <a:srgbClr val="00B05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G</a:t>
            </a: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reenhouse gases and </a:t>
            </a:r>
            <a:r>
              <a:rPr lang="en-US" sz="1800">
                <a:solidFill>
                  <a:srgbClr val="00B05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</a:t>
            </a:r>
            <a:r>
              <a:rPr lang="en-US" sz="18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ater cycle)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3597" y="3979553"/>
            <a:ext cx="1648363" cy="2111574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96" name="Google Shape;96;p1"/>
          <p:cNvGrpSpPr/>
          <p:nvPr/>
        </p:nvGrpSpPr>
        <p:grpSpPr>
          <a:xfrm>
            <a:off x="4355221" y="3100646"/>
            <a:ext cx="4544731" cy="3114163"/>
            <a:chOff x="4355221" y="3100646"/>
            <a:chExt cx="4544731" cy="3114163"/>
          </a:xfrm>
        </p:grpSpPr>
        <p:pic>
          <p:nvPicPr>
            <p:cNvPr descr="マップ&#10;&#10;自動的に生成された説明" id="97" name="Google Shape;97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55221" y="3100646"/>
              <a:ext cx="4544731" cy="3114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"/>
            <p:cNvSpPr/>
            <p:nvPr/>
          </p:nvSpPr>
          <p:spPr>
            <a:xfrm>
              <a:off x="8327227" y="5356397"/>
              <a:ext cx="93912" cy="704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7775112" y="4399005"/>
              <a:ext cx="768606" cy="23400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" name="Google Shape;100;p1"/>
            <p:cNvCxnSpPr/>
            <p:nvPr/>
          </p:nvCxnSpPr>
          <p:spPr>
            <a:xfrm rot="10800000">
              <a:off x="7844963" y="4217370"/>
              <a:ext cx="494991" cy="1174248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" name="Google Shape;101;p1"/>
            <p:cNvCxnSpPr/>
            <p:nvPr/>
          </p:nvCxnSpPr>
          <p:spPr>
            <a:xfrm flipH="1" rot="10800000">
              <a:off x="8408413" y="4113564"/>
              <a:ext cx="122948" cy="1242834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2" name="Google Shape;102;p1"/>
            <p:cNvSpPr/>
            <p:nvPr/>
          </p:nvSpPr>
          <p:spPr>
            <a:xfrm>
              <a:off x="8036467" y="5877484"/>
              <a:ext cx="768606" cy="23400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3" name="Google Shape;10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7652" y="6243731"/>
            <a:ext cx="569575" cy="56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ntra.nies.go.jp/shosai/kikaku/images/nies-logo-355.jpg" id="104" name="Google Shape;10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46422" y="6203661"/>
            <a:ext cx="999045" cy="63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9">
            <a:alphaModFix/>
          </a:blip>
          <a:srcRect b="0" l="0" r="61408" t="0"/>
          <a:stretch/>
        </p:blipFill>
        <p:spPr>
          <a:xfrm>
            <a:off x="8349041" y="6309818"/>
            <a:ext cx="681910" cy="45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63278" y="6289330"/>
            <a:ext cx="853551" cy="529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ç°å¢ç" id="107" name="Google Shape;10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65751" y="6238843"/>
            <a:ext cx="830860" cy="5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 rot="-354614">
            <a:off x="8736020" y="5055524"/>
            <a:ext cx="187172" cy="762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617481">
            <a:off x="8176312" y="4181438"/>
            <a:ext cx="734813" cy="101276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2086519" y="6165381"/>
            <a:ext cx="3273666" cy="666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Co-leads: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Tsuneo Matsunaga (Project Management)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Hiroshi Tanimoto (Science &amp; Application)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"/>
          <p:cNvGrpSpPr/>
          <p:nvPr/>
        </p:nvGrpSpPr>
        <p:grpSpPr>
          <a:xfrm>
            <a:off x="3861903" y="1613426"/>
            <a:ext cx="5061418" cy="3374278"/>
            <a:chOff x="-38985" y="2341811"/>
            <a:chExt cx="4144481" cy="2762987"/>
          </a:xfrm>
        </p:grpSpPr>
        <p:pic>
          <p:nvPicPr>
            <p:cNvPr descr="グラフ&#10;&#10;低い精度で自動的に生成された説明" id="116" name="Google Shape;11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8985" y="2341811"/>
              <a:ext cx="4144481" cy="2762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7" name="Google Shape;117;p2"/>
            <p:cNvGrpSpPr/>
            <p:nvPr/>
          </p:nvGrpSpPr>
          <p:grpSpPr>
            <a:xfrm>
              <a:off x="613339" y="3382848"/>
              <a:ext cx="937847" cy="990731"/>
              <a:chOff x="3189318" y="5194217"/>
              <a:chExt cx="838230" cy="885496"/>
            </a:xfrm>
          </p:grpSpPr>
          <p:sp>
            <p:nvSpPr>
              <p:cNvPr id="118" name="Google Shape;118;p2"/>
              <p:cNvSpPr/>
              <p:nvPr/>
            </p:nvSpPr>
            <p:spPr>
              <a:xfrm>
                <a:off x="3189319" y="5194217"/>
                <a:ext cx="838229" cy="885496"/>
              </a:xfrm>
              <a:custGeom>
                <a:rect b="b" l="l" r="r" t="t"/>
                <a:pathLst>
                  <a:path extrusionOk="0" h="1714219" w="1530349">
                    <a:moveTo>
                      <a:pt x="53983" y="161063"/>
                    </a:moveTo>
                    <a:cubicBezTo>
                      <a:pt x="45610" y="212979"/>
                      <a:pt x="-56549" y="80676"/>
                      <a:pt x="43935" y="321837"/>
                    </a:cubicBezTo>
                    <a:cubicBezTo>
                      <a:pt x="144419" y="562998"/>
                      <a:pt x="465965" y="1395336"/>
                      <a:pt x="656884" y="1608026"/>
                    </a:cubicBezTo>
                    <a:cubicBezTo>
                      <a:pt x="847803" y="1820716"/>
                      <a:pt x="1055469" y="1658268"/>
                      <a:pt x="1189447" y="1597978"/>
                    </a:cubicBezTo>
                    <a:cubicBezTo>
                      <a:pt x="1323425" y="1537688"/>
                      <a:pt x="1408836" y="1383612"/>
                      <a:pt x="1460752" y="1246285"/>
                    </a:cubicBezTo>
                    <a:cubicBezTo>
                      <a:pt x="1512668" y="1108958"/>
                      <a:pt x="1564585" y="902967"/>
                      <a:pt x="1500946" y="774013"/>
                    </a:cubicBezTo>
                    <a:cubicBezTo>
                      <a:pt x="1437307" y="645059"/>
                      <a:pt x="1313377" y="599841"/>
                      <a:pt x="1078915" y="472562"/>
                    </a:cubicBezTo>
                    <a:cubicBezTo>
                      <a:pt x="844453" y="345283"/>
                      <a:pt x="271352" y="61034"/>
                      <a:pt x="94176" y="10338"/>
                    </a:cubicBezTo>
                    <a:cubicBezTo>
                      <a:pt x="-83000" y="-40358"/>
                      <a:pt x="62356" y="109147"/>
                      <a:pt x="53983" y="161063"/>
                    </a:cubicBezTo>
                    <a:close/>
                  </a:path>
                </a:pathLst>
              </a:custGeom>
              <a:solidFill>
                <a:schemeClr val="dk1">
                  <a:alpha val="34901"/>
                </a:schemeClr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9" name="Google Shape;119;p2"/>
              <p:cNvCxnSpPr/>
              <p:nvPr/>
            </p:nvCxnSpPr>
            <p:spPr>
              <a:xfrm>
                <a:off x="3189318" y="5255372"/>
                <a:ext cx="774607" cy="72229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dash"/>
                <a:miter lim="800000"/>
                <a:headEnd len="sm" w="sm" type="none"/>
                <a:tailEnd len="med" w="med" type="triangle"/>
              </a:ln>
            </p:spPr>
          </p:cxnSp>
        </p:grpSp>
        <p:grpSp>
          <p:nvGrpSpPr>
            <p:cNvPr id="120" name="Google Shape;120;p2"/>
            <p:cNvGrpSpPr/>
            <p:nvPr/>
          </p:nvGrpSpPr>
          <p:grpSpPr>
            <a:xfrm>
              <a:off x="2635297" y="3382848"/>
              <a:ext cx="937847" cy="990731"/>
              <a:chOff x="4996505" y="5172509"/>
              <a:chExt cx="838230" cy="885496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4996506" y="5172509"/>
                <a:ext cx="838229" cy="885496"/>
              </a:xfrm>
              <a:custGeom>
                <a:rect b="b" l="l" r="r" t="t"/>
                <a:pathLst>
                  <a:path extrusionOk="0" h="1714219" w="1530349">
                    <a:moveTo>
                      <a:pt x="53983" y="161063"/>
                    </a:moveTo>
                    <a:cubicBezTo>
                      <a:pt x="45610" y="212979"/>
                      <a:pt x="-56549" y="80676"/>
                      <a:pt x="43935" y="321837"/>
                    </a:cubicBezTo>
                    <a:cubicBezTo>
                      <a:pt x="144419" y="562998"/>
                      <a:pt x="465965" y="1395336"/>
                      <a:pt x="656884" y="1608026"/>
                    </a:cubicBezTo>
                    <a:cubicBezTo>
                      <a:pt x="847803" y="1820716"/>
                      <a:pt x="1055469" y="1658268"/>
                      <a:pt x="1189447" y="1597978"/>
                    </a:cubicBezTo>
                    <a:cubicBezTo>
                      <a:pt x="1323425" y="1537688"/>
                      <a:pt x="1408836" y="1383612"/>
                      <a:pt x="1460752" y="1246285"/>
                    </a:cubicBezTo>
                    <a:cubicBezTo>
                      <a:pt x="1512668" y="1108958"/>
                      <a:pt x="1564585" y="902967"/>
                      <a:pt x="1500946" y="774013"/>
                    </a:cubicBezTo>
                    <a:cubicBezTo>
                      <a:pt x="1437307" y="645059"/>
                      <a:pt x="1313377" y="599841"/>
                      <a:pt x="1078915" y="472562"/>
                    </a:cubicBezTo>
                    <a:cubicBezTo>
                      <a:pt x="844453" y="345283"/>
                      <a:pt x="271352" y="61034"/>
                      <a:pt x="94176" y="10338"/>
                    </a:cubicBezTo>
                    <a:cubicBezTo>
                      <a:pt x="-83000" y="-40358"/>
                      <a:pt x="62356" y="109147"/>
                      <a:pt x="53983" y="161063"/>
                    </a:cubicBezTo>
                    <a:close/>
                  </a:path>
                </a:pathLst>
              </a:custGeom>
              <a:solidFill>
                <a:schemeClr val="dk1">
                  <a:alpha val="34901"/>
                </a:schemeClr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2" name="Google Shape;122;p2"/>
              <p:cNvCxnSpPr/>
              <p:nvPr/>
            </p:nvCxnSpPr>
            <p:spPr>
              <a:xfrm>
                <a:off x="4996505" y="5233664"/>
                <a:ext cx="774607" cy="722293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00"/>
                </a:solidFill>
                <a:prstDash val="dash"/>
                <a:miter lim="800000"/>
                <a:headEnd len="sm" w="sm" type="none"/>
                <a:tailEnd len="med" w="med" type="triangle"/>
              </a:ln>
            </p:spPr>
          </p:cxnSp>
        </p:grpSp>
      </p:grpSp>
      <p:sp>
        <p:nvSpPr>
          <p:cNvPr id="123" name="Google Shape;123;p2"/>
          <p:cNvSpPr txBox="1"/>
          <p:nvPr>
            <p:ph type="title"/>
          </p:nvPr>
        </p:nvSpPr>
        <p:spPr>
          <a:xfrm>
            <a:off x="219158" y="91900"/>
            <a:ext cx="8824046" cy="524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None/>
            </a:pPr>
            <a:r>
              <a:rPr b="1" lang="en-US" sz="2400">
                <a:latin typeface="Merriweather Sans"/>
                <a:ea typeface="Merriweather Sans"/>
                <a:cs typeface="Merriweather Sans"/>
                <a:sym typeface="Merriweather Sans"/>
              </a:rPr>
              <a:t>NO</a:t>
            </a:r>
            <a:r>
              <a:rPr b="1" baseline="-25000" lang="en-US" sz="2400">
                <a:latin typeface="Merriweather Sans"/>
                <a:ea typeface="Merriweather Sans"/>
                <a:cs typeface="Merriweather Sans"/>
                <a:sym typeface="Merriweather Sans"/>
              </a:rPr>
              <a:t>2</a:t>
            </a:r>
            <a:r>
              <a:rPr b="1" lang="en-US" sz="2400">
                <a:latin typeface="Merriweather Sans"/>
                <a:ea typeface="Merriweather Sans"/>
                <a:cs typeface="Merriweather Sans"/>
                <a:sym typeface="Merriweather Sans"/>
              </a:rPr>
              <a:t> obs. helps identify/quantify anthrop. CO</a:t>
            </a:r>
            <a:r>
              <a:rPr b="1" baseline="-25000" lang="en-US" sz="2400">
                <a:latin typeface="Merriweather Sans"/>
                <a:ea typeface="Merriweather Sans"/>
                <a:cs typeface="Merriweather Sans"/>
                <a:sym typeface="Merriweather Sans"/>
              </a:rPr>
              <a:t>2</a:t>
            </a:r>
            <a:r>
              <a:rPr b="1" lang="en-US" sz="2400">
                <a:latin typeface="Merriweather Sans"/>
                <a:ea typeface="Merriweather Sans"/>
                <a:cs typeface="Merriweather Sans"/>
                <a:sym typeface="Merriweather Sans"/>
              </a:rPr>
              <a:t> emissions</a:t>
            </a:r>
            <a:endParaRPr b="1" sz="24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036865" y="582614"/>
            <a:ext cx="4962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Fujinawa, Kuze, Suto, Shiomi, Kanaya, Kawashima, Kataoka, Mori, Eskes, Tanimoto, </a:t>
            </a: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Geophys. Res. Lett.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2021.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“First Concurrent Observations of NO</a:t>
            </a:r>
            <a:r>
              <a:rPr baseline="-25000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CO</a:t>
            </a:r>
            <a:r>
              <a:rPr baseline="-25000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Power Plant Plumes by Airborne Remote Sensing”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6671657" y="1837993"/>
            <a:ext cx="2047679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XCO</a:t>
            </a:r>
            <a:r>
              <a:rPr baseline="-2500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-2500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4204839" y="1837993"/>
            <a:ext cx="2047679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baseline="-2500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VCD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313" y="2586190"/>
            <a:ext cx="3673885" cy="176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690" y="4328958"/>
            <a:ext cx="3347330" cy="23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6">
            <a:alphaModFix/>
          </a:blip>
          <a:srcRect b="0" l="0" r="0" t="12892"/>
          <a:stretch/>
        </p:blipFill>
        <p:spPr>
          <a:xfrm>
            <a:off x="219158" y="689483"/>
            <a:ext cx="3628196" cy="181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7">
            <a:alphaModFix/>
          </a:blip>
          <a:srcRect b="0" l="0" r="0" t="13832"/>
          <a:stretch/>
        </p:blipFill>
        <p:spPr>
          <a:xfrm>
            <a:off x="3878080" y="4935621"/>
            <a:ext cx="5165124" cy="162620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 txBox="1"/>
          <p:nvPr/>
        </p:nvSpPr>
        <p:spPr>
          <a:xfrm rot="-5400000">
            <a:off x="6065" y="5254729"/>
            <a:ext cx="994816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XCO</a:t>
            </a:r>
            <a:r>
              <a:rPr baseline="-2500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-2500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1527542" y="6488668"/>
            <a:ext cx="1328811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baseline="-2500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VCD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3972214" y="6219269"/>
            <a:ext cx="146621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Bottom-up</a:t>
            </a:r>
            <a:endParaRPr baseline="-25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3972215" y="5829012"/>
            <a:ext cx="146621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Top-down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7657054" y="5190966"/>
            <a:ext cx="994816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aseline="-2500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-25000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5955058" y="5197576"/>
            <a:ext cx="875107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NOx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7346792" y="6453363"/>
            <a:ext cx="1532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11-67%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5778500" y="6453590"/>
            <a:ext cx="12282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80%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2019-07-24T05:42:01Z</dcterms:created>
  <dc:creator>Hiroshi TANIMOTO</dc:creator>
</cp:coreProperties>
</file>