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2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6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8EA9B19-64A3-4F6E-BF2B-7069F0FB4E04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E32FDB1-4407-4D21-8BCA-8D61AD389E3A}" type="slidenum">
              <a:rPr b="0" lang="en-US" sz="1400" spc="-1" strike="noStrike">
                <a:latin typeface="Times New Roman"/>
                <a:ea typeface="DejaVu Sans"/>
              </a:rPr>
              <a:t>9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367F3F7-9F6C-4D9E-8124-8E644A017B2E}" type="slidenum">
              <a:rPr b="0" lang="en-US" sz="1400" spc="-1" strike="noStrike">
                <a:latin typeface="Times New Roman"/>
                <a:ea typeface="DejaVu Sans"/>
              </a:rPr>
              <a:t>9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E799DD6-345B-4D36-B3AF-96EA32DF9E5C}" type="slidenum">
              <a:rPr b="0" lang="en-US" sz="1400" spc="-1" strike="noStrike">
                <a:latin typeface="Times New Roman"/>
                <a:ea typeface="DejaVu Sans"/>
              </a:rPr>
              <a:t>9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C9F9A9F-CDB6-42A6-A520-43627409EA62}" type="slidenum">
              <a:rPr b="0" lang="en-US" sz="1400" spc="-1" strike="noStrike">
                <a:latin typeface="Times New Roman"/>
                <a:ea typeface="DejaVu Sans"/>
              </a:rPr>
              <a:t>9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261A7D2-5F3C-4A34-857F-9D0F53B731BC}" type="slidenum">
              <a:rPr b="0" lang="en-US" sz="1400" spc="-1" strike="noStrike">
                <a:latin typeface="Times New Roman"/>
                <a:ea typeface="DejaVu Sans"/>
              </a:rPr>
              <a:t>9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9CB52D5-78B9-4048-91D9-45DB94AE4794}" type="slidenum">
              <a:rPr b="0" lang="en-US" sz="1400" spc="-1" strike="noStrike">
                <a:latin typeface="Times New Roman"/>
                <a:ea typeface="DejaVu Sans"/>
              </a:rPr>
              <a:t>9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F2F2FEB-E5B1-4FD7-8680-C739C948025D}" type="slidenum">
              <a:rPr b="0" lang="en-US" sz="1400" spc="-1" strike="noStrike">
                <a:latin typeface="Times New Roman"/>
                <a:ea typeface="DejaVu Sans"/>
              </a:rPr>
              <a:t>9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38D5471D-AA96-47E2-AF66-8871AFB407C0}" type="slidenum">
              <a:rPr b="0" lang="en-US" sz="1400" spc="-1" strike="noStrike"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927504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01760" y="3188160"/>
            <a:ext cx="927504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0176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5448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37720" y="131544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673680" y="131544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01760" y="318816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37720" y="318816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673680" y="318816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01760" y="1315440"/>
            <a:ext cx="9275040" cy="3585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927504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01760" y="535680"/>
            <a:ext cx="9275040" cy="2828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0176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01760" y="1315440"/>
            <a:ext cx="9275040" cy="3585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5448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01760" y="3188160"/>
            <a:ext cx="927504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927504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01760" y="3188160"/>
            <a:ext cx="927504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0176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5448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37720" y="131544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673680" y="131544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01760" y="318816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37720" y="318816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673680" y="318816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01760" y="1315440"/>
            <a:ext cx="9275040" cy="3585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927504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927504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01760" y="535680"/>
            <a:ext cx="9275040" cy="2828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0176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15448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01760" y="3188160"/>
            <a:ext cx="927504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927504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01760" y="3188160"/>
            <a:ext cx="927504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0176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15448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37720" y="131544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673680" y="131544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01760" y="318816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37720" y="318816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673680" y="3188160"/>
            <a:ext cx="298620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01760" y="535680"/>
            <a:ext cx="9275040" cy="2828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0176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358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4480" y="318816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4480" y="1315440"/>
            <a:ext cx="452592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01760" y="3188160"/>
            <a:ext cx="9275040" cy="171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rafik 10" descr=""/>
          <p:cNvPicPr/>
          <p:nvPr/>
        </p:nvPicPr>
        <p:blipFill>
          <a:blip r:embed="rId2"/>
          <a:srcRect l="0" t="89589" r="0" b="0"/>
          <a:stretch/>
        </p:blipFill>
        <p:spPr>
          <a:xfrm>
            <a:off x="1440" y="5078520"/>
            <a:ext cx="10072440" cy="590040"/>
          </a:xfrm>
          <a:prstGeom prst="rect">
            <a:avLst/>
          </a:prstGeom>
          <a:ln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0074960" cy="56674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26120" y="1300680"/>
            <a:ext cx="8980560" cy="61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1990" spc="-1" strike="noStrike">
                <a:solidFill>
                  <a:srgbClr val="686868"/>
                </a:solidFill>
                <a:latin typeface="Arial"/>
              </a:rPr>
              <a:t>Click here to insert lecture title</a:t>
            </a:r>
            <a:endParaRPr b="0" lang="de-DE" sz="19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/>
          </p:nvPr>
        </p:nvSpPr>
        <p:spPr>
          <a:xfrm>
            <a:off x="1264680" y="104040"/>
            <a:ext cx="8412120" cy="118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660" spc="-1" strike="noStrike">
                <a:solidFill>
                  <a:srgbClr val="686868"/>
                </a:solidFill>
                <a:latin typeface="Arial"/>
              </a:rPr>
              <a:t>&gt; Lecture &gt; Author  •  Document &gt; Date</a:t>
            </a:r>
            <a:endParaRPr b="0" lang="en-US" sz="66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/>
          </p:nvPr>
        </p:nvSpPr>
        <p:spPr>
          <a:xfrm>
            <a:off x="401760" y="104040"/>
            <a:ext cx="862560" cy="118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66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DLR.de  •  Chart </a:t>
            </a:r>
            <a:fld id="{B0387EF2-8A1F-4EE2-9160-4A52EFF0182A}" type="slidenum">
              <a:rPr b="0" lang="en-US" sz="66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&lt;number&gt;</a:t>
            </a:fld>
            <a:endParaRPr b="0" lang="en-US" sz="660" spc="-1" strike="noStrike">
              <a:latin typeface="Times New Roman"/>
            </a:endParaRPr>
          </a:p>
        </p:txBody>
      </p:sp>
      <p:pic>
        <p:nvPicPr>
          <p:cNvPr id="5" name="Picture 46" descr=""/>
          <p:cNvPicPr/>
          <p:nvPr/>
        </p:nvPicPr>
        <p:blipFill>
          <a:blip r:embed="rId4"/>
          <a:stretch/>
        </p:blipFill>
        <p:spPr>
          <a:xfrm>
            <a:off x="159480" y="4627800"/>
            <a:ext cx="892440" cy="790560"/>
          </a:xfrm>
          <a:prstGeom prst="rect">
            <a:avLst/>
          </a:prstGeom>
          <a:ln>
            <a:noFill/>
          </a:ln>
        </p:spPr>
      </p:pic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10" descr=""/>
          <p:cNvPicPr/>
          <p:nvPr/>
        </p:nvPicPr>
        <p:blipFill>
          <a:blip r:embed="rId2"/>
          <a:srcRect l="0" t="89589" r="0" b="0"/>
          <a:stretch/>
        </p:blipFill>
        <p:spPr>
          <a:xfrm>
            <a:off x="1440" y="5078520"/>
            <a:ext cx="10072440" cy="59004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1990" spc="-1" strike="noStrike">
                <a:solidFill>
                  <a:srgbClr val="686868"/>
                </a:solidFill>
                <a:latin typeface="Arial"/>
              </a:rPr>
              <a:t>Click here to insert chart title</a:t>
            </a:r>
            <a:endParaRPr b="0" lang="de-DE" sz="19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9275040" cy="3585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Click here to insert text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1" marL="517680" indent="-148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2" marL="889920" indent="-148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3" marL="1258920" indent="-148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4" marL="1627920" indent="-148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/>
          </p:nvPr>
        </p:nvSpPr>
        <p:spPr>
          <a:xfrm>
            <a:off x="1264680" y="104040"/>
            <a:ext cx="8412120" cy="118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660" spc="-1" strike="noStrike">
                <a:solidFill>
                  <a:srgbClr val="686868"/>
                </a:solidFill>
                <a:latin typeface="Arial"/>
              </a:rPr>
              <a:t>&gt; Lecture &gt; Author  •  Document &gt; Date</a:t>
            </a:r>
            <a:endParaRPr b="0" lang="en-US" sz="66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401760" y="104040"/>
            <a:ext cx="862560" cy="118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66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DLR.de  •  Chart </a:t>
            </a:r>
            <a:fld id="{96130D75-387A-48C3-BCED-35484DA4E2E5}" type="slidenum">
              <a:rPr b="0" lang="en-US" sz="66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1</a:t>
            </a:fld>
            <a:endParaRPr b="0" lang="en-US" sz="66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rafik 10" descr=""/>
          <p:cNvPicPr/>
          <p:nvPr/>
        </p:nvPicPr>
        <p:blipFill>
          <a:blip r:embed="rId2"/>
          <a:srcRect l="0" t="89589" r="0" b="0"/>
          <a:stretch/>
        </p:blipFill>
        <p:spPr>
          <a:xfrm>
            <a:off x="1440" y="5078520"/>
            <a:ext cx="10072440" cy="59004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01760" y="535680"/>
            <a:ext cx="9275040" cy="609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1990" spc="-1" strike="noStrike">
                <a:solidFill>
                  <a:srgbClr val="686868"/>
                </a:solidFill>
                <a:latin typeface="Arial"/>
              </a:rPr>
              <a:t>Click here to insert chart title</a:t>
            </a:r>
            <a:endParaRPr b="0" lang="de-DE" sz="19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01760" y="1315440"/>
            <a:ext cx="4531680" cy="3585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Click here to insert text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1" marL="517680" indent="-148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2" marL="889920" indent="-148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3" marL="1258920" indent="-148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lvl="4" marL="1627920" indent="-148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45120" y="1315440"/>
            <a:ext cx="4531680" cy="3585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247"/>
              </a:spcBef>
              <a:spcAft>
                <a:spcPts val="247"/>
              </a:spcAft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Click onto symbol to insert picture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  <a:spcAft>
                <a:spcPts val="247"/>
              </a:spcAft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1264680" y="104040"/>
            <a:ext cx="8412120" cy="118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660" spc="-1" strike="noStrike">
                <a:solidFill>
                  <a:srgbClr val="686868"/>
                </a:solidFill>
                <a:latin typeface="Arial"/>
              </a:rPr>
              <a:t>&gt; Lecture &gt; Author  •  Document &gt; Date</a:t>
            </a:r>
            <a:endParaRPr b="0" lang="en-US" sz="66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01760" y="104040"/>
            <a:ext cx="862560" cy="118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66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DLR.de  •  Chart </a:t>
            </a:r>
            <a:fld id="{5674F513-B88C-4D84-B768-899EE5E04C7A}" type="slidenum">
              <a:rPr b="0" lang="en-US" sz="66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1</a:t>
            </a:fld>
            <a:endParaRPr b="0" lang="en-US" sz="66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99640" y="1119240"/>
            <a:ext cx="8980560" cy="612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686868"/>
                </a:solidFill>
                <a:latin typeface="Arial"/>
              </a:rPr>
              <a:t>Validation of TROPOMI - BASCOE tropospheric ozone</a:t>
            </a:r>
            <a:br/>
            <a:br/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726120" y="2008800"/>
            <a:ext cx="6683400" cy="951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247"/>
              </a:spcBef>
            </a:pPr>
            <a:r>
              <a:rPr b="0" lang="en-US" sz="2000" spc="-1" strike="noStrike">
                <a:solidFill>
                  <a:srgbClr val="686868"/>
                </a:solidFill>
                <a:latin typeface="Arial"/>
              </a:rPr>
              <a:t>Klaus-Peter Heue</a:t>
            </a:r>
            <a:r>
              <a:rPr b="0" lang="en-US" sz="2000" spc="-1" strike="noStrike" baseline="30000">
                <a:solidFill>
                  <a:srgbClr val="686868"/>
                </a:solidFill>
                <a:latin typeface="Arial"/>
              </a:rPr>
              <a:t>(1,2)</a:t>
            </a:r>
            <a:r>
              <a:rPr b="0" lang="en-US" sz="2000" spc="-1" strike="noStrike">
                <a:solidFill>
                  <a:srgbClr val="686868"/>
                </a:solidFill>
                <a:latin typeface="Arial"/>
              </a:rPr>
              <a:t>, Walter Zimmer</a:t>
            </a:r>
            <a:r>
              <a:rPr b="0" lang="en-US" sz="2000" spc="-1" strike="noStrike" baseline="30000">
                <a:solidFill>
                  <a:srgbClr val="686868"/>
                </a:solidFill>
                <a:latin typeface="Arial"/>
              </a:rPr>
              <a:t>(1)</a:t>
            </a:r>
            <a:r>
              <a:rPr b="0" lang="en-US" sz="2000" spc="-1" strike="noStrike">
                <a:solidFill>
                  <a:srgbClr val="686868"/>
                </a:solidFill>
                <a:latin typeface="Arial"/>
              </a:rPr>
              <a:t>, Diego Loyola</a:t>
            </a:r>
            <a:r>
              <a:rPr b="0" lang="en-US" sz="2000" spc="-1" strike="noStrike" baseline="30000">
                <a:solidFill>
                  <a:srgbClr val="686868"/>
                </a:solidFill>
                <a:latin typeface="Arial"/>
              </a:rPr>
              <a:t>(1)</a:t>
            </a:r>
            <a:r>
              <a:rPr b="0" lang="en-US" sz="2000" spc="-1" strike="noStrike">
                <a:solidFill>
                  <a:srgbClr val="686868"/>
                </a:solidFill>
                <a:latin typeface="Arial"/>
              </a:rPr>
              <a:t>, Quentin Errera</a:t>
            </a:r>
            <a:r>
              <a:rPr b="0" lang="en-US" sz="2000" spc="-1" strike="noStrike" baseline="30000">
                <a:solidFill>
                  <a:srgbClr val="686868"/>
                </a:solidFill>
                <a:latin typeface="Arial"/>
              </a:rPr>
              <a:t>(3)</a:t>
            </a:r>
            <a:r>
              <a:rPr b="0" lang="en-US" sz="2000" spc="-1" strike="noStrike">
                <a:solidFill>
                  <a:srgbClr val="686868"/>
                </a:solidFill>
                <a:latin typeface="Arial"/>
              </a:rPr>
              <a:t>, Simon Chabrillat</a:t>
            </a:r>
            <a:r>
              <a:rPr b="0" lang="en-US" sz="2000" spc="-1" strike="noStrike" baseline="30000">
                <a:solidFill>
                  <a:srgbClr val="686868"/>
                </a:solidFill>
                <a:latin typeface="Arial"/>
              </a:rPr>
              <a:t>(3)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br/>
            <a:r>
              <a:rPr b="0" lang="en-US" sz="1600" spc="-1" strike="noStrike">
                <a:solidFill>
                  <a:srgbClr val="686868"/>
                </a:solidFill>
                <a:latin typeface="Arial"/>
              </a:rPr>
              <a:t>1) DLR Oberpfaffenhofen</a:t>
            </a:r>
            <a:br/>
            <a:r>
              <a:rPr b="0" lang="en-US" sz="1600" spc="-1" strike="noStrike">
                <a:solidFill>
                  <a:srgbClr val="686868"/>
                </a:solidFill>
                <a:latin typeface="Arial"/>
              </a:rPr>
              <a:t>2) TUM München</a:t>
            </a:r>
            <a:br/>
            <a:r>
              <a:rPr b="0" lang="en-US" sz="1600" spc="-1" strike="noStrike">
                <a:solidFill>
                  <a:srgbClr val="686868"/>
                </a:solidFill>
                <a:latin typeface="Arial"/>
              </a:rPr>
              <a:t>3) BIRA-IASB Bruxelles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01760" y="535680"/>
            <a:ext cx="92750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1990" spc="-1" strike="noStrike">
                <a:solidFill>
                  <a:srgbClr val="686868"/>
                </a:solidFill>
                <a:latin typeface="Arial"/>
              </a:rPr>
              <a:t>Comparison to other tropospheric ozone data</a:t>
            </a:r>
            <a:endParaRPr b="0" lang="de-DE" sz="19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7053840" y="1315440"/>
            <a:ext cx="2883960" cy="3585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OMPS-MERRA2 data provided by Jerry Ziemke 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Operational S5P-CCD data available at s5phub.copernicus.eu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CCD data corrected for different tropopause height based on an ozone climatology 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1264680" y="104040"/>
            <a:ext cx="8412120" cy="118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660" spc="-1" strike="noStrike">
                <a:solidFill>
                  <a:srgbClr val="686868"/>
                </a:solidFill>
                <a:latin typeface="Arial"/>
              </a:rPr>
              <a:t>&gt; Lecture &gt; Author  •  Document &gt; Date</a:t>
            </a:r>
            <a:endParaRPr b="0" lang="en-US" sz="660" spc="-1" strike="noStrike">
              <a:latin typeface="Times New Roman"/>
            </a:endParaRPr>
          </a:p>
        </p:txBody>
      </p:sp>
      <p:sp>
        <p:nvSpPr>
          <p:cNvPr id="180" name="TextShape 4"/>
          <p:cNvSpPr txBox="1"/>
          <p:nvPr/>
        </p:nvSpPr>
        <p:spPr>
          <a:xfrm>
            <a:off x="401760" y="104040"/>
            <a:ext cx="862560" cy="118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66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DLR.de  •  Chart </a:t>
            </a:r>
            <a:fld id="{63503B29-CA34-4BF8-826B-AE59B0F47756}" type="slidenum">
              <a:rPr b="0" lang="en-US" sz="66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9</a:t>
            </a:fld>
            <a:endParaRPr b="0" lang="en-US" sz="660" spc="-1" strike="noStrike">
              <a:latin typeface="Times New Roman"/>
            </a:endParaRPr>
          </a:p>
        </p:txBody>
      </p:sp>
      <p:pic>
        <p:nvPicPr>
          <p:cNvPr id="181" name="Grafik 6" descr=""/>
          <p:cNvPicPr/>
          <p:nvPr/>
        </p:nvPicPr>
        <p:blipFill>
          <a:blip r:embed="rId1"/>
          <a:stretch/>
        </p:blipFill>
        <p:spPr>
          <a:xfrm>
            <a:off x="106920" y="1145160"/>
            <a:ext cx="6910920" cy="3873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01760" y="535680"/>
            <a:ext cx="92750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1990" spc="-1" strike="noStrike">
                <a:solidFill>
                  <a:srgbClr val="686868"/>
                </a:solidFill>
                <a:latin typeface="Arial"/>
              </a:rPr>
              <a:t>TROPOMI-BASCOE</a:t>
            </a:r>
            <a:endParaRPr b="0" lang="de-DE" sz="199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Grafik 7" descr=""/>
          <p:cNvPicPr/>
          <p:nvPr/>
        </p:nvPicPr>
        <p:blipFill>
          <a:blip r:embed="rId1"/>
          <a:stretch/>
        </p:blipFill>
        <p:spPr>
          <a:xfrm>
            <a:off x="6437160" y="840600"/>
            <a:ext cx="3239640" cy="2176920"/>
          </a:xfrm>
          <a:prstGeom prst="rect">
            <a:avLst/>
          </a:prstGeom>
          <a:ln>
            <a:noFill/>
          </a:ln>
        </p:spPr>
      </p:pic>
      <p:pic>
        <p:nvPicPr>
          <p:cNvPr id="136" name="Grafik 8" descr=""/>
          <p:cNvPicPr/>
          <p:nvPr/>
        </p:nvPicPr>
        <p:blipFill>
          <a:blip r:embed="rId2"/>
          <a:stretch/>
        </p:blipFill>
        <p:spPr>
          <a:xfrm>
            <a:off x="3171600" y="2850480"/>
            <a:ext cx="3347640" cy="2247120"/>
          </a:xfrm>
          <a:prstGeom prst="rect">
            <a:avLst/>
          </a:prstGeom>
          <a:ln>
            <a:noFill/>
          </a:ln>
        </p:spPr>
      </p:pic>
      <p:pic>
        <p:nvPicPr>
          <p:cNvPr id="137" name="Grafik 9" descr=""/>
          <p:cNvPicPr/>
          <p:nvPr/>
        </p:nvPicPr>
        <p:blipFill>
          <a:blip r:embed="rId3"/>
          <a:stretch/>
        </p:blipFill>
        <p:spPr>
          <a:xfrm>
            <a:off x="185760" y="840600"/>
            <a:ext cx="3239640" cy="2204640"/>
          </a:xfrm>
          <a:prstGeom prst="rect">
            <a:avLst/>
          </a:prstGeom>
          <a:ln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225720" y="3045600"/>
            <a:ext cx="288648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TROPOMI total 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column ozone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cloud free (cf&lt;0.2)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6790320" y="3045600"/>
            <a:ext cx="2886480" cy="137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BASCOE assimilated MLS ozone profile integrated above tropopause and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interpolated to TROPOMI pixel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392040" y="4731840"/>
            <a:ext cx="288648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Tropospheric residual ozone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01760" y="535680"/>
            <a:ext cx="92750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1990" spc="-1" strike="noStrike">
                <a:solidFill>
                  <a:srgbClr val="686868"/>
                </a:solidFill>
                <a:latin typeface="Arial"/>
              </a:rPr>
              <a:t>Validation results TROPOMI total column</a:t>
            </a:r>
            <a:endParaRPr b="0" lang="de-DE" sz="19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6856200" y="4906080"/>
            <a:ext cx="32914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Droid Sans Fallback"/>
              </a:rPr>
              <a:t>Courtesy of K. Garane (AUTH)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3" name="Picture 12" descr=""/>
          <p:cNvPicPr/>
          <p:nvPr/>
        </p:nvPicPr>
        <p:blipFill>
          <a:blip r:embed="rId1"/>
          <a:srcRect l="0" t="0" r="0" b="6004"/>
          <a:stretch/>
        </p:blipFill>
        <p:spPr>
          <a:xfrm>
            <a:off x="263160" y="1008720"/>
            <a:ext cx="4463640" cy="3356280"/>
          </a:xfrm>
          <a:prstGeom prst="rect">
            <a:avLst/>
          </a:prstGeom>
          <a:ln>
            <a:noFill/>
          </a:ln>
        </p:spPr>
      </p:pic>
      <p:pic>
        <p:nvPicPr>
          <p:cNvPr id="144" name="Picture 13" descr=""/>
          <p:cNvPicPr/>
          <p:nvPr/>
        </p:nvPicPr>
        <p:blipFill>
          <a:blip r:embed="rId2"/>
          <a:srcRect l="0" t="0" r="0" b="7499"/>
          <a:stretch/>
        </p:blipFill>
        <p:spPr>
          <a:xfrm>
            <a:off x="5090400" y="1008000"/>
            <a:ext cx="4463640" cy="330336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528120" y="4478760"/>
            <a:ext cx="616932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Near Real Time total ozone columns agree with Brewer and Dobson measurements within ~3% (~6-15 DU)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01760" y="535680"/>
            <a:ext cx="92750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686868"/>
                </a:solidFill>
                <a:latin typeface="Arial"/>
              </a:rPr>
              <a:t>Validation approach TROPOMI-BASCOE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790520" y="1315440"/>
            <a:ext cx="4886280" cy="3585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roid Sans Fallback"/>
              </a:rPr>
              <a:t>Tropopause pressure and tropospheric ozone column from the satellite data are averaged 100km around sonde launch and closest observation to sonde launch (*)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roid Sans Fallback"/>
              </a:rPr>
              <a:t>Sonde data are integrated up to mean tropopause pressure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Bildplatzhalter 2" descr=""/>
          <p:cNvPicPr/>
          <p:nvPr/>
        </p:nvPicPr>
        <p:blipFill>
          <a:blip r:embed="rId1"/>
          <a:srcRect l="8043" t="0" r="18408" b="0"/>
          <a:stretch/>
        </p:blipFill>
        <p:spPr>
          <a:xfrm>
            <a:off x="0" y="1295280"/>
            <a:ext cx="4608000" cy="3288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00000" y="252000"/>
            <a:ext cx="500976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1990" spc="-1" strike="noStrike">
                <a:solidFill>
                  <a:srgbClr val="686868"/>
                </a:solidFill>
                <a:latin typeface="Arial"/>
              </a:rPr>
              <a:t>Example Results 1</a:t>
            </a:r>
            <a:endParaRPr b="0" lang="de-DE" sz="199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Bildplatzhalter 2" descr=""/>
          <p:cNvPicPr/>
          <p:nvPr/>
        </p:nvPicPr>
        <p:blipFill>
          <a:blip r:embed="rId1"/>
          <a:stretch/>
        </p:blipFill>
        <p:spPr>
          <a:xfrm>
            <a:off x="0" y="60480"/>
            <a:ext cx="4395600" cy="5567040"/>
          </a:xfrm>
          <a:prstGeom prst="rect">
            <a:avLst/>
          </a:prstGeom>
          <a:ln>
            <a:noFill/>
          </a:ln>
        </p:spPr>
      </p:pic>
      <p:pic>
        <p:nvPicPr>
          <p:cNvPr id="151" name="Grafik 8" descr=""/>
          <p:cNvPicPr/>
          <p:nvPr/>
        </p:nvPicPr>
        <p:blipFill>
          <a:blip r:embed="rId2"/>
          <a:stretch/>
        </p:blipFill>
        <p:spPr>
          <a:xfrm>
            <a:off x="1272240" y="356832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152" name="Grafik 10" descr=""/>
          <p:cNvPicPr/>
          <p:nvPr/>
        </p:nvPicPr>
        <p:blipFill>
          <a:blip r:embed="rId3"/>
          <a:stretch/>
        </p:blipFill>
        <p:spPr>
          <a:xfrm>
            <a:off x="2709720" y="3578760"/>
            <a:ext cx="431640" cy="431640"/>
          </a:xfrm>
          <a:prstGeom prst="rect">
            <a:avLst/>
          </a:prstGeom>
          <a:ln>
            <a:noFill/>
          </a:ln>
        </p:spPr>
      </p:pic>
      <p:sp>
        <p:nvSpPr>
          <p:cNvPr id="153" name="TextShape 2"/>
          <p:cNvSpPr txBox="1"/>
          <p:nvPr/>
        </p:nvSpPr>
        <p:spPr>
          <a:xfrm>
            <a:off x="4289040" y="923400"/>
            <a:ext cx="5281200" cy="4289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Typical annual cycle in tropospheric ozone columns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Maximum in late summer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Good agreement in summer 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Overestimation in winter for both tropospheric and total columns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00000" y="288000"/>
            <a:ext cx="483336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1990" spc="-1" strike="noStrike">
                <a:solidFill>
                  <a:srgbClr val="686868"/>
                </a:solidFill>
                <a:latin typeface="Arial"/>
              </a:rPr>
              <a:t>Example Results 2</a:t>
            </a:r>
            <a:endParaRPr b="0" lang="de-DE" sz="19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4843440" y="1315440"/>
            <a:ext cx="4833360" cy="3585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1264680" y="104040"/>
            <a:ext cx="8412120" cy="118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660" spc="-1" strike="noStrike">
                <a:solidFill>
                  <a:srgbClr val="686868"/>
                </a:solidFill>
                <a:latin typeface="Arial"/>
              </a:rPr>
              <a:t>&gt; Lecture &gt; Author  •  Document &gt; Date</a:t>
            </a:r>
            <a:endParaRPr b="0" lang="en-US" sz="660" spc="-1" strike="noStrike">
              <a:latin typeface="Times New Roman"/>
            </a:endParaRPr>
          </a:p>
        </p:txBody>
      </p:sp>
      <p:sp>
        <p:nvSpPr>
          <p:cNvPr id="157" name="TextShape 4"/>
          <p:cNvSpPr txBox="1"/>
          <p:nvPr/>
        </p:nvSpPr>
        <p:spPr>
          <a:xfrm>
            <a:off x="401760" y="104040"/>
            <a:ext cx="862560" cy="118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66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DLR.de  •  Chart </a:t>
            </a:r>
            <a:fld id="{5FDE7E09-4404-4D5D-A6FD-2FAA17F99143}" type="slidenum">
              <a:rPr b="0" lang="en-US" sz="66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1</a:t>
            </a:fld>
            <a:endParaRPr b="0" lang="en-US" sz="660" spc="-1" strike="noStrike">
              <a:latin typeface="Times New Roman"/>
            </a:endParaRPr>
          </a:p>
        </p:txBody>
      </p:sp>
      <p:pic>
        <p:nvPicPr>
          <p:cNvPr id="158" name="Grafik 6" descr=""/>
          <p:cNvPicPr/>
          <p:nvPr/>
        </p:nvPicPr>
        <p:blipFill>
          <a:blip r:embed="rId1"/>
          <a:stretch/>
        </p:blipFill>
        <p:spPr>
          <a:xfrm>
            <a:off x="0" y="720"/>
            <a:ext cx="448056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00000" y="252000"/>
            <a:ext cx="490428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1990" spc="-1" strike="noStrike">
                <a:solidFill>
                  <a:srgbClr val="686868"/>
                </a:solidFill>
                <a:latin typeface="Arial"/>
              </a:rPr>
              <a:t>Example Results 3</a:t>
            </a:r>
            <a:endParaRPr b="0" lang="de-DE" sz="199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Grafik 8" descr=""/>
          <p:cNvPicPr/>
          <p:nvPr/>
        </p:nvPicPr>
        <p:blipFill>
          <a:blip r:embed="rId1"/>
          <a:srcRect l="66909" t="0" r="0" b="66494"/>
          <a:stretch/>
        </p:blipFill>
        <p:spPr>
          <a:xfrm>
            <a:off x="5013360" y="2619360"/>
            <a:ext cx="4904280" cy="2979360"/>
          </a:xfrm>
          <a:prstGeom prst="rect">
            <a:avLst/>
          </a:prstGeom>
          <a:ln>
            <a:noFill/>
          </a:ln>
        </p:spPr>
      </p:pic>
      <p:pic>
        <p:nvPicPr>
          <p:cNvPr id="161" name="Bildplatzhalter 2" descr=""/>
          <p:cNvPicPr/>
          <p:nvPr/>
        </p:nvPicPr>
        <p:blipFill>
          <a:blip r:embed="rId2"/>
          <a:stretch/>
        </p:blipFill>
        <p:spPr>
          <a:xfrm>
            <a:off x="0" y="12240"/>
            <a:ext cx="4395600" cy="5568480"/>
          </a:xfrm>
          <a:prstGeom prst="rect">
            <a:avLst/>
          </a:prstGeom>
          <a:ln>
            <a:noFill/>
          </a:ln>
        </p:spPr>
      </p:pic>
      <p:pic>
        <p:nvPicPr>
          <p:cNvPr id="162" name="Grafik 10" descr=""/>
          <p:cNvPicPr/>
          <p:nvPr/>
        </p:nvPicPr>
        <p:blipFill>
          <a:blip r:embed="rId3"/>
          <a:stretch/>
        </p:blipFill>
        <p:spPr>
          <a:xfrm>
            <a:off x="981360" y="162900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163" name="Grafik 12" descr=""/>
          <p:cNvPicPr/>
          <p:nvPr/>
        </p:nvPicPr>
        <p:blipFill>
          <a:blip r:embed="rId4"/>
          <a:stretch/>
        </p:blipFill>
        <p:spPr>
          <a:xfrm>
            <a:off x="2209320" y="162900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164" name="Grafik 13" descr=""/>
          <p:cNvPicPr/>
          <p:nvPr/>
        </p:nvPicPr>
        <p:blipFill>
          <a:blip r:embed="rId5"/>
          <a:stretch/>
        </p:blipFill>
        <p:spPr>
          <a:xfrm>
            <a:off x="3582000" y="162900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165" name="Grafik 14" descr=""/>
          <p:cNvPicPr/>
          <p:nvPr/>
        </p:nvPicPr>
        <p:blipFill>
          <a:blip r:embed="rId6"/>
          <a:stretch/>
        </p:blipFill>
        <p:spPr>
          <a:xfrm>
            <a:off x="5536440" y="309240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166" name="Grafik 15" descr=""/>
          <p:cNvPicPr/>
          <p:nvPr/>
        </p:nvPicPr>
        <p:blipFill>
          <a:blip r:embed="rId7"/>
          <a:stretch/>
        </p:blipFill>
        <p:spPr>
          <a:xfrm>
            <a:off x="7033680" y="309240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167" name="Grafik 16" descr=""/>
          <p:cNvPicPr/>
          <p:nvPr/>
        </p:nvPicPr>
        <p:blipFill>
          <a:blip r:embed="rId8"/>
          <a:stretch/>
        </p:blipFill>
        <p:spPr>
          <a:xfrm>
            <a:off x="8314560" y="3092400"/>
            <a:ext cx="431640" cy="431640"/>
          </a:xfrm>
          <a:prstGeom prst="rect">
            <a:avLst/>
          </a:prstGeom>
          <a:ln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4820760" y="2314800"/>
            <a:ext cx="513036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S5P_CCD  validation courtesy of D. Hubert (BIRA)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9" name="TextShape 3"/>
          <p:cNvSpPr txBox="1"/>
          <p:nvPr/>
        </p:nvSpPr>
        <p:spPr>
          <a:xfrm>
            <a:off x="4273560" y="970920"/>
            <a:ext cx="5403600" cy="74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Overstesimation during the burning season (~5 DU)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But better agreement compared to the CCD data (~10DU)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4500000" y="2819160"/>
            <a:ext cx="540000" cy="266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3501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50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ts val="3501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ts val="3501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ts val="3501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ts val="3501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ts val="3501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01760" y="535680"/>
            <a:ext cx="92750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1990" spc="-1" strike="noStrike">
                <a:solidFill>
                  <a:srgbClr val="686868"/>
                </a:solidFill>
                <a:latin typeface="Arial"/>
              </a:rPr>
              <a:t>Mean values per 10° latitude bin</a:t>
            </a:r>
            <a:endParaRPr b="0" lang="de-DE" sz="19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5645160" y="3503520"/>
            <a:ext cx="4031640" cy="1397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roid Sans Fallback"/>
              </a:rPr>
              <a:t>Mostly positive bias up to ~10 DU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Grafik 2" descr=""/>
          <p:cNvPicPr/>
          <p:nvPr/>
        </p:nvPicPr>
        <p:blipFill>
          <a:blip r:embed="rId1"/>
          <a:srcRect l="0" t="5692" r="6096" b="0"/>
          <a:stretch/>
        </p:blipFill>
        <p:spPr>
          <a:xfrm>
            <a:off x="48600" y="923040"/>
            <a:ext cx="5596200" cy="421488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5513400" y="1720080"/>
            <a:ext cx="4349520" cy="97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Number of comparisons per latitude band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Not evenly distributed e.g.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258 out of 671 data between 40° N and 50° N from Hohenpeißenberg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01760" y="535680"/>
            <a:ext cx="92750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1990" spc="-1" strike="noStrike">
                <a:solidFill>
                  <a:srgbClr val="686868"/>
                </a:solidFill>
                <a:latin typeface="Arial"/>
              </a:rPr>
              <a:t>Summary and Acknowledgment</a:t>
            </a:r>
            <a:endParaRPr b="0" lang="de-DE" sz="19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402480" y="1351080"/>
            <a:ext cx="9275040" cy="3585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247"/>
              </a:spcBef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Summary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Agreement with sondes within 10DU, comparable to deviation of total columns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Typical annual cycles agrees between sondes and TROPOMI-BASCOE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The deviation itself also shows a season cycle in some places (Hohenepißenberg or Paramaribo)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7"/>
              </a:spcBef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Acknowledgment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Thank to all ozone sounding station for providing the data to WOUDC (Environment Canada) and SHADOZ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  <a:p>
            <a:pPr marL="148680" indent="-148320">
              <a:lnSpc>
                <a:spcPct val="100000"/>
              </a:lnSpc>
              <a:spcBef>
                <a:spcPts val="24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90" spc="-1" strike="noStrike">
                <a:solidFill>
                  <a:srgbClr val="000000"/>
                </a:solidFill>
                <a:latin typeface="Arial"/>
              </a:rPr>
              <a:t>Thank to WOUDC and to SHADOZ for the service of providing the data to all users</a:t>
            </a:r>
            <a:endParaRPr b="0" lang="de-DE" sz="149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LibreOffice/6.2.7.1$Linux_X86_64 LibreOffice_project/20$Build-1</Application>
  <Words>409</Words>
  <Paragraphs>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2021-05-31T15:23:59Z</dcterms:created>
  <dc:creator>Heue, Klaus-Peter</dc:creator>
  <dc:description/>
  <dc:language>en-GB</dc:language>
  <cp:lastModifiedBy/>
  <dcterms:modified xsi:type="dcterms:W3CDTF">2021-06-04T11:21:25Z</dcterms:modified>
  <cp:revision>28</cp:revision>
  <dc:subject/>
  <dc:title>Validation of TROPOMI - BASCOE tropospheric ozone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Benutzerdefiniert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