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F4E4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2AB9F-BB44-4E96-8720-CA4A693BF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E78A1F-7740-4AE1-B491-7BCF8325D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DF51C-D4BC-43D4-A652-9EE01F1A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60A36-2FBF-4162-8926-D1014141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F27B-807A-4F0A-8A11-382F42DA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5627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82D5-ECE2-4197-BE7D-1FB664F9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08877-61D9-4AF6-AADA-5922A6C55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8C8E-1074-40B7-B5A3-4E3BA552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29FD9-2989-4ECD-A53D-8B2A3545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A96BC-1D3F-4D19-96D1-85D6059A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0721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94FD5-9FD6-4E61-9290-680E1DAB4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9A644-3C9C-4C5B-88CC-1720BE92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5C2ED-3BAB-42B6-A99D-2EC34077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F8CAC-E7D4-4F0F-9E01-71BB37ED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4A8B-D512-447F-9562-0CF23985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1172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D35A2-213D-4ECC-AE17-50EAAF3B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FC47-E69B-46BE-868D-00AF80C7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0FA7E-6A2E-4DD2-8501-78CA555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40E41-6DDB-4757-B0A5-45911786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74507-DEB8-4B3C-B472-D6C3CFB9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9095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06664-8C6D-4078-A2E8-F9FD42F8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ACE9-1152-4D2E-BBE0-25F1353AA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2E6C1-C6C0-4E7E-B8DC-5DFA3033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C34F8-B49C-4971-B099-C70F1ED4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3211-E6B1-429C-9C91-D2DE3BF8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879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C487B-F2D0-41F6-8650-047AD43E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13BB-5479-415F-9DD2-BD333F746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364D-EE69-45C4-98BB-35944A49A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58C10-6336-4145-AECB-21FF7553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60B81-609F-4159-91D5-764A917C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D4F53-4FF0-493B-9894-AFD0D1AD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5059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C461-3F44-4B04-A81B-0589173D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447B0-F523-4992-B894-ED6693AD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9EB5C-BCF5-45D8-9C6F-9B48C9A6B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0C0E7-D112-4911-8B72-D5A87ACD1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4A7D7-EB92-48BB-9449-3330D830A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409F6-2C6A-41B5-9217-84A080E0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0E0B5-C203-45F6-A6B2-14DF4726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AD477-942C-4D79-9DB0-13F49409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3991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2DB1-1A1D-4079-9B7D-5A39B19B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129FE-843E-47DF-BD95-7B5BDA2F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9CE7B-DD07-4FB9-B31B-0D026D4F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94A11-078B-436A-A5A7-57BAFA22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2045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62106-21CC-4995-968B-6F4898689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A6D49-AF16-43F1-BD56-2CF2B0A4E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88D28-C70F-4F60-A16E-59261B1C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1843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C0FD-17C6-4D3E-8614-A7DC7F03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B8D8-1073-44D5-84E7-3202F81B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6E611-8D15-4B6A-AF2F-8AADBBEFC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9723B-CB78-4075-BA3C-D92606F3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18A5A-48B7-47CB-93E1-B0026D49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5384E-30FB-450C-B31E-B753822C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9232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C6F6-B52D-40A9-B18F-876A596A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CE8CE-A18A-4403-995B-542C12EA7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8B583-160E-4DBF-B1B7-AA6CB6E81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2F55-1FFF-41CF-B3F4-D34F64F9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A5E46-DF26-433F-82A4-6F4531DD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C7DE9-92C6-4E80-8068-47E3336F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8023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95D8E-EBBE-4CD1-8086-926F9212E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CFC4-3BD9-4802-998C-A91178DA8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93597-4876-44B1-83C9-08CBA044E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EADC-CCED-4C68-8B0B-B97A11D7176D}" type="datetimeFigureOut">
              <a:rPr lang="es-419" smtClean="0"/>
              <a:t>3/6/2021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3E515-90AC-48C7-9F79-BD0806B37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6F7F3-C1AE-4086-A9B9-03060DA71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0740-6A60-462A-8879-AC151EC90D6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8473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3C4EB1-5C66-4D9A-8A78-30645DE57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419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B6D159-C7A6-43BA-8B6C-B408C3F76B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4889986"/>
              </p:ext>
            </p:extLst>
          </p:nvPr>
        </p:nvGraphicFramePr>
        <p:xfrm>
          <a:off x="1133622" y="941128"/>
          <a:ext cx="10219005" cy="3028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985">
                  <a:extLst>
                    <a:ext uri="{9D8B030D-6E8A-4147-A177-3AD203B41FA5}">
                      <a16:colId xmlns:a16="http://schemas.microsoft.com/office/drawing/2014/main" val="651838971"/>
                    </a:ext>
                  </a:extLst>
                </a:gridCol>
                <a:gridCol w="1521244">
                  <a:extLst>
                    <a:ext uri="{9D8B030D-6E8A-4147-A177-3AD203B41FA5}">
                      <a16:colId xmlns:a16="http://schemas.microsoft.com/office/drawing/2014/main" val="1655172417"/>
                    </a:ext>
                  </a:extLst>
                </a:gridCol>
                <a:gridCol w="2120234">
                  <a:extLst>
                    <a:ext uri="{9D8B030D-6E8A-4147-A177-3AD203B41FA5}">
                      <a16:colId xmlns:a16="http://schemas.microsoft.com/office/drawing/2014/main" val="2479143051"/>
                    </a:ext>
                  </a:extLst>
                </a:gridCol>
                <a:gridCol w="1216995">
                  <a:extLst>
                    <a:ext uri="{9D8B030D-6E8A-4147-A177-3AD203B41FA5}">
                      <a16:colId xmlns:a16="http://schemas.microsoft.com/office/drawing/2014/main" val="2109711197"/>
                    </a:ext>
                  </a:extLst>
                </a:gridCol>
                <a:gridCol w="1216995">
                  <a:extLst>
                    <a:ext uri="{9D8B030D-6E8A-4147-A177-3AD203B41FA5}">
                      <a16:colId xmlns:a16="http://schemas.microsoft.com/office/drawing/2014/main" val="1450838431"/>
                    </a:ext>
                  </a:extLst>
                </a:gridCol>
                <a:gridCol w="2327552">
                  <a:extLst>
                    <a:ext uri="{9D8B030D-6E8A-4147-A177-3AD203B41FA5}">
                      <a16:colId xmlns:a16="http://schemas.microsoft.com/office/drawing/2014/main" val="4030221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Sensor (Satellite)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Agency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Spectral Coverage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Res (km)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Rec. (yr)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800" u="none" strike="noStrike" dirty="0">
                          <a:solidFill>
                            <a:srgbClr val="FFFF00"/>
                          </a:solidFill>
                          <a:effectLst/>
                        </a:rPr>
                        <a:t>Aerosol Products</a:t>
                      </a:r>
                      <a:endParaRPr lang="es-419" sz="1800" b="0" i="0" u="none" strike="noStrike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71629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OMI (Aura)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KNMI-NASA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UV-Vis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13X24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17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UVAI, AOD, SSA (KNMI)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UVAI, AOD, SSA (NASA)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04311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OMPS (S-NPP)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NOAA-NASA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UV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50X50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9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UVAI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19842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TROPOMI (S5P)</a:t>
                      </a:r>
                    </a:p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KNMI-ESA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 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UV-Vis-NIR-SWIR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3.5X5.5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 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3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 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u="none" strike="noStrike" dirty="0">
                          <a:effectLst/>
                        </a:rPr>
                        <a:t>UVAI, O2A ALH (KNMI)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u="none" strike="noStrike" dirty="0">
                          <a:effectLst/>
                        </a:rPr>
                        <a:t>UVAI, AOD, SSA (NASA)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6851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OMPS (N0AA-20)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NOAA-NASA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UV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17X12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3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UVAI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53652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EPIC (DSCOVR)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>
                          <a:effectLst/>
                        </a:rPr>
                        <a:t>NASA-NOAA</a:t>
                      </a:r>
                      <a:endParaRPr lang="es-419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>
                          <a:effectLst/>
                        </a:rPr>
                        <a:t>UV to NIR (10 ch.)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18X18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6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u="none" strike="noStrike" dirty="0">
                          <a:effectLst/>
                        </a:rPr>
                        <a:t>UVAI, AOD, SSA, ALH</a:t>
                      </a:r>
                      <a:endParaRPr lang="es-419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10069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D2A96E1-3DFE-42F8-A14F-FDEC44ADCD3E}"/>
              </a:ext>
            </a:extLst>
          </p:cNvPr>
          <p:cNvSpPr txBox="1"/>
          <p:nvPr/>
        </p:nvSpPr>
        <p:spPr>
          <a:xfrm>
            <a:off x="1139486" y="13959"/>
            <a:ext cx="10100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CEOS Atmospheric Composition Virtual Constellation AC-VC-17: Air Quality Session </a:t>
            </a:r>
          </a:p>
          <a:p>
            <a:pPr algn="ctr"/>
            <a:r>
              <a:rPr lang="en-US" sz="1800" b="1" dirty="0"/>
              <a:t>Mission Updates: LEO and </a:t>
            </a:r>
            <a:r>
              <a:rPr lang="en-US" sz="1800" b="1" i="1" dirty="0"/>
              <a:t>L1</a:t>
            </a:r>
            <a:r>
              <a:rPr lang="en-US" sz="1800" b="1" dirty="0"/>
              <a:t> Spectrometers (OMI, OPMS, TROPOMI, </a:t>
            </a:r>
            <a:r>
              <a:rPr lang="en-US" sz="1800" b="1" i="1" dirty="0"/>
              <a:t>EPIC</a:t>
            </a:r>
            <a:r>
              <a:rPr lang="en-US" sz="1800" b="1" dirty="0"/>
              <a:t>)</a:t>
            </a:r>
          </a:p>
          <a:p>
            <a:pPr algn="ctr"/>
            <a:r>
              <a:rPr lang="en-US" sz="1800" b="1" dirty="0"/>
              <a:t>Omar Torres (NASA-GSFC)  </a:t>
            </a:r>
            <a:endParaRPr lang="es-419" sz="1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F6DF46-3B3F-4B35-B2C4-FD8C1DB58349}"/>
              </a:ext>
            </a:extLst>
          </p:cNvPr>
          <p:cNvSpPr txBox="1"/>
          <p:nvPr/>
        </p:nvSpPr>
        <p:spPr>
          <a:xfrm>
            <a:off x="369220" y="6085923"/>
            <a:ext cx="6003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September 2020 AOD regional average is the largest in the TROPOMI 3-year  record, and the largest  since 2010 in the OMI 16-year record. </a:t>
            </a:r>
            <a:endParaRPr lang="es-419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FEA69B-DDC7-43E6-8F85-71CB0A332D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5" b="10031"/>
          <a:stretch/>
        </p:blipFill>
        <p:spPr>
          <a:xfrm>
            <a:off x="108948" y="4470396"/>
            <a:ext cx="6413726" cy="15711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912D27B-59C5-44ED-B811-5E3B34C2460B}"/>
              </a:ext>
            </a:extLst>
          </p:cNvPr>
          <p:cNvSpPr txBox="1"/>
          <p:nvPr/>
        </p:nvSpPr>
        <p:spPr>
          <a:xfrm>
            <a:off x="496595" y="4484107"/>
            <a:ext cx="4005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Amazon Basin Averaging region: 10S-20S, 55w-65W</a:t>
            </a:r>
            <a:endParaRPr lang="es-419" sz="1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4D9B30-227B-4ABB-A294-AF7068572EDC}"/>
              </a:ext>
            </a:extLst>
          </p:cNvPr>
          <p:cNvSpPr txBox="1"/>
          <p:nvPr/>
        </p:nvSpPr>
        <p:spPr>
          <a:xfrm>
            <a:off x="4985040" y="4498966"/>
            <a:ext cx="13050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NASA-OMI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NASA- TROPOMI</a:t>
            </a:r>
            <a:r>
              <a:rPr lang="en-US" dirty="0"/>
              <a:t> </a:t>
            </a:r>
            <a:endParaRPr lang="es-419" dirty="0"/>
          </a:p>
        </p:txBody>
      </p:sp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CB048C5B-879A-4A1B-A7A7-F7B61E7E99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7326" b="12713"/>
          <a:stretch/>
        </p:blipFill>
        <p:spPr>
          <a:xfrm>
            <a:off x="6634352" y="4470396"/>
            <a:ext cx="2824549" cy="2033675"/>
          </a:xfrm>
          <a:prstGeom prst="rect">
            <a:avLst/>
          </a:prstGeom>
        </p:spPr>
      </p:pic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5366C8FC-D88B-49C8-9B2A-70F6DE430BD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93" t="3825" r="660" b="16919"/>
          <a:stretch/>
        </p:blipFill>
        <p:spPr>
          <a:xfrm>
            <a:off x="9461924" y="4470396"/>
            <a:ext cx="2523753" cy="20094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DBC7205-5E6A-4892-8A56-80EA3FF20AA8}"/>
              </a:ext>
            </a:extLst>
          </p:cNvPr>
          <p:cNvSpPr txBox="1"/>
          <p:nvPr/>
        </p:nvSpPr>
        <p:spPr>
          <a:xfrm>
            <a:off x="8923962" y="6466387"/>
            <a:ext cx="1188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Near Local Time</a:t>
            </a:r>
            <a:endParaRPr lang="es-419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92BB11-82B5-49A1-808B-BCCF9F2C194E}"/>
              </a:ext>
            </a:extLst>
          </p:cNvPr>
          <p:cNvSpPr txBox="1"/>
          <p:nvPr/>
        </p:nvSpPr>
        <p:spPr>
          <a:xfrm>
            <a:off x="8539096" y="4731108"/>
            <a:ext cx="784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AERONET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EPIC</a:t>
            </a:r>
            <a:endParaRPr lang="es-419" sz="1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C8CEC2-8D4E-40C1-8106-055698D01015}"/>
              </a:ext>
            </a:extLst>
          </p:cNvPr>
          <p:cNvSpPr txBox="1"/>
          <p:nvPr/>
        </p:nvSpPr>
        <p:spPr>
          <a:xfrm>
            <a:off x="10551121" y="4745168"/>
            <a:ext cx="1322009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AERONET    </a:t>
            </a:r>
            <a:r>
              <a:rPr lang="en-US" sz="1200" dirty="0">
                <a:solidFill>
                  <a:srgbClr val="FF0000"/>
                </a:solidFill>
              </a:rPr>
              <a:t>EPIC</a:t>
            </a:r>
            <a:endParaRPr lang="es-419" sz="12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2754FA-4D57-4BD8-A522-CB4A28091026}"/>
              </a:ext>
            </a:extLst>
          </p:cNvPr>
          <p:cNvSpPr txBox="1"/>
          <p:nvPr/>
        </p:nvSpPr>
        <p:spPr>
          <a:xfrm>
            <a:off x="6755957" y="4107770"/>
            <a:ext cx="5363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EPIC AOD retrievals closely reproduce AERONET diurnal cycle</a:t>
            </a:r>
            <a:endParaRPr lang="es-419" sz="1600" b="1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8DCAAF-34DA-42CD-9F9D-3EC0225C4EE0}"/>
              </a:ext>
            </a:extLst>
          </p:cNvPr>
          <p:cNvSpPr/>
          <p:nvPr/>
        </p:nvSpPr>
        <p:spPr>
          <a:xfrm>
            <a:off x="6634352" y="4107770"/>
            <a:ext cx="5484804" cy="2691888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E70904-B110-4F45-8B95-8486ABCC20C6}"/>
              </a:ext>
            </a:extLst>
          </p:cNvPr>
          <p:cNvSpPr txBox="1"/>
          <p:nvPr/>
        </p:nvSpPr>
        <p:spPr>
          <a:xfrm>
            <a:off x="792018" y="4121838"/>
            <a:ext cx="5272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TROPOMI extends the OMI record at finer spatial resolution</a:t>
            </a:r>
            <a:endParaRPr lang="es-419" sz="1600" b="1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96491E-5D54-4B92-A51F-E0D474FB2ECB}"/>
              </a:ext>
            </a:extLst>
          </p:cNvPr>
          <p:cNvSpPr/>
          <p:nvPr/>
        </p:nvSpPr>
        <p:spPr>
          <a:xfrm>
            <a:off x="108948" y="4121838"/>
            <a:ext cx="6423421" cy="267782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9571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201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Torres, Omar (GSFC-6140)</dc:creator>
  <cp:lastModifiedBy>OMAR TORRES</cp:lastModifiedBy>
  <cp:revision>5</cp:revision>
  <dcterms:created xsi:type="dcterms:W3CDTF">2021-05-26T17:41:10Z</dcterms:created>
  <dcterms:modified xsi:type="dcterms:W3CDTF">2021-06-03T13:01:34Z</dcterms:modified>
</cp:coreProperties>
</file>