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52" r:id="rId1"/>
  </p:sldMasterIdLst>
  <p:notesMasterIdLst>
    <p:notesMasterId r:id="rId13"/>
  </p:notesMasterIdLst>
  <p:handoutMasterIdLst>
    <p:handoutMasterId r:id="rId14"/>
  </p:handoutMasterIdLst>
  <p:sldIdLst>
    <p:sldId id="589" r:id="rId2"/>
    <p:sldId id="645" r:id="rId3"/>
    <p:sldId id="637" r:id="rId4"/>
    <p:sldId id="609" r:id="rId5"/>
    <p:sldId id="649" r:id="rId6"/>
    <p:sldId id="612" r:id="rId7"/>
    <p:sldId id="647" r:id="rId8"/>
    <p:sldId id="651" r:id="rId9"/>
    <p:sldId id="648" r:id="rId10"/>
    <p:sldId id="603" r:id="rId11"/>
    <p:sldId id="639" r:id="rId12"/>
  </p:sldIdLst>
  <p:sldSz cx="9906000" cy="6858000" type="A4"/>
  <p:notesSz cx="9931400" cy="143637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64">
          <p15:clr>
            <a:srgbClr val="A4A3A4"/>
          </p15:clr>
        </p15:guide>
        <p15:guide id="2" orient="horz" pos="1410">
          <p15:clr>
            <a:srgbClr val="A4A3A4"/>
          </p15:clr>
        </p15:guide>
        <p15:guide id="3" orient="horz" pos="2715">
          <p15:clr>
            <a:srgbClr val="A4A3A4"/>
          </p15:clr>
        </p15:guide>
        <p15:guide id="4" orient="horz" pos="2389">
          <p15:clr>
            <a:srgbClr val="A4A3A4"/>
          </p15:clr>
        </p15:guide>
        <p15:guide id="5" orient="horz" pos="2064">
          <p15:clr>
            <a:srgbClr val="A4A3A4"/>
          </p15:clr>
        </p15:guide>
        <p15:guide id="6" orient="horz" pos="1735">
          <p15:clr>
            <a:srgbClr val="A4A3A4"/>
          </p15:clr>
        </p15:guide>
        <p15:guide id="7" orient="horz" pos="3369">
          <p15:clr>
            <a:srgbClr val="A4A3A4"/>
          </p15:clr>
        </p15:guide>
        <p15:guide id="8" orient="horz" pos="3698">
          <p15:clr>
            <a:srgbClr val="A4A3A4"/>
          </p15:clr>
        </p15:guide>
        <p15:guide id="9" pos="4214">
          <p15:clr>
            <a:srgbClr val="A4A3A4"/>
          </p15:clr>
        </p15:guide>
        <p15:guide id="10" pos="196">
          <p15:clr>
            <a:srgbClr val="A4A3A4"/>
          </p15:clr>
        </p15:guide>
        <p15:guide id="11" pos="1552">
          <p15:clr>
            <a:srgbClr val="A4A3A4"/>
          </p15:clr>
        </p15:guide>
        <p15:guide id="12" pos="4879">
          <p15:clr>
            <a:srgbClr val="A4A3A4"/>
          </p15:clr>
        </p15:guide>
        <p15:guide id="13" pos="5556">
          <p15:clr>
            <a:srgbClr val="A4A3A4"/>
          </p15:clr>
        </p15:guide>
        <p15:guide id="14" pos="2235">
          <p15:clr>
            <a:srgbClr val="A4A3A4"/>
          </p15:clr>
        </p15:guide>
        <p15:guide id="15" pos="87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4525">
          <p15:clr>
            <a:srgbClr val="A4A3A4"/>
          </p15:clr>
        </p15:guide>
        <p15:guide id="2" pos="3127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5000"/>
    <a:srgbClr val="00B5E2"/>
    <a:srgbClr val="00205B"/>
    <a:srgbClr val="C5B9AC"/>
    <a:srgbClr val="CB333B"/>
    <a:srgbClr val="FEDB00"/>
    <a:srgbClr val="968C83"/>
    <a:srgbClr val="99C2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86" autoAdjust="0"/>
    <p:restoredTop sz="90299" autoAdjust="0"/>
  </p:normalViewPr>
  <p:slideViewPr>
    <p:cSldViewPr snapToGrid="0">
      <p:cViewPr varScale="1">
        <p:scale>
          <a:sx n="95" d="100"/>
          <a:sy n="95" d="100"/>
        </p:scale>
        <p:origin x="894" y="78"/>
      </p:cViewPr>
      <p:guideLst>
        <p:guide orient="horz" pos="1164"/>
        <p:guide orient="horz" pos="1410"/>
        <p:guide orient="horz" pos="2715"/>
        <p:guide orient="horz" pos="2389"/>
        <p:guide orient="horz" pos="2064"/>
        <p:guide orient="horz" pos="1735"/>
        <p:guide orient="horz" pos="3369"/>
        <p:guide orient="horz" pos="3698"/>
        <p:guide pos="4214"/>
        <p:guide pos="196"/>
        <p:guide pos="1552"/>
        <p:guide pos="4879"/>
        <p:guide pos="5556"/>
        <p:guide pos="2235"/>
        <p:guide pos="87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5430"/>
    </p:cViewPr>
  </p:sorterViewPr>
  <p:notesViewPr>
    <p:cSldViewPr snapToGrid="0">
      <p:cViewPr varScale="1">
        <p:scale>
          <a:sx n="82" d="100"/>
          <a:sy n="82" d="100"/>
        </p:scale>
        <p:origin x="-3954" y="-78"/>
      </p:cViewPr>
      <p:guideLst>
        <p:guide orient="horz" pos="4525"/>
        <p:guide pos="312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image" Target="../media/image3.png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image" Target="../media/image9.wmf"/><Relationship Id="rId1" Type="http://schemas.openxmlformats.org/officeDocument/2006/relationships/image" Target="../media/image8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image" Target="../media/image17.wmf"/><Relationship Id="rId1" Type="http://schemas.openxmlformats.org/officeDocument/2006/relationships/image" Target="../media/image16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24.wmf"/><Relationship Id="rId2" Type="http://schemas.openxmlformats.org/officeDocument/2006/relationships/image" Target="../media/image23.wmf"/><Relationship Id="rId1" Type="http://schemas.openxmlformats.org/officeDocument/2006/relationships/image" Target="../media/image22.wmf"/><Relationship Id="rId5" Type="http://schemas.openxmlformats.org/officeDocument/2006/relationships/image" Target="../media/image26.wmf"/><Relationship Id="rId4" Type="http://schemas.openxmlformats.org/officeDocument/2006/relationships/image" Target="../media/image25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defTabSz="1336954" eaLnBrk="0" hangingPunct="0">
              <a:spcBef>
                <a:spcPct val="0"/>
              </a:spcBef>
              <a:defRPr sz="1700" b="0">
                <a:solidFill>
                  <a:srgbClr val="000000"/>
                </a:solidFill>
                <a:latin typeface="Helvetica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269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9982200" y="0"/>
            <a:ext cx="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r" defTabSz="1336954" eaLnBrk="0" hangingPunct="0">
              <a:spcBef>
                <a:spcPct val="0"/>
              </a:spcBef>
              <a:defRPr sz="1700" b="0">
                <a:solidFill>
                  <a:srgbClr val="000000"/>
                </a:solidFill>
                <a:latin typeface="Helvetica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269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14090650"/>
            <a:ext cx="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defTabSz="1336954" eaLnBrk="0" hangingPunct="0">
              <a:spcBef>
                <a:spcPct val="0"/>
              </a:spcBef>
              <a:defRPr sz="1700" b="0">
                <a:solidFill>
                  <a:srgbClr val="000000"/>
                </a:solidFill>
                <a:latin typeface="Helvetica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269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9707563" y="14085888"/>
            <a:ext cx="274637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algn="r" defTabSz="1336954" eaLnBrk="0" hangingPunct="0">
              <a:spcBef>
                <a:spcPct val="0"/>
              </a:spcBef>
              <a:defRPr sz="1700" b="0">
                <a:solidFill>
                  <a:srgbClr val="000000"/>
                </a:solidFill>
                <a:latin typeface="Helvetica" pitchFamily="34" charset="0"/>
              </a:defRPr>
            </a:lvl1pPr>
          </a:lstStyle>
          <a:p>
            <a:pPr>
              <a:defRPr/>
            </a:pPr>
            <a:fld id="{E842FA72-B9ED-494F-A64D-EC1E1901C355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093611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302125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3601" tIns="66800" rIns="133601" bIns="66800" numCol="1" anchor="t" anchorCtr="0" compatLnSpc="1">
            <a:prstTxWarp prst="textNoShape">
              <a:avLst/>
            </a:prstTxWarp>
          </a:bodyPr>
          <a:lstStyle>
            <a:lvl1pPr defTabSz="1336954" eaLnBrk="0" hangingPunct="0">
              <a:spcBef>
                <a:spcPct val="0"/>
              </a:spcBef>
              <a:defRPr sz="17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629275" y="0"/>
            <a:ext cx="4302125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3601" tIns="66800" rIns="133601" bIns="66800" numCol="1" anchor="t" anchorCtr="0" compatLnSpc="1">
            <a:prstTxWarp prst="textNoShape">
              <a:avLst/>
            </a:prstTxWarp>
          </a:bodyPr>
          <a:lstStyle>
            <a:lvl1pPr algn="r" defTabSz="1336954" eaLnBrk="0" hangingPunct="0">
              <a:spcBef>
                <a:spcPct val="0"/>
              </a:spcBef>
              <a:defRPr sz="17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0582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074738" y="1074738"/>
            <a:ext cx="7781925" cy="53863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322388" y="6819900"/>
            <a:ext cx="7286625" cy="6469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3601" tIns="66800" rIns="133601" bIns="6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13644563"/>
            <a:ext cx="4302125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3601" tIns="66800" rIns="133601" bIns="66800" numCol="1" anchor="b" anchorCtr="0" compatLnSpc="1">
            <a:prstTxWarp prst="textNoShape">
              <a:avLst/>
            </a:prstTxWarp>
          </a:bodyPr>
          <a:lstStyle>
            <a:lvl1pPr defTabSz="1336954" eaLnBrk="0" hangingPunct="0">
              <a:spcBef>
                <a:spcPct val="0"/>
              </a:spcBef>
              <a:defRPr sz="17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629275" y="13644563"/>
            <a:ext cx="4302125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3601" tIns="66800" rIns="133601" bIns="66800" numCol="1" anchor="b" anchorCtr="0" compatLnSpc="1">
            <a:prstTxWarp prst="textNoShape">
              <a:avLst/>
            </a:prstTxWarp>
          </a:bodyPr>
          <a:lstStyle>
            <a:lvl1pPr algn="r" defTabSz="1336954" eaLnBrk="0" hangingPunct="0">
              <a:spcBef>
                <a:spcPct val="0"/>
              </a:spcBef>
              <a:defRPr sz="17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7FE02029-9BE2-4139-82E8-7E205433FD51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8041907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1333500"/>
            <a:fld id="{B3123BCD-06C1-4979-A4B6-929E88FE602B}" type="slidenum">
              <a:rPr lang="de-DE" smtClean="0"/>
              <a:pPr defTabSz="1333500"/>
              <a:t>1</a:t>
            </a:fld>
            <a:endParaRPr lang="de-DE" smtClean="0"/>
          </a:p>
        </p:txBody>
      </p:sp>
      <p:sp>
        <p:nvSpPr>
          <p:cNvPr id="206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6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39022056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401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2140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1333500"/>
            <a:fld id="{A1F0CEA1-E696-42A4-B3CF-E6074414E57E}" type="slidenum">
              <a:rPr lang="de-DE" smtClean="0"/>
              <a:pPr defTabSz="1333500"/>
              <a:t>2</a:t>
            </a:fld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16175884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401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2140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1333500"/>
            <a:fld id="{A1F0CEA1-E696-42A4-B3CF-E6074414E57E}" type="slidenum">
              <a:rPr lang="de-DE" smtClean="0"/>
              <a:pPr defTabSz="1333500"/>
              <a:t>3</a:t>
            </a:fld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244248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401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2140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1333500"/>
            <a:fld id="{A1F0CEA1-E696-42A4-B3CF-E6074414E57E}" type="slidenum">
              <a:rPr lang="de-DE" smtClean="0"/>
              <a:pPr defTabSz="1333500"/>
              <a:t>9</a:t>
            </a:fld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34972881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401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2140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1333500"/>
            <a:fld id="{A1F0CEA1-E696-42A4-B3CF-E6074414E57E}" type="slidenum">
              <a:rPr lang="de-DE" smtClean="0"/>
              <a:pPr defTabSz="1333500"/>
              <a:t>10</a:t>
            </a:fld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8354860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401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2140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1333500"/>
            <a:fld id="{A1F0CEA1-E696-42A4-B3CF-E6074414E57E}" type="slidenum">
              <a:rPr lang="de-DE" smtClean="0"/>
              <a:pPr defTabSz="1333500"/>
              <a:t>11</a:t>
            </a:fld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20113525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wmf"/><Relationship Id="rId3" Type="http://schemas.openxmlformats.org/officeDocument/2006/relationships/image" Target="../media/image5.jpg"/><Relationship Id="rId7" Type="http://schemas.openxmlformats.org/officeDocument/2006/relationships/oleObject" Target="../embeddings/oleObject2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png"/><Relationship Id="rId5" Type="http://schemas.openxmlformats.org/officeDocument/2006/relationships/oleObject" Target="../embeddings/oleObject1.bin"/><Relationship Id="rId4" Type="http://schemas.openxmlformats.org/officeDocument/2006/relationships/image" Target="../media/image6.png"/><Relationship Id="rId9" Type="http://schemas.openxmlformats.org/officeDocument/2006/relationships/image" Target="../media/image7.em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3">
            <a:lum/>
          </a:blip>
          <a:srcRect/>
          <a:stretch>
            <a:fillRect b="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Rectangle 243"/>
          <p:cNvSpPr/>
          <p:nvPr userDrawn="1"/>
        </p:nvSpPr>
        <p:spPr bwMode="auto">
          <a:xfrm>
            <a:off x="6575729" y="230586"/>
            <a:ext cx="3330271" cy="112908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4" name="Picture 11" descr="EUMETSATLogo_hor_noTagline_solid_CMYK UPDATED version.png"/>
          <p:cNvPicPr>
            <a:picLocks noChangeAspect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33558" y="532564"/>
            <a:ext cx="2614613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oup 4"/>
          <p:cNvGrpSpPr/>
          <p:nvPr userDrawn="1"/>
        </p:nvGrpSpPr>
        <p:grpSpPr>
          <a:xfrm>
            <a:off x="6579303" y="6145001"/>
            <a:ext cx="3135008" cy="314922"/>
            <a:chOff x="369889" y="5092835"/>
            <a:chExt cx="3135008" cy="314922"/>
          </a:xfrm>
        </p:grpSpPr>
        <p:grpSp>
          <p:nvGrpSpPr>
            <p:cNvPr id="6" name="Group 5"/>
            <p:cNvGrpSpPr>
              <a:grpSpLocks/>
            </p:cNvGrpSpPr>
            <p:nvPr userDrawn="1"/>
          </p:nvGrpSpPr>
          <p:grpSpPr bwMode="auto">
            <a:xfrm>
              <a:off x="2061240" y="5298398"/>
              <a:ext cx="164978" cy="109011"/>
              <a:chOff x="4182" y="1087"/>
              <a:chExt cx="238" cy="162"/>
            </a:xfrm>
          </p:grpSpPr>
          <p:sp>
            <p:nvSpPr>
              <p:cNvPr id="233" name="Freeform 5"/>
              <p:cNvSpPr>
                <a:spLocks/>
              </p:cNvSpPr>
              <p:nvPr/>
            </p:nvSpPr>
            <p:spPr bwMode="auto">
              <a:xfrm>
                <a:off x="4182" y="1087"/>
                <a:ext cx="238" cy="162"/>
              </a:xfrm>
              <a:custGeom>
                <a:avLst/>
                <a:gdLst>
                  <a:gd name="T0" fmla="*/ 10 w 250"/>
                  <a:gd name="T1" fmla="*/ 86 h 162"/>
                  <a:gd name="T2" fmla="*/ 10 w 250"/>
                  <a:gd name="T3" fmla="*/ 0 h 162"/>
                  <a:gd name="T4" fmla="*/ 0 w 250"/>
                  <a:gd name="T5" fmla="*/ 0 h 162"/>
                  <a:gd name="T6" fmla="*/ 0 w 250"/>
                  <a:gd name="T7" fmla="*/ 86 h 162"/>
                  <a:gd name="T8" fmla="*/ 10 w 250"/>
                  <a:gd name="T9" fmla="*/ 86 h 162"/>
                  <a:gd name="T10" fmla="*/ 10 w 250"/>
                  <a:gd name="T11" fmla="*/ 86 h 16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50"/>
                  <a:gd name="T19" fmla="*/ 0 h 162"/>
                  <a:gd name="T20" fmla="*/ 250 w 250"/>
                  <a:gd name="T21" fmla="*/ 162 h 16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50" h="162">
                    <a:moveTo>
                      <a:pt x="250" y="162"/>
                    </a:moveTo>
                    <a:lnTo>
                      <a:pt x="250" y="0"/>
                    </a:lnTo>
                    <a:lnTo>
                      <a:pt x="0" y="0"/>
                    </a:lnTo>
                    <a:lnTo>
                      <a:pt x="0" y="162"/>
                    </a:lnTo>
                    <a:lnTo>
                      <a:pt x="250" y="162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34" name="Freeform 6"/>
              <p:cNvSpPr>
                <a:spLocks/>
              </p:cNvSpPr>
              <p:nvPr/>
            </p:nvSpPr>
            <p:spPr bwMode="auto">
              <a:xfrm>
                <a:off x="4182" y="1087"/>
                <a:ext cx="238" cy="53"/>
              </a:xfrm>
              <a:custGeom>
                <a:avLst/>
                <a:gdLst>
                  <a:gd name="T0" fmla="*/ 10 w 250"/>
                  <a:gd name="T1" fmla="*/ 51 h 51"/>
                  <a:gd name="T2" fmla="*/ 10 w 250"/>
                  <a:gd name="T3" fmla="*/ 0 h 51"/>
                  <a:gd name="T4" fmla="*/ 0 w 250"/>
                  <a:gd name="T5" fmla="*/ 0 h 51"/>
                  <a:gd name="T6" fmla="*/ 0 w 250"/>
                  <a:gd name="T7" fmla="*/ 51 h 51"/>
                  <a:gd name="T8" fmla="*/ 10 w 250"/>
                  <a:gd name="T9" fmla="*/ 51 h 51"/>
                  <a:gd name="T10" fmla="*/ 10 w 250"/>
                  <a:gd name="T11" fmla="*/ 51 h 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50"/>
                  <a:gd name="T19" fmla="*/ 0 h 51"/>
                  <a:gd name="T20" fmla="*/ 250 w 250"/>
                  <a:gd name="T21" fmla="*/ 51 h 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50" h="51">
                    <a:moveTo>
                      <a:pt x="250" y="51"/>
                    </a:moveTo>
                    <a:lnTo>
                      <a:pt x="250" y="0"/>
                    </a:lnTo>
                    <a:lnTo>
                      <a:pt x="0" y="0"/>
                    </a:lnTo>
                    <a:lnTo>
                      <a:pt x="0" y="51"/>
                    </a:lnTo>
                    <a:lnTo>
                      <a:pt x="250" y="5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35" name="Freeform 7"/>
              <p:cNvSpPr>
                <a:spLocks/>
              </p:cNvSpPr>
              <p:nvPr/>
            </p:nvSpPr>
            <p:spPr bwMode="auto">
              <a:xfrm>
                <a:off x="4182" y="1198"/>
                <a:ext cx="238" cy="51"/>
              </a:xfrm>
              <a:custGeom>
                <a:avLst/>
                <a:gdLst>
                  <a:gd name="T0" fmla="*/ 10 w 250"/>
                  <a:gd name="T1" fmla="*/ 50 h 50"/>
                  <a:gd name="T2" fmla="*/ 10 w 250"/>
                  <a:gd name="T3" fmla="*/ 0 h 50"/>
                  <a:gd name="T4" fmla="*/ 0 w 250"/>
                  <a:gd name="T5" fmla="*/ 0 h 50"/>
                  <a:gd name="T6" fmla="*/ 0 w 250"/>
                  <a:gd name="T7" fmla="*/ 50 h 50"/>
                  <a:gd name="T8" fmla="*/ 10 w 250"/>
                  <a:gd name="T9" fmla="*/ 50 h 50"/>
                  <a:gd name="T10" fmla="*/ 10 w 250"/>
                  <a:gd name="T11" fmla="*/ 50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50"/>
                  <a:gd name="T19" fmla="*/ 0 h 50"/>
                  <a:gd name="T20" fmla="*/ 250 w 250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50" h="50">
                    <a:moveTo>
                      <a:pt x="250" y="50"/>
                    </a:moveTo>
                    <a:lnTo>
                      <a:pt x="250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250" y="50"/>
                    </a:lnTo>
                    <a:close/>
                  </a:path>
                </a:pathLst>
              </a:custGeom>
              <a:solidFill>
                <a:srgbClr val="FF19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36" name="Freeform 8"/>
              <p:cNvSpPr>
                <a:spLocks/>
              </p:cNvSpPr>
              <p:nvPr/>
            </p:nvSpPr>
            <p:spPr bwMode="auto">
              <a:xfrm>
                <a:off x="4182" y="1087"/>
                <a:ext cx="238" cy="162"/>
              </a:xfrm>
              <a:custGeom>
                <a:avLst/>
                <a:gdLst>
                  <a:gd name="T0" fmla="*/ 10 w 250"/>
                  <a:gd name="T1" fmla="*/ 86 h 162"/>
                  <a:gd name="T2" fmla="*/ 0 w 250"/>
                  <a:gd name="T3" fmla="*/ 86 h 162"/>
                  <a:gd name="T4" fmla="*/ 0 w 250"/>
                  <a:gd name="T5" fmla="*/ 0 h 162"/>
                  <a:gd name="T6" fmla="*/ 10 w 250"/>
                  <a:gd name="T7" fmla="*/ 0 h 162"/>
                  <a:gd name="T8" fmla="*/ 10 w 250"/>
                  <a:gd name="T9" fmla="*/ 86 h 162"/>
                  <a:gd name="T10" fmla="*/ 10 w 250"/>
                  <a:gd name="T11" fmla="*/ 86 h 16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50"/>
                  <a:gd name="T19" fmla="*/ 0 h 162"/>
                  <a:gd name="T20" fmla="*/ 250 w 250"/>
                  <a:gd name="T21" fmla="*/ 162 h 16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50" h="162">
                    <a:moveTo>
                      <a:pt x="250" y="162"/>
                    </a:moveTo>
                    <a:lnTo>
                      <a:pt x="0" y="162"/>
                    </a:lnTo>
                    <a:lnTo>
                      <a:pt x="0" y="0"/>
                    </a:lnTo>
                    <a:lnTo>
                      <a:pt x="250" y="0"/>
                    </a:lnTo>
                    <a:lnTo>
                      <a:pt x="250" y="162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37" name="Freeform 9"/>
              <p:cNvSpPr>
                <a:spLocks/>
              </p:cNvSpPr>
              <p:nvPr/>
            </p:nvSpPr>
            <p:spPr bwMode="auto">
              <a:xfrm>
                <a:off x="4237" y="1132"/>
                <a:ext cx="71" cy="83"/>
              </a:xfrm>
              <a:custGeom>
                <a:avLst/>
                <a:gdLst>
                  <a:gd name="T0" fmla="*/ 11 w 72"/>
                  <a:gd name="T1" fmla="*/ 42 h 84"/>
                  <a:gd name="T2" fmla="*/ 11 w 72"/>
                  <a:gd name="T3" fmla="*/ 42 h 84"/>
                  <a:gd name="T4" fmla="*/ 11 w 72"/>
                  <a:gd name="T5" fmla="*/ 42 h 84"/>
                  <a:gd name="T6" fmla="*/ 11 w 72"/>
                  <a:gd name="T7" fmla="*/ 42 h 84"/>
                  <a:gd name="T8" fmla="*/ 11 w 72"/>
                  <a:gd name="T9" fmla="*/ 42 h 84"/>
                  <a:gd name="T10" fmla="*/ 11 w 72"/>
                  <a:gd name="T11" fmla="*/ 42 h 84"/>
                  <a:gd name="T12" fmla="*/ 11 w 72"/>
                  <a:gd name="T13" fmla="*/ 42 h 84"/>
                  <a:gd name="T14" fmla="*/ 6 w 72"/>
                  <a:gd name="T15" fmla="*/ 42 h 84"/>
                  <a:gd name="T16" fmla="*/ 0 w 72"/>
                  <a:gd name="T17" fmla="*/ 42 h 84"/>
                  <a:gd name="T18" fmla="*/ 0 w 72"/>
                  <a:gd name="T19" fmla="*/ 42 h 84"/>
                  <a:gd name="T20" fmla="*/ 0 w 72"/>
                  <a:gd name="T21" fmla="*/ 39 h 84"/>
                  <a:gd name="T22" fmla="*/ 0 w 72"/>
                  <a:gd name="T23" fmla="*/ 22 h 84"/>
                  <a:gd name="T24" fmla="*/ 0 w 72"/>
                  <a:gd name="T25" fmla="*/ 0 h 84"/>
                  <a:gd name="T26" fmla="*/ 11 w 72"/>
                  <a:gd name="T27" fmla="*/ 0 h 84"/>
                  <a:gd name="T28" fmla="*/ 11 w 72"/>
                  <a:gd name="T29" fmla="*/ 6 h 84"/>
                  <a:gd name="T30" fmla="*/ 11 w 72"/>
                  <a:gd name="T31" fmla="*/ 22 h 84"/>
                  <a:gd name="T32" fmla="*/ 11 w 72"/>
                  <a:gd name="T33" fmla="*/ 39 h 84"/>
                  <a:gd name="T34" fmla="*/ 11 w 72"/>
                  <a:gd name="T35" fmla="*/ 42 h 84"/>
                  <a:gd name="T36" fmla="*/ 11 w 72"/>
                  <a:gd name="T37" fmla="*/ 42 h 8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72"/>
                  <a:gd name="T58" fmla="*/ 0 h 84"/>
                  <a:gd name="T59" fmla="*/ 72 w 72"/>
                  <a:gd name="T60" fmla="*/ 84 h 84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72" h="84">
                    <a:moveTo>
                      <a:pt x="72" y="45"/>
                    </a:moveTo>
                    <a:lnTo>
                      <a:pt x="66" y="61"/>
                    </a:lnTo>
                    <a:lnTo>
                      <a:pt x="54" y="73"/>
                    </a:lnTo>
                    <a:lnTo>
                      <a:pt x="42" y="84"/>
                    </a:lnTo>
                    <a:lnTo>
                      <a:pt x="36" y="84"/>
                    </a:lnTo>
                    <a:lnTo>
                      <a:pt x="30" y="84"/>
                    </a:lnTo>
                    <a:lnTo>
                      <a:pt x="18" y="78"/>
                    </a:lnTo>
                    <a:lnTo>
                      <a:pt x="6" y="67"/>
                    </a:lnTo>
                    <a:lnTo>
                      <a:pt x="0" y="50"/>
                    </a:lnTo>
                    <a:lnTo>
                      <a:pt x="0" y="39"/>
                    </a:lnTo>
                    <a:lnTo>
                      <a:pt x="0" y="2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6"/>
                    </a:lnTo>
                    <a:lnTo>
                      <a:pt x="72" y="22"/>
                    </a:lnTo>
                    <a:lnTo>
                      <a:pt x="72" y="39"/>
                    </a:lnTo>
                    <a:lnTo>
                      <a:pt x="72" y="45"/>
                    </a:lnTo>
                    <a:close/>
                  </a:path>
                </a:pathLst>
              </a:custGeom>
              <a:solidFill>
                <a:srgbClr val="FF19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38" name="Freeform 10"/>
              <p:cNvSpPr>
                <a:spLocks/>
              </p:cNvSpPr>
              <p:nvPr/>
            </p:nvSpPr>
            <p:spPr bwMode="auto">
              <a:xfrm>
                <a:off x="4267" y="1140"/>
                <a:ext cx="4" cy="49"/>
              </a:xfrm>
              <a:custGeom>
                <a:avLst/>
                <a:gdLst>
                  <a:gd name="T0" fmla="*/ 3 w 6"/>
                  <a:gd name="T1" fmla="*/ 25 h 50"/>
                  <a:gd name="T2" fmla="*/ 0 w 6"/>
                  <a:gd name="T3" fmla="*/ 25 h 50"/>
                  <a:gd name="T4" fmla="*/ 0 w 6"/>
                  <a:gd name="T5" fmla="*/ 0 h 50"/>
                  <a:gd name="T6" fmla="*/ 3 w 6"/>
                  <a:gd name="T7" fmla="*/ 0 h 50"/>
                  <a:gd name="T8" fmla="*/ 3 w 6"/>
                  <a:gd name="T9" fmla="*/ 25 h 50"/>
                  <a:gd name="T10" fmla="*/ 3 w 6"/>
                  <a:gd name="T11" fmla="*/ 25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50"/>
                  <a:gd name="T20" fmla="*/ 6 w 6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50">
                    <a:moveTo>
                      <a:pt x="6" y="50"/>
                    </a:moveTo>
                    <a:lnTo>
                      <a:pt x="0" y="50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5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39" name="Freeform 11"/>
              <p:cNvSpPr>
                <a:spLocks/>
              </p:cNvSpPr>
              <p:nvPr/>
            </p:nvSpPr>
            <p:spPr bwMode="auto">
              <a:xfrm>
                <a:off x="4257" y="1150"/>
                <a:ext cx="33" cy="4"/>
              </a:xfrm>
              <a:custGeom>
                <a:avLst/>
                <a:gdLst>
                  <a:gd name="T0" fmla="*/ 18 w 36"/>
                  <a:gd name="T1" fmla="*/ 5 h 5"/>
                  <a:gd name="T2" fmla="*/ 0 w 36"/>
                  <a:gd name="T3" fmla="*/ 5 h 5"/>
                  <a:gd name="T4" fmla="*/ 0 w 36"/>
                  <a:gd name="T5" fmla="*/ 0 h 5"/>
                  <a:gd name="T6" fmla="*/ 18 w 36"/>
                  <a:gd name="T7" fmla="*/ 0 h 5"/>
                  <a:gd name="T8" fmla="*/ 18 w 36"/>
                  <a:gd name="T9" fmla="*/ 5 h 5"/>
                  <a:gd name="T10" fmla="*/ 18 w 36"/>
                  <a:gd name="T11" fmla="*/ 5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6"/>
                  <a:gd name="T19" fmla="*/ 0 h 5"/>
                  <a:gd name="T20" fmla="*/ 36 w 36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6" h="5">
                    <a:moveTo>
                      <a:pt x="36" y="5"/>
                    </a:moveTo>
                    <a:lnTo>
                      <a:pt x="0" y="5"/>
                    </a:lnTo>
                    <a:lnTo>
                      <a:pt x="0" y="0"/>
                    </a:lnTo>
                    <a:lnTo>
                      <a:pt x="36" y="0"/>
                    </a:lnTo>
                    <a:lnTo>
                      <a:pt x="36" y="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40" name="Freeform 12"/>
              <p:cNvSpPr>
                <a:spLocks/>
              </p:cNvSpPr>
              <p:nvPr/>
            </p:nvSpPr>
            <p:spPr bwMode="auto">
              <a:xfrm>
                <a:off x="4251" y="1164"/>
                <a:ext cx="39" cy="6"/>
              </a:xfrm>
              <a:custGeom>
                <a:avLst/>
                <a:gdLst>
                  <a:gd name="T0" fmla="*/ 10 w 42"/>
                  <a:gd name="T1" fmla="*/ 3 h 6"/>
                  <a:gd name="T2" fmla="*/ 0 w 42"/>
                  <a:gd name="T3" fmla="*/ 3 h 6"/>
                  <a:gd name="T4" fmla="*/ 0 w 42"/>
                  <a:gd name="T5" fmla="*/ 0 h 6"/>
                  <a:gd name="T6" fmla="*/ 10 w 42"/>
                  <a:gd name="T7" fmla="*/ 0 h 6"/>
                  <a:gd name="T8" fmla="*/ 10 w 42"/>
                  <a:gd name="T9" fmla="*/ 3 h 6"/>
                  <a:gd name="T10" fmla="*/ 10 w 42"/>
                  <a:gd name="T11" fmla="*/ 3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2"/>
                  <a:gd name="T19" fmla="*/ 0 h 6"/>
                  <a:gd name="T20" fmla="*/ 42 w 42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2" h="6">
                    <a:moveTo>
                      <a:pt x="42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42" y="0"/>
                    </a:lnTo>
                    <a:lnTo>
                      <a:pt x="42" y="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41" name="Freeform 13"/>
              <p:cNvSpPr>
                <a:spLocks/>
              </p:cNvSpPr>
              <p:nvPr/>
            </p:nvSpPr>
            <p:spPr bwMode="auto">
              <a:xfrm>
                <a:off x="4245" y="1182"/>
                <a:ext cx="57" cy="32"/>
              </a:xfrm>
              <a:custGeom>
                <a:avLst/>
                <a:gdLst>
                  <a:gd name="T0" fmla="*/ 0 w 60"/>
                  <a:gd name="T1" fmla="*/ 11 h 34"/>
                  <a:gd name="T2" fmla="*/ 6 w 60"/>
                  <a:gd name="T3" fmla="*/ 6 h 34"/>
                  <a:gd name="T4" fmla="*/ 10 w 60"/>
                  <a:gd name="T5" fmla="*/ 6 h 34"/>
                  <a:gd name="T6" fmla="*/ 10 w 60"/>
                  <a:gd name="T7" fmla="*/ 6 h 34"/>
                  <a:gd name="T8" fmla="*/ 10 w 60"/>
                  <a:gd name="T9" fmla="*/ 11 h 34"/>
                  <a:gd name="T10" fmla="*/ 10 w 60"/>
                  <a:gd name="T11" fmla="*/ 6 h 34"/>
                  <a:gd name="T12" fmla="*/ 10 w 60"/>
                  <a:gd name="T13" fmla="*/ 0 h 34"/>
                  <a:gd name="T14" fmla="*/ 10 w 60"/>
                  <a:gd name="T15" fmla="*/ 6 h 34"/>
                  <a:gd name="T16" fmla="*/ 10 w 60"/>
                  <a:gd name="T17" fmla="*/ 11 h 34"/>
                  <a:gd name="T18" fmla="*/ 10 w 60"/>
                  <a:gd name="T19" fmla="*/ 11 h 34"/>
                  <a:gd name="T20" fmla="*/ 10 w 60"/>
                  <a:gd name="T21" fmla="*/ 6 h 34"/>
                  <a:gd name="T22" fmla="*/ 10 w 60"/>
                  <a:gd name="T23" fmla="*/ 6 h 34"/>
                  <a:gd name="T24" fmla="*/ 10 w 60"/>
                  <a:gd name="T25" fmla="*/ 11 h 34"/>
                  <a:gd name="T26" fmla="*/ 10 w 60"/>
                  <a:gd name="T27" fmla="*/ 11 h 34"/>
                  <a:gd name="T28" fmla="*/ 10 w 60"/>
                  <a:gd name="T29" fmla="*/ 23 h 34"/>
                  <a:gd name="T30" fmla="*/ 10 w 60"/>
                  <a:gd name="T31" fmla="*/ 34 h 34"/>
                  <a:gd name="T32" fmla="*/ 10 w 60"/>
                  <a:gd name="T33" fmla="*/ 34 h 34"/>
                  <a:gd name="T34" fmla="*/ 10 w 60"/>
                  <a:gd name="T35" fmla="*/ 34 h 34"/>
                  <a:gd name="T36" fmla="*/ 10 w 60"/>
                  <a:gd name="T37" fmla="*/ 28 h 34"/>
                  <a:gd name="T38" fmla="*/ 10 w 60"/>
                  <a:gd name="T39" fmla="*/ 23 h 34"/>
                  <a:gd name="T40" fmla="*/ 6 w 60"/>
                  <a:gd name="T41" fmla="*/ 17 h 34"/>
                  <a:gd name="T42" fmla="*/ 6 w 60"/>
                  <a:gd name="T43" fmla="*/ 11 h 34"/>
                  <a:gd name="T44" fmla="*/ 0 w 60"/>
                  <a:gd name="T45" fmla="*/ 11 h 34"/>
                  <a:gd name="T46" fmla="*/ 0 w 60"/>
                  <a:gd name="T47" fmla="*/ 11 h 34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60"/>
                  <a:gd name="T73" fmla="*/ 0 h 34"/>
                  <a:gd name="T74" fmla="*/ 60 w 60"/>
                  <a:gd name="T75" fmla="*/ 34 h 34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60" h="34">
                    <a:moveTo>
                      <a:pt x="0" y="11"/>
                    </a:moveTo>
                    <a:lnTo>
                      <a:pt x="6" y="6"/>
                    </a:lnTo>
                    <a:lnTo>
                      <a:pt x="12" y="6"/>
                    </a:lnTo>
                    <a:lnTo>
                      <a:pt x="18" y="6"/>
                    </a:lnTo>
                    <a:lnTo>
                      <a:pt x="18" y="11"/>
                    </a:lnTo>
                    <a:lnTo>
                      <a:pt x="18" y="6"/>
                    </a:lnTo>
                    <a:lnTo>
                      <a:pt x="30" y="0"/>
                    </a:lnTo>
                    <a:lnTo>
                      <a:pt x="42" y="6"/>
                    </a:lnTo>
                    <a:lnTo>
                      <a:pt x="42" y="11"/>
                    </a:lnTo>
                    <a:lnTo>
                      <a:pt x="42" y="6"/>
                    </a:lnTo>
                    <a:lnTo>
                      <a:pt x="48" y="6"/>
                    </a:lnTo>
                    <a:lnTo>
                      <a:pt x="54" y="11"/>
                    </a:lnTo>
                    <a:lnTo>
                      <a:pt x="60" y="11"/>
                    </a:lnTo>
                    <a:lnTo>
                      <a:pt x="48" y="23"/>
                    </a:lnTo>
                    <a:lnTo>
                      <a:pt x="42" y="34"/>
                    </a:lnTo>
                    <a:lnTo>
                      <a:pt x="30" y="34"/>
                    </a:lnTo>
                    <a:lnTo>
                      <a:pt x="24" y="34"/>
                    </a:lnTo>
                    <a:lnTo>
                      <a:pt x="18" y="28"/>
                    </a:lnTo>
                    <a:lnTo>
                      <a:pt x="12" y="23"/>
                    </a:lnTo>
                    <a:lnTo>
                      <a:pt x="6" y="17"/>
                    </a:lnTo>
                    <a:lnTo>
                      <a:pt x="6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42" name="Freeform 14"/>
              <p:cNvSpPr>
                <a:spLocks/>
              </p:cNvSpPr>
              <p:nvPr/>
            </p:nvSpPr>
            <p:spPr bwMode="auto">
              <a:xfrm>
                <a:off x="4237" y="1132"/>
                <a:ext cx="71" cy="83"/>
              </a:xfrm>
              <a:custGeom>
                <a:avLst/>
                <a:gdLst>
                  <a:gd name="T0" fmla="*/ 11 w 72"/>
                  <a:gd name="T1" fmla="*/ 42 h 84"/>
                  <a:gd name="T2" fmla="*/ 11 w 72"/>
                  <a:gd name="T3" fmla="*/ 42 h 84"/>
                  <a:gd name="T4" fmla="*/ 11 w 72"/>
                  <a:gd name="T5" fmla="*/ 42 h 84"/>
                  <a:gd name="T6" fmla="*/ 11 w 72"/>
                  <a:gd name="T7" fmla="*/ 42 h 84"/>
                  <a:gd name="T8" fmla="*/ 11 w 72"/>
                  <a:gd name="T9" fmla="*/ 42 h 84"/>
                  <a:gd name="T10" fmla="*/ 11 w 72"/>
                  <a:gd name="T11" fmla="*/ 42 h 84"/>
                  <a:gd name="T12" fmla="*/ 11 w 72"/>
                  <a:gd name="T13" fmla="*/ 42 h 84"/>
                  <a:gd name="T14" fmla="*/ 6 w 72"/>
                  <a:gd name="T15" fmla="*/ 42 h 84"/>
                  <a:gd name="T16" fmla="*/ 0 w 72"/>
                  <a:gd name="T17" fmla="*/ 42 h 84"/>
                  <a:gd name="T18" fmla="*/ 0 w 72"/>
                  <a:gd name="T19" fmla="*/ 42 h 84"/>
                  <a:gd name="T20" fmla="*/ 0 w 72"/>
                  <a:gd name="T21" fmla="*/ 39 h 84"/>
                  <a:gd name="T22" fmla="*/ 0 w 72"/>
                  <a:gd name="T23" fmla="*/ 22 h 84"/>
                  <a:gd name="T24" fmla="*/ 0 w 72"/>
                  <a:gd name="T25" fmla="*/ 0 h 84"/>
                  <a:gd name="T26" fmla="*/ 11 w 72"/>
                  <a:gd name="T27" fmla="*/ 0 h 84"/>
                  <a:gd name="T28" fmla="*/ 11 w 72"/>
                  <a:gd name="T29" fmla="*/ 6 h 84"/>
                  <a:gd name="T30" fmla="*/ 11 w 72"/>
                  <a:gd name="T31" fmla="*/ 22 h 84"/>
                  <a:gd name="T32" fmla="*/ 11 w 72"/>
                  <a:gd name="T33" fmla="*/ 39 h 84"/>
                  <a:gd name="T34" fmla="*/ 11 w 72"/>
                  <a:gd name="T35" fmla="*/ 42 h 84"/>
                  <a:gd name="T36" fmla="*/ 11 w 72"/>
                  <a:gd name="T37" fmla="*/ 42 h 8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72"/>
                  <a:gd name="T58" fmla="*/ 0 h 84"/>
                  <a:gd name="T59" fmla="*/ 72 w 72"/>
                  <a:gd name="T60" fmla="*/ 84 h 84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72" h="84">
                    <a:moveTo>
                      <a:pt x="72" y="45"/>
                    </a:moveTo>
                    <a:lnTo>
                      <a:pt x="66" y="61"/>
                    </a:lnTo>
                    <a:lnTo>
                      <a:pt x="54" y="73"/>
                    </a:lnTo>
                    <a:lnTo>
                      <a:pt x="42" y="84"/>
                    </a:lnTo>
                    <a:lnTo>
                      <a:pt x="36" y="84"/>
                    </a:lnTo>
                    <a:lnTo>
                      <a:pt x="30" y="84"/>
                    </a:lnTo>
                    <a:lnTo>
                      <a:pt x="18" y="78"/>
                    </a:lnTo>
                    <a:lnTo>
                      <a:pt x="6" y="67"/>
                    </a:lnTo>
                    <a:lnTo>
                      <a:pt x="0" y="50"/>
                    </a:lnTo>
                    <a:lnTo>
                      <a:pt x="0" y="39"/>
                    </a:lnTo>
                    <a:lnTo>
                      <a:pt x="0" y="2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6"/>
                    </a:lnTo>
                    <a:lnTo>
                      <a:pt x="72" y="22"/>
                    </a:lnTo>
                    <a:lnTo>
                      <a:pt x="72" y="39"/>
                    </a:lnTo>
                    <a:lnTo>
                      <a:pt x="72" y="45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</p:grpSp>
        <p:grpSp>
          <p:nvGrpSpPr>
            <p:cNvPr id="7" name="Group 66"/>
            <p:cNvGrpSpPr>
              <a:grpSpLocks/>
            </p:cNvGrpSpPr>
            <p:nvPr userDrawn="1"/>
          </p:nvGrpSpPr>
          <p:grpSpPr bwMode="auto">
            <a:xfrm>
              <a:off x="3338572" y="5298398"/>
              <a:ext cx="166325" cy="105273"/>
              <a:chOff x="1592" y="2897"/>
              <a:chExt cx="247" cy="156"/>
            </a:xfrm>
          </p:grpSpPr>
          <p:sp>
            <p:nvSpPr>
              <p:cNvPr id="218" name="Freeform 67"/>
              <p:cNvSpPr>
                <a:spLocks/>
              </p:cNvSpPr>
              <p:nvPr/>
            </p:nvSpPr>
            <p:spPr bwMode="auto">
              <a:xfrm>
                <a:off x="1592" y="2897"/>
                <a:ext cx="247" cy="155"/>
              </a:xfrm>
              <a:custGeom>
                <a:avLst/>
                <a:gdLst>
                  <a:gd name="T0" fmla="*/ 0 w 245"/>
                  <a:gd name="T1" fmla="*/ 156 h 156"/>
                  <a:gd name="T2" fmla="*/ 0 w 245"/>
                  <a:gd name="T3" fmla="*/ 0 h 156"/>
                  <a:gd name="T4" fmla="*/ 245 w 245"/>
                  <a:gd name="T5" fmla="*/ 0 h 156"/>
                  <a:gd name="T6" fmla="*/ 245 w 245"/>
                  <a:gd name="T7" fmla="*/ 156 h 156"/>
                  <a:gd name="T8" fmla="*/ 0 w 245"/>
                  <a:gd name="T9" fmla="*/ 156 h 156"/>
                  <a:gd name="T10" fmla="*/ 0 w 245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6"/>
                  <a:gd name="T20" fmla="*/ 245 w 245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6">
                    <a:moveTo>
                      <a:pt x="0" y="156"/>
                    </a:moveTo>
                    <a:lnTo>
                      <a:pt x="0" y="0"/>
                    </a:lnTo>
                    <a:lnTo>
                      <a:pt x="245" y="0"/>
                    </a:lnTo>
                    <a:lnTo>
                      <a:pt x="245" y="156"/>
                    </a:lnTo>
                    <a:lnTo>
                      <a:pt x="0" y="15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19" name="Freeform 68"/>
              <p:cNvSpPr>
                <a:spLocks/>
              </p:cNvSpPr>
              <p:nvPr/>
            </p:nvSpPr>
            <p:spPr bwMode="auto">
              <a:xfrm>
                <a:off x="1592" y="2897"/>
                <a:ext cx="247" cy="155"/>
              </a:xfrm>
              <a:custGeom>
                <a:avLst/>
                <a:gdLst>
                  <a:gd name="T0" fmla="*/ 0 w 245"/>
                  <a:gd name="T1" fmla="*/ 67 h 156"/>
                  <a:gd name="T2" fmla="*/ 114 w 245"/>
                  <a:gd name="T3" fmla="*/ 67 h 156"/>
                  <a:gd name="T4" fmla="*/ 114 w 245"/>
                  <a:gd name="T5" fmla="*/ 0 h 156"/>
                  <a:gd name="T6" fmla="*/ 137 w 245"/>
                  <a:gd name="T7" fmla="*/ 0 h 156"/>
                  <a:gd name="T8" fmla="*/ 137 w 245"/>
                  <a:gd name="T9" fmla="*/ 67 h 156"/>
                  <a:gd name="T10" fmla="*/ 245 w 245"/>
                  <a:gd name="T11" fmla="*/ 67 h 156"/>
                  <a:gd name="T12" fmla="*/ 245 w 245"/>
                  <a:gd name="T13" fmla="*/ 89 h 156"/>
                  <a:gd name="T14" fmla="*/ 137 w 245"/>
                  <a:gd name="T15" fmla="*/ 89 h 156"/>
                  <a:gd name="T16" fmla="*/ 137 w 245"/>
                  <a:gd name="T17" fmla="*/ 156 h 156"/>
                  <a:gd name="T18" fmla="*/ 114 w 245"/>
                  <a:gd name="T19" fmla="*/ 156 h 156"/>
                  <a:gd name="T20" fmla="*/ 114 w 245"/>
                  <a:gd name="T21" fmla="*/ 89 h 156"/>
                  <a:gd name="T22" fmla="*/ 0 w 245"/>
                  <a:gd name="T23" fmla="*/ 89 h 156"/>
                  <a:gd name="T24" fmla="*/ 0 w 245"/>
                  <a:gd name="T25" fmla="*/ 67 h 156"/>
                  <a:gd name="T26" fmla="*/ 0 w 245"/>
                  <a:gd name="T27" fmla="*/ 67 h 15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45"/>
                  <a:gd name="T43" fmla="*/ 0 h 156"/>
                  <a:gd name="T44" fmla="*/ 245 w 245"/>
                  <a:gd name="T45" fmla="*/ 156 h 15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45" h="156">
                    <a:moveTo>
                      <a:pt x="0" y="67"/>
                    </a:moveTo>
                    <a:lnTo>
                      <a:pt x="114" y="67"/>
                    </a:lnTo>
                    <a:lnTo>
                      <a:pt x="114" y="0"/>
                    </a:lnTo>
                    <a:lnTo>
                      <a:pt x="137" y="0"/>
                    </a:lnTo>
                    <a:lnTo>
                      <a:pt x="137" y="67"/>
                    </a:lnTo>
                    <a:lnTo>
                      <a:pt x="245" y="67"/>
                    </a:lnTo>
                    <a:lnTo>
                      <a:pt x="245" y="89"/>
                    </a:lnTo>
                    <a:lnTo>
                      <a:pt x="137" y="89"/>
                    </a:lnTo>
                    <a:lnTo>
                      <a:pt x="137" y="156"/>
                    </a:lnTo>
                    <a:lnTo>
                      <a:pt x="114" y="156"/>
                    </a:lnTo>
                    <a:lnTo>
                      <a:pt x="114" y="89"/>
                    </a:lnTo>
                    <a:lnTo>
                      <a:pt x="0" y="89"/>
                    </a:lnTo>
                    <a:lnTo>
                      <a:pt x="0" y="67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20" name="Freeform 69"/>
              <p:cNvSpPr>
                <a:spLocks/>
              </p:cNvSpPr>
              <p:nvPr/>
            </p:nvSpPr>
            <p:spPr bwMode="auto">
              <a:xfrm>
                <a:off x="1742" y="2897"/>
                <a:ext cx="67" cy="50"/>
              </a:xfrm>
              <a:custGeom>
                <a:avLst/>
                <a:gdLst>
                  <a:gd name="T0" fmla="*/ 0 w 66"/>
                  <a:gd name="T1" fmla="*/ 0 h 50"/>
                  <a:gd name="T2" fmla="*/ 0 w 66"/>
                  <a:gd name="T3" fmla="*/ 50 h 50"/>
                  <a:gd name="T4" fmla="*/ 66 w 66"/>
                  <a:gd name="T5" fmla="*/ 0 h 50"/>
                  <a:gd name="T6" fmla="*/ 0 w 66"/>
                  <a:gd name="T7" fmla="*/ 0 h 50"/>
                  <a:gd name="T8" fmla="*/ 0 w 66"/>
                  <a:gd name="T9" fmla="*/ 0 h 5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6"/>
                  <a:gd name="T16" fmla="*/ 0 h 50"/>
                  <a:gd name="T17" fmla="*/ 66 w 66"/>
                  <a:gd name="T18" fmla="*/ 50 h 5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6" h="50">
                    <a:moveTo>
                      <a:pt x="0" y="0"/>
                    </a:moveTo>
                    <a:lnTo>
                      <a:pt x="0" y="50"/>
                    </a:lnTo>
                    <a:lnTo>
                      <a:pt x="6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21" name="Freeform 70"/>
              <p:cNvSpPr>
                <a:spLocks/>
              </p:cNvSpPr>
              <p:nvPr/>
            </p:nvSpPr>
            <p:spPr bwMode="auto">
              <a:xfrm>
                <a:off x="1778" y="2913"/>
                <a:ext cx="61" cy="40"/>
              </a:xfrm>
              <a:custGeom>
                <a:avLst/>
                <a:gdLst>
                  <a:gd name="T0" fmla="*/ 0 w 60"/>
                  <a:gd name="T1" fmla="*/ 39 h 39"/>
                  <a:gd name="T2" fmla="*/ 60 w 60"/>
                  <a:gd name="T3" fmla="*/ 39 h 39"/>
                  <a:gd name="T4" fmla="*/ 60 w 60"/>
                  <a:gd name="T5" fmla="*/ 0 h 39"/>
                  <a:gd name="T6" fmla="*/ 0 w 60"/>
                  <a:gd name="T7" fmla="*/ 39 h 39"/>
                  <a:gd name="T8" fmla="*/ 0 w 60"/>
                  <a:gd name="T9" fmla="*/ 39 h 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0"/>
                  <a:gd name="T16" fmla="*/ 0 h 39"/>
                  <a:gd name="T17" fmla="*/ 60 w 60"/>
                  <a:gd name="T18" fmla="*/ 39 h 3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0" h="39">
                    <a:moveTo>
                      <a:pt x="0" y="39"/>
                    </a:moveTo>
                    <a:lnTo>
                      <a:pt x="60" y="39"/>
                    </a:lnTo>
                    <a:lnTo>
                      <a:pt x="60" y="0"/>
                    </a:lnTo>
                    <a:lnTo>
                      <a:pt x="0" y="39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22" name="Freeform 71"/>
              <p:cNvSpPr>
                <a:spLocks/>
              </p:cNvSpPr>
              <p:nvPr/>
            </p:nvSpPr>
            <p:spPr bwMode="auto">
              <a:xfrm>
                <a:off x="1742" y="2897"/>
                <a:ext cx="97" cy="57"/>
              </a:xfrm>
              <a:custGeom>
                <a:avLst/>
                <a:gdLst>
                  <a:gd name="T0" fmla="*/ 0 w 96"/>
                  <a:gd name="T1" fmla="*/ 56 h 56"/>
                  <a:gd name="T2" fmla="*/ 78 w 96"/>
                  <a:gd name="T3" fmla="*/ 0 h 56"/>
                  <a:gd name="T4" fmla="*/ 96 w 96"/>
                  <a:gd name="T5" fmla="*/ 0 h 56"/>
                  <a:gd name="T6" fmla="*/ 18 w 96"/>
                  <a:gd name="T7" fmla="*/ 56 h 56"/>
                  <a:gd name="T8" fmla="*/ 0 w 96"/>
                  <a:gd name="T9" fmla="*/ 56 h 56"/>
                  <a:gd name="T10" fmla="*/ 0 w 96"/>
                  <a:gd name="T11" fmla="*/ 56 h 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6"/>
                  <a:gd name="T19" fmla="*/ 0 h 56"/>
                  <a:gd name="T20" fmla="*/ 96 w 96"/>
                  <a:gd name="T21" fmla="*/ 56 h 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6" h="56">
                    <a:moveTo>
                      <a:pt x="0" y="56"/>
                    </a:moveTo>
                    <a:lnTo>
                      <a:pt x="78" y="0"/>
                    </a:lnTo>
                    <a:lnTo>
                      <a:pt x="96" y="0"/>
                    </a:lnTo>
                    <a:lnTo>
                      <a:pt x="18" y="56"/>
                    </a:lnTo>
                    <a:lnTo>
                      <a:pt x="0" y="56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23" name="Freeform 72"/>
              <p:cNvSpPr>
                <a:spLocks/>
              </p:cNvSpPr>
              <p:nvPr/>
            </p:nvSpPr>
            <p:spPr bwMode="auto">
              <a:xfrm>
                <a:off x="1616" y="2897"/>
                <a:ext cx="77" cy="44"/>
              </a:xfrm>
              <a:custGeom>
                <a:avLst/>
                <a:gdLst>
                  <a:gd name="T0" fmla="*/ 78 w 78"/>
                  <a:gd name="T1" fmla="*/ 0 h 45"/>
                  <a:gd name="T2" fmla="*/ 78 w 78"/>
                  <a:gd name="T3" fmla="*/ 45 h 45"/>
                  <a:gd name="T4" fmla="*/ 0 w 78"/>
                  <a:gd name="T5" fmla="*/ 0 h 45"/>
                  <a:gd name="T6" fmla="*/ 78 w 78"/>
                  <a:gd name="T7" fmla="*/ 0 h 45"/>
                  <a:gd name="T8" fmla="*/ 78 w 78"/>
                  <a:gd name="T9" fmla="*/ 0 h 4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8"/>
                  <a:gd name="T16" fmla="*/ 0 h 45"/>
                  <a:gd name="T17" fmla="*/ 78 w 78"/>
                  <a:gd name="T18" fmla="*/ 45 h 4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8" h="45">
                    <a:moveTo>
                      <a:pt x="78" y="0"/>
                    </a:moveTo>
                    <a:lnTo>
                      <a:pt x="78" y="45"/>
                    </a:lnTo>
                    <a:lnTo>
                      <a:pt x="0" y="0"/>
                    </a:lnTo>
                    <a:lnTo>
                      <a:pt x="78" y="0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24" name="Freeform 73"/>
              <p:cNvSpPr>
                <a:spLocks/>
              </p:cNvSpPr>
              <p:nvPr/>
            </p:nvSpPr>
            <p:spPr bwMode="auto">
              <a:xfrm>
                <a:off x="1592" y="2913"/>
                <a:ext cx="61" cy="40"/>
              </a:xfrm>
              <a:custGeom>
                <a:avLst/>
                <a:gdLst>
                  <a:gd name="T0" fmla="*/ 60 w 60"/>
                  <a:gd name="T1" fmla="*/ 39 h 39"/>
                  <a:gd name="T2" fmla="*/ 0 w 60"/>
                  <a:gd name="T3" fmla="*/ 39 h 39"/>
                  <a:gd name="T4" fmla="*/ 0 w 60"/>
                  <a:gd name="T5" fmla="*/ 0 h 39"/>
                  <a:gd name="T6" fmla="*/ 60 w 60"/>
                  <a:gd name="T7" fmla="*/ 39 h 39"/>
                  <a:gd name="T8" fmla="*/ 60 w 60"/>
                  <a:gd name="T9" fmla="*/ 39 h 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0"/>
                  <a:gd name="T16" fmla="*/ 0 h 39"/>
                  <a:gd name="T17" fmla="*/ 60 w 60"/>
                  <a:gd name="T18" fmla="*/ 39 h 3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0" h="39">
                    <a:moveTo>
                      <a:pt x="60" y="39"/>
                    </a:moveTo>
                    <a:lnTo>
                      <a:pt x="0" y="39"/>
                    </a:lnTo>
                    <a:lnTo>
                      <a:pt x="0" y="0"/>
                    </a:lnTo>
                    <a:lnTo>
                      <a:pt x="60" y="39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25" name="Freeform 74"/>
              <p:cNvSpPr>
                <a:spLocks/>
              </p:cNvSpPr>
              <p:nvPr/>
            </p:nvSpPr>
            <p:spPr bwMode="auto">
              <a:xfrm>
                <a:off x="1592" y="2897"/>
                <a:ext cx="95" cy="57"/>
              </a:xfrm>
              <a:custGeom>
                <a:avLst/>
                <a:gdLst>
                  <a:gd name="T0" fmla="*/ 96 w 96"/>
                  <a:gd name="T1" fmla="*/ 56 h 56"/>
                  <a:gd name="T2" fmla="*/ 0 w 96"/>
                  <a:gd name="T3" fmla="*/ 0 h 56"/>
                  <a:gd name="T4" fmla="*/ 6 w 96"/>
                  <a:gd name="T5" fmla="*/ 11 h 56"/>
                  <a:gd name="T6" fmla="*/ 78 w 96"/>
                  <a:gd name="T7" fmla="*/ 56 h 56"/>
                  <a:gd name="T8" fmla="*/ 96 w 96"/>
                  <a:gd name="T9" fmla="*/ 56 h 56"/>
                  <a:gd name="T10" fmla="*/ 96 w 96"/>
                  <a:gd name="T11" fmla="*/ 56 h 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6"/>
                  <a:gd name="T19" fmla="*/ 0 h 56"/>
                  <a:gd name="T20" fmla="*/ 96 w 96"/>
                  <a:gd name="T21" fmla="*/ 56 h 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6" h="56">
                    <a:moveTo>
                      <a:pt x="96" y="56"/>
                    </a:moveTo>
                    <a:lnTo>
                      <a:pt x="0" y="0"/>
                    </a:lnTo>
                    <a:lnTo>
                      <a:pt x="6" y="11"/>
                    </a:lnTo>
                    <a:lnTo>
                      <a:pt x="78" y="56"/>
                    </a:lnTo>
                    <a:lnTo>
                      <a:pt x="96" y="56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26" name="Freeform 75"/>
              <p:cNvSpPr>
                <a:spLocks/>
              </p:cNvSpPr>
              <p:nvPr/>
            </p:nvSpPr>
            <p:spPr bwMode="auto">
              <a:xfrm>
                <a:off x="1742" y="3008"/>
                <a:ext cx="73" cy="44"/>
              </a:xfrm>
              <a:custGeom>
                <a:avLst/>
                <a:gdLst>
                  <a:gd name="T0" fmla="*/ 0 w 72"/>
                  <a:gd name="T1" fmla="*/ 44 h 44"/>
                  <a:gd name="T2" fmla="*/ 0 w 72"/>
                  <a:gd name="T3" fmla="*/ 0 h 44"/>
                  <a:gd name="T4" fmla="*/ 72 w 72"/>
                  <a:gd name="T5" fmla="*/ 44 h 44"/>
                  <a:gd name="T6" fmla="*/ 0 w 72"/>
                  <a:gd name="T7" fmla="*/ 44 h 44"/>
                  <a:gd name="T8" fmla="*/ 0 w 72"/>
                  <a:gd name="T9" fmla="*/ 44 h 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2"/>
                  <a:gd name="T16" fmla="*/ 0 h 44"/>
                  <a:gd name="T17" fmla="*/ 72 w 72"/>
                  <a:gd name="T18" fmla="*/ 44 h 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2" h="44">
                    <a:moveTo>
                      <a:pt x="0" y="44"/>
                    </a:moveTo>
                    <a:lnTo>
                      <a:pt x="0" y="0"/>
                    </a:lnTo>
                    <a:lnTo>
                      <a:pt x="72" y="44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27" name="Freeform 76"/>
              <p:cNvSpPr>
                <a:spLocks/>
              </p:cNvSpPr>
              <p:nvPr/>
            </p:nvSpPr>
            <p:spPr bwMode="auto">
              <a:xfrm>
                <a:off x="1778" y="2998"/>
                <a:ext cx="61" cy="38"/>
              </a:xfrm>
              <a:custGeom>
                <a:avLst/>
                <a:gdLst>
                  <a:gd name="T0" fmla="*/ 0 w 60"/>
                  <a:gd name="T1" fmla="*/ 0 h 39"/>
                  <a:gd name="T2" fmla="*/ 60 w 60"/>
                  <a:gd name="T3" fmla="*/ 0 h 39"/>
                  <a:gd name="T4" fmla="*/ 60 w 60"/>
                  <a:gd name="T5" fmla="*/ 39 h 39"/>
                  <a:gd name="T6" fmla="*/ 0 w 60"/>
                  <a:gd name="T7" fmla="*/ 0 h 39"/>
                  <a:gd name="T8" fmla="*/ 0 w 60"/>
                  <a:gd name="T9" fmla="*/ 0 h 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0"/>
                  <a:gd name="T16" fmla="*/ 0 h 39"/>
                  <a:gd name="T17" fmla="*/ 60 w 60"/>
                  <a:gd name="T18" fmla="*/ 39 h 3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0" h="39">
                    <a:moveTo>
                      <a:pt x="0" y="0"/>
                    </a:moveTo>
                    <a:lnTo>
                      <a:pt x="60" y="0"/>
                    </a:lnTo>
                    <a:lnTo>
                      <a:pt x="60" y="3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28" name="Freeform 77"/>
              <p:cNvSpPr>
                <a:spLocks/>
              </p:cNvSpPr>
              <p:nvPr/>
            </p:nvSpPr>
            <p:spPr bwMode="auto">
              <a:xfrm>
                <a:off x="1754" y="2998"/>
                <a:ext cx="85" cy="55"/>
              </a:xfrm>
              <a:custGeom>
                <a:avLst/>
                <a:gdLst>
                  <a:gd name="T0" fmla="*/ 0 w 84"/>
                  <a:gd name="T1" fmla="*/ 0 h 55"/>
                  <a:gd name="T2" fmla="*/ 84 w 84"/>
                  <a:gd name="T3" fmla="*/ 55 h 55"/>
                  <a:gd name="T4" fmla="*/ 84 w 84"/>
                  <a:gd name="T5" fmla="*/ 44 h 55"/>
                  <a:gd name="T6" fmla="*/ 18 w 84"/>
                  <a:gd name="T7" fmla="*/ 0 h 55"/>
                  <a:gd name="T8" fmla="*/ 0 w 84"/>
                  <a:gd name="T9" fmla="*/ 0 h 55"/>
                  <a:gd name="T10" fmla="*/ 0 w 84"/>
                  <a:gd name="T11" fmla="*/ 0 h 5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4"/>
                  <a:gd name="T19" fmla="*/ 0 h 55"/>
                  <a:gd name="T20" fmla="*/ 84 w 84"/>
                  <a:gd name="T21" fmla="*/ 55 h 5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4" h="55">
                    <a:moveTo>
                      <a:pt x="0" y="0"/>
                    </a:moveTo>
                    <a:lnTo>
                      <a:pt x="84" y="55"/>
                    </a:lnTo>
                    <a:lnTo>
                      <a:pt x="84" y="44"/>
                    </a:lnTo>
                    <a:lnTo>
                      <a:pt x="1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29" name="Freeform 78"/>
              <p:cNvSpPr>
                <a:spLocks/>
              </p:cNvSpPr>
              <p:nvPr/>
            </p:nvSpPr>
            <p:spPr bwMode="auto">
              <a:xfrm>
                <a:off x="1622" y="3002"/>
                <a:ext cx="71" cy="50"/>
              </a:xfrm>
              <a:custGeom>
                <a:avLst/>
                <a:gdLst>
                  <a:gd name="T0" fmla="*/ 72 w 72"/>
                  <a:gd name="T1" fmla="*/ 50 h 50"/>
                  <a:gd name="T2" fmla="*/ 72 w 72"/>
                  <a:gd name="T3" fmla="*/ 0 h 50"/>
                  <a:gd name="T4" fmla="*/ 0 w 72"/>
                  <a:gd name="T5" fmla="*/ 50 h 50"/>
                  <a:gd name="T6" fmla="*/ 72 w 72"/>
                  <a:gd name="T7" fmla="*/ 50 h 50"/>
                  <a:gd name="T8" fmla="*/ 72 w 72"/>
                  <a:gd name="T9" fmla="*/ 50 h 5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2"/>
                  <a:gd name="T16" fmla="*/ 0 h 50"/>
                  <a:gd name="T17" fmla="*/ 72 w 72"/>
                  <a:gd name="T18" fmla="*/ 50 h 5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2" h="50">
                    <a:moveTo>
                      <a:pt x="72" y="50"/>
                    </a:moveTo>
                    <a:lnTo>
                      <a:pt x="72" y="0"/>
                    </a:lnTo>
                    <a:lnTo>
                      <a:pt x="0" y="50"/>
                    </a:lnTo>
                    <a:lnTo>
                      <a:pt x="72" y="50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30" name="Freeform 79"/>
              <p:cNvSpPr>
                <a:spLocks/>
              </p:cNvSpPr>
              <p:nvPr/>
            </p:nvSpPr>
            <p:spPr bwMode="auto">
              <a:xfrm>
                <a:off x="1592" y="2998"/>
                <a:ext cx="55" cy="38"/>
              </a:xfrm>
              <a:custGeom>
                <a:avLst/>
                <a:gdLst>
                  <a:gd name="T0" fmla="*/ 54 w 54"/>
                  <a:gd name="T1" fmla="*/ 0 h 39"/>
                  <a:gd name="T2" fmla="*/ 0 w 54"/>
                  <a:gd name="T3" fmla="*/ 0 h 39"/>
                  <a:gd name="T4" fmla="*/ 0 w 54"/>
                  <a:gd name="T5" fmla="*/ 39 h 39"/>
                  <a:gd name="T6" fmla="*/ 54 w 54"/>
                  <a:gd name="T7" fmla="*/ 0 h 39"/>
                  <a:gd name="T8" fmla="*/ 54 w 54"/>
                  <a:gd name="T9" fmla="*/ 0 h 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4"/>
                  <a:gd name="T16" fmla="*/ 0 h 39"/>
                  <a:gd name="T17" fmla="*/ 54 w 54"/>
                  <a:gd name="T18" fmla="*/ 39 h 3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4" h="39">
                    <a:moveTo>
                      <a:pt x="54" y="0"/>
                    </a:moveTo>
                    <a:lnTo>
                      <a:pt x="0" y="0"/>
                    </a:lnTo>
                    <a:lnTo>
                      <a:pt x="0" y="39"/>
                    </a:lnTo>
                    <a:lnTo>
                      <a:pt x="54" y="0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31" name="Freeform 80"/>
              <p:cNvSpPr>
                <a:spLocks/>
              </p:cNvSpPr>
              <p:nvPr/>
            </p:nvSpPr>
            <p:spPr bwMode="auto">
              <a:xfrm>
                <a:off x="1598" y="2998"/>
                <a:ext cx="95" cy="55"/>
              </a:xfrm>
              <a:custGeom>
                <a:avLst/>
                <a:gdLst>
                  <a:gd name="T0" fmla="*/ 96 w 96"/>
                  <a:gd name="T1" fmla="*/ 0 h 55"/>
                  <a:gd name="T2" fmla="*/ 18 w 96"/>
                  <a:gd name="T3" fmla="*/ 55 h 55"/>
                  <a:gd name="T4" fmla="*/ 0 w 96"/>
                  <a:gd name="T5" fmla="*/ 55 h 55"/>
                  <a:gd name="T6" fmla="*/ 78 w 96"/>
                  <a:gd name="T7" fmla="*/ 0 h 55"/>
                  <a:gd name="T8" fmla="*/ 96 w 96"/>
                  <a:gd name="T9" fmla="*/ 0 h 55"/>
                  <a:gd name="T10" fmla="*/ 96 w 96"/>
                  <a:gd name="T11" fmla="*/ 0 h 5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6"/>
                  <a:gd name="T19" fmla="*/ 0 h 55"/>
                  <a:gd name="T20" fmla="*/ 96 w 96"/>
                  <a:gd name="T21" fmla="*/ 55 h 5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6" h="55">
                    <a:moveTo>
                      <a:pt x="96" y="0"/>
                    </a:moveTo>
                    <a:lnTo>
                      <a:pt x="18" y="55"/>
                    </a:lnTo>
                    <a:lnTo>
                      <a:pt x="0" y="55"/>
                    </a:lnTo>
                    <a:lnTo>
                      <a:pt x="78" y="0"/>
                    </a:lnTo>
                    <a:lnTo>
                      <a:pt x="96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32" name="Freeform 81"/>
              <p:cNvSpPr>
                <a:spLocks/>
              </p:cNvSpPr>
              <p:nvPr/>
            </p:nvSpPr>
            <p:spPr bwMode="auto">
              <a:xfrm>
                <a:off x="1592" y="2897"/>
                <a:ext cx="247" cy="155"/>
              </a:xfrm>
              <a:custGeom>
                <a:avLst/>
                <a:gdLst>
                  <a:gd name="T0" fmla="*/ 245 w 245"/>
                  <a:gd name="T1" fmla="*/ 156 h 156"/>
                  <a:gd name="T2" fmla="*/ 245 w 245"/>
                  <a:gd name="T3" fmla="*/ 0 h 156"/>
                  <a:gd name="T4" fmla="*/ 0 w 245"/>
                  <a:gd name="T5" fmla="*/ 0 h 156"/>
                  <a:gd name="T6" fmla="*/ 0 w 245"/>
                  <a:gd name="T7" fmla="*/ 156 h 156"/>
                  <a:gd name="T8" fmla="*/ 245 w 245"/>
                  <a:gd name="T9" fmla="*/ 156 h 156"/>
                  <a:gd name="T10" fmla="*/ 245 w 245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6"/>
                  <a:gd name="T20" fmla="*/ 245 w 245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6">
                    <a:moveTo>
                      <a:pt x="245" y="156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5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</p:grpSp>
        <p:grpSp>
          <p:nvGrpSpPr>
            <p:cNvPr id="8" name="Group 82"/>
            <p:cNvGrpSpPr>
              <a:grpSpLocks/>
            </p:cNvGrpSpPr>
            <p:nvPr userDrawn="1"/>
          </p:nvGrpSpPr>
          <p:grpSpPr bwMode="auto">
            <a:xfrm>
              <a:off x="2910190" y="5298398"/>
              <a:ext cx="164629" cy="104602"/>
              <a:chOff x="1778" y="2004"/>
              <a:chExt cx="246" cy="156"/>
            </a:xfrm>
          </p:grpSpPr>
          <p:sp>
            <p:nvSpPr>
              <p:cNvPr id="215" name="Freeform 83"/>
              <p:cNvSpPr>
                <a:spLocks/>
              </p:cNvSpPr>
              <p:nvPr/>
            </p:nvSpPr>
            <p:spPr bwMode="auto">
              <a:xfrm>
                <a:off x="1778" y="2004"/>
                <a:ext cx="246" cy="156"/>
              </a:xfrm>
              <a:custGeom>
                <a:avLst/>
                <a:gdLst>
                  <a:gd name="T0" fmla="*/ 1573 w 239"/>
                  <a:gd name="T1" fmla="*/ 2942 h 151"/>
                  <a:gd name="T2" fmla="*/ 1573 w 239"/>
                  <a:gd name="T3" fmla="*/ 0 h 151"/>
                  <a:gd name="T4" fmla="*/ 0 w 239"/>
                  <a:gd name="T5" fmla="*/ 0 h 151"/>
                  <a:gd name="T6" fmla="*/ 0 w 239"/>
                  <a:gd name="T7" fmla="*/ 2942 h 151"/>
                  <a:gd name="T8" fmla="*/ 1573 w 239"/>
                  <a:gd name="T9" fmla="*/ 2942 h 151"/>
                  <a:gd name="T10" fmla="*/ 1573 w 239"/>
                  <a:gd name="T11" fmla="*/ 2942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9"/>
                  <a:gd name="T19" fmla="*/ 0 h 151"/>
                  <a:gd name="T20" fmla="*/ 239 w 239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9" h="151">
                    <a:moveTo>
                      <a:pt x="239" y="151"/>
                    </a:moveTo>
                    <a:lnTo>
                      <a:pt x="239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239" y="151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16" name="Freeform 84"/>
              <p:cNvSpPr>
                <a:spLocks/>
              </p:cNvSpPr>
              <p:nvPr/>
            </p:nvSpPr>
            <p:spPr bwMode="auto">
              <a:xfrm>
                <a:off x="1845" y="2026"/>
                <a:ext cx="120" cy="118"/>
              </a:xfrm>
              <a:custGeom>
                <a:avLst/>
                <a:gdLst>
                  <a:gd name="T0" fmla="*/ 77 w 119"/>
                  <a:gd name="T1" fmla="*/ 78 h 117"/>
                  <a:gd name="T2" fmla="*/ 119 w 119"/>
                  <a:gd name="T3" fmla="*/ 78 h 117"/>
                  <a:gd name="T4" fmla="*/ 119 w 119"/>
                  <a:gd name="T5" fmla="*/ 44 h 117"/>
                  <a:gd name="T6" fmla="*/ 77 w 119"/>
                  <a:gd name="T7" fmla="*/ 44 h 117"/>
                  <a:gd name="T8" fmla="*/ 77 w 119"/>
                  <a:gd name="T9" fmla="*/ 0 h 117"/>
                  <a:gd name="T10" fmla="*/ 42 w 119"/>
                  <a:gd name="T11" fmla="*/ 0 h 117"/>
                  <a:gd name="T12" fmla="*/ 42 w 119"/>
                  <a:gd name="T13" fmla="*/ 44 h 117"/>
                  <a:gd name="T14" fmla="*/ 0 w 119"/>
                  <a:gd name="T15" fmla="*/ 44 h 117"/>
                  <a:gd name="T16" fmla="*/ 0 w 119"/>
                  <a:gd name="T17" fmla="*/ 78 h 117"/>
                  <a:gd name="T18" fmla="*/ 42 w 119"/>
                  <a:gd name="T19" fmla="*/ 78 h 117"/>
                  <a:gd name="T20" fmla="*/ 42 w 119"/>
                  <a:gd name="T21" fmla="*/ 117 h 117"/>
                  <a:gd name="T22" fmla="*/ 77 w 119"/>
                  <a:gd name="T23" fmla="*/ 117 h 117"/>
                  <a:gd name="T24" fmla="*/ 77 w 119"/>
                  <a:gd name="T25" fmla="*/ 78 h 117"/>
                  <a:gd name="T26" fmla="*/ 77 w 119"/>
                  <a:gd name="T27" fmla="*/ 78 h 11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19"/>
                  <a:gd name="T43" fmla="*/ 0 h 117"/>
                  <a:gd name="T44" fmla="*/ 119 w 119"/>
                  <a:gd name="T45" fmla="*/ 117 h 117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19" h="117">
                    <a:moveTo>
                      <a:pt x="77" y="78"/>
                    </a:moveTo>
                    <a:lnTo>
                      <a:pt x="119" y="78"/>
                    </a:lnTo>
                    <a:lnTo>
                      <a:pt x="119" y="44"/>
                    </a:lnTo>
                    <a:lnTo>
                      <a:pt x="77" y="44"/>
                    </a:lnTo>
                    <a:lnTo>
                      <a:pt x="77" y="0"/>
                    </a:lnTo>
                    <a:lnTo>
                      <a:pt x="42" y="0"/>
                    </a:lnTo>
                    <a:lnTo>
                      <a:pt x="42" y="44"/>
                    </a:lnTo>
                    <a:lnTo>
                      <a:pt x="0" y="44"/>
                    </a:lnTo>
                    <a:lnTo>
                      <a:pt x="0" y="78"/>
                    </a:lnTo>
                    <a:lnTo>
                      <a:pt x="42" y="78"/>
                    </a:lnTo>
                    <a:lnTo>
                      <a:pt x="42" y="117"/>
                    </a:lnTo>
                    <a:lnTo>
                      <a:pt x="77" y="117"/>
                    </a:lnTo>
                    <a:lnTo>
                      <a:pt x="77" y="7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17" name="Freeform 85"/>
              <p:cNvSpPr>
                <a:spLocks/>
              </p:cNvSpPr>
              <p:nvPr/>
            </p:nvSpPr>
            <p:spPr bwMode="auto">
              <a:xfrm>
                <a:off x="1778" y="2004"/>
                <a:ext cx="246" cy="156"/>
              </a:xfrm>
              <a:custGeom>
                <a:avLst/>
                <a:gdLst>
                  <a:gd name="T0" fmla="*/ 245 w 245"/>
                  <a:gd name="T1" fmla="*/ 157 h 157"/>
                  <a:gd name="T2" fmla="*/ 245 w 245"/>
                  <a:gd name="T3" fmla="*/ 0 h 157"/>
                  <a:gd name="T4" fmla="*/ 0 w 245"/>
                  <a:gd name="T5" fmla="*/ 0 h 157"/>
                  <a:gd name="T6" fmla="*/ 0 w 245"/>
                  <a:gd name="T7" fmla="*/ 157 h 157"/>
                  <a:gd name="T8" fmla="*/ 245 w 245"/>
                  <a:gd name="T9" fmla="*/ 157 h 157"/>
                  <a:gd name="T10" fmla="*/ 245 w 245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7"/>
                  <a:gd name="T20" fmla="*/ 245 w 245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7">
                    <a:moveTo>
                      <a:pt x="245" y="157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5" y="15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</p:grpSp>
        <p:grpSp>
          <p:nvGrpSpPr>
            <p:cNvPr id="9" name="Group 86"/>
            <p:cNvGrpSpPr>
              <a:grpSpLocks/>
            </p:cNvGrpSpPr>
            <p:nvPr userDrawn="1"/>
          </p:nvGrpSpPr>
          <p:grpSpPr bwMode="auto">
            <a:xfrm>
              <a:off x="2698061" y="5298398"/>
              <a:ext cx="164271" cy="105273"/>
              <a:chOff x="1592" y="2143"/>
              <a:chExt cx="247" cy="156"/>
            </a:xfrm>
          </p:grpSpPr>
          <p:sp>
            <p:nvSpPr>
              <p:cNvPr id="209" name="Freeform 87"/>
              <p:cNvSpPr>
                <a:spLocks/>
              </p:cNvSpPr>
              <p:nvPr/>
            </p:nvSpPr>
            <p:spPr bwMode="auto">
              <a:xfrm>
                <a:off x="1592" y="2143"/>
                <a:ext cx="246" cy="155"/>
              </a:xfrm>
              <a:custGeom>
                <a:avLst/>
                <a:gdLst>
                  <a:gd name="T0" fmla="*/ 245 w 245"/>
                  <a:gd name="T1" fmla="*/ 156 h 156"/>
                  <a:gd name="T2" fmla="*/ 245 w 245"/>
                  <a:gd name="T3" fmla="*/ 0 h 156"/>
                  <a:gd name="T4" fmla="*/ 0 w 245"/>
                  <a:gd name="T5" fmla="*/ 0 h 156"/>
                  <a:gd name="T6" fmla="*/ 0 w 245"/>
                  <a:gd name="T7" fmla="*/ 156 h 156"/>
                  <a:gd name="T8" fmla="*/ 245 w 245"/>
                  <a:gd name="T9" fmla="*/ 156 h 156"/>
                  <a:gd name="T10" fmla="*/ 245 w 245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6"/>
                  <a:gd name="T20" fmla="*/ 245 w 245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6">
                    <a:moveTo>
                      <a:pt x="245" y="156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5" y="15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10" name="Freeform 88"/>
              <p:cNvSpPr>
                <a:spLocks/>
              </p:cNvSpPr>
              <p:nvPr/>
            </p:nvSpPr>
            <p:spPr bwMode="auto">
              <a:xfrm>
                <a:off x="1592" y="2143"/>
                <a:ext cx="66" cy="67"/>
              </a:xfrm>
              <a:custGeom>
                <a:avLst/>
                <a:gdLst>
                  <a:gd name="T0" fmla="*/ 66 w 66"/>
                  <a:gd name="T1" fmla="*/ 0 h 67"/>
                  <a:gd name="T2" fmla="*/ 0 w 66"/>
                  <a:gd name="T3" fmla="*/ 0 h 67"/>
                  <a:gd name="T4" fmla="*/ 0 w 66"/>
                  <a:gd name="T5" fmla="*/ 67 h 67"/>
                  <a:gd name="T6" fmla="*/ 66 w 66"/>
                  <a:gd name="T7" fmla="*/ 67 h 67"/>
                  <a:gd name="T8" fmla="*/ 66 w 66"/>
                  <a:gd name="T9" fmla="*/ 0 h 67"/>
                  <a:gd name="T10" fmla="*/ 66 w 66"/>
                  <a:gd name="T11" fmla="*/ 0 h 6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6"/>
                  <a:gd name="T19" fmla="*/ 0 h 67"/>
                  <a:gd name="T20" fmla="*/ 66 w 66"/>
                  <a:gd name="T21" fmla="*/ 67 h 6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6" h="67">
                    <a:moveTo>
                      <a:pt x="66" y="0"/>
                    </a:moveTo>
                    <a:lnTo>
                      <a:pt x="0" y="0"/>
                    </a:lnTo>
                    <a:lnTo>
                      <a:pt x="0" y="67"/>
                    </a:lnTo>
                    <a:lnTo>
                      <a:pt x="66" y="67"/>
                    </a:lnTo>
                    <a:lnTo>
                      <a:pt x="66" y="0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11" name="Freeform 89"/>
              <p:cNvSpPr>
                <a:spLocks/>
              </p:cNvSpPr>
              <p:nvPr/>
            </p:nvSpPr>
            <p:spPr bwMode="auto">
              <a:xfrm>
                <a:off x="1592" y="2238"/>
                <a:ext cx="66" cy="61"/>
              </a:xfrm>
              <a:custGeom>
                <a:avLst/>
                <a:gdLst>
                  <a:gd name="T0" fmla="*/ 0 w 66"/>
                  <a:gd name="T1" fmla="*/ 0 h 61"/>
                  <a:gd name="T2" fmla="*/ 0 w 66"/>
                  <a:gd name="T3" fmla="*/ 61 h 61"/>
                  <a:gd name="T4" fmla="*/ 66 w 66"/>
                  <a:gd name="T5" fmla="*/ 61 h 61"/>
                  <a:gd name="T6" fmla="*/ 66 w 66"/>
                  <a:gd name="T7" fmla="*/ 0 h 61"/>
                  <a:gd name="T8" fmla="*/ 0 w 66"/>
                  <a:gd name="T9" fmla="*/ 0 h 61"/>
                  <a:gd name="T10" fmla="*/ 0 w 66"/>
                  <a:gd name="T11" fmla="*/ 0 h 6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6"/>
                  <a:gd name="T19" fmla="*/ 0 h 61"/>
                  <a:gd name="T20" fmla="*/ 66 w 66"/>
                  <a:gd name="T21" fmla="*/ 61 h 6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6" h="61">
                    <a:moveTo>
                      <a:pt x="0" y="0"/>
                    </a:moveTo>
                    <a:lnTo>
                      <a:pt x="0" y="61"/>
                    </a:lnTo>
                    <a:lnTo>
                      <a:pt x="66" y="61"/>
                    </a:lnTo>
                    <a:lnTo>
                      <a:pt x="6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12" name="Freeform 90"/>
              <p:cNvSpPr>
                <a:spLocks/>
              </p:cNvSpPr>
              <p:nvPr/>
            </p:nvSpPr>
            <p:spPr bwMode="auto">
              <a:xfrm>
                <a:off x="1689" y="2238"/>
                <a:ext cx="150" cy="61"/>
              </a:xfrm>
              <a:custGeom>
                <a:avLst/>
                <a:gdLst>
                  <a:gd name="T0" fmla="*/ 0 w 149"/>
                  <a:gd name="T1" fmla="*/ 61 h 61"/>
                  <a:gd name="T2" fmla="*/ 149 w 149"/>
                  <a:gd name="T3" fmla="*/ 61 h 61"/>
                  <a:gd name="T4" fmla="*/ 149 w 149"/>
                  <a:gd name="T5" fmla="*/ 0 h 61"/>
                  <a:gd name="T6" fmla="*/ 0 w 149"/>
                  <a:gd name="T7" fmla="*/ 0 h 61"/>
                  <a:gd name="T8" fmla="*/ 0 w 149"/>
                  <a:gd name="T9" fmla="*/ 61 h 61"/>
                  <a:gd name="T10" fmla="*/ 0 w 149"/>
                  <a:gd name="T11" fmla="*/ 61 h 6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9"/>
                  <a:gd name="T19" fmla="*/ 0 h 61"/>
                  <a:gd name="T20" fmla="*/ 149 w 149"/>
                  <a:gd name="T21" fmla="*/ 61 h 6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9" h="61">
                    <a:moveTo>
                      <a:pt x="0" y="61"/>
                    </a:moveTo>
                    <a:lnTo>
                      <a:pt x="149" y="61"/>
                    </a:lnTo>
                    <a:lnTo>
                      <a:pt x="149" y="0"/>
                    </a:lnTo>
                    <a:lnTo>
                      <a:pt x="0" y="0"/>
                    </a:lnTo>
                    <a:lnTo>
                      <a:pt x="0" y="61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13" name="Freeform 91"/>
              <p:cNvSpPr>
                <a:spLocks/>
              </p:cNvSpPr>
              <p:nvPr/>
            </p:nvSpPr>
            <p:spPr bwMode="auto">
              <a:xfrm>
                <a:off x="1689" y="2143"/>
                <a:ext cx="150" cy="67"/>
              </a:xfrm>
              <a:custGeom>
                <a:avLst/>
                <a:gdLst>
                  <a:gd name="T0" fmla="*/ 0 w 149"/>
                  <a:gd name="T1" fmla="*/ 0 h 67"/>
                  <a:gd name="T2" fmla="*/ 0 w 149"/>
                  <a:gd name="T3" fmla="*/ 67 h 67"/>
                  <a:gd name="T4" fmla="*/ 149 w 149"/>
                  <a:gd name="T5" fmla="*/ 67 h 67"/>
                  <a:gd name="T6" fmla="*/ 149 w 149"/>
                  <a:gd name="T7" fmla="*/ 0 h 67"/>
                  <a:gd name="T8" fmla="*/ 0 w 149"/>
                  <a:gd name="T9" fmla="*/ 0 h 67"/>
                  <a:gd name="T10" fmla="*/ 0 w 149"/>
                  <a:gd name="T11" fmla="*/ 0 h 6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9"/>
                  <a:gd name="T19" fmla="*/ 0 h 67"/>
                  <a:gd name="T20" fmla="*/ 149 w 149"/>
                  <a:gd name="T21" fmla="*/ 67 h 6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9" h="67">
                    <a:moveTo>
                      <a:pt x="0" y="0"/>
                    </a:moveTo>
                    <a:lnTo>
                      <a:pt x="0" y="67"/>
                    </a:lnTo>
                    <a:lnTo>
                      <a:pt x="149" y="67"/>
                    </a:lnTo>
                    <a:lnTo>
                      <a:pt x="14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14" name="Freeform 92"/>
              <p:cNvSpPr>
                <a:spLocks/>
              </p:cNvSpPr>
              <p:nvPr/>
            </p:nvSpPr>
            <p:spPr bwMode="auto">
              <a:xfrm>
                <a:off x="1592" y="2143"/>
                <a:ext cx="246" cy="155"/>
              </a:xfrm>
              <a:custGeom>
                <a:avLst/>
                <a:gdLst>
                  <a:gd name="T0" fmla="*/ 245 w 245"/>
                  <a:gd name="T1" fmla="*/ 156 h 156"/>
                  <a:gd name="T2" fmla="*/ 245 w 245"/>
                  <a:gd name="T3" fmla="*/ 0 h 156"/>
                  <a:gd name="T4" fmla="*/ 0 w 245"/>
                  <a:gd name="T5" fmla="*/ 0 h 156"/>
                  <a:gd name="T6" fmla="*/ 0 w 245"/>
                  <a:gd name="T7" fmla="*/ 156 h 156"/>
                  <a:gd name="T8" fmla="*/ 245 w 245"/>
                  <a:gd name="T9" fmla="*/ 156 h 156"/>
                  <a:gd name="T10" fmla="*/ 245 w 245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6"/>
                  <a:gd name="T20" fmla="*/ 245 w 245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6">
                    <a:moveTo>
                      <a:pt x="245" y="156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5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</p:grpSp>
        <p:grpSp>
          <p:nvGrpSpPr>
            <p:cNvPr id="10" name="Group 93"/>
            <p:cNvGrpSpPr>
              <a:grpSpLocks/>
            </p:cNvGrpSpPr>
            <p:nvPr userDrawn="1"/>
          </p:nvGrpSpPr>
          <p:grpSpPr bwMode="auto">
            <a:xfrm>
              <a:off x="2486912" y="5298398"/>
              <a:ext cx="163291" cy="105273"/>
              <a:chOff x="1593" y="1897"/>
              <a:chExt cx="244" cy="157"/>
            </a:xfrm>
          </p:grpSpPr>
          <p:sp>
            <p:nvSpPr>
              <p:cNvPr id="205" name="Freeform 94"/>
              <p:cNvSpPr>
                <a:spLocks/>
              </p:cNvSpPr>
              <p:nvPr/>
            </p:nvSpPr>
            <p:spPr bwMode="auto">
              <a:xfrm>
                <a:off x="1593" y="1897"/>
                <a:ext cx="244" cy="156"/>
              </a:xfrm>
              <a:custGeom>
                <a:avLst/>
                <a:gdLst>
                  <a:gd name="T0" fmla="*/ 245 w 245"/>
                  <a:gd name="T1" fmla="*/ 157 h 157"/>
                  <a:gd name="T2" fmla="*/ 245 w 245"/>
                  <a:gd name="T3" fmla="*/ 0 h 157"/>
                  <a:gd name="T4" fmla="*/ 0 w 245"/>
                  <a:gd name="T5" fmla="*/ 0 h 157"/>
                  <a:gd name="T6" fmla="*/ 0 w 245"/>
                  <a:gd name="T7" fmla="*/ 157 h 157"/>
                  <a:gd name="T8" fmla="*/ 245 w 245"/>
                  <a:gd name="T9" fmla="*/ 157 h 157"/>
                  <a:gd name="T10" fmla="*/ 245 w 245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7"/>
                  <a:gd name="T20" fmla="*/ 245 w 245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7">
                    <a:moveTo>
                      <a:pt x="245" y="157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5" y="157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06" name="Freeform 95"/>
              <p:cNvSpPr>
                <a:spLocks/>
              </p:cNvSpPr>
              <p:nvPr/>
            </p:nvSpPr>
            <p:spPr bwMode="auto">
              <a:xfrm>
                <a:off x="1593" y="1897"/>
                <a:ext cx="244" cy="47"/>
              </a:xfrm>
              <a:custGeom>
                <a:avLst/>
                <a:gdLst>
                  <a:gd name="T0" fmla="*/ 245 w 245"/>
                  <a:gd name="T1" fmla="*/ 45 h 45"/>
                  <a:gd name="T2" fmla="*/ 245 w 245"/>
                  <a:gd name="T3" fmla="*/ 0 h 45"/>
                  <a:gd name="T4" fmla="*/ 0 w 245"/>
                  <a:gd name="T5" fmla="*/ 0 h 45"/>
                  <a:gd name="T6" fmla="*/ 0 w 245"/>
                  <a:gd name="T7" fmla="*/ 45 h 45"/>
                  <a:gd name="T8" fmla="*/ 245 w 245"/>
                  <a:gd name="T9" fmla="*/ 45 h 45"/>
                  <a:gd name="T10" fmla="*/ 245 w 245"/>
                  <a:gd name="T11" fmla="*/ 45 h 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45"/>
                  <a:gd name="T20" fmla="*/ 245 w 245"/>
                  <a:gd name="T21" fmla="*/ 45 h 4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45">
                    <a:moveTo>
                      <a:pt x="245" y="45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45"/>
                    </a:lnTo>
                    <a:lnTo>
                      <a:pt x="245" y="4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07" name="Freeform 96"/>
              <p:cNvSpPr>
                <a:spLocks/>
              </p:cNvSpPr>
              <p:nvPr/>
            </p:nvSpPr>
            <p:spPr bwMode="auto">
              <a:xfrm>
                <a:off x="1593" y="2003"/>
                <a:ext cx="244" cy="51"/>
              </a:xfrm>
              <a:custGeom>
                <a:avLst/>
                <a:gdLst>
                  <a:gd name="T0" fmla="*/ 245 w 245"/>
                  <a:gd name="T1" fmla="*/ 51 h 51"/>
                  <a:gd name="T2" fmla="*/ 245 w 245"/>
                  <a:gd name="T3" fmla="*/ 0 h 51"/>
                  <a:gd name="T4" fmla="*/ 0 w 245"/>
                  <a:gd name="T5" fmla="*/ 0 h 51"/>
                  <a:gd name="T6" fmla="*/ 0 w 245"/>
                  <a:gd name="T7" fmla="*/ 51 h 51"/>
                  <a:gd name="T8" fmla="*/ 245 w 245"/>
                  <a:gd name="T9" fmla="*/ 51 h 51"/>
                  <a:gd name="T10" fmla="*/ 245 w 245"/>
                  <a:gd name="T11" fmla="*/ 51 h 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51"/>
                  <a:gd name="T20" fmla="*/ 245 w 245"/>
                  <a:gd name="T21" fmla="*/ 51 h 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51">
                    <a:moveTo>
                      <a:pt x="245" y="51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51"/>
                    </a:lnTo>
                    <a:lnTo>
                      <a:pt x="245" y="51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08" name="Freeform 97"/>
              <p:cNvSpPr>
                <a:spLocks/>
              </p:cNvSpPr>
              <p:nvPr/>
            </p:nvSpPr>
            <p:spPr bwMode="auto">
              <a:xfrm>
                <a:off x="1593" y="1897"/>
                <a:ext cx="244" cy="156"/>
              </a:xfrm>
              <a:custGeom>
                <a:avLst/>
                <a:gdLst>
                  <a:gd name="T0" fmla="*/ 245 w 245"/>
                  <a:gd name="T1" fmla="*/ 157 h 157"/>
                  <a:gd name="T2" fmla="*/ 245 w 245"/>
                  <a:gd name="T3" fmla="*/ 0 h 157"/>
                  <a:gd name="T4" fmla="*/ 0 w 245"/>
                  <a:gd name="T5" fmla="*/ 0 h 157"/>
                  <a:gd name="T6" fmla="*/ 0 w 245"/>
                  <a:gd name="T7" fmla="*/ 157 h 157"/>
                  <a:gd name="T8" fmla="*/ 245 w 245"/>
                  <a:gd name="T9" fmla="*/ 157 h 157"/>
                  <a:gd name="T10" fmla="*/ 245 w 245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7"/>
                  <a:gd name="T20" fmla="*/ 245 w 245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7">
                    <a:moveTo>
                      <a:pt x="245" y="157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5" y="15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</p:grpSp>
        <p:grpSp>
          <p:nvGrpSpPr>
            <p:cNvPr id="11" name="Group 98"/>
            <p:cNvGrpSpPr>
              <a:grpSpLocks/>
            </p:cNvGrpSpPr>
            <p:nvPr userDrawn="1"/>
          </p:nvGrpSpPr>
          <p:grpSpPr bwMode="auto">
            <a:xfrm>
              <a:off x="1633860" y="5298398"/>
              <a:ext cx="165299" cy="104917"/>
              <a:chOff x="1778" y="1164"/>
              <a:chExt cx="247" cy="157"/>
            </a:xfrm>
          </p:grpSpPr>
          <p:sp>
            <p:nvSpPr>
              <p:cNvPr id="156" name="Freeform 99"/>
              <p:cNvSpPr>
                <a:spLocks/>
              </p:cNvSpPr>
              <p:nvPr/>
            </p:nvSpPr>
            <p:spPr bwMode="auto">
              <a:xfrm>
                <a:off x="1778" y="1164"/>
                <a:ext cx="102" cy="157"/>
              </a:xfrm>
              <a:custGeom>
                <a:avLst/>
                <a:gdLst>
                  <a:gd name="T0" fmla="*/ 9612 w 96"/>
                  <a:gd name="T1" fmla="*/ 156 h 156"/>
                  <a:gd name="T2" fmla="*/ 0 w 96"/>
                  <a:gd name="T3" fmla="*/ 156 h 156"/>
                  <a:gd name="T4" fmla="*/ 0 w 96"/>
                  <a:gd name="T5" fmla="*/ 0 h 156"/>
                  <a:gd name="T6" fmla="*/ 9612 w 96"/>
                  <a:gd name="T7" fmla="*/ 0 h 156"/>
                  <a:gd name="T8" fmla="*/ 9612 w 96"/>
                  <a:gd name="T9" fmla="*/ 156 h 156"/>
                  <a:gd name="T10" fmla="*/ 9612 w 96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6"/>
                  <a:gd name="T19" fmla="*/ 0 h 156"/>
                  <a:gd name="T20" fmla="*/ 96 w 96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6" h="156">
                    <a:moveTo>
                      <a:pt x="96" y="156"/>
                    </a:moveTo>
                    <a:lnTo>
                      <a:pt x="0" y="156"/>
                    </a:lnTo>
                    <a:lnTo>
                      <a:pt x="0" y="0"/>
                    </a:lnTo>
                    <a:lnTo>
                      <a:pt x="96" y="0"/>
                    </a:lnTo>
                    <a:lnTo>
                      <a:pt x="96" y="156"/>
                    </a:lnTo>
                    <a:close/>
                  </a:path>
                </a:pathLst>
              </a:custGeom>
              <a:solidFill>
                <a:srgbClr val="13863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57" name="Freeform 100"/>
              <p:cNvSpPr>
                <a:spLocks/>
              </p:cNvSpPr>
              <p:nvPr/>
            </p:nvSpPr>
            <p:spPr bwMode="auto">
              <a:xfrm>
                <a:off x="1880" y="1164"/>
                <a:ext cx="145" cy="157"/>
              </a:xfrm>
              <a:custGeom>
                <a:avLst/>
                <a:gdLst>
                  <a:gd name="T0" fmla="*/ 143 w 143"/>
                  <a:gd name="T1" fmla="*/ 156 h 156"/>
                  <a:gd name="T2" fmla="*/ 0 w 143"/>
                  <a:gd name="T3" fmla="*/ 156 h 156"/>
                  <a:gd name="T4" fmla="*/ 0 w 143"/>
                  <a:gd name="T5" fmla="*/ 0 h 156"/>
                  <a:gd name="T6" fmla="*/ 143 w 143"/>
                  <a:gd name="T7" fmla="*/ 0 h 156"/>
                  <a:gd name="T8" fmla="*/ 143 w 143"/>
                  <a:gd name="T9" fmla="*/ 156 h 156"/>
                  <a:gd name="T10" fmla="*/ 143 w 143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3"/>
                  <a:gd name="T19" fmla="*/ 0 h 156"/>
                  <a:gd name="T20" fmla="*/ 143 w 143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3" h="156">
                    <a:moveTo>
                      <a:pt x="143" y="156"/>
                    </a:moveTo>
                    <a:lnTo>
                      <a:pt x="0" y="156"/>
                    </a:lnTo>
                    <a:lnTo>
                      <a:pt x="0" y="0"/>
                    </a:lnTo>
                    <a:lnTo>
                      <a:pt x="143" y="0"/>
                    </a:lnTo>
                    <a:lnTo>
                      <a:pt x="143" y="156"/>
                    </a:lnTo>
                    <a:close/>
                  </a:path>
                </a:pathLst>
              </a:custGeom>
              <a:solidFill>
                <a:srgbClr val="FF170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58" name="Freeform 101"/>
              <p:cNvSpPr>
                <a:spLocks/>
              </p:cNvSpPr>
              <p:nvPr/>
            </p:nvSpPr>
            <p:spPr bwMode="auto">
              <a:xfrm>
                <a:off x="1874" y="1199"/>
                <a:ext cx="12" cy="90"/>
              </a:xfrm>
              <a:custGeom>
                <a:avLst/>
                <a:gdLst>
                  <a:gd name="T0" fmla="*/ 12 w 12"/>
                  <a:gd name="T1" fmla="*/ 90 h 90"/>
                  <a:gd name="T2" fmla="*/ 0 w 12"/>
                  <a:gd name="T3" fmla="*/ 90 h 90"/>
                  <a:gd name="T4" fmla="*/ 0 w 12"/>
                  <a:gd name="T5" fmla="*/ 0 h 90"/>
                  <a:gd name="T6" fmla="*/ 12 w 12"/>
                  <a:gd name="T7" fmla="*/ 0 h 90"/>
                  <a:gd name="T8" fmla="*/ 12 w 12"/>
                  <a:gd name="T9" fmla="*/ 90 h 90"/>
                  <a:gd name="T10" fmla="*/ 12 w 12"/>
                  <a:gd name="T11" fmla="*/ 90 h 9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"/>
                  <a:gd name="T19" fmla="*/ 0 h 90"/>
                  <a:gd name="T20" fmla="*/ 12 w 12"/>
                  <a:gd name="T21" fmla="*/ 90 h 9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" h="90">
                    <a:moveTo>
                      <a:pt x="12" y="90"/>
                    </a:moveTo>
                    <a:lnTo>
                      <a:pt x="0" y="90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90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59" name="Freeform 102"/>
              <p:cNvSpPr>
                <a:spLocks/>
              </p:cNvSpPr>
              <p:nvPr/>
            </p:nvSpPr>
            <p:spPr bwMode="auto">
              <a:xfrm>
                <a:off x="1874" y="1199"/>
                <a:ext cx="12" cy="90"/>
              </a:xfrm>
              <a:custGeom>
                <a:avLst/>
                <a:gdLst>
                  <a:gd name="T0" fmla="*/ 12 w 12"/>
                  <a:gd name="T1" fmla="*/ 90 h 90"/>
                  <a:gd name="T2" fmla="*/ 0 w 12"/>
                  <a:gd name="T3" fmla="*/ 90 h 90"/>
                  <a:gd name="T4" fmla="*/ 0 w 12"/>
                  <a:gd name="T5" fmla="*/ 0 h 90"/>
                  <a:gd name="T6" fmla="*/ 12 w 12"/>
                  <a:gd name="T7" fmla="*/ 0 h 90"/>
                  <a:gd name="T8" fmla="*/ 12 w 12"/>
                  <a:gd name="T9" fmla="*/ 90 h 90"/>
                  <a:gd name="T10" fmla="*/ 12 w 12"/>
                  <a:gd name="T11" fmla="*/ 90 h 9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"/>
                  <a:gd name="T19" fmla="*/ 0 h 90"/>
                  <a:gd name="T20" fmla="*/ 12 w 12"/>
                  <a:gd name="T21" fmla="*/ 90 h 9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" h="90">
                    <a:moveTo>
                      <a:pt x="12" y="90"/>
                    </a:moveTo>
                    <a:lnTo>
                      <a:pt x="0" y="90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9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60" name="Freeform 103"/>
              <p:cNvSpPr>
                <a:spLocks/>
              </p:cNvSpPr>
              <p:nvPr/>
            </p:nvSpPr>
            <p:spPr bwMode="auto">
              <a:xfrm>
                <a:off x="1837" y="1221"/>
                <a:ext cx="49" cy="22"/>
              </a:xfrm>
              <a:custGeom>
                <a:avLst/>
                <a:gdLst>
                  <a:gd name="T0" fmla="*/ 42 w 48"/>
                  <a:gd name="T1" fmla="*/ 22 h 22"/>
                  <a:gd name="T2" fmla="*/ 0 w 48"/>
                  <a:gd name="T3" fmla="*/ 5 h 22"/>
                  <a:gd name="T4" fmla="*/ 6 w 48"/>
                  <a:gd name="T5" fmla="*/ 0 h 22"/>
                  <a:gd name="T6" fmla="*/ 48 w 48"/>
                  <a:gd name="T7" fmla="*/ 16 h 22"/>
                  <a:gd name="T8" fmla="*/ 42 w 48"/>
                  <a:gd name="T9" fmla="*/ 22 h 22"/>
                  <a:gd name="T10" fmla="*/ 42 w 48"/>
                  <a:gd name="T11" fmla="*/ 22 h 2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8"/>
                  <a:gd name="T19" fmla="*/ 0 h 22"/>
                  <a:gd name="T20" fmla="*/ 48 w 48"/>
                  <a:gd name="T21" fmla="*/ 22 h 2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8" h="22">
                    <a:moveTo>
                      <a:pt x="42" y="22"/>
                    </a:moveTo>
                    <a:lnTo>
                      <a:pt x="0" y="5"/>
                    </a:lnTo>
                    <a:lnTo>
                      <a:pt x="6" y="0"/>
                    </a:lnTo>
                    <a:lnTo>
                      <a:pt x="48" y="16"/>
                    </a:lnTo>
                    <a:lnTo>
                      <a:pt x="42" y="22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61" name="Freeform 104"/>
              <p:cNvSpPr>
                <a:spLocks/>
              </p:cNvSpPr>
              <p:nvPr/>
            </p:nvSpPr>
            <p:spPr bwMode="auto">
              <a:xfrm>
                <a:off x="1837" y="1221"/>
                <a:ext cx="49" cy="22"/>
              </a:xfrm>
              <a:custGeom>
                <a:avLst/>
                <a:gdLst>
                  <a:gd name="T0" fmla="*/ 42 w 48"/>
                  <a:gd name="T1" fmla="*/ 22 h 22"/>
                  <a:gd name="T2" fmla="*/ 0 w 48"/>
                  <a:gd name="T3" fmla="*/ 5 h 22"/>
                  <a:gd name="T4" fmla="*/ 6 w 48"/>
                  <a:gd name="T5" fmla="*/ 0 h 22"/>
                  <a:gd name="T6" fmla="*/ 48 w 48"/>
                  <a:gd name="T7" fmla="*/ 16 h 22"/>
                  <a:gd name="T8" fmla="*/ 42 w 48"/>
                  <a:gd name="T9" fmla="*/ 22 h 22"/>
                  <a:gd name="T10" fmla="*/ 42 w 48"/>
                  <a:gd name="T11" fmla="*/ 22 h 2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8"/>
                  <a:gd name="T19" fmla="*/ 0 h 22"/>
                  <a:gd name="T20" fmla="*/ 48 w 48"/>
                  <a:gd name="T21" fmla="*/ 22 h 2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8" h="22">
                    <a:moveTo>
                      <a:pt x="42" y="22"/>
                    </a:moveTo>
                    <a:lnTo>
                      <a:pt x="0" y="5"/>
                    </a:lnTo>
                    <a:lnTo>
                      <a:pt x="6" y="0"/>
                    </a:lnTo>
                    <a:lnTo>
                      <a:pt x="48" y="16"/>
                    </a:lnTo>
                    <a:lnTo>
                      <a:pt x="42" y="22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62" name="Freeform 105"/>
              <p:cNvSpPr>
                <a:spLocks/>
              </p:cNvSpPr>
              <p:nvPr/>
            </p:nvSpPr>
            <p:spPr bwMode="auto">
              <a:xfrm>
                <a:off x="1880" y="1237"/>
                <a:ext cx="49" cy="27"/>
              </a:xfrm>
              <a:custGeom>
                <a:avLst/>
                <a:gdLst>
                  <a:gd name="T0" fmla="*/ 41 w 47"/>
                  <a:gd name="T1" fmla="*/ 28 h 28"/>
                  <a:gd name="T2" fmla="*/ 0 w 47"/>
                  <a:gd name="T3" fmla="*/ 6 h 28"/>
                  <a:gd name="T4" fmla="*/ 6 w 47"/>
                  <a:gd name="T5" fmla="*/ 0 h 28"/>
                  <a:gd name="T6" fmla="*/ 47 w 47"/>
                  <a:gd name="T7" fmla="*/ 23 h 28"/>
                  <a:gd name="T8" fmla="*/ 41 w 47"/>
                  <a:gd name="T9" fmla="*/ 28 h 28"/>
                  <a:gd name="T10" fmla="*/ 41 w 47"/>
                  <a:gd name="T11" fmla="*/ 28 h 2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7"/>
                  <a:gd name="T19" fmla="*/ 0 h 28"/>
                  <a:gd name="T20" fmla="*/ 47 w 47"/>
                  <a:gd name="T21" fmla="*/ 28 h 2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7" h="28">
                    <a:moveTo>
                      <a:pt x="41" y="28"/>
                    </a:moveTo>
                    <a:lnTo>
                      <a:pt x="0" y="6"/>
                    </a:lnTo>
                    <a:lnTo>
                      <a:pt x="6" y="0"/>
                    </a:lnTo>
                    <a:lnTo>
                      <a:pt x="47" y="23"/>
                    </a:lnTo>
                    <a:lnTo>
                      <a:pt x="41" y="28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63" name="Freeform 106"/>
              <p:cNvSpPr>
                <a:spLocks/>
              </p:cNvSpPr>
              <p:nvPr/>
            </p:nvSpPr>
            <p:spPr bwMode="auto">
              <a:xfrm>
                <a:off x="1880" y="1237"/>
                <a:ext cx="49" cy="27"/>
              </a:xfrm>
              <a:custGeom>
                <a:avLst/>
                <a:gdLst>
                  <a:gd name="T0" fmla="*/ 41 w 47"/>
                  <a:gd name="T1" fmla="*/ 28 h 28"/>
                  <a:gd name="T2" fmla="*/ 0 w 47"/>
                  <a:gd name="T3" fmla="*/ 6 h 28"/>
                  <a:gd name="T4" fmla="*/ 6 w 47"/>
                  <a:gd name="T5" fmla="*/ 0 h 28"/>
                  <a:gd name="T6" fmla="*/ 47 w 47"/>
                  <a:gd name="T7" fmla="*/ 23 h 28"/>
                  <a:gd name="T8" fmla="*/ 41 w 47"/>
                  <a:gd name="T9" fmla="*/ 28 h 28"/>
                  <a:gd name="T10" fmla="*/ 41 w 47"/>
                  <a:gd name="T11" fmla="*/ 28 h 2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7"/>
                  <a:gd name="T19" fmla="*/ 0 h 28"/>
                  <a:gd name="T20" fmla="*/ 47 w 47"/>
                  <a:gd name="T21" fmla="*/ 28 h 2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7" h="28">
                    <a:moveTo>
                      <a:pt x="41" y="28"/>
                    </a:moveTo>
                    <a:lnTo>
                      <a:pt x="0" y="6"/>
                    </a:lnTo>
                    <a:lnTo>
                      <a:pt x="6" y="0"/>
                    </a:lnTo>
                    <a:lnTo>
                      <a:pt x="47" y="23"/>
                    </a:lnTo>
                    <a:lnTo>
                      <a:pt x="41" y="28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64" name="Freeform 107"/>
              <p:cNvSpPr>
                <a:spLocks/>
              </p:cNvSpPr>
              <p:nvPr/>
            </p:nvSpPr>
            <p:spPr bwMode="auto">
              <a:xfrm>
                <a:off x="1880" y="1221"/>
                <a:ext cx="43" cy="29"/>
              </a:xfrm>
              <a:custGeom>
                <a:avLst/>
                <a:gdLst>
                  <a:gd name="T0" fmla="*/ 0 w 41"/>
                  <a:gd name="T1" fmla="*/ 28 h 28"/>
                  <a:gd name="T2" fmla="*/ 41 w 41"/>
                  <a:gd name="T3" fmla="*/ 5 h 28"/>
                  <a:gd name="T4" fmla="*/ 41 w 41"/>
                  <a:gd name="T5" fmla="*/ 0 h 28"/>
                  <a:gd name="T6" fmla="*/ 0 w 41"/>
                  <a:gd name="T7" fmla="*/ 22 h 28"/>
                  <a:gd name="T8" fmla="*/ 0 w 41"/>
                  <a:gd name="T9" fmla="*/ 28 h 28"/>
                  <a:gd name="T10" fmla="*/ 0 w 41"/>
                  <a:gd name="T11" fmla="*/ 28 h 2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1"/>
                  <a:gd name="T19" fmla="*/ 0 h 28"/>
                  <a:gd name="T20" fmla="*/ 41 w 41"/>
                  <a:gd name="T21" fmla="*/ 28 h 2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1" h="28">
                    <a:moveTo>
                      <a:pt x="0" y="28"/>
                    </a:moveTo>
                    <a:lnTo>
                      <a:pt x="41" y="5"/>
                    </a:lnTo>
                    <a:lnTo>
                      <a:pt x="41" y="0"/>
                    </a:lnTo>
                    <a:lnTo>
                      <a:pt x="0" y="22"/>
                    </a:lnTo>
                    <a:lnTo>
                      <a:pt x="0" y="28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65" name="Freeform 108"/>
              <p:cNvSpPr>
                <a:spLocks/>
              </p:cNvSpPr>
              <p:nvPr/>
            </p:nvSpPr>
            <p:spPr bwMode="auto">
              <a:xfrm>
                <a:off x="1880" y="1221"/>
                <a:ext cx="43" cy="29"/>
              </a:xfrm>
              <a:custGeom>
                <a:avLst/>
                <a:gdLst>
                  <a:gd name="T0" fmla="*/ 0 w 41"/>
                  <a:gd name="T1" fmla="*/ 28 h 28"/>
                  <a:gd name="T2" fmla="*/ 41 w 41"/>
                  <a:gd name="T3" fmla="*/ 5 h 28"/>
                  <a:gd name="T4" fmla="*/ 41 w 41"/>
                  <a:gd name="T5" fmla="*/ 0 h 28"/>
                  <a:gd name="T6" fmla="*/ 0 w 41"/>
                  <a:gd name="T7" fmla="*/ 22 h 28"/>
                  <a:gd name="T8" fmla="*/ 0 w 41"/>
                  <a:gd name="T9" fmla="*/ 28 h 28"/>
                  <a:gd name="T10" fmla="*/ 0 w 41"/>
                  <a:gd name="T11" fmla="*/ 28 h 2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1"/>
                  <a:gd name="T19" fmla="*/ 0 h 28"/>
                  <a:gd name="T20" fmla="*/ 41 w 41"/>
                  <a:gd name="T21" fmla="*/ 28 h 2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1" h="28">
                    <a:moveTo>
                      <a:pt x="0" y="28"/>
                    </a:moveTo>
                    <a:lnTo>
                      <a:pt x="41" y="5"/>
                    </a:lnTo>
                    <a:lnTo>
                      <a:pt x="41" y="0"/>
                    </a:lnTo>
                    <a:lnTo>
                      <a:pt x="0" y="22"/>
                    </a:lnTo>
                    <a:lnTo>
                      <a:pt x="0" y="28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66" name="Freeform 109"/>
              <p:cNvSpPr>
                <a:spLocks/>
              </p:cNvSpPr>
              <p:nvPr/>
            </p:nvSpPr>
            <p:spPr bwMode="auto">
              <a:xfrm>
                <a:off x="1831" y="1225"/>
                <a:ext cx="55" cy="18"/>
              </a:xfrm>
              <a:custGeom>
                <a:avLst/>
                <a:gdLst>
                  <a:gd name="T0" fmla="*/ 54 w 54"/>
                  <a:gd name="T1" fmla="*/ 6 h 17"/>
                  <a:gd name="T2" fmla="*/ 0 w 54"/>
                  <a:gd name="T3" fmla="*/ 17 h 17"/>
                  <a:gd name="T4" fmla="*/ 0 w 54"/>
                  <a:gd name="T5" fmla="*/ 11 h 17"/>
                  <a:gd name="T6" fmla="*/ 54 w 54"/>
                  <a:gd name="T7" fmla="*/ 0 h 17"/>
                  <a:gd name="T8" fmla="*/ 54 w 54"/>
                  <a:gd name="T9" fmla="*/ 6 h 17"/>
                  <a:gd name="T10" fmla="*/ 54 w 54"/>
                  <a:gd name="T11" fmla="*/ 6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4"/>
                  <a:gd name="T19" fmla="*/ 0 h 17"/>
                  <a:gd name="T20" fmla="*/ 54 w 54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4" h="17">
                    <a:moveTo>
                      <a:pt x="54" y="6"/>
                    </a:moveTo>
                    <a:lnTo>
                      <a:pt x="0" y="17"/>
                    </a:lnTo>
                    <a:lnTo>
                      <a:pt x="0" y="11"/>
                    </a:lnTo>
                    <a:lnTo>
                      <a:pt x="54" y="0"/>
                    </a:lnTo>
                    <a:lnTo>
                      <a:pt x="54" y="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67" name="Freeform 110"/>
              <p:cNvSpPr>
                <a:spLocks/>
              </p:cNvSpPr>
              <p:nvPr/>
            </p:nvSpPr>
            <p:spPr bwMode="auto">
              <a:xfrm>
                <a:off x="1831" y="1225"/>
                <a:ext cx="55" cy="18"/>
              </a:xfrm>
              <a:custGeom>
                <a:avLst/>
                <a:gdLst>
                  <a:gd name="T0" fmla="*/ 54 w 54"/>
                  <a:gd name="T1" fmla="*/ 6 h 17"/>
                  <a:gd name="T2" fmla="*/ 0 w 54"/>
                  <a:gd name="T3" fmla="*/ 17 h 17"/>
                  <a:gd name="T4" fmla="*/ 0 w 54"/>
                  <a:gd name="T5" fmla="*/ 11 h 17"/>
                  <a:gd name="T6" fmla="*/ 54 w 54"/>
                  <a:gd name="T7" fmla="*/ 0 h 17"/>
                  <a:gd name="T8" fmla="*/ 54 w 54"/>
                  <a:gd name="T9" fmla="*/ 6 h 17"/>
                  <a:gd name="T10" fmla="*/ 54 w 54"/>
                  <a:gd name="T11" fmla="*/ 6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4"/>
                  <a:gd name="T19" fmla="*/ 0 h 17"/>
                  <a:gd name="T20" fmla="*/ 54 w 54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4" h="17">
                    <a:moveTo>
                      <a:pt x="54" y="6"/>
                    </a:moveTo>
                    <a:lnTo>
                      <a:pt x="0" y="17"/>
                    </a:lnTo>
                    <a:lnTo>
                      <a:pt x="0" y="11"/>
                    </a:lnTo>
                    <a:lnTo>
                      <a:pt x="54" y="0"/>
                    </a:lnTo>
                    <a:lnTo>
                      <a:pt x="54" y="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68" name="Freeform 111"/>
              <p:cNvSpPr>
                <a:spLocks/>
              </p:cNvSpPr>
              <p:nvPr/>
            </p:nvSpPr>
            <p:spPr bwMode="auto">
              <a:xfrm>
                <a:off x="1837" y="1248"/>
                <a:ext cx="55" cy="16"/>
              </a:xfrm>
              <a:custGeom>
                <a:avLst/>
                <a:gdLst>
                  <a:gd name="T0" fmla="*/ 54 w 54"/>
                  <a:gd name="T1" fmla="*/ 5 h 16"/>
                  <a:gd name="T2" fmla="*/ 0 w 54"/>
                  <a:gd name="T3" fmla="*/ 16 h 16"/>
                  <a:gd name="T4" fmla="*/ 0 w 54"/>
                  <a:gd name="T5" fmla="*/ 11 h 16"/>
                  <a:gd name="T6" fmla="*/ 54 w 54"/>
                  <a:gd name="T7" fmla="*/ 0 h 16"/>
                  <a:gd name="T8" fmla="*/ 54 w 54"/>
                  <a:gd name="T9" fmla="*/ 5 h 16"/>
                  <a:gd name="T10" fmla="*/ 54 w 54"/>
                  <a:gd name="T11" fmla="*/ 5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4"/>
                  <a:gd name="T19" fmla="*/ 0 h 16"/>
                  <a:gd name="T20" fmla="*/ 54 w 54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4" h="16">
                    <a:moveTo>
                      <a:pt x="54" y="5"/>
                    </a:moveTo>
                    <a:lnTo>
                      <a:pt x="0" y="16"/>
                    </a:lnTo>
                    <a:lnTo>
                      <a:pt x="0" y="11"/>
                    </a:lnTo>
                    <a:lnTo>
                      <a:pt x="54" y="0"/>
                    </a:lnTo>
                    <a:lnTo>
                      <a:pt x="54" y="5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69" name="Freeform 112"/>
              <p:cNvSpPr>
                <a:spLocks/>
              </p:cNvSpPr>
              <p:nvPr/>
            </p:nvSpPr>
            <p:spPr bwMode="auto">
              <a:xfrm>
                <a:off x="1837" y="1248"/>
                <a:ext cx="55" cy="16"/>
              </a:xfrm>
              <a:custGeom>
                <a:avLst/>
                <a:gdLst>
                  <a:gd name="T0" fmla="*/ 54 w 54"/>
                  <a:gd name="T1" fmla="*/ 5 h 16"/>
                  <a:gd name="T2" fmla="*/ 0 w 54"/>
                  <a:gd name="T3" fmla="*/ 16 h 16"/>
                  <a:gd name="T4" fmla="*/ 0 w 54"/>
                  <a:gd name="T5" fmla="*/ 11 h 16"/>
                  <a:gd name="T6" fmla="*/ 54 w 54"/>
                  <a:gd name="T7" fmla="*/ 0 h 16"/>
                  <a:gd name="T8" fmla="*/ 54 w 54"/>
                  <a:gd name="T9" fmla="*/ 5 h 16"/>
                  <a:gd name="T10" fmla="*/ 54 w 54"/>
                  <a:gd name="T11" fmla="*/ 5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4"/>
                  <a:gd name="T19" fmla="*/ 0 h 16"/>
                  <a:gd name="T20" fmla="*/ 54 w 54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4" h="16">
                    <a:moveTo>
                      <a:pt x="54" y="5"/>
                    </a:moveTo>
                    <a:lnTo>
                      <a:pt x="0" y="16"/>
                    </a:lnTo>
                    <a:lnTo>
                      <a:pt x="0" y="11"/>
                    </a:lnTo>
                    <a:lnTo>
                      <a:pt x="54" y="0"/>
                    </a:lnTo>
                    <a:lnTo>
                      <a:pt x="54" y="5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70" name="Freeform 113"/>
              <p:cNvSpPr>
                <a:spLocks/>
              </p:cNvSpPr>
              <p:nvPr/>
            </p:nvSpPr>
            <p:spPr bwMode="auto">
              <a:xfrm>
                <a:off x="1831" y="1244"/>
                <a:ext cx="55" cy="10"/>
              </a:xfrm>
              <a:custGeom>
                <a:avLst/>
                <a:gdLst>
                  <a:gd name="T0" fmla="*/ 0 w 54"/>
                  <a:gd name="T1" fmla="*/ 0 h 11"/>
                  <a:gd name="T2" fmla="*/ 54 w 54"/>
                  <a:gd name="T3" fmla="*/ 11 h 11"/>
                  <a:gd name="T4" fmla="*/ 54 w 54"/>
                  <a:gd name="T5" fmla="*/ 11 h 11"/>
                  <a:gd name="T6" fmla="*/ 0 w 54"/>
                  <a:gd name="T7" fmla="*/ 0 h 11"/>
                  <a:gd name="T8" fmla="*/ 0 w 54"/>
                  <a:gd name="T9" fmla="*/ 0 h 11"/>
                  <a:gd name="T10" fmla="*/ 0 w 54"/>
                  <a:gd name="T11" fmla="*/ 0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4"/>
                  <a:gd name="T19" fmla="*/ 0 h 11"/>
                  <a:gd name="T20" fmla="*/ 54 w 54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4" h="11">
                    <a:moveTo>
                      <a:pt x="0" y="0"/>
                    </a:moveTo>
                    <a:lnTo>
                      <a:pt x="54" y="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71" name="Freeform 114"/>
              <p:cNvSpPr>
                <a:spLocks/>
              </p:cNvSpPr>
              <p:nvPr/>
            </p:nvSpPr>
            <p:spPr bwMode="auto">
              <a:xfrm>
                <a:off x="1831" y="1244"/>
                <a:ext cx="55" cy="10"/>
              </a:xfrm>
              <a:custGeom>
                <a:avLst/>
                <a:gdLst>
                  <a:gd name="T0" fmla="*/ 0 w 54"/>
                  <a:gd name="T1" fmla="*/ 0 h 11"/>
                  <a:gd name="T2" fmla="*/ 54 w 54"/>
                  <a:gd name="T3" fmla="*/ 11 h 11"/>
                  <a:gd name="T4" fmla="*/ 54 w 54"/>
                  <a:gd name="T5" fmla="*/ 11 h 11"/>
                  <a:gd name="T6" fmla="*/ 0 w 54"/>
                  <a:gd name="T7" fmla="*/ 0 h 11"/>
                  <a:gd name="T8" fmla="*/ 0 w 54"/>
                  <a:gd name="T9" fmla="*/ 0 h 11"/>
                  <a:gd name="T10" fmla="*/ 0 w 54"/>
                  <a:gd name="T11" fmla="*/ 0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4"/>
                  <a:gd name="T19" fmla="*/ 0 h 11"/>
                  <a:gd name="T20" fmla="*/ 54 w 54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4" h="11">
                    <a:moveTo>
                      <a:pt x="0" y="0"/>
                    </a:moveTo>
                    <a:lnTo>
                      <a:pt x="54" y="11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72" name="Freeform 115"/>
              <p:cNvSpPr>
                <a:spLocks/>
              </p:cNvSpPr>
              <p:nvPr/>
            </p:nvSpPr>
            <p:spPr bwMode="auto">
              <a:xfrm>
                <a:off x="1880" y="1225"/>
                <a:ext cx="49" cy="18"/>
              </a:xfrm>
              <a:custGeom>
                <a:avLst/>
                <a:gdLst>
                  <a:gd name="T0" fmla="*/ 0 w 47"/>
                  <a:gd name="T1" fmla="*/ 6 h 17"/>
                  <a:gd name="T2" fmla="*/ 47 w 47"/>
                  <a:gd name="T3" fmla="*/ 17 h 17"/>
                  <a:gd name="T4" fmla="*/ 47 w 47"/>
                  <a:gd name="T5" fmla="*/ 11 h 17"/>
                  <a:gd name="T6" fmla="*/ 0 w 47"/>
                  <a:gd name="T7" fmla="*/ 0 h 17"/>
                  <a:gd name="T8" fmla="*/ 0 w 47"/>
                  <a:gd name="T9" fmla="*/ 6 h 17"/>
                  <a:gd name="T10" fmla="*/ 0 w 47"/>
                  <a:gd name="T11" fmla="*/ 6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7"/>
                  <a:gd name="T19" fmla="*/ 0 h 17"/>
                  <a:gd name="T20" fmla="*/ 47 w 47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7" h="17">
                    <a:moveTo>
                      <a:pt x="0" y="6"/>
                    </a:moveTo>
                    <a:lnTo>
                      <a:pt x="47" y="17"/>
                    </a:lnTo>
                    <a:lnTo>
                      <a:pt x="47" y="11"/>
                    </a:lnTo>
                    <a:lnTo>
                      <a:pt x="0" y="0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73" name="Freeform 116"/>
              <p:cNvSpPr>
                <a:spLocks/>
              </p:cNvSpPr>
              <p:nvPr/>
            </p:nvSpPr>
            <p:spPr bwMode="auto">
              <a:xfrm>
                <a:off x="1880" y="1225"/>
                <a:ext cx="49" cy="18"/>
              </a:xfrm>
              <a:custGeom>
                <a:avLst/>
                <a:gdLst>
                  <a:gd name="T0" fmla="*/ 0 w 47"/>
                  <a:gd name="T1" fmla="*/ 6 h 17"/>
                  <a:gd name="T2" fmla="*/ 47 w 47"/>
                  <a:gd name="T3" fmla="*/ 17 h 17"/>
                  <a:gd name="T4" fmla="*/ 47 w 47"/>
                  <a:gd name="T5" fmla="*/ 11 h 17"/>
                  <a:gd name="T6" fmla="*/ 0 w 47"/>
                  <a:gd name="T7" fmla="*/ 0 h 17"/>
                  <a:gd name="T8" fmla="*/ 0 w 47"/>
                  <a:gd name="T9" fmla="*/ 6 h 17"/>
                  <a:gd name="T10" fmla="*/ 0 w 47"/>
                  <a:gd name="T11" fmla="*/ 6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7"/>
                  <a:gd name="T19" fmla="*/ 0 h 17"/>
                  <a:gd name="T20" fmla="*/ 47 w 47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7" h="17">
                    <a:moveTo>
                      <a:pt x="0" y="6"/>
                    </a:moveTo>
                    <a:lnTo>
                      <a:pt x="47" y="17"/>
                    </a:lnTo>
                    <a:lnTo>
                      <a:pt x="47" y="11"/>
                    </a:lnTo>
                    <a:lnTo>
                      <a:pt x="0" y="0"/>
                    </a:lnTo>
                    <a:lnTo>
                      <a:pt x="0" y="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74" name="Freeform 117"/>
              <p:cNvSpPr>
                <a:spLocks/>
              </p:cNvSpPr>
              <p:nvPr/>
            </p:nvSpPr>
            <p:spPr bwMode="auto">
              <a:xfrm>
                <a:off x="1880" y="1244"/>
                <a:ext cx="49" cy="10"/>
              </a:xfrm>
              <a:custGeom>
                <a:avLst/>
                <a:gdLst>
                  <a:gd name="T0" fmla="*/ 47 w 47"/>
                  <a:gd name="T1" fmla="*/ 0 h 11"/>
                  <a:gd name="T2" fmla="*/ 0 w 47"/>
                  <a:gd name="T3" fmla="*/ 11 h 11"/>
                  <a:gd name="T4" fmla="*/ 0 w 47"/>
                  <a:gd name="T5" fmla="*/ 11 h 11"/>
                  <a:gd name="T6" fmla="*/ 47 w 47"/>
                  <a:gd name="T7" fmla="*/ 0 h 11"/>
                  <a:gd name="T8" fmla="*/ 47 w 47"/>
                  <a:gd name="T9" fmla="*/ 0 h 11"/>
                  <a:gd name="T10" fmla="*/ 47 w 47"/>
                  <a:gd name="T11" fmla="*/ 0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7"/>
                  <a:gd name="T19" fmla="*/ 0 h 11"/>
                  <a:gd name="T20" fmla="*/ 47 w 47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7" h="11">
                    <a:moveTo>
                      <a:pt x="47" y="0"/>
                    </a:moveTo>
                    <a:lnTo>
                      <a:pt x="0" y="11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75" name="Freeform 118"/>
              <p:cNvSpPr>
                <a:spLocks/>
              </p:cNvSpPr>
              <p:nvPr/>
            </p:nvSpPr>
            <p:spPr bwMode="auto">
              <a:xfrm>
                <a:off x="1880" y="1244"/>
                <a:ext cx="49" cy="10"/>
              </a:xfrm>
              <a:custGeom>
                <a:avLst/>
                <a:gdLst>
                  <a:gd name="T0" fmla="*/ 47 w 47"/>
                  <a:gd name="T1" fmla="*/ 0 h 11"/>
                  <a:gd name="T2" fmla="*/ 0 w 47"/>
                  <a:gd name="T3" fmla="*/ 11 h 11"/>
                  <a:gd name="T4" fmla="*/ 0 w 47"/>
                  <a:gd name="T5" fmla="*/ 11 h 11"/>
                  <a:gd name="T6" fmla="*/ 47 w 47"/>
                  <a:gd name="T7" fmla="*/ 0 h 11"/>
                  <a:gd name="T8" fmla="*/ 47 w 47"/>
                  <a:gd name="T9" fmla="*/ 0 h 11"/>
                  <a:gd name="T10" fmla="*/ 47 w 47"/>
                  <a:gd name="T11" fmla="*/ 0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7"/>
                  <a:gd name="T19" fmla="*/ 0 h 11"/>
                  <a:gd name="T20" fmla="*/ 47 w 47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7" h="11">
                    <a:moveTo>
                      <a:pt x="47" y="0"/>
                    </a:moveTo>
                    <a:lnTo>
                      <a:pt x="0" y="11"/>
                    </a:lnTo>
                    <a:lnTo>
                      <a:pt x="47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76" name="Freeform 119"/>
              <p:cNvSpPr>
                <a:spLocks/>
              </p:cNvSpPr>
              <p:nvPr/>
            </p:nvSpPr>
            <p:spPr bwMode="auto">
              <a:xfrm>
                <a:off x="1837" y="1264"/>
                <a:ext cx="86" cy="2"/>
              </a:xfrm>
              <a:custGeom>
                <a:avLst/>
                <a:gdLst>
                  <a:gd name="T0" fmla="*/ 83 w 83"/>
                  <a:gd name="T1" fmla="*/ 0 h 1"/>
                  <a:gd name="T2" fmla="*/ 0 w 83"/>
                  <a:gd name="T3" fmla="*/ 0 h 1"/>
                  <a:gd name="T4" fmla="*/ 0 w 83"/>
                  <a:gd name="T5" fmla="*/ 0 h 1"/>
                  <a:gd name="T6" fmla="*/ 83 w 83"/>
                  <a:gd name="T7" fmla="*/ 0 h 1"/>
                  <a:gd name="T8" fmla="*/ 83 w 83"/>
                  <a:gd name="T9" fmla="*/ 0 h 1"/>
                  <a:gd name="T10" fmla="*/ 83 w 83"/>
                  <a:gd name="T11" fmla="*/ 0 h 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3"/>
                  <a:gd name="T19" fmla="*/ 0 h 1"/>
                  <a:gd name="T20" fmla="*/ 83 w 83"/>
                  <a:gd name="T21" fmla="*/ 1 h 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3" h="1">
                    <a:moveTo>
                      <a:pt x="83" y="0"/>
                    </a:moveTo>
                    <a:lnTo>
                      <a:pt x="0" y="0"/>
                    </a:lnTo>
                    <a:lnTo>
                      <a:pt x="83" y="0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77" name="Freeform 120"/>
              <p:cNvSpPr>
                <a:spLocks/>
              </p:cNvSpPr>
              <p:nvPr/>
            </p:nvSpPr>
            <p:spPr bwMode="auto">
              <a:xfrm>
                <a:off x="1837" y="1264"/>
                <a:ext cx="86" cy="2"/>
              </a:xfrm>
              <a:custGeom>
                <a:avLst/>
                <a:gdLst>
                  <a:gd name="T0" fmla="*/ 83 w 83"/>
                  <a:gd name="T1" fmla="*/ 0 h 1"/>
                  <a:gd name="T2" fmla="*/ 0 w 83"/>
                  <a:gd name="T3" fmla="*/ 0 h 1"/>
                  <a:gd name="T4" fmla="*/ 0 w 83"/>
                  <a:gd name="T5" fmla="*/ 0 h 1"/>
                  <a:gd name="T6" fmla="*/ 83 w 83"/>
                  <a:gd name="T7" fmla="*/ 0 h 1"/>
                  <a:gd name="T8" fmla="*/ 83 w 83"/>
                  <a:gd name="T9" fmla="*/ 0 h 1"/>
                  <a:gd name="T10" fmla="*/ 83 w 83"/>
                  <a:gd name="T11" fmla="*/ 0 h 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3"/>
                  <a:gd name="T19" fmla="*/ 0 h 1"/>
                  <a:gd name="T20" fmla="*/ 83 w 83"/>
                  <a:gd name="T21" fmla="*/ 1 h 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3" h="1">
                    <a:moveTo>
                      <a:pt x="83" y="0"/>
                    </a:moveTo>
                    <a:lnTo>
                      <a:pt x="0" y="0"/>
                    </a:lnTo>
                    <a:lnTo>
                      <a:pt x="83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78" name="Freeform 121"/>
              <p:cNvSpPr>
                <a:spLocks/>
              </p:cNvSpPr>
              <p:nvPr/>
            </p:nvSpPr>
            <p:spPr bwMode="auto">
              <a:xfrm>
                <a:off x="1837" y="1215"/>
                <a:ext cx="86" cy="6"/>
              </a:xfrm>
              <a:custGeom>
                <a:avLst/>
                <a:gdLst>
                  <a:gd name="T0" fmla="*/ 83 w 83"/>
                  <a:gd name="T1" fmla="*/ 6 h 6"/>
                  <a:gd name="T2" fmla="*/ 0 w 83"/>
                  <a:gd name="T3" fmla="*/ 6 h 6"/>
                  <a:gd name="T4" fmla="*/ 0 w 83"/>
                  <a:gd name="T5" fmla="*/ 0 h 6"/>
                  <a:gd name="T6" fmla="*/ 83 w 83"/>
                  <a:gd name="T7" fmla="*/ 0 h 6"/>
                  <a:gd name="T8" fmla="*/ 83 w 83"/>
                  <a:gd name="T9" fmla="*/ 6 h 6"/>
                  <a:gd name="T10" fmla="*/ 83 w 83"/>
                  <a:gd name="T11" fmla="*/ 6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3"/>
                  <a:gd name="T19" fmla="*/ 0 h 6"/>
                  <a:gd name="T20" fmla="*/ 83 w 8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3" h="6">
                    <a:moveTo>
                      <a:pt x="83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83" y="0"/>
                    </a:lnTo>
                    <a:lnTo>
                      <a:pt x="83" y="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79" name="Freeform 122"/>
              <p:cNvSpPr>
                <a:spLocks/>
              </p:cNvSpPr>
              <p:nvPr/>
            </p:nvSpPr>
            <p:spPr bwMode="auto">
              <a:xfrm>
                <a:off x="1837" y="1215"/>
                <a:ext cx="86" cy="6"/>
              </a:xfrm>
              <a:custGeom>
                <a:avLst/>
                <a:gdLst>
                  <a:gd name="T0" fmla="*/ 83 w 83"/>
                  <a:gd name="T1" fmla="*/ 6 h 6"/>
                  <a:gd name="T2" fmla="*/ 0 w 83"/>
                  <a:gd name="T3" fmla="*/ 6 h 6"/>
                  <a:gd name="T4" fmla="*/ 0 w 83"/>
                  <a:gd name="T5" fmla="*/ 0 h 6"/>
                  <a:gd name="T6" fmla="*/ 83 w 83"/>
                  <a:gd name="T7" fmla="*/ 0 h 6"/>
                  <a:gd name="T8" fmla="*/ 83 w 83"/>
                  <a:gd name="T9" fmla="*/ 6 h 6"/>
                  <a:gd name="T10" fmla="*/ 83 w 83"/>
                  <a:gd name="T11" fmla="*/ 6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3"/>
                  <a:gd name="T19" fmla="*/ 0 h 6"/>
                  <a:gd name="T20" fmla="*/ 83 w 8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3" h="6">
                    <a:moveTo>
                      <a:pt x="83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83" y="0"/>
                    </a:lnTo>
                    <a:lnTo>
                      <a:pt x="83" y="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80" name="Freeform 123"/>
              <p:cNvSpPr>
                <a:spLocks noEditPoints="1"/>
              </p:cNvSpPr>
              <p:nvPr/>
            </p:nvSpPr>
            <p:spPr bwMode="auto">
              <a:xfrm>
                <a:off x="1831" y="1199"/>
                <a:ext cx="104" cy="90"/>
              </a:xfrm>
              <a:custGeom>
                <a:avLst/>
                <a:gdLst>
                  <a:gd name="T0" fmla="*/ 48 w 101"/>
                  <a:gd name="T1" fmla="*/ 0 h 90"/>
                  <a:gd name="T2" fmla="*/ 30 w 101"/>
                  <a:gd name="T3" fmla="*/ 6 h 90"/>
                  <a:gd name="T4" fmla="*/ 18 w 101"/>
                  <a:gd name="T5" fmla="*/ 12 h 90"/>
                  <a:gd name="T6" fmla="*/ 6 w 101"/>
                  <a:gd name="T7" fmla="*/ 28 h 90"/>
                  <a:gd name="T8" fmla="*/ 0 w 101"/>
                  <a:gd name="T9" fmla="*/ 45 h 90"/>
                  <a:gd name="T10" fmla="*/ 6 w 101"/>
                  <a:gd name="T11" fmla="*/ 62 h 90"/>
                  <a:gd name="T12" fmla="*/ 18 w 101"/>
                  <a:gd name="T13" fmla="*/ 79 h 90"/>
                  <a:gd name="T14" fmla="*/ 30 w 101"/>
                  <a:gd name="T15" fmla="*/ 84 h 90"/>
                  <a:gd name="T16" fmla="*/ 48 w 101"/>
                  <a:gd name="T17" fmla="*/ 90 h 90"/>
                  <a:gd name="T18" fmla="*/ 71 w 101"/>
                  <a:gd name="T19" fmla="*/ 84 h 90"/>
                  <a:gd name="T20" fmla="*/ 83 w 101"/>
                  <a:gd name="T21" fmla="*/ 79 h 90"/>
                  <a:gd name="T22" fmla="*/ 95 w 101"/>
                  <a:gd name="T23" fmla="*/ 62 h 90"/>
                  <a:gd name="T24" fmla="*/ 101 w 101"/>
                  <a:gd name="T25" fmla="*/ 45 h 90"/>
                  <a:gd name="T26" fmla="*/ 95 w 101"/>
                  <a:gd name="T27" fmla="*/ 28 h 90"/>
                  <a:gd name="T28" fmla="*/ 83 w 101"/>
                  <a:gd name="T29" fmla="*/ 12 h 90"/>
                  <a:gd name="T30" fmla="*/ 71 w 101"/>
                  <a:gd name="T31" fmla="*/ 6 h 90"/>
                  <a:gd name="T32" fmla="*/ 48 w 101"/>
                  <a:gd name="T33" fmla="*/ 0 h 90"/>
                  <a:gd name="T34" fmla="*/ 48 w 101"/>
                  <a:gd name="T35" fmla="*/ 0 h 90"/>
                  <a:gd name="T36" fmla="*/ 48 w 101"/>
                  <a:gd name="T37" fmla="*/ 84 h 90"/>
                  <a:gd name="T38" fmla="*/ 30 w 101"/>
                  <a:gd name="T39" fmla="*/ 84 h 90"/>
                  <a:gd name="T40" fmla="*/ 18 w 101"/>
                  <a:gd name="T41" fmla="*/ 73 h 90"/>
                  <a:gd name="T42" fmla="*/ 12 w 101"/>
                  <a:gd name="T43" fmla="*/ 62 h 90"/>
                  <a:gd name="T44" fmla="*/ 6 w 101"/>
                  <a:gd name="T45" fmla="*/ 45 h 90"/>
                  <a:gd name="T46" fmla="*/ 12 w 101"/>
                  <a:gd name="T47" fmla="*/ 28 h 90"/>
                  <a:gd name="T48" fmla="*/ 18 w 101"/>
                  <a:gd name="T49" fmla="*/ 17 h 90"/>
                  <a:gd name="T50" fmla="*/ 30 w 101"/>
                  <a:gd name="T51" fmla="*/ 6 h 90"/>
                  <a:gd name="T52" fmla="*/ 48 w 101"/>
                  <a:gd name="T53" fmla="*/ 0 h 90"/>
                  <a:gd name="T54" fmla="*/ 66 w 101"/>
                  <a:gd name="T55" fmla="*/ 6 h 90"/>
                  <a:gd name="T56" fmla="*/ 83 w 101"/>
                  <a:gd name="T57" fmla="*/ 17 h 90"/>
                  <a:gd name="T58" fmla="*/ 89 w 101"/>
                  <a:gd name="T59" fmla="*/ 28 h 90"/>
                  <a:gd name="T60" fmla="*/ 95 w 101"/>
                  <a:gd name="T61" fmla="*/ 45 h 90"/>
                  <a:gd name="T62" fmla="*/ 89 w 101"/>
                  <a:gd name="T63" fmla="*/ 62 h 90"/>
                  <a:gd name="T64" fmla="*/ 83 w 101"/>
                  <a:gd name="T65" fmla="*/ 73 h 90"/>
                  <a:gd name="T66" fmla="*/ 66 w 101"/>
                  <a:gd name="T67" fmla="*/ 84 h 90"/>
                  <a:gd name="T68" fmla="*/ 48 w 101"/>
                  <a:gd name="T69" fmla="*/ 84 h 90"/>
                  <a:gd name="T70" fmla="*/ 48 w 101"/>
                  <a:gd name="T71" fmla="*/ 84 h 90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101"/>
                  <a:gd name="T109" fmla="*/ 0 h 90"/>
                  <a:gd name="T110" fmla="*/ 101 w 101"/>
                  <a:gd name="T111" fmla="*/ 90 h 90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101" h="90">
                    <a:moveTo>
                      <a:pt x="48" y="0"/>
                    </a:moveTo>
                    <a:lnTo>
                      <a:pt x="30" y="6"/>
                    </a:lnTo>
                    <a:lnTo>
                      <a:pt x="18" y="12"/>
                    </a:lnTo>
                    <a:lnTo>
                      <a:pt x="6" y="28"/>
                    </a:lnTo>
                    <a:lnTo>
                      <a:pt x="0" y="45"/>
                    </a:lnTo>
                    <a:lnTo>
                      <a:pt x="6" y="62"/>
                    </a:lnTo>
                    <a:lnTo>
                      <a:pt x="18" y="79"/>
                    </a:lnTo>
                    <a:lnTo>
                      <a:pt x="30" y="84"/>
                    </a:lnTo>
                    <a:lnTo>
                      <a:pt x="48" y="90"/>
                    </a:lnTo>
                    <a:lnTo>
                      <a:pt x="71" y="84"/>
                    </a:lnTo>
                    <a:lnTo>
                      <a:pt x="83" y="79"/>
                    </a:lnTo>
                    <a:lnTo>
                      <a:pt x="95" y="62"/>
                    </a:lnTo>
                    <a:lnTo>
                      <a:pt x="101" y="45"/>
                    </a:lnTo>
                    <a:lnTo>
                      <a:pt x="95" y="28"/>
                    </a:lnTo>
                    <a:lnTo>
                      <a:pt x="83" y="12"/>
                    </a:lnTo>
                    <a:lnTo>
                      <a:pt x="71" y="6"/>
                    </a:lnTo>
                    <a:lnTo>
                      <a:pt x="48" y="0"/>
                    </a:lnTo>
                    <a:close/>
                    <a:moveTo>
                      <a:pt x="48" y="84"/>
                    </a:moveTo>
                    <a:lnTo>
                      <a:pt x="30" y="84"/>
                    </a:lnTo>
                    <a:lnTo>
                      <a:pt x="18" y="73"/>
                    </a:lnTo>
                    <a:lnTo>
                      <a:pt x="12" y="62"/>
                    </a:lnTo>
                    <a:lnTo>
                      <a:pt x="6" y="45"/>
                    </a:lnTo>
                    <a:lnTo>
                      <a:pt x="12" y="28"/>
                    </a:lnTo>
                    <a:lnTo>
                      <a:pt x="18" y="17"/>
                    </a:lnTo>
                    <a:lnTo>
                      <a:pt x="30" y="6"/>
                    </a:lnTo>
                    <a:lnTo>
                      <a:pt x="48" y="0"/>
                    </a:lnTo>
                    <a:lnTo>
                      <a:pt x="66" y="6"/>
                    </a:lnTo>
                    <a:lnTo>
                      <a:pt x="83" y="17"/>
                    </a:lnTo>
                    <a:lnTo>
                      <a:pt x="89" y="28"/>
                    </a:lnTo>
                    <a:lnTo>
                      <a:pt x="95" y="45"/>
                    </a:lnTo>
                    <a:lnTo>
                      <a:pt x="89" y="62"/>
                    </a:lnTo>
                    <a:lnTo>
                      <a:pt x="83" y="73"/>
                    </a:lnTo>
                    <a:lnTo>
                      <a:pt x="66" y="84"/>
                    </a:lnTo>
                    <a:lnTo>
                      <a:pt x="48" y="84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81" name="Freeform 124"/>
              <p:cNvSpPr>
                <a:spLocks/>
              </p:cNvSpPr>
              <p:nvPr/>
            </p:nvSpPr>
            <p:spPr bwMode="auto">
              <a:xfrm>
                <a:off x="1831" y="1199"/>
                <a:ext cx="104" cy="90"/>
              </a:xfrm>
              <a:custGeom>
                <a:avLst/>
                <a:gdLst>
                  <a:gd name="T0" fmla="*/ 48 w 101"/>
                  <a:gd name="T1" fmla="*/ 0 h 90"/>
                  <a:gd name="T2" fmla="*/ 30 w 101"/>
                  <a:gd name="T3" fmla="*/ 6 h 90"/>
                  <a:gd name="T4" fmla="*/ 18 w 101"/>
                  <a:gd name="T5" fmla="*/ 12 h 90"/>
                  <a:gd name="T6" fmla="*/ 6 w 101"/>
                  <a:gd name="T7" fmla="*/ 28 h 90"/>
                  <a:gd name="T8" fmla="*/ 0 w 101"/>
                  <a:gd name="T9" fmla="*/ 45 h 90"/>
                  <a:gd name="T10" fmla="*/ 6 w 101"/>
                  <a:gd name="T11" fmla="*/ 62 h 90"/>
                  <a:gd name="T12" fmla="*/ 18 w 101"/>
                  <a:gd name="T13" fmla="*/ 79 h 90"/>
                  <a:gd name="T14" fmla="*/ 30 w 101"/>
                  <a:gd name="T15" fmla="*/ 84 h 90"/>
                  <a:gd name="T16" fmla="*/ 48 w 101"/>
                  <a:gd name="T17" fmla="*/ 90 h 90"/>
                  <a:gd name="T18" fmla="*/ 71 w 101"/>
                  <a:gd name="T19" fmla="*/ 84 h 90"/>
                  <a:gd name="T20" fmla="*/ 83 w 101"/>
                  <a:gd name="T21" fmla="*/ 79 h 90"/>
                  <a:gd name="T22" fmla="*/ 95 w 101"/>
                  <a:gd name="T23" fmla="*/ 62 h 90"/>
                  <a:gd name="T24" fmla="*/ 101 w 101"/>
                  <a:gd name="T25" fmla="*/ 45 h 90"/>
                  <a:gd name="T26" fmla="*/ 95 w 101"/>
                  <a:gd name="T27" fmla="*/ 28 h 90"/>
                  <a:gd name="T28" fmla="*/ 83 w 101"/>
                  <a:gd name="T29" fmla="*/ 12 h 90"/>
                  <a:gd name="T30" fmla="*/ 71 w 101"/>
                  <a:gd name="T31" fmla="*/ 6 h 90"/>
                  <a:gd name="T32" fmla="*/ 48 w 101"/>
                  <a:gd name="T33" fmla="*/ 0 h 90"/>
                  <a:gd name="T34" fmla="*/ 48 w 101"/>
                  <a:gd name="T35" fmla="*/ 0 h 90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01"/>
                  <a:gd name="T55" fmla="*/ 0 h 90"/>
                  <a:gd name="T56" fmla="*/ 101 w 101"/>
                  <a:gd name="T57" fmla="*/ 90 h 90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01" h="90">
                    <a:moveTo>
                      <a:pt x="48" y="0"/>
                    </a:moveTo>
                    <a:lnTo>
                      <a:pt x="30" y="6"/>
                    </a:lnTo>
                    <a:lnTo>
                      <a:pt x="18" y="12"/>
                    </a:lnTo>
                    <a:lnTo>
                      <a:pt x="6" y="28"/>
                    </a:lnTo>
                    <a:lnTo>
                      <a:pt x="0" y="45"/>
                    </a:lnTo>
                    <a:lnTo>
                      <a:pt x="6" y="62"/>
                    </a:lnTo>
                    <a:lnTo>
                      <a:pt x="18" y="79"/>
                    </a:lnTo>
                    <a:lnTo>
                      <a:pt x="30" y="84"/>
                    </a:lnTo>
                    <a:lnTo>
                      <a:pt x="48" y="90"/>
                    </a:lnTo>
                    <a:lnTo>
                      <a:pt x="71" y="84"/>
                    </a:lnTo>
                    <a:lnTo>
                      <a:pt x="83" y="79"/>
                    </a:lnTo>
                    <a:lnTo>
                      <a:pt x="95" y="62"/>
                    </a:lnTo>
                    <a:lnTo>
                      <a:pt x="101" y="45"/>
                    </a:lnTo>
                    <a:lnTo>
                      <a:pt x="95" y="28"/>
                    </a:lnTo>
                    <a:lnTo>
                      <a:pt x="83" y="12"/>
                    </a:lnTo>
                    <a:lnTo>
                      <a:pt x="71" y="6"/>
                    </a:lnTo>
                    <a:lnTo>
                      <a:pt x="4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82" name="Freeform 125"/>
              <p:cNvSpPr>
                <a:spLocks/>
              </p:cNvSpPr>
              <p:nvPr/>
            </p:nvSpPr>
            <p:spPr bwMode="auto">
              <a:xfrm>
                <a:off x="1837" y="1199"/>
                <a:ext cx="92" cy="84"/>
              </a:xfrm>
              <a:custGeom>
                <a:avLst/>
                <a:gdLst>
                  <a:gd name="T0" fmla="*/ 42 w 89"/>
                  <a:gd name="T1" fmla="*/ 84 h 84"/>
                  <a:gd name="T2" fmla="*/ 24 w 89"/>
                  <a:gd name="T3" fmla="*/ 84 h 84"/>
                  <a:gd name="T4" fmla="*/ 12 w 89"/>
                  <a:gd name="T5" fmla="*/ 73 h 84"/>
                  <a:gd name="T6" fmla="*/ 6 w 89"/>
                  <a:gd name="T7" fmla="*/ 62 h 84"/>
                  <a:gd name="T8" fmla="*/ 0 w 89"/>
                  <a:gd name="T9" fmla="*/ 45 h 84"/>
                  <a:gd name="T10" fmla="*/ 6 w 89"/>
                  <a:gd name="T11" fmla="*/ 28 h 84"/>
                  <a:gd name="T12" fmla="*/ 12 w 89"/>
                  <a:gd name="T13" fmla="*/ 17 h 84"/>
                  <a:gd name="T14" fmla="*/ 24 w 89"/>
                  <a:gd name="T15" fmla="*/ 6 h 84"/>
                  <a:gd name="T16" fmla="*/ 42 w 89"/>
                  <a:gd name="T17" fmla="*/ 0 h 84"/>
                  <a:gd name="T18" fmla="*/ 60 w 89"/>
                  <a:gd name="T19" fmla="*/ 6 h 84"/>
                  <a:gd name="T20" fmla="*/ 77 w 89"/>
                  <a:gd name="T21" fmla="*/ 17 h 84"/>
                  <a:gd name="T22" fmla="*/ 83 w 89"/>
                  <a:gd name="T23" fmla="*/ 28 h 84"/>
                  <a:gd name="T24" fmla="*/ 89 w 89"/>
                  <a:gd name="T25" fmla="*/ 45 h 84"/>
                  <a:gd name="T26" fmla="*/ 83 w 89"/>
                  <a:gd name="T27" fmla="*/ 62 h 84"/>
                  <a:gd name="T28" fmla="*/ 77 w 89"/>
                  <a:gd name="T29" fmla="*/ 73 h 84"/>
                  <a:gd name="T30" fmla="*/ 60 w 89"/>
                  <a:gd name="T31" fmla="*/ 84 h 84"/>
                  <a:gd name="T32" fmla="*/ 42 w 89"/>
                  <a:gd name="T33" fmla="*/ 84 h 84"/>
                  <a:gd name="T34" fmla="*/ 42 w 89"/>
                  <a:gd name="T35" fmla="*/ 84 h 84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89"/>
                  <a:gd name="T55" fmla="*/ 0 h 84"/>
                  <a:gd name="T56" fmla="*/ 89 w 89"/>
                  <a:gd name="T57" fmla="*/ 84 h 84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89" h="84">
                    <a:moveTo>
                      <a:pt x="42" y="84"/>
                    </a:moveTo>
                    <a:lnTo>
                      <a:pt x="24" y="84"/>
                    </a:lnTo>
                    <a:lnTo>
                      <a:pt x="12" y="73"/>
                    </a:lnTo>
                    <a:lnTo>
                      <a:pt x="6" y="62"/>
                    </a:lnTo>
                    <a:lnTo>
                      <a:pt x="0" y="45"/>
                    </a:lnTo>
                    <a:lnTo>
                      <a:pt x="6" y="28"/>
                    </a:lnTo>
                    <a:lnTo>
                      <a:pt x="12" y="17"/>
                    </a:lnTo>
                    <a:lnTo>
                      <a:pt x="24" y="6"/>
                    </a:lnTo>
                    <a:lnTo>
                      <a:pt x="42" y="0"/>
                    </a:lnTo>
                    <a:lnTo>
                      <a:pt x="60" y="6"/>
                    </a:lnTo>
                    <a:lnTo>
                      <a:pt x="77" y="17"/>
                    </a:lnTo>
                    <a:lnTo>
                      <a:pt x="83" y="28"/>
                    </a:lnTo>
                    <a:lnTo>
                      <a:pt x="89" y="45"/>
                    </a:lnTo>
                    <a:lnTo>
                      <a:pt x="83" y="62"/>
                    </a:lnTo>
                    <a:lnTo>
                      <a:pt x="77" y="73"/>
                    </a:lnTo>
                    <a:lnTo>
                      <a:pt x="60" y="84"/>
                    </a:lnTo>
                    <a:lnTo>
                      <a:pt x="42" y="84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83" name="Freeform 126"/>
              <p:cNvSpPr>
                <a:spLocks/>
              </p:cNvSpPr>
              <p:nvPr/>
            </p:nvSpPr>
            <p:spPr bwMode="auto">
              <a:xfrm>
                <a:off x="1858" y="1209"/>
                <a:ext cx="53" cy="67"/>
              </a:xfrm>
              <a:custGeom>
                <a:avLst/>
                <a:gdLst>
                  <a:gd name="T0" fmla="*/ 53 w 53"/>
                  <a:gd name="T1" fmla="*/ 50 h 67"/>
                  <a:gd name="T2" fmla="*/ 53 w 53"/>
                  <a:gd name="T3" fmla="*/ 55 h 67"/>
                  <a:gd name="T4" fmla="*/ 47 w 53"/>
                  <a:gd name="T5" fmla="*/ 61 h 67"/>
                  <a:gd name="T6" fmla="*/ 36 w 53"/>
                  <a:gd name="T7" fmla="*/ 67 h 67"/>
                  <a:gd name="T8" fmla="*/ 24 w 53"/>
                  <a:gd name="T9" fmla="*/ 67 h 67"/>
                  <a:gd name="T10" fmla="*/ 18 w 53"/>
                  <a:gd name="T11" fmla="*/ 67 h 67"/>
                  <a:gd name="T12" fmla="*/ 6 w 53"/>
                  <a:gd name="T13" fmla="*/ 61 h 67"/>
                  <a:gd name="T14" fmla="*/ 0 w 53"/>
                  <a:gd name="T15" fmla="*/ 55 h 67"/>
                  <a:gd name="T16" fmla="*/ 0 w 53"/>
                  <a:gd name="T17" fmla="*/ 50 h 67"/>
                  <a:gd name="T18" fmla="*/ 0 w 53"/>
                  <a:gd name="T19" fmla="*/ 0 h 67"/>
                  <a:gd name="T20" fmla="*/ 53 w 53"/>
                  <a:gd name="T21" fmla="*/ 0 h 67"/>
                  <a:gd name="T22" fmla="*/ 53 w 53"/>
                  <a:gd name="T23" fmla="*/ 50 h 67"/>
                  <a:gd name="T24" fmla="*/ 53 w 53"/>
                  <a:gd name="T25" fmla="*/ 50 h 6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53"/>
                  <a:gd name="T40" fmla="*/ 0 h 67"/>
                  <a:gd name="T41" fmla="*/ 53 w 53"/>
                  <a:gd name="T42" fmla="*/ 67 h 67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53" h="67">
                    <a:moveTo>
                      <a:pt x="53" y="50"/>
                    </a:moveTo>
                    <a:lnTo>
                      <a:pt x="53" y="55"/>
                    </a:lnTo>
                    <a:lnTo>
                      <a:pt x="47" y="61"/>
                    </a:lnTo>
                    <a:lnTo>
                      <a:pt x="36" y="67"/>
                    </a:lnTo>
                    <a:lnTo>
                      <a:pt x="24" y="67"/>
                    </a:lnTo>
                    <a:lnTo>
                      <a:pt x="18" y="67"/>
                    </a:lnTo>
                    <a:lnTo>
                      <a:pt x="6" y="61"/>
                    </a:lnTo>
                    <a:lnTo>
                      <a:pt x="0" y="55"/>
                    </a:lnTo>
                    <a:lnTo>
                      <a:pt x="0" y="50"/>
                    </a:lnTo>
                    <a:lnTo>
                      <a:pt x="0" y="0"/>
                    </a:lnTo>
                    <a:lnTo>
                      <a:pt x="53" y="0"/>
                    </a:lnTo>
                    <a:lnTo>
                      <a:pt x="53" y="50"/>
                    </a:lnTo>
                    <a:close/>
                  </a:path>
                </a:pathLst>
              </a:custGeom>
              <a:solidFill>
                <a:srgbClr val="FF160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84" name="Freeform 127"/>
              <p:cNvSpPr>
                <a:spLocks/>
              </p:cNvSpPr>
              <p:nvPr/>
            </p:nvSpPr>
            <p:spPr bwMode="auto">
              <a:xfrm>
                <a:off x="1858" y="1209"/>
                <a:ext cx="53" cy="67"/>
              </a:xfrm>
              <a:custGeom>
                <a:avLst/>
                <a:gdLst>
                  <a:gd name="T0" fmla="*/ 53 w 53"/>
                  <a:gd name="T1" fmla="*/ 50 h 67"/>
                  <a:gd name="T2" fmla="*/ 53 w 53"/>
                  <a:gd name="T3" fmla="*/ 55 h 67"/>
                  <a:gd name="T4" fmla="*/ 47 w 53"/>
                  <a:gd name="T5" fmla="*/ 61 h 67"/>
                  <a:gd name="T6" fmla="*/ 36 w 53"/>
                  <a:gd name="T7" fmla="*/ 67 h 67"/>
                  <a:gd name="T8" fmla="*/ 24 w 53"/>
                  <a:gd name="T9" fmla="*/ 67 h 67"/>
                  <a:gd name="T10" fmla="*/ 18 w 53"/>
                  <a:gd name="T11" fmla="*/ 67 h 67"/>
                  <a:gd name="T12" fmla="*/ 6 w 53"/>
                  <a:gd name="T13" fmla="*/ 61 h 67"/>
                  <a:gd name="T14" fmla="*/ 0 w 53"/>
                  <a:gd name="T15" fmla="*/ 55 h 67"/>
                  <a:gd name="T16" fmla="*/ 0 w 53"/>
                  <a:gd name="T17" fmla="*/ 50 h 67"/>
                  <a:gd name="T18" fmla="*/ 0 w 53"/>
                  <a:gd name="T19" fmla="*/ 0 h 67"/>
                  <a:gd name="T20" fmla="*/ 53 w 53"/>
                  <a:gd name="T21" fmla="*/ 0 h 67"/>
                  <a:gd name="T22" fmla="*/ 53 w 53"/>
                  <a:gd name="T23" fmla="*/ 50 h 67"/>
                  <a:gd name="T24" fmla="*/ 53 w 53"/>
                  <a:gd name="T25" fmla="*/ 50 h 6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53"/>
                  <a:gd name="T40" fmla="*/ 0 h 67"/>
                  <a:gd name="T41" fmla="*/ 53 w 53"/>
                  <a:gd name="T42" fmla="*/ 67 h 67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53" h="67">
                    <a:moveTo>
                      <a:pt x="53" y="50"/>
                    </a:moveTo>
                    <a:lnTo>
                      <a:pt x="53" y="55"/>
                    </a:lnTo>
                    <a:lnTo>
                      <a:pt x="47" y="61"/>
                    </a:lnTo>
                    <a:lnTo>
                      <a:pt x="36" y="67"/>
                    </a:lnTo>
                    <a:lnTo>
                      <a:pt x="24" y="67"/>
                    </a:lnTo>
                    <a:lnTo>
                      <a:pt x="18" y="67"/>
                    </a:lnTo>
                    <a:lnTo>
                      <a:pt x="6" y="61"/>
                    </a:lnTo>
                    <a:lnTo>
                      <a:pt x="0" y="55"/>
                    </a:lnTo>
                    <a:lnTo>
                      <a:pt x="0" y="50"/>
                    </a:lnTo>
                    <a:lnTo>
                      <a:pt x="0" y="0"/>
                    </a:lnTo>
                    <a:lnTo>
                      <a:pt x="53" y="0"/>
                    </a:lnTo>
                    <a:lnTo>
                      <a:pt x="53" y="50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85" name="Freeform 128"/>
              <p:cNvSpPr>
                <a:spLocks/>
              </p:cNvSpPr>
              <p:nvPr/>
            </p:nvSpPr>
            <p:spPr bwMode="auto">
              <a:xfrm>
                <a:off x="1868" y="1225"/>
                <a:ext cx="31" cy="35"/>
              </a:xfrm>
              <a:custGeom>
                <a:avLst/>
                <a:gdLst>
                  <a:gd name="T0" fmla="*/ 30 w 30"/>
                  <a:gd name="T1" fmla="*/ 28 h 34"/>
                  <a:gd name="T2" fmla="*/ 24 w 30"/>
                  <a:gd name="T3" fmla="*/ 34 h 34"/>
                  <a:gd name="T4" fmla="*/ 12 w 30"/>
                  <a:gd name="T5" fmla="*/ 34 h 34"/>
                  <a:gd name="T6" fmla="*/ 6 w 30"/>
                  <a:gd name="T7" fmla="*/ 34 h 34"/>
                  <a:gd name="T8" fmla="*/ 0 w 30"/>
                  <a:gd name="T9" fmla="*/ 28 h 34"/>
                  <a:gd name="T10" fmla="*/ 0 w 30"/>
                  <a:gd name="T11" fmla="*/ 0 h 34"/>
                  <a:gd name="T12" fmla="*/ 30 w 30"/>
                  <a:gd name="T13" fmla="*/ 0 h 34"/>
                  <a:gd name="T14" fmla="*/ 30 w 30"/>
                  <a:gd name="T15" fmla="*/ 28 h 34"/>
                  <a:gd name="T16" fmla="*/ 30 w 30"/>
                  <a:gd name="T17" fmla="*/ 28 h 3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0"/>
                  <a:gd name="T28" fmla="*/ 0 h 34"/>
                  <a:gd name="T29" fmla="*/ 30 w 30"/>
                  <a:gd name="T30" fmla="*/ 34 h 3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0" h="34">
                    <a:moveTo>
                      <a:pt x="30" y="28"/>
                    </a:moveTo>
                    <a:lnTo>
                      <a:pt x="24" y="34"/>
                    </a:lnTo>
                    <a:lnTo>
                      <a:pt x="12" y="34"/>
                    </a:lnTo>
                    <a:lnTo>
                      <a:pt x="6" y="34"/>
                    </a:lnTo>
                    <a:lnTo>
                      <a:pt x="0" y="28"/>
                    </a:lnTo>
                    <a:lnTo>
                      <a:pt x="0" y="0"/>
                    </a:lnTo>
                    <a:lnTo>
                      <a:pt x="30" y="0"/>
                    </a:lnTo>
                    <a:lnTo>
                      <a:pt x="30" y="2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86" name="Freeform 129"/>
              <p:cNvSpPr>
                <a:spLocks/>
              </p:cNvSpPr>
              <p:nvPr/>
            </p:nvSpPr>
            <p:spPr bwMode="auto">
              <a:xfrm>
                <a:off x="1880" y="1225"/>
                <a:ext cx="6" cy="12"/>
              </a:xfrm>
              <a:custGeom>
                <a:avLst/>
                <a:gdLst>
                  <a:gd name="T0" fmla="*/ 6 w 6"/>
                  <a:gd name="T1" fmla="*/ 6 h 11"/>
                  <a:gd name="T2" fmla="*/ 6 w 6"/>
                  <a:gd name="T3" fmla="*/ 11 h 11"/>
                  <a:gd name="T4" fmla="*/ 0 w 6"/>
                  <a:gd name="T5" fmla="*/ 11 h 11"/>
                  <a:gd name="T6" fmla="*/ 0 w 6"/>
                  <a:gd name="T7" fmla="*/ 11 h 11"/>
                  <a:gd name="T8" fmla="*/ 0 w 6"/>
                  <a:gd name="T9" fmla="*/ 6 h 11"/>
                  <a:gd name="T10" fmla="*/ 0 w 6"/>
                  <a:gd name="T11" fmla="*/ 0 h 11"/>
                  <a:gd name="T12" fmla="*/ 6 w 6"/>
                  <a:gd name="T13" fmla="*/ 0 h 11"/>
                  <a:gd name="T14" fmla="*/ 6 w 6"/>
                  <a:gd name="T15" fmla="*/ 6 h 11"/>
                  <a:gd name="T16" fmla="*/ 6 w 6"/>
                  <a:gd name="T17" fmla="*/ 6 h 1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6"/>
                  <a:gd name="T28" fmla="*/ 0 h 11"/>
                  <a:gd name="T29" fmla="*/ 6 w 6"/>
                  <a:gd name="T30" fmla="*/ 11 h 1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6" h="11">
                    <a:moveTo>
                      <a:pt x="6" y="6"/>
                    </a:moveTo>
                    <a:lnTo>
                      <a:pt x="6" y="11"/>
                    </a:lnTo>
                    <a:lnTo>
                      <a:pt x="0" y="11"/>
                    </a:lnTo>
                    <a:lnTo>
                      <a:pt x="0" y="6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0A50A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87" name="Freeform 130"/>
              <p:cNvSpPr>
                <a:spLocks/>
              </p:cNvSpPr>
              <p:nvPr/>
            </p:nvSpPr>
            <p:spPr bwMode="auto">
              <a:xfrm>
                <a:off x="1880" y="1248"/>
                <a:ext cx="6" cy="6"/>
              </a:xfrm>
              <a:custGeom>
                <a:avLst/>
                <a:gdLst>
                  <a:gd name="T0" fmla="*/ 6 w 6"/>
                  <a:gd name="T1" fmla="*/ 5 h 5"/>
                  <a:gd name="T2" fmla="*/ 6 w 6"/>
                  <a:gd name="T3" fmla="*/ 5 h 5"/>
                  <a:gd name="T4" fmla="*/ 0 w 6"/>
                  <a:gd name="T5" fmla="*/ 5 h 5"/>
                  <a:gd name="T6" fmla="*/ 0 w 6"/>
                  <a:gd name="T7" fmla="*/ 5 h 5"/>
                  <a:gd name="T8" fmla="*/ 0 w 6"/>
                  <a:gd name="T9" fmla="*/ 0 h 5"/>
                  <a:gd name="T10" fmla="*/ 6 w 6"/>
                  <a:gd name="T11" fmla="*/ 0 h 5"/>
                  <a:gd name="T12" fmla="*/ 6 w 6"/>
                  <a:gd name="T13" fmla="*/ 5 h 5"/>
                  <a:gd name="T14" fmla="*/ 6 w 6"/>
                  <a:gd name="T15" fmla="*/ 5 h 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6"/>
                  <a:gd name="T25" fmla="*/ 0 h 5"/>
                  <a:gd name="T26" fmla="*/ 6 w 6"/>
                  <a:gd name="T27" fmla="*/ 5 h 5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6" h="5">
                    <a:moveTo>
                      <a:pt x="6" y="5"/>
                    </a:moveTo>
                    <a:lnTo>
                      <a:pt x="6" y="5"/>
                    </a:lnTo>
                    <a:lnTo>
                      <a:pt x="0" y="5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5"/>
                    </a:lnTo>
                    <a:close/>
                  </a:path>
                </a:pathLst>
              </a:custGeom>
              <a:solidFill>
                <a:srgbClr val="0A50A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88" name="Freeform 131"/>
              <p:cNvSpPr>
                <a:spLocks/>
              </p:cNvSpPr>
              <p:nvPr/>
            </p:nvSpPr>
            <p:spPr bwMode="auto">
              <a:xfrm>
                <a:off x="1886" y="1237"/>
                <a:ext cx="6" cy="6"/>
              </a:xfrm>
              <a:custGeom>
                <a:avLst/>
                <a:gdLst>
                  <a:gd name="T0" fmla="*/ 6 w 6"/>
                  <a:gd name="T1" fmla="*/ 6 h 6"/>
                  <a:gd name="T2" fmla="*/ 6 w 6"/>
                  <a:gd name="T3" fmla="*/ 6 h 6"/>
                  <a:gd name="T4" fmla="*/ 0 w 6"/>
                  <a:gd name="T5" fmla="*/ 6 h 6"/>
                  <a:gd name="T6" fmla="*/ 0 w 6"/>
                  <a:gd name="T7" fmla="*/ 6 h 6"/>
                  <a:gd name="T8" fmla="*/ 0 w 6"/>
                  <a:gd name="T9" fmla="*/ 0 h 6"/>
                  <a:gd name="T10" fmla="*/ 6 w 6"/>
                  <a:gd name="T11" fmla="*/ 0 h 6"/>
                  <a:gd name="T12" fmla="*/ 6 w 6"/>
                  <a:gd name="T13" fmla="*/ 6 h 6"/>
                  <a:gd name="T14" fmla="*/ 6 w 6"/>
                  <a:gd name="T15" fmla="*/ 6 h 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6"/>
                  <a:gd name="T25" fmla="*/ 0 h 6"/>
                  <a:gd name="T26" fmla="*/ 6 w 6"/>
                  <a:gd name="T27" fmla="*/ 6 h 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6" h="6">
                    <a:moveTo>
                      <a:pt x="6" y="6"/>
                    </a:moveTo>
                    <a:lnTo>
                      <a:pt x="6" y="6"/>
                    </a:lnTo>
                    <a:lnTo>
                      <a:pt x="0" y="6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0A50A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89" name="Freeform 132"/>
              <p:cNvSpPr>
                <a:spLocks/>
              </p:cNvSpPr>
              <p:nvPr/>
            </p:nvSpPr>
            <p:spPr bwMode="auto">
              <a:xfrm>
                <a:off x="1874" y="1237"/>
                <a:ext cx="6" cy="6"/>
              </a:xfrm>
              <a:custGeom>
                <a:avLst/>
                <a:gdLst>
                  <a:gd name="T0" fmla="*/ 6 w 6"/>
                  <a:gd name="T1" fmla="*/ 6 h 6"/>
                  <a:gd name="T2" fmla="*/ 6 w 6"/>
                  <a:gd name="T3" fmla="*/ 6 h 6"/>
                  <a:gd name="T4" fmla="*/ 0 w 6"/>
                  <a:gd name="T5" fmla="*/ 6 h 6"/>
                  <a:gd name="T6" fmla="*/ 0 w 6"/>
                  <a:gd name="T7" fmla="*/ 6 h 6"/>
                  <a:gd name="T8" fmla="*/ 0 w 6"/>
                  <a:gd name="T9" fmla="*/ 0 h 6"/>
                  <a:gd name="T10" fmla="*/ 6 w 6"/>
                  <a:gd name="T11" fmla="*/ 0 h 6"/>
                  <a:gd name="T12" fmla="*/ 6 w 6"/>
                  <a:gd name="T13" fmla="*/ 6 h 6"/>
                  <a:gd name="T14" fmla="*/ 6 w 6"/>
                  <a:gd name="T15" fmla="*/ 6 h 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6"/>
                  <a:gd name="T25" fmla="*/ 0 h 6"/>
                  <a:gd name="T26" fmla="*/ 6 w 6"/>
                  <a:gd name="T27" fmla="*/ 6 h 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6" h="6">
                    <a:moveTo>
                      <a:pt x="6" y="6"/>
                    </a:moveTo>
                    <a:lnTo>
                      <a:pt x="6" y="6"/>
                    </a:lnTo>
                    <a:lnTo>
                      <a:pt x="0" y="6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0A50A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90" name="Freeform 133"/>
              <p:cNvSpPr>
                <a:spLocks/>
              </p:cNvSpPr>
              <p:nvPr/>
            </p:nvSpPr>
            <p:spPr bwMode="auto">
              <a:xfrm>
                <a:off x="1862" y="1209"/>
                <a:ext cx="6" cy="12"/>
              </a:xfrm>
              <a:custGeom>
                <a:avLst/>
                <a:gdLst>
                  <a:gd name="T0" fmla="*/ 6 w 6"/>
                  <a:gd name="T1" fmla="*/ 11 h 11"/>
                  <a:gd name="T2" fmla="*/ 0 w 6"/>
                  <a:gd name="T3" fmla="*/ 11 h 11"/>
                  <a:gd name="T4" fmla="*/ 0 w 6"/>
                  <a:gd name="T5" fmla="*/ 0 h 11"/>
                  <a:gd name="T6" fmla="*/ 6 w 6"/>
                  <a:gd name="T7" fmla="*/ 0 h 11"/>
                  <a:gd name="T8" fmla="*/ 6 w 6"/>
                  <a:gd name="T9" fmla="*/ 11 h 11"/>
                  <a:gd name="T10" fmla="*/ 6 w 6"/>
                  <a:gd name="T11" fmla="*/ 11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11"/>
                  <a:gd name="T20" fmla="*/ 6 w 6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11">
                    <a:moveTo>
                      <a:pt x="6" y="11"/>
                    </a:moveTo>
                    <a:lnTo>
                      <a:pt x="0" y="11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11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91" name="Freeform 134"/>
              <p:cNvSpPr>
                <a:spLocks/>
              </p:cNvSpPr>
              <p:nvPr/>
            </p:nvSpPr>
            <p:spPr bwMode="auto">
              <a:xfrm>
                <a:off x="1862" y="1209"/>
                <a:ext cx="6" cy="12"/>
              </a:xfrm>
              <a:custGeom>
                <a:avLst/>
                <a:gdLst>
                  <a:gd name="T0" fmla="*/ 6 w 6"/>
                  <a:gd name="T1" fmla="*/ 11 h 11"/>
                  <a:gd name="T2" fmla="*/ 0 w 6"/>
                  <a:gd name="T3" fmla="*/ 11 h 11"/>
                  <a:gd name="T4" fmla="*/ 0 w 6"/>
                  <a:gd name="T5" fmla="*/ 0 h 11"/>
                  <a:gd name="T6" fmla="*/ 6 w 6"/>
                  <a:gd name="T7" fmla="*/ 0 h 11"/>
                  <a:gd name="T8" fmla="*/ 6 w 6"/>
                  <a:gd name="T9" fmla="*/ 11 h 11"/>
                  <a:gd name="T10" fmla="*/ 6 w 6"/>
                  <a:gd name="T11" fmla="*/ 11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11"/>
                  <a:gd name="T20" fmla="*/ 6 w 6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11">
                    <a:moveTo>
                      <a:pt x="6" y="11"/>
                    </a:moveTo>
                    <a:lnTo>
                      <a:pt x="0" y="11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11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92" name="Freeform 135"/>
              <p:cNvSpPr>
                <a:spLocks/>
              </p:cNvSpPr>
              <p:nvPr/>
            </p:nvSpPr>
            <p:spPr bwMode="auto">
              <a:xfrm>
                <a:off x="1898" y="1209"/>
                <a:ext cx="6" cy="12"/>
              </a:xfrm>
              <a:custGeom>
                <a:avLst/>
                <a:gdLst>
                  <a:gd name="T0" fmla="*/ 5 w 5"/>
                  <a:gd name="T1" fmla="*/ 11 h 11"/>
                  <a:gd name="T2" fmla="*/ 0 w 5"/>
                  <a:gd name="T3" fmla="*/ 11 h 11"/>
                  <a:gd name="T4" fmla="*/ 0 w 5"/>
                  <a:gd name="T5" fmla="*/ 0 h 11"/>
                  <a:gd name="T6" fmla="*/ 5 w 5"/>
                  <a:gd name="T7" fmla="*/ 0 h 11"/>
                  <a:gd name="T8" fmla="*/ 5 w 5"/>
                  <a:gd name="T9" fmla="*/ 11 h 11"/>
                  <a:gd name="T10" fmla="*/ 5 w 5"/>
                  <a:gd name="T11" fmla="*/ 11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11"/>
                  <a:gd name="T20" fmla="*/ 5 w 5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11">
                    <a:moveTo>
                      <a:pt x="5" y="11"/>
                    </a:moveTo>
                    <a:lnTo>
                      <a:pt x="0" y="11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5" y="11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93" name="Freeform 136"/>
              <p:cNvSpPr>
                <a:spLocks/>
              </p:cNvSpPr>
              <p:nvPr/>
            </p:nvSpPr>
            <p:spPr bwMode="auto">
              <a:xfrm>
                <a:off x="1898" y="1209"/>
                <a:ext cx="6" cy="12"/>
              </a:xfrm>
              <a:custGeom>
                <a:avLst/>
                <a:gdLst>
                  <a:gd name="T0" fmla="*/ 5 w 5"/>
                  <a:gd name="T1" fmla="*/ 11 h 11"/>
                  <a:gd name="T2" fmla="*/ 0 w 5"/>
                  <a:gd name="T3" fmla="*/ 11 h 11"/>
                  <a:gd name="T4" fmla="*/ 0 w 5"/>
                  <a:gd name="T5" fmla="*/ 0 h 11"/>
                  <a:gd name="T6" fmla="*/ 5 w 5"/>
                  <a:gd name="T7" fmla="*/ 0 h 11"/>
                  <a:gd name="T8" fmla="*/ 5 w 5"/>
                  <a:gd name="T9" fmla="*/ 11 h 11"/>
                  <a:gd name="T10" fmla="*/ 5 w 5"/>
                  <a:gd name="T11" fmla="*/ 11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11"/>
                  <a:gd name="T20" fmla="*/ 5 w 5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11">
                    <a:moveTo>
                      <a:pt x="5" y="11"/>
                    </a:moveTo>
                    <a:lnTo>
                      <a:pt x="0" y="11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5" y="11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94" name="Freeform 137"/>
              <p:cNvSpPr>
                <a:spLocks/>
              </p:cNvSpPr>
              <p:nvPr/>
            </p:nvSpPr>
            <p:spPr bwMode="auto">
              <a:xfrm>
                <a:off x="1862" y="1237"/>
                <a:ext cx="6" cy="6"/>
              </a:xfrm>
              <a:custGeom>
                <a:avLst/>
                <a:gdLst>
                  <a:gd name="T0" fmla="*/ 6 w 6"/>
                  <a:gd name="T1" fmla="*/ 6 h 6"/>
                  <a:gd name="T2" fmla="*/ 0 w 6"/>
                  <a:gd name="T3" fmla="*/ 6 h 6"/>
                  <a:gd name="T4" fmla="*/ 0 w 6"/>
                  <a:gd name="T5" fmla="*/ 0 h 6"/>
                  <a:gd name="T6" fmla="*/ 6 w 6"/>
                  <a:gd name="T7" fmla="*/ 0 h 6"/>
                  <a:gd name="T8" fmla="*/ 6 w 6"/>
                  <a:gd name="T9" fmla="*/ 6 h 6"/>
                  <a:gd name="T10" fmla="*/ 6 w 6"/>
                  <a:gd name="T11" fmla="*/ 6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6"/>
                  <a:gd name="T20" fmla="*/ 6 w 6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6">
                    <a:moveTo>
                      <a:pt x="6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95" name="Freeform 138"/>
              <p:cNvSpPr>
                <a:spLocks/>
              </p:cNvSpPr>
              <p:nvPr/>
            </p:nvSpPr>
            <p:spPr bwMode="auto">
              <a:xfrm>
                <a:off x="1862" y="1237"/>
                <a:ext cx="6" cy="6"/>
              </a:xfrm>
              <a:custGeom>
                <a:avLst/>
                <a:gdLst>
                  <a:gd name="T0" fmla="*/ 6 w 6"/>
                  <a:gd name="T1" fmla="*/ 6 h 6"/>
                  <a:gd name="T2" fmla="*/ 0 w 6"/>
                  <a:gd name="T3" fmla="*/ 6 h 6"/>
                  <a:gd name="T4" fmla="*/ 0 w 6"/>
                  <a:gd name="T5" fmla="*/ 0 h 6"/>
                  <a:gd name="T6" fmla="*/ 6 w 6"/>
                  <a:gd name="T7" fmla="*/ 0 h 6"/>
                  <a:gd name="T8" fmla="*/ 6 w 6"/>
                  <a:gd name="T9" fmla="*/ 6 h 6"/>
                  <a:gd name="T10" fmla="*/ 6 w 6"/>
                  <a:gd name="T11" fmla="*/ 6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6"/>
                  <a:gd name="T20" fmla="*/ 6 w 6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6">
                    <a:moveTo>
                      <a:pt x="6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96" name="Freeform 139"/>
              <p:cNvSpPr>
                <a:spLocks/>
              </p:cNvSpPr>
              <p:nvPr/>
            </p:nvSpPr>
            <p:spPr bwMode="auto">
              <a:xfrm>
                <a:off x="1862" y="1254"/>
                <a:ext cx="12" cy="10"/>
              </a:xfrm>
              <a:custGeom>
                <a:avLst/>
                <a:gdLst>
                  <a:gd name="T0" fmla="*/ 12 w 12"/>
                  <a:gd name="T1" fmla="*/ 6 h 11"/>
                  <a:gd name="T2" fmla="*/ 12 w 12"/>
                  <a:gd name="T3" fmla="*/ 11 h 11"/>
                  <a:gd name="T4" fmla="*/ 0 w 12"/>
                  <a:gd name="T5" fmla="*/ 6 h 11"/>
                  <a:gd name="T6" fmla="*/ 6 w 12"/>
                  <a:gd name="T7" fmla="*/ 0 h 11"/>
                  <a:gd name="T8" fmla="*/ 12 w 12"/>
                  <a:gd name="T9" fmla="*/ 6 h 11"/>
                  <a:gd name="T10" fmla="*/ 12 w 12"/>
                  <a:gd name="T11" fmla="*/ 6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"/>
                  <a:gd name="T19" fmla="*/ 0 h 11"/>
                  <a:gd name="T20" fmla="*/ 12 w 12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" h="11">
                    <a:moveTo>
                      <a:pt x="12" y="6"/>
                    </a:moveTo>
                    <a:lnTo>
                      <a:pt x="12" y="11"/>
                    </a:lnTo>
                    <a:lnTo>
                      <a:pt x="0" y="6"/>
                    </a:lnTo>
                    <a:lnTo>
                      <a:pt x="6" y="0"/>
                    </a:lnTo>
                    <a:lnTo>
                      <a:pt x="12" y="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97" name="Freeform 140"/>
              <p:cNvSpPr>
                <a:spLocks/>
              </p:cNvSpPr>
              <p:nvPr/>
            </p:nvSpPr>
            <p:spPr bwMode="auto">
              <a:xfrm>
                <a:off x="1862" y="1254"/>
                <a:ext cx="12" cy="10"/>
              </a:xfrm>
              <a:custGeom>
                <a:avLst/>
                <a:gdLst>
                  <a:gd name="T0" fmla="*/ 12 w 12"/>
                  <a:gd name="T1" fmla="*/ 6 h 11"/>
                  <a:gd name="T2" fmla="*/ 12 w 12"/>
                  <a:gd name="T3" fmla="*/ 11 h 11"/>
                  <a:gd name="T4" fmla="*/ 0 w 12"/>
                  <a:gd name="T5" fmla="*/ 6 h 11"/>
                  <a:gd name="T6" fmla="*/ 6 w 12"/>
                  <a:gd name="T7" fmla="*/ 0 h 11"/>
                  <a:gd name="T8" fmla="*/ 12 w 12"/>
                  <a:gd name="T9" fmla="*/ 6 h 11"/>
                  <a:gd name="T10" fmla="*/ 12 w 12"/>
                  <a:gd name="T11" fmla="*/ 6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"/>
                  <a:gd name="T19" fmla="*/ 0 h 11"/>
                  <a:gd name="T20" fmla="*/ 12 w 12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" h="11">
                    <a:moveTo>
                      <a:pt x="12" y="6"/>
                    </a:moveTo>
                    <a:lnTo>
                      <a:pt x="12" y="11"/>
                    </a:lnTo>
                    <a:lnTo>
                      <a:pt x="0" y="6"/>
                    </a:lnTo>
                    <a:lnTo>
                      <a:pt x="6" y="0"/>
                    </a:lnTo>
                    <a:lnTo>
                      <a:pt x="12" y="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98" name="Freeform 141"/>
              <p:cNvSpPr>
                <a:spLocks/>
              </p:cNvSpPr>
              <p:nvPr/>
            </p:nvSpPr>
            <p:spPr bwMode="auto">
              <a:xfrm>
                <a:off x="1892" y="1254"/>
                <a:ext cx="6" cy="10"/>
              </a:xfrm>
              <a:custGeom>
                <a:avLst/>
                <a:gdLst>
                  <a:gd name="T0" fmla="*/ 0 w 6"/>
                  <a:gd name="T1" fmla="*/ 6 h 11"/>
                  <a:gd name="T2" fmla="*/ 0 w 6"/>
                  <a:gd name="T3" fmla="*/ 11 h 11"/>
                  <a:gd name="T4" fmla="*/ 6 w 6"/>
                  <a:gd name="T5" fmla="*/ 6 h 11"/>
                  <a:gd name="T6" fmla="*/ 6 w 6"/>
                  <a:gd name="T7" fmla="*/ 0 h 11"/>
                  <a:gd name="T8" fmla="*/ 0 w 6"/>
                  <a:gd name="T9" fmla="*/ 6 h 11"/>
                  <a:gd name="T10" fmla="*/ 0 w 6"/>
                  <a:gd name="T11" fmla="*/ 6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11"/>
                  <a:gd name="T20" fmla="*/ 6 w 6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11">
                    <a:moveTo>
                      <a:pt x="0" y="6"/>
                    </a:moveTo>
                    <a:lnTo>
                      <a:pt x="0" y="11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99" name="Freeform 142"/>
              <p:cNvSpPr>
                <a:spLocks/>
              </p:cNvSpPr>
              <p:nvPr/>
            </p:nvSpPr>
            <p:spPr bwMode="auto">
              <a:xfrm>
                <a:off x="1892" y="1254"/>
                <a:ext cx="6" cy="10"/>
              </a:xfrm>
              <a:custGeom>
                <a:avLst/>
                <a:gdLst>
                  <a:gd name="T0" fmla="*/ 0 w 6"/>
                  <a:gd name="T1" fmla="*/ 6 h 11"/>
                  <a:gd name="T2" fmla="*/ 0 w 6"/>
                  <a:gd name="T3" fmla="*/ 11 h 11"/>
                  <a:gd name="T4" fmla="*/ 6 w 6"/>
                  <a:gd name="T5" fmla="*/ 6 h 11"/>
                  <a:gd name="T6" fmla="*/ 6 w 6"/>
                  <a:gd name="T7" fmla="*/ 0 h 11"/>
                  <a:gd name="T8" fmla="*/ 0 w 6"/>
                  <a:gd name="T9" fmla="*/ 6 h 11"/>
                  <a:gd name="T10" fmla="*/ 0 w 6"/>
                  <a:gd name="T11" fmla="*/ 6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11"/>
                  <a:gd name="T20" fmla="*/ 6 w 6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11">
                    <a:moveTo>
                      <a:pt x="0" y="6"/>
                    </a:moveTo>
                    <a:lnTo>
                      <a:pt x="0" y="11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0" y="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00" name="Freeform 143"/>
              <p:cNvSpPr>
                <a:spLocks/>
              </p:cNvSpPr>
              <p:nvPr/>
            </p:nvSpPr>
            <p:spPr bwMode="auto">
              <a:xfrm>
                <a:off x="1898" y="1237"/>
                <a:ext cx="6" cy="6"/>
              </a:xfrm>
              <a:custGeom>
                <a:avLst/>
                <a:gdLst>
                  <a:gd name="T0" fmla="*/ 5 w 5"/>
                  <a:gd name="T1" fmla="*/ 6 h 6"/>
                  <a:gd name="T2" fmla="*/ 0 w 5"/>
                  <a:gd name="T3" fmla="*/ 6 h 6"/>
                  <a:gd name="T4" fmla="*/ 0 w 5"/>
                  <a:gd name="T5" fmla="*/ 0 h 6"/>
                  <a:gd name="T6" fmla="*/ 5 w 5"/>
                  <a:gd name="T7" fmla="*/ 0 h 6"/>
                  <a:gd name="T8" fmla="*/ 5 w 5"/>
                  <a:gd name="T9" fmla="*/ 6 h 6"/>
                  <a:gd name="T10" fmla="*/ 5 w 5"/>
                  <a:gd name="T11" fmla="*/ 6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5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5" y="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01" name="Freeform 144"/>
              <p:cNvSpPr>
                <a:spLocks/>
              </p:cNvSpPr>
              <p:nvPr/>
            </p:nvSpPr>
            <p:spPr bwMode="auto">
              <a:xfrm>
                <a:off x="1898" y="1237"/>
                <a:ext cx="6" cy="6"/>
              </a:xfrm>
              <a:custGeom>
                <a:avLst/>
                <a:gdLst>
                  <a:gd name="T0" fmla="*/ 5 w 5"/>
                  <a:gd name="T1" fmla="*/ 6 h 6"/>
                  <a:gd name="T2" fmla="*/ 0 w 5"/>
                  <a:gd name="T3" fmla="*/ 6 h 6"/>
                  <a:gd name="T4" fmla="*/ 0 w 5"/>
                  <a:gd name="T5" fmla="*/ 0 h 6"/>
                  <a:gd name="T6" fmla="*/ 5 w 5"/>
                  <a:gd name="T7" fmla="*/ 0 h 6"/>
                  <a:gd name="T8" fmla="*/ 5 w 5"/>
                  <a:gd name="T9" fmla="*/ 6 h 6"/>
                  <a:gd name="T10" fmla="*/ 5 w 5"/>
                  <a:gd name="T11" fmla="*/ 6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5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5" y="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02" name="Freeform 145"/>
              <p:cNvSpPr>
                <a:spLocks/>
              </p:cNvSpPr>
              <p:nvPr/>
            </p:nvSpPr>
            <p:spPr bwMode="auto">
              <a:xfrm>
                <a:off x="1880" y="1209"/>
                <a:ext cx="6" cy="12"/>
              </a:xfrm>
              <a:custGeom>
                <a:avLst/>
                <a:gdLst>
                  <a:gd name="T0" fmla="*/ 6 w 6"/>
                  <a:gd name="T1" fmla="*/ 11 h 11"/>
                  <a:gd name="T2" fmla="*/ 0 w 6"/>
                  <a:gd name="T3" fmla="*/ 11 h 11"/>
                  <a:gd name="T4" fmla="*/ 0 w 6"/>
                  <a:gd name="T5" fmla="*/ 0 h 11"/>
                  <a:gd name="T6" fmla="*/ 6 w 6"/>
                  <a:gd name="T7" fmla="*/ 0 h 11"/>
                  <a:gd name="T8" fmla="*/ 6 w 6"/>
                  <a:gd name="T9" fmla="*/ 11 h 11"/>
                  <a:gd name="T10" fmla="*/ 6 w 6"/>
                  <a:gd name="T11" fmla="*/ 11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11"/>
                  <a:gd name="T20" fmla="*/ 6 w 6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11">
                    <a:moveTo>
                      <a:pt x="6" y="11"/>
                    </a:moveTo>
                    <a:lnTo>
                      <a:pt x="0" y="11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11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03" name="Freeform 146"/>
              <p:cNvSpPr>
                <a:spLocks/>
              </p:cNvSpPr>
              <p:nvPr/>
            </p:nvSpPr>
            <p:spPr bwMode="auto">
              <a:xfrm>
                <a:off x="1880" y="1209"/>
                <a:ext cx="6" cy="12"/>
              </a:xfrm>
              <a:custGeom>
                <a:avLst/>
                <a:gdLst>
                  <a:gd name="T0" fmla="*/ 6 w 6"/>
                  <a:gd name="T1" fmla="*/ 11 h 11"/>
                  <a:gd name="T2" fmla="*/ 0 w 6"/>
                  <a:gd name="T3" fmla="*/ 11 h 11"/>
                  <a:gd name="T4" fmla="*/ 0 w 6"/>
                  <a:gd name="T5" fmla="*/ 0 h 11"/>
                  <a:gd name="T6" fmla="*/ 6 w 6"/>
                  <a:gd name="T7" fmla="*/ 0 h 11"/>
                  <a:gd name="T8" fmla="*/ 6 w 6"/>
                  <a:gd name="T9" fmla="*/ 11 h 11"/>
                  <a:gd name="T10" fmla="*/ 6 w 6"/>
                  <a:gd name="T11" fmla="*/ 11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11"/>
                  <a:gd name="T20" fmla="*/ 6 w 6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11">
                    <a:moveTo>
                      <a:pt x="6" y="11"/>
                    </a:moveTo>
                    <a:lnTo>
                      <a:pt x="0" y="11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11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04" name="Freeform 147"/>
              <p:cNvSpPr>
                <a:spLocks/>
              </p:cNvSpPr>
              <p:nvPr/>
            </p:nvSpPr>
            <p:spPr bwMode="auto">
              <a:xfrm>
                <a:off x="1778" y="1164"/>
                <a:ext cx="246" cy="157"/>
              </a:xfrm>
              <a:custGeom>
                <a:avLst/>
                <a:gdLst>
                  <a:gd name="T0" fmla="*/ 245 w 245"/>
                  <a:gd name="T1" fmla="*/ 156 h 156"/>
                  <a:gd name="T2" fmla="*/ 245 w 245"/>
                  <a:gd name="T3" fmla="*/ 0 h 156"/>
                  <a:gd name="T4" fmla="*/ 0 w 245"/>
                  <a:gd name="T5" fmla="*/ 0 h 156"/>
                  <a:gd name="T6" fmla="*/ 0 w 245"/>
                  <a:gd name="T7" fmla="*/ 156 h 156"/>
                  <a:gd name="T8" fmla="*/ 245 w 245"/>
                  <a:gd name="T9" fmla="*/ 156 h 156"/>
                  <a:gd name="T10" fmla="*/ 245 w 245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6"/>
                  <a:gd name="T20" fmla="*/ 245 w 245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6">
                    <a:moveTo>
                      <a:pt x="245" y="156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5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</p:grpSp>
        <p:grpSp>
          <p:nvGrpSpPr>
            <p:cNvPr id="12" name="Group 148"/>
            <p:cNvGrpSpPr>
              <a:grpSpLocks/>
            </p:cNvGrpSpPr>
            <p:nvPr userDrawn="1"/>
          </p:nvGrpSpPr>
          <p:grpSpPr bwMode="auto">
            <a:xfrm>
              <a:off x="1209677" y="5298398"/>
              <a:ext cx="164978" cy="105273"/>
              <a:chOff x="1595" y="1394"/>
              <a:chExt cx="245" cy="157"/>
            </a:xfrm>
          </p:grpSpPr>
          <p:sp>
            <p:nvSpPr>
              <p:cNvPr id="149" name="Freeform 149"/>
              <p:cNvSpPr>
                <a:spLocks/>
              </p:cNvSpPr>
              <p:nvPr/>
            </p:nvSpPr>
            <p:spPr bwMode="auto">
              <a:xfrm>
                <a:off x="1595" y="1394"/>
                <a:ext cx="245" cy="156"/>
              </a:xfrm>
              <a:custGeom>
                <a:avLst/>
                <a:gdLst>
                  <a:gd name="T0" fmla="*/ 245 w 245"/>
                  <a:gd name="T1" fmla="*/ 157 h 157"/>
                  <a:gd name="T2" fmla="*/ 245 w 245"/>
                  <a:gd name="T3" fmla="*/ 0 h 157"/>
                  <a:gd name="T4" fmla="*/ 0 w 245"/>
                  <a:gd name="T5" fmla="*/ 0 h 157"/>
                  <a:gd name="T6" fmla="*/ 0 w 245"/>
                  <a:gd name="T7" fmla="*/ 157 h 157"/>
                  <a:gd name="T8" fmla="*/ 245 w 245"/>
                  <a:gd name="T9" fmla="*/ 157 h 157"/>
                  <a:gd name="T10" fmla="*/ 245 w 245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7"/>
                  <a:gd name="T20" fmla="*/ 245 w 245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7">
                    <a:moveTo>
                      <a:pt x="245" y="157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5" y="15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50" name="Freeform 150"/>
              <p:cNvSpPr>
                <a:spLocks/>
              </p:cNvSpPr>
              <p:nvPr/>
            </p:nvSpPr>
            <p:spPr bwMode="auto">
              <a:xfrm>
                <a:off x="1595" y="1394"/>
                <a:ext cx="73" cy="47"/>
              </a:xfrm>
              <a:custGeom>
                <a:avLst/>
                <a:gdLst>
                  <a:gd name="T0" fmla="*/ 72 w 72"/>
                  <a:gd name="T1" fmla="*/ 0 h 45"/>
                  <a:gd name="T2" fmla="*/ 0 w 72"/>
                  <a:gd name="T3" fmla="*/ 0 h 45"/>
                  <a:gd name="T4" fmla="*/ 0 w 72"/>
                  <a:gd name="T5" fmla="*/ 45 h 45"/>
                  <a:gd name="T6" fmla="*/ 72 w 72"/>
                  <a:gd name="T7" fmla="*/ 45 h 45"/>
                  <a:gd name="T8" fmla="*/ 72 w 72"/>
                  <a:gd name="T9" fmla="*/ 0 h 45"/>
                  <a:gd name="T10" fmla="*/ 72 w 72"/>
                  <a:gd name="T11" fmla="*/ 0 h 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2"/>
                  <a:gd name="T19" fmla="*/ 0 h 45"/>
                  <a:gd name="T20" fmla="*/ 72 w 72"/>
                  <a:gd name="T21" fmla="*/ 45 h 4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2" h="45">
                    <a:moveTo>
                      <a:pt x="72" y="0"/>
                    </a:moveTo>
                    <a:lnTo>
                      <a:pt x="0" y="0"/>
                    </a:lnTo>
                    <a:lnTo>
                      <a:pt x="0" y="45"/>
                    </a:lnTo>
                    <a:lnTo>
                      <a:pt x="72" y="45"/>
                    </a:lnTo>
                    <a:lnTo>
                      <a:pt x="72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51" name="Freeform 151"/>
              <p:cNvSpPr>
                <a:spLocks/>
              </p:cNvSpPr>
              <p:nvPr/>
            </p:nvSpPr>
            <p:spPr bwMode="auto">
              <a:xfrm>
                <a:off x="1595" y="1504"/>
                <a:ext cx="73" cy="47"/>
              </a:xfrm>
              <a:custGeom>
                <a:avLst/>
                <a:gdLst>
                  <a:gd name="T0" fmla="*/ 0 w 72"/>
                  <a:gd name="T1" fmla="*/ 0 h 45"/>
                  <a:gd name="T2" fmla="*/ 0 w 72"/>
                  <a:gd name="T3" fmla="*/ 45 h 45"/>
                  <a:gd name="T4" fmla="*/ 72 w 72"/>
                  <a:gd name="T5" fmla="*/ 45 h 45"/>
                  <a:gd name="T6" fmla="*/ 72 w 72"/>
                  <a:gd name="T7" fmla="*/ 0 h 45"/>
                  <a:gd name="T8" fmla="*/ 0 w 72"/>
                  <a:gd name="T9" fmla="*/ 0 h 45"/>
                  <a:gd name="T10" fmla="*/ 0 w 72"/>
                  <a:gd name="T11" fmla="*/ 0 h 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2"/>
                  <a:gd name="T19" fmla="*/ 0 h 45"/>
                  <a:gd name="T20" fmla="*/ 72 w 72"/>
                  <a:gd name="T21" fmla="*/ 45 h 4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2" h="45">
                    <a:moveTo>
                      <a:pt x="0" y="0"/>
                    </a:moveTo>
                    <a:lnTo>
                      <a:pt x="0" y="45"/>
                    </a:lnTo>
                    <a:lnTo>
                      <a:pt x="72" y="45"/>
                    </a:lnTo>
                    <a:lnTo>
                      <a:pt x="7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52" name="Freeform 152"/>
              <p:cNvSpPr>
                <a:spLocks/>
              </p:cNvSpPr>
              <p:nvPr/>
            </p:nvSpPr>
            <p:spPr bwMode="auto">
              <a:xfrm>
                <a:off x="1739" y="1504"/>
                <a:ext cx="101" cy="47"/>
              </a:xfrm>
              <a:custGeom>
                <a:avLst/>
                <a:gdLst>
                  <a:gd name="T0" fmla="*/ 0 w 102"/>
                  <a:gd name="T1" fmla="*/ 45 h 45"/>
                  <a:gd name="T2" fmla="*/ 102 w 102"/>
                  <a:gd name="T3" fmla="*/ 45 h 45"/>
                  <a:gd name="T4" fmla="*/ 102 w 102"/>
                  <a:gd name="T5" fmla="*/ 0 h 45"/>
                  <a:gd name="T6" fmla="*/ 0 w 102"/>
                  <a:gd name="T7" fmla="*/ 0 h 45"/>
                  <a:gd name="T8" fmla="*/ 0 w 102"/>
                  <a:gd name="T9" fmla="*/ 45 h 45"/>
                  <a:gd name="T10" fmla="*/ 0 w 102"/>
                  <a:gd name="T11" fmla="*/ 45 h 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2"/>
                  <a:gd name="T19" fmla="*/ 0 h 45"/>
                  <a:gd name="T20" fmla="*/ 102 w 102"/>
                  <a:gd name="T21" fmla="*/ 45 h 4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2" h="45">
                    <a:moveTo>
                      <a:pt x="0" y="45"/>
                    </a:moveTo>
                    <a:lnTo>
                      <a:pt x="102" y="45"/>
                    </a:lnTo>
                    <a:lnTo>
                      <a:pt x="102" y="0"/>
                    </a:lnTo>
                    <a:lnTo>
                      <a:pt x="0" y="0"/>
                    </a:lnTo>
                    <a:lnTo>
                      <a:pt x="0" y="4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53" name="Freeform 153"/>
              <p:cNvSpPr>
                <a:spLocks/>
              </p:cNvSpPr>
              <p:nvPr/>
            </p:nvSpPr>
            <p:spPr bwMode="auto">
              <a:xfrm>
                <a:off x="1739" y="1394"/>
                <a:ext cx="101" cy="47"/>
              </a:xfrm>
              <a:custGeom>
                <a:avLst/>
                <a:gdLst>
                  <a:gd name="T0" fmla="*/ 0 w 102"/>
                  <a:gd name="T1" fmla="*/ 0 h 45"/>
                  <a:gd name="T2" fmla="*/ 0 w 102"/>
                  <a:gd name="T3" fmla="*/ 45 h 45"/>
                  <a:gd name="T4" fmla="*/ 102 w 102"/>
                  <a:gd name="T5" fmla="*/ 45 h 45"/>
                  <a:gd name="T6" fmla="*/ 102 w 102"/>
                  <a:gd name="T7" fmla="*/ 0 h 45"/>
                  <a:gd name="T8" fmla="*/ 0 w 102"/>
                  <a:gd name="T9" fmla="*/ 0 h 45"/>
                  <a:gd name="T10" fmla="*/ 0 w 102"/>
                  <a:gd name="T11" fmla="*/ 0 h 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2"/>
                  <a:gd name="T19" fmla="*/ 0 h 45"/>
                  <a:gd name="T20" fmla="*/ 102 w 102"/>
                  <a:gd name="T21" fmla="*/ 45 h 4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2" h="45">
                    <a:moveTo>
                      <a:pt x="0" y="0"/>
                    </a:moveTo>
                    <a:lnTo>
                      <a:pt x="0" y="45"/>
                    </a:lnTo>
                    <a:lnTo>
                      <a:pt x="102" y="45"/>
                    </a:lnTo>
                    <a:lnTo>
                      <a:pt x="10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54" name="Freeform 154"/>
              <p:cNvSpPr>
                <a:spLocks/>
              </p:cNvSpPr>
              <p:nvPr/>
            </p:nvSpPr>
            <p:spPr bwMode="auto">
              <a:xfrm>
                <a:off x="1595" y="1394"/>
                <a:ext cx="245" cy="156"/>
              </a:xfrm>
              <a:custGeom>
                <a:avLst/>
                <a:gdLst>
                  <a:gd name="T0" fmla="*/ 125 w 245"/>
                  <a:gd name="T1" fmla="*/ 157 h 157"/>
                  <a:gd name="T2" fmla="*/ 125 w 245"/>
                  <a:gd name="T3" fmla="*/ 95 h 157"/>
                  <a:gd name="T4" fmla="*/ 245 w 245"/>
                  <a:gd name="T5" fmla="*/ 95 h 157"/>
                  <a:gd name="T6" fmla="*/ 245 w 245"/>
                  <a:gd name="T7" fmla="*/ 62 h 157"/>
                  <a:gd name="T8" fmla="*/ 125 w 245"/>
                  <a:gd name="T9" fmla="*/ 62 h 157"/>
                  <a:gd name="T10" fmla="*/ 125 w 245"/>
                  <a:gd name="T11" fmla="*/ 0 h 157"/>
                  <a:gd name="T12" fmla="*/ 90 w 245"/>
                  <a:gd name="T13" fmla="*/ 0 h 157"/>
                  <a:gd name="T14" fmla="*/ 90 w 245"/>
                  <a:gd name="T15" fmla="*/ 62 h 157"/>
                  <a:gd name="T16" fmla="*/ 0 w 245"/>
                  <a:gd name="T17" fmla="*/ 62 h 157"/>
                  <a:gd name="T18" fmla="*/ 0 w 245"/>
                  <a:gd name="T19" fmla="*/ 95 h 157"/>
                  <a:gd name="T20" fmla="*/ 90 w 245"/>
                  <a:gd name="T21" fmla="*/ 95 h 157"/>
                  <a:gd name="T22" fmla="*/ 90 w 245"/>
                  <a:gd name="T23" fmla="*/ 157 h 157"/>
                  <a:gd name="T24" fmla="*/ 125 w 245"/>
                  <a:gd name="T25" fmla="*/ 157 h 157"/>
                  <a:gd name="T26" fmla="*/ 125 w 245"/>
                  <a:gd name="T27" fmla="*/ 157 h 15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45"/>
                  <a:gd name="T43" fmla="*/ 0 h 157"/>
                  <a:gd name="T44" fmla="*/ 245 w 245"/>
                  <a:gd name="T45" fmla="*/ 157 h 157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45" h="157">
                    <a:moveTo>
                      <a:pt x="125" y="157"/>
                    </a:moveTo>
                    <a:lnTo>
                      <a:pt x="125" y="95"/>
                    </a:lnTo>
                    <a:lnTo>
                      <a:pt x="245" y="95"/>
                    </a:lnTo>
                    <a:lnTo>
                      <a:pt x="245" y="62"/>
                    </a:lnTo>
                    <a:lnTo>
                      <a:pt x="125" y="62"/>
                    </a:lnTo>
                    <a:lnTo>
                      <a:pt x="125" y="0"/>
                    </a:lnTo>
                    <a:lnTo>
                      <a:pt x="90" y="0"/>
                    </a:lnTo>
                    <a:lnTo>
                      <a:pt x="90" y="62"/>
                    </a:lnTo>
                    <a:lnTo>
                      <a:pt x="0" y="62"/>
                    </a:lnTo>
                    <a:lnTo>
                      <a:pt x="0" y="95"/>
                    </a:lnTo>
                    <a:lnTo>
                      <a:pt x="90" y="95"/>
                    </a:lnTo>
                    <a:lnTo>
                      <a:pt x="90" y="157"/>
                    </a:lnTo>
                    <a:lnTo>
                      <a:pt x="125" y="157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55" name="Freeform 155"/>
              <p:cNvSpPr>
                <a:spLocks/>
              </p:cNvSpPr>
              <p:nvPr/>
            </p:nvSpPr>
            <p:spPr bwMode="auto">
              <a:xfrm>
                <a:off x="1595" y="1394"/>
                <a:ext cx="245" cy="156"/>
              </a:xfrm>
              <a:custGeom>
                <a:avLst/>
                <a:gdLst>
                  <a:gd name="T0" fmla="*/ 245 w 245"/>
                  <a:gd name="T1" fmla="*/ 157 h 157"/>
                  <a:gd name="T2" fmla="*/ 245 w 245"/>
                  <a:gd name="T3" fmla="*/ 0 h 157"/>
                  <a:gd name="T4" fmla="*/ 0 w 245"/>
                  <a:gd name="T5" fmla="*/ 0 h 157"/>
                  <a:gd name="T6" fmla="*/ 0 w 245"/>
                  <a:gd name="T7" fmla="*/ 157 h 157"/>
                  <a:gd name="T8" fmla="*/ 245 w 245"/>
                  <a:gd name="T9" fmla="*/ 157 h 157"/>
                  <a:gd name="T10" fmla="*/ 245 w 245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7"/>
                  <a:gd name="T20" fmla="*/ 245 w 245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7">
                    <a:moveTo>
                      <a:pt x="245" y="157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5" y="15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</p:grpSp>
        <p:grpSp>
          <p:nvGrpSpPr>
            <p:cNvPr id="13" name="Group 156"/>
            <p:cNvGrpSpPr>
              <a:grpSpLocks/>
            </p:cNvGrpSpPr>
            <p:nvPr userDrawn="1"/>
          </p:nvGrpSpPr>
          <p:grpSpPr bwMode="auto">
            <a:xfrm>
              <a:off x="998528" y="5298398"/>
              <a:ext cx="163291" cy="105273"/>
              <a:chOff x="1593" y="1143"/>
              <a:chExt cx="244" cy="157"/>
            </a:xfrm>
          </p:grpSpPr>
          <p:sp>
            <p:nvSpPr>
              <p:cNvPr id="145" name="Freeform 157"/>
              <p:cNvSpPr>
                <a:spLocks/>
              </p:cNvSpPr>
              <p:nvPr/>
            </p:nvSpPr>
            <p:spPr bwMode="auto">
              <a:xfrm>
                <a:off x="1593" y="1143"/>
                <a:ext cx="244" cy="156"/>
              </a:xfrm>
              <a:custGeom>
                <a:avLst/>
                <a:gdLst>
                  <a:gd name="T0" fmla="*/ 245 w 245"/>
                  <a:gd name="T1" fmla="*/ 157 h 157"/>
                  <a:gd name="T2" fmla="*/ 245 w 245"/>
                  <a:gd name="T3" fmla="*/ 0 h 157"/>
                  <a:gd name="T4" fmla="*/ 0 w 245"/>
                  <a:gd name="T5" fmla="*/ 0 h 157"/>
                  <a:gd name="T6" fmla="*/ 0 w 245"/>
                  <a:gd name="T7" fmla="*/ 157 h 157"/>
                  <a:gd name="T8" fmla="*/ 245 w 245"/>
                  <a:gd name="T9" fmla="*/ 157 h 157"/>
                  <a:gd name="T10" fmla="*/ 245 w 245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7"/>
                  <a:gd name="T20" fmla="*/ 245 w 245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7">
                    <a:moveTo>
                      <a:pt x="245" y="157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5" y="15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46" name="Freeform 158"/>
              <p:cNvSpPr>
                <a:spLocks/>
              </p:cNvSpPr>
              <p:nvPr/>
            </p:nvSpPr>
            <p:spPr bwMode="auto">
              <a:xfrm>
                <a:off x="1593" y="1143"/>
                <a:ext cx="244" cy="47"/>
              </a:xfrm>
              <a:custGeom>
                <a:avLst/>
                <a:gdLst>
                  <a:gd name="T0" fmla="*/ 245 w 245"/>
                  <a:gd name="T1" fmla="*/ 45 h 45"/>
                  <a:gd name="T2" fmla="*/ 245 w 245"/>
                  <a:gd name="T3" fmla="*/ 0 h 45"/>
                  <a:gd name="T4" fmla="*/ 0 w 245"/>
                  <a:gd name="T5" fmla="*/ 0 h 45"/>
                  <a:gd name="T6" fmla="*/ 0 w 245"/>
                  <a:gd name="T7" fmla="*/ 45 h 45"/>
                  <a:gd name="T8" fmla="*/ 245 w 245"/>
                  <a:gd name="T9" fmla="*/ 45 h 45"/>
                  <a:gd name="T10" fmla="*/ 245 w 245"/>
                  <a:gd name="T11" fmla="*/ 45 h 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45"/>
                  <a:gd name="T20" fmla="*/ 245 w 245"/>
                  <a:gd name="T21" fmla="*/ 45 h 4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45">
                    <a:moveTo>
                      <a:pt x="245" y="45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45"/>
                    </a:lnTo>
                    <a:lnTo>
                      <a:pt x="245" y="4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47" name="Freeform 159"/>
              <p:cNvSpPr>
                <a:spLocks/>
              </p:cNvSpPr>
              <p:nvPr/>
            </p:nvSpPr>
            <p:spPr bwMode="auto">
              <a:xfrm>
                <a:off x="1593" y="1249"/>
                <a:ext cx="244" cy="51"/>
              </a:xfrm>
              <a:custGeom>
                <a:avLst/>
                <a:gdLst>
                  <a:gd name="T0" fmla="*/ 245 w 245"/>
                  <a:gd name="T1" fmla="*/ 51 h 51"/>
                  <a:gd name="T2" fmla="*/ 245 w 245"/>
                  <a:gd name="T3" fmla="*/ 0 h 51"/>
                  <a:gd name="T4" fmla="*/ 0 w 245"/>
                  <a:gd name="T5" fmla="*/ 0 h 51"/>
                  <a:gd name="T6" fmla="*/ 0 w 245"/>
                  <a:gd name="T7" fmla="*/ 51 h 51"/>
                  <a:gd name="T8" fmla="*/ 245 w 245"/>
                  <a:gd name="T9" fmla="*/ 51 h 51"/>
                  <a:gd name="T10" fmla="*/ 245 w 245"/>
                  <a:gd name="T11" fmla="*/ 51 h 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51"/>
                  <a:gd name="T20" fmla="*/ 245 w 245"/>
                  <a:gd name="T21" fmla="*/ 51 h 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51">
                    <a:moveTo>
                      <a:pt x="245" y="51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51"/>
                    </a:lnTo>
                    <a:lnTo>
                      <a:pt x="245" y="51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48" name="Freeform 160"/>
              <p:cNvSpPr>
                <a:spLocks/>
              </p:cNvSpPr>
              <p:nvPr/>
            </p:nvSpPr>
            <p:spPr bwMode="auto">
              <a:xfrm>
                <a:off x="1593" y="1143"/>
                <a:ext cx="244" cy="156"/>
              </a:xfrm>
              <a:custGeom>
                <a:avLst/>
                <a:gdLst>
                  <a:gd name="T0" fmla="*/ 245 w 245"/>
                  <a:gd name="T1" fmla="*/ 157 h 157"/>
                  <a:gd name="T2" fmla="*/ 245 w 245"/>
                  <a:gd name="T3" fmla="*/ 0 h 157"/>
                  <a:gd name="T4" fmla="*/ 0 w 245"/>
                  <a:gd name="T5" fmla="*/ 0 h 157"/>
                  <a:gd name="T6" fmla="*/ 0 w 245"/>
                  <a:gd name="T7" fmla="*/ 157 h 157"/>
                  <a:gd name="T8" fmla="*/ 245 w 245"/>
                  <a:gd name="T9" fmla="*/ 157 h 157"/>
                  <a:gd name="T10" fmla="*/ 245 w 245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7"/>
                  <a:gd name="T20" fmla="*/ 245 w 245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7">
                    <a:moveTo>
                      <a:pt x="245" y="157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5" y="15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</p:grpSp>
        <p:grpSp>
          <p:nvGrpSpPr>
            <p:cNvPr id="14" name="Group 161"/>
            <p:cNvGrpSpPr>
              <a:grpSpLocks/>
            </p:cNvGrpSpPr>
            <p:nvPr userDrawn="1"/>
          </p:nvGrpSpPr>
          <p:grpSpPr bwMode="auto">
            <a:xfrm>
              <a:off x="577634" y="5298398"/>
              <a:ext cx="164629" cy="104917"/>
              <a:chOff x="1592" y="892"/>
              <a:chExt cx="246" cy="157"/>
            </a:xfrm>
          </p:grpSpPr>
          <p:sp>
            <p:nvSpPr>
              <p:cNvPr id="141" name="Freeform 162"/>
              <p:cNvSpPr>
                <a:spLocks/>
              </p:cNvSpPr>
              <p:nvPr/>
            </p:nvSpPr>
            <p:spPr bwMode="auto">
              <a:xfrm>
                <a:off x="1592" y="892"/>
                <a:ext cx="246" cy="157"/>
              </a:xfrm>
              <a:custGeom>
                <a:avLst/>
                <a:gdLst>
                  <a:gd name="T0" fmla="*/ 245 w 245"/>
                  <a:gd name="T1" fmla="*/ 156 h 156"/>
                  <a:gd name="T2" fmla="*/ 245 w 245"/>
                  <a:gd name="T3" fmla="*/ 0 h 156"/>
                  <a:gd name="T4" fmla="*/ 0 w 245"/>
                  <a:gd name="T5" fmla="*/ 0 h 156"/>
                  <a:gd name="T6" fmla="*/ 0 w 245"/>
                  <a:gd name="T7" fmla="*/ 156 h 156"/>
                  <a:gd name="T8" fmla="*/ 245 w 245"/>
                  <a:gd name="T9" fmla="*/ 156 h 156"/>
                  <a:gd name="T10" fmla="*/ 245 w 245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6"/>
                  <a:gd name="T20" fmla="*/ 245 w 245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6">
                    <a:moveTo>
                      <a:pt x="245" y="156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5" y="15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42" name="Freeform 163"/>
              <p:cNvSpPr>
                <a:spLocks/>
              </p:cNvSpPr>
              <p:nvPr/>
            </p:nvSpPr>
            <p:spPr bwMode="auto">
              <a:xfrm>
                <a:off x="1592" y="892"/>
                <a:ext cx="246" cy="51"/>
              </a:xfrm>
              <a:custGeom>
                <a:avLst/>
                <a:gdLst>
                  <a:gd name="T0" fmla="*/ 245 w 245"/>
                  <a:gd name="T1" fmla="*/ 50 h 50"/>
                  <a:gd name="T2" fmla="*/ 245 w 245"/>
                  <a:gd name="T3" fmla="*/ 0 h 50"/>
                  <a:gd name="T4" fmla="*/ 0 w 245"/>
                  <a:gd name="T5" fmla="*/ 0 h 50"/>
                  <a:gd name="T6" fmla="*/ 0 w 245"/>
                  <a:gd name="T7" fmla="*/ 50 h 50"/>
                  <a:gd name="T8" fmla="*/ 245 w 245"/>
                  <a:gd name="T9" fmla="*/ 50 h 50"/>
                  <a:gd name="T10" fmla="*/ 245 w 245"/>
                  <a:gd name="T11" fmla="*/ 50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50"/>
                  <a:gd name="T20" fmla="*/ 245 w 245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50">
                    <a:moveTo>
                      <a:pt x="245" y="50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245" y="5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43" name="Freeform 164"/>
              <p:cNvSpPr>
                <a:spLocks/>
              </p:cNvSpPr>
              <p:nvPr/>
            </p:nvSpPr>
            <p:spPr bwMode="auto">
              <a:xfrm>
                <a:off x="1592" y="998"/>
                <a:ext cx="246" cy="51"/>
              </a:xfrm>
              <a:custGeom>
                <a:avLst/>
                <a:gdLst>
                  <a:gd name="T0" fmla="*/ 245 w 245"/>
                  <a:gd name="T1" fmla="*/ 50 h 50"/>
                  <a:gd name="T2" fmla="*/ 245 w 245"/>
                  <a:gd name="T3" fmla="*/ 0 h 50"/>
                  <a:gd name="T4" fmla="*/ 0 w 245"/>
                  <a:gd name="T5" fmla="*/ 0 h 50"/>
                  <a:gd name="T6" fmla="*/ 0 w 245"/>
                  <a:gd name="T7" fmla="*/ 50 h 50"/>
                  <a:gd name="T8" fmla="*/ 245 w 245"/>
                  <a:gd name="T9" fmla="*/ 50 h 50"/>
                  <a:gd name="T10" fmla="*/ 245 w 245"/>
                  <a:gd name="T11" fmla="*/ 50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50"/>
                  <a:gd name="T20" fmla="*/ 245 w 245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50">
                    <a:moveTo>
                      <a:pt x="245" y="50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245" y="50"/>
                    </a:lnTo>
                    <a:close/>
                  </a:path>
                </a:pathLst>
              </a:custGeom>
              <a:solidFill>
                <a:srgbClr val="1D93C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44" name="Freeform 165"/>
              <p:cNvSpPr>
                <a:spLocks/>
              </p:cNvSpPr>
              <p:nvPr/>
            </p:nvSpPr>
            <p:spPr bwMode="auto">
              <a:xfrm>
                <a:off x="1592" y="892"/>
                <a:ext cx="246" cy="157"/>
              </a:xfrm>
              <a:custGeom>
                <a:avLst/>
                <a:gdLst>
                  <a:gd name="T0" fmla="*/ 245 w 245"/>
                  <a:gd name="T1" fmla="*/ 156 h 156"/>
                  <a:gd name="T2" fmla="*/ 245 w 245"/>
                  <a:gd name="T3" fmla="*/ 0 h 156"/>
                  <a:gd name="T4" fmla="*/ 0 w 245"/>
                  <a:gd name="T5" fmla="*/ 0 h 156"/>
                  <a:gd name="T6" fmla="*/ 0 w 245"/>
                  <a:gd name="T7" fmla="*/ 156 h 156"/>
                  <a:gd name="T8" fmla="*/ 245 w 245"/>
                  <a:gd name="T9" fmla="*/ 156 h 156"/>
                  <a:gd name="T10" fmla="*/ 245 w 245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6"/>
                  <a:gd name="T20" fmla="*/ 245 w 245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6">
                    <a:moveTo>
                      <a:pt x="245" y="156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5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</p:grpSp>
        <p:graphicFrame>
          <p:nvGraphicFramePr>
            <p:cNvPr id="15" name="Object 166"/>
            <p:cNvGraphicFramePr>
              <a:graphicFrameLocks noChangeAspect="1"/>
            </p:cNvGraphicFramePr>
            <p:nvPr/>
          </p:nvGraphicFramePr>
          <p:xfrm>
            <a:off x="3122677" y="5298398"/>
            <a:ext cx="168034" cy="10935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65896" name="Clip" r:id="rId5" imgW="3809524" imgH="2619048" progId="">
                    <p:embed/>
                  </p:oleObj>
                </mc:Choice>
                <mc:Fallback>
                  <p:oleObj name="Clip" r:id="rId5" imgW="3809524" imgH="2619048" progId="">
                    <p:embed/>
                    <p:pic>
                      <p:nvPicPr>
                        <p:cNvPr id="0" name="Object 16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122677" y="5298398"/>
                          <a:ext cx="168034" cy="10935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635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16" name="Group 256"/>
            <p:cNvGrpSpPr>
              <a:grpSpLocks/>
            </p:cNvGrpSpPr>
            <p:nvPr userDrawn="1"/>
          </p:nvGrpSpPr>
          <p:grpSpPr bwMode="auto">
            <a:xfrm>
              <a:off x="1422513" y="5298398"/>
              <a:ext cx="163489" cy="106268"/>
              <a:chOff x="7877798" y="2333052"/>
              <a:chExt cx="253806" cy="164973"/>
            </a:xfrm>
          </p:grpSpPr>
          <p:sp>
            <p:nvSpPr>
              <p:cNvPr id="139" name="Freeform 220"/>
              <p:cNvSpPr>
                <a:spLocks/>
              </p:cNvSpPr>
              <p:nvPr userDrawn="1"/>
            </p:nvSpPr>
            <p:spPr bwMode="auto">
              <a:xfrm>
                <a:off x="7877798" y="2333052"/>
                <a:ext cx="253806" cy="74026"/>
              </a:xfrm>
              <a:custGeom>
                <a:avLst/>
                <a:gdLst>
                  <a:gd name="T0" fmla="*/ 37 w 238"/>
                  <a:gd name="T1" fmla="*/ 36 h 72"/>
                  <a:gd name="T2" fmla="*/ 0 w 238"/>
                  <a:gd name="T3" fmla="*/ 36 h 72"/>
                  <a:gd name="T4" fmla="*/ 0 w 238"/>
                  <a:gd name="T5" fmla="*/ 0 h 72"/>
                  <a:gd name="T6" fmla="*/ 37 w 238"/>
                  <a:gd name="T7" fmla="*/ 0 h 72"/>
                  <a:gd name="T8" fmla="*/ 37 w 238"/>
                  <a:gd name="T9" fmla="*/ 36 h 72"/>
                  <a:gd name="T10" fmla="*/ 37 w 238"/>
                  <a:gd name="T11" fmla="*/ 36 h 7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8"/>
                  <a:gd name="T19" fmla="*/ 0 h 72"/>
                  <a:gd name="T20" fmla="*/ 238 w 238"/>
                  <a:gd name="T21" fmla="*/ 72 h 7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8" h="72">
                    <a:moveTo>
                      <a:pt x="238" y="72"/>
                    </a:moveTo>
                    <a:lnTo>
                      <a:pt x="0" y="72"/>
                    </a:lnTo>
                    <a:lnTo>
                      <a:pt x="0" y="0"/>
                    </a:lnTo>
                    <a:lnTo>
                      <a:pt x="238" y="0"/>
                    </a:lnTo>
                    <a:lnTo>
                      <a:pt x="238" y="7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40" name="Freeform 221"/>
              <p:cNvSpPr>
                <a:spLocks/>
              </p:cNvSpPr>
              <p:nvPr userDrawn="1"/>
            </p:nvSpPr>
            <p:spPr bwMode="auto">
              <a:xfrm>
                <a:off x="7879912" y="2411308"/>
                <a:ext cx="251692" cy="86717"/>
              </a:xfrm>
              <a:custGeom>
                <a:avLst/>
                <a:gdLst>
                  <a:gd name="T0" fmla="*/ 238 w 238"/>
                  <a:gd name="T1" fmla="*/ 84 h 84"/>
                  <a:gd name="T2" fmla="*/ 238 w 238"/>
                  <a:gd name="T3" fmla="*/ 0 h 84"/>
                  <a:gd name="T4" fmla="*/ 0 w 238"/>
                  <a:gd name="T5" fmla="*/ 0 h 84"/>
                  <a:gd name="T6" fmla="*/ 0 w 238"/>
                  <a:gd name="T7" fmla="*/ 84 h 84"/>
                  <a:gd name="T8" fmla="*/ 238 w 238"/>
                  <a:gd name="T9" fmla="*/ 84 h 84"/>
                  <a:gd name="T10" fmla="*/ 238 w 238"/>
                  <a:gd name="T11" fmla="*/ 84 h 8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8"/>
                  <a:gd name="T19" fmla="*/ 0 h 84"/>
                  <a:gd name="T20" fmla="*/ 238 w 238"/>
                  <a:gd name="T21" fmla="*/ 84 h 8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8" h="84">
                    <a:moveTo>
                      <a:pt x="238" y="84"/>
                    </a:moveTo>
                    <a:lnTo>
                      <a:pt x="238" y="0"/>
                    </a:lnTo>
                    <a:lnTo>
                      <a:pt x="0" y="0"/>
                    </a:lnTo>
                    <a:lnTo>
                      <a:pt x="0" y="84"/>
                    </a:lnTo>
                    <a:lnTo>
                      <a:pt x="238" y="84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</p:grpSp>
        <p:grpSp>
          <p:nvGrpSpPr>
            <p:cNvPr id="17" name="Group 228"/>
            <p:cNvGrpSpPr>
              <a:grpSpLocks/>
            </p:cNvGrpSpPr>
            <p:nvPr userDrawn="1"/>
          </p:nvGrpSpPr>
          <p:grpSpPr bwMode="auto">
            <a:xfrm>
              <a:off x="2274076" y="5298398"/>
              <a:ext cx="164978" cy="109010"/>
              <a:chOff x="4188" y="2157"/>
              <a:chExt cx="238" cy="162"/>
            </a:xfrm>
          </p:grpSpPr>
          <p:sp>
            <p:nvSpPr>
              <p:cNvPr id="126" name="Freeform 229"/>
              <p:cNvSpPr>
                <a:spLocks/>
              </p:cNvSpPr>
              <p:nvPr/>
            </p:nvSpPr>
            <p:spPr bwMode="auto">
              <a:xfrm>
                <a:off x="4188" y="2157"/>
                <a:ext cx="238" cy="158"/>
              </a:xfrm>
              <a:custGeom>
                <a:avLst/>
                <a:gdLst>
                  <a:gd name="T0" fmla="*/ 0 w 238"/>
                  <a:gd name="T1" fmla="*/ 0 h 151"/>
                  <a:gd name="T2" fmla="*/ 238 w 238"/>
                  <a:gd name="T3" fmla="*/ 0 h 151"/>
                  <a:gd name="T4" fmla="*/ 238 w 238"/>
                  <a:gd name="T5" fmla="*/ 1791 h 151"/>
                  <a:gd name="T6" fmla="*/ 0 w 238"/>
                  <a:gd name="T7" fmla="*/ 1791 h 151"/>
                  <a:gd name="T8" fmla="*/ 0 w 238"/>
                  <a:gd name="T9" fmla="*/ 0 h 151"/>
                  <a:gd name="T10" fmla="*/ 0 w 238"/>
                  <a:gd name="T11" fmla="*/ 0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8"/>
                  <a:gd name="T19" fmla="*/ 0 h 151"/>
                  <a:gd name="T20" fmla="*/ 238 w 238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8" h="151">
                    <a:moveTo>
                      <a:pt x="0" y="0"/>
                    </a:moveTo>
                    <a:lnTo>
                      <a:pt x="238" y="0"/>
                    </a:lnTo>
                    <a:lnTo>
                      <a:pt x="238" y="151"/>
                    </a:lnTo>
                    <a:lnTo>
                      <a:pt x="0" y="15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A0C8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27" name="Freeform 230"/>
              <p:cNvSpPr>
                <a:spLocks/>
              </p:cNvSpPr>
              <p:nvPr/>
            </p:nvSpPr>
            <p:spPr bwMode="auto">
              <a:xfrm>
                <a:off x="4188" y="2157"/>
                <a:ext cx="238" cy="59"/>
              </a:xfrm>
              <a:custGeom>
                <a:avLst/>
                <a:gdLst>
                  <a:gd name="T0" fmla="*/ 0 w 238"/>
                  <a:gd name="T1" fmla="*/ 0 h 56"/>
                  <a:gd name="T2" fmla="*/ 238 w 238"/>
                  <a:gd name="T3" fmla="*/ 0 h 56"/>
                  <a:gd name="T4" fmla="*/ 238 w 238"/>
                  <a:gd name="T5" fmla="*/ 800 h 56"/>
                  <a:gd name="T6" fmla="*/ 0 w 238"/>
                  <a:gd name="T7" fmla="*/ 800 h 56"/>
                  <a:gd name="T8" fmla="*/ 0 w 238"/>
                  <a:gd name="T9" fmla="*/ 0 h 56"/>
                  <a:gd name="T10" fmla="*/ 0 w 238"/>
                  <a:gd name="T11" fmla="*/ 0 h 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8"/>
                  <a:gd name="T19" fmla="*/ 0 h 56"/>
                  <a:gd name="T20" fmla="*/ 238 w 238"/>
                  <a:gd name="T21" fmla="*/ 56 h 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8" h="56">
                    <a:moveTo>
                      <a:pt x="0" y="0"/>
                    </a:moveTo>
                    <a:lnTo>
                      <a:pt x="238" y="0"/>
                    </a:lnTo>
                    <a:lnTo>
                      <a:pt x="238" y="56"/>
                    </a:lnTo>
                    <a:lnTo>
                      <a:pt x="0" y="5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28" name="Freeform 231"/>
              <p:cNvSpPr>
                <a:spLocks/>
              </p:cNvSpPr>
              <p:nvPr/>
            </p:nvSpPr>
            <p:spPr bwMode="auto">
              <a:xfrm>
                <a:off x="4188" y="2260"/>
                <a:ext cx="238" cy="59"/>
              </a:xfrm>
              <a:custGeom>
                <a:avLst/>
                <a:gdLst>
                  <a:gd name="T0" fmla="*/ 0 w 238"/>
                  <a:gd name="T1" fmla="*/ 0 h 55"/>
                  <a:gd name="T2" fmla="*/ 238 w 238"/>
                  <a:gd name="T3" fmla="*/ 0 h 55"/>
                  <a:gd name="T4" fmla="*/ 238 w 238"/>
                  <a:gd name="T5" fmla="*/ 820 h 55"/>
                  <a:gd name="T6" fmla="*/ 0 w 238"/>
                  <a:gd name="T7" fmla="*/ 820 h 55"/>
                  <a:gd name="T8" fmla="*/ 0 w 238"/>
                  <a:gd name="T9" fmla="*/ 0 h 55"/>
                  <a:gd name="T10" fmla="*/ 0 w 238"/>
                  <a:gd name="T11" fmla="*/ 0 h 5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8"/>
                  <a:gd name="T19" fmla="*/ 0 h 55"/>
                  <a:gd name="T20" fmla="*/ 238 w 238"/>
                  <a:gd name="T21" fmla="*/ 55 h 5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8" h="55">
                    <a:moveTo>
                      <a:pt x="0" y="0"/>
                    </a:moveTo>
                    <a:lnTo>
                      <a:pt x="238" y="0"/>
                    </a:lnTo>
                    <a:lnTo>
                      <a:pt x="238" y="55"/>
                    </a:lnTo>
                    <a:lnTo>
                      <a:pt x="0" y="5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B0F0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29" name="Freeform 232"/>
              <p:cNvSpPr>
                <a:spLocks/>
              </p:cNvSpPr>
              <p:nvPr/>
            </p:nvSpPr>
            <p:spPr bwMode="auto">
              <a:xfrm>
                <a:off x="4218" y="2185"/>
                <a:ext cx="41" cy="47"/>
              </a:xfrm>
              <a:custGeom>
                <a:avLst/>
                <a:gdLst>
                  <a:gd name="T0" fmla="*/ 42 w 42"/>
                  <a:gd name="T1" fmla="*/ 153 h 45"/>
                  <a:gd name="T2" fmla="*/ 42 w 42"/>
                  <a:gd name="T3" fmla="*/ 11 h 45"/>
                  <a:gd name="T4" fmla="*/ 42 w 42"/>
                  <a:gd name="T5" fmla="*/ 0 h 45"/>
                  <a:gd name="T6" fmla="*/ 0 w 42"/>
                  <a:gd name="T7" fmla="*/ 0 h 45"/>
                  <a:gd name="T8" fmla="*/ 0 w 42"/>
                  <a:gd name="T9" fmla="*/ 11 h 45"/>
                  <a:gd name="T10" fmla="*/ 0 w 42"/>
                  <a:gd name="T11" fmla="*/ 153 h 45"/>
                  <a:gd name="T12" fmla="*/ 6 w 42"/>
                  <a:gd name="T13" fmla="*/ 175 h 45"/>
                  <a:gd name="T14" fmla="*/ 6 w 42"/>
                  <a:gd name="T15" fmla="*/ 195 h 45"/>
                  <a:gd name="T16" fmla="*/ 12 w 42"/>
                  <a:gd name="T17" fmla="*/ 223 h 45"/>
                  <a:gd name="T18" fmla="*/ 18 w 42"/>
                  <a:gd name="T19" fmla="*/ 223 h 45"/>
                  <a:gd name="T20" fmla="*/ 24 w 42"/>
                  <a:gd name="T21" fmla="*/ 223 h 45"/>
                  <a:gd name="T22" fmla="*/ 30 w 42"/>
                  <a:gd name="T23" fmla="*/ 223 h 45"/>
                  <a:gd name="T24" fmla="*/ 30 w 42"/>
                  <a:gd name="T25" fmla="*/ 223 h 45"/>
                  <a:gd name="T26" fmla="*/ 36 w 42"/>
                  <a:gd name="T27" fmla="*/ 195 h 45"/>
                  <a:gd name="T28" fmla="*/ 36 w 42"/>
                  <a:gd name="T29" fmla="*/ 175 h 45"/>
                  <a:gd name="T30" fmla="*/ 42 w 42"/>
                  <a:gd name="T31" fmla="*/ 153 h 45"/>
                  <a:gd name="T32" fmla="*/ 42 w 42"/>
                  <a:gd name="T33" fmla="*/ 153 h 4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2"/>
                  <a:gd name="T52" fmla="*/ 0 h 45"/>
                  <a:gd name="T53" fmla="*/ 42 w 42"/>
                  <a:gd name="T54" fmla="*/ 45 h 4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2" h="45">
                    <a:moveTo>
                      <a:pt x="42" y="28"/>
                    </a:moveTo>
                    <a:lnTo>
                      <a:pt x="42" y="11"/>
                    </a:lnTo>
                    <a:lnTo>
                      <a:pt x="42" y="0"/>
                    </a:lnTo>
                    <a:lnTo>
                      <a:pt x="0" y="0"/>
                    </a:lnTo>
                    <a:lnTo>
                      <a:pt x="0" y="11"/>
                    </a:lnTo>
                    <a:lnTo>
                      <a:pt x="0" y="28"/>
                    </a:lnTo>
                    <a:lnTo>
                      <a:pt x="6" y="34"/>
                    </a:lnTo>
                    <a:lnTo>
                      <a:pt x="6" y="39"/>
                    </a:lnTo>
                    <a:lnTo>
                      <a:pt x="12" y="45"/>
                    </a:lnTo>
                    <a:lnTo>
                      <a:pt x="18" y="45"/>
                    </a:lnTo>
                    <a:lnTo>
                      <a:pt x="24" y="45"/>
                    </a:lnTo>
                    <a:lnTo>
                      <a:pt x="30" y="45"/>
                    </a:lnTo>
                    <a:lnTo>
                      <a:pt x="36" y="39"/>
                    </a:lnTo>
                    <a:lnTo>
                      <a:pt x="36" y="34"/>
                    </a:lnTo>
                    <a:lnTo>
                      <a:pt x="42" y="28"/>
                    </a:lnTo>
                    <a:close/>
                  </a:path>
                </a:pathLst>
              </a:custGeom>
              <a:solidFill>
                <a:srgbClr val="1A0C8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30" name="Freeform 233"/>
              <p:cNvSpPr>
                <a:spLocks/>
              </p:cNvSpPr>
              <p:nvPr/>
            </p:nvSpPr>
            <p:spPr bwMode="auto">
              <a:xfrm>
                <a:off x="4218" y="2185"/>
                <a:ext cx="41" cy="47"/>
              </a:xfrm>
              <a:custGeom>
                <a:avLst/>
                <a:gdLst>
                  <a:gd name="T0" fmla="*/ 42 w 42"/>
                  <a:gd name="T1" fmla="*/ 153 h 45"/>
                  <a:gd name="T2" fmla="*/ 42 w 42"/>
                  <a:gd name="T3" fmla="*/ 11 h 45"/>
                  <a:gd name="T4" fmla="*/ 42 w 42"/>
                  <a:gd name="T5" fmla="*/ 0 h 45"/>
                  <a:gd name="T6" fmla="*/ 0 w 42"/>
                  <a:gd name="T7" fmla="*/ 0 h 45"/>
                  <a:gd name="T8" fmla="*/ 0 w 42"/>
                  <a:gd name="T9" fmla="*/ 11 h 45"/>
                  <a:gd name="T10" fmla="*/ 0 w 42"/>
                  <a:gd name="T11" fmla="*/ 153 h 45"/>
                  <a:gd name="T12" fmla="*/ 6 w 42"/>
                  <a:gd name="T13" fmla="*/ 175 h 45"/>
                  <a:gd name="T14" fmla="*/ 6 w 42"/>
                  <a:gd name="T15" fmla="*/ 195 h 45"/>
                  <a:gd name="T16" fmla="*/ 12 w 42"/>
                  <a:gd name="T17" fmla="*/ 223 h 45"/>
                  <a:gd name="T18" fmla="*/ 18 w 42"/>
                  <a:gd name="T19" fmla="*/ 223 h 45"/>
                  <a:gd name="T20" fmla="*/ 24 w 42"/>
                  <a:gd name="T21" fmla="*/ 223 h 45"/>
                  <a:gd name="T22" fmla="*/ 30 w 42"/>
                  <a:gd name="T23" fmla="*/ 223 h 45"/>
                  <a:gd name="T24" fmla="*/ 30 w 42"/>
                  <a:gd name="T25" fmla="*/ 223 h 45"/>
                  <a:gd name="T26" fmla="*/ 36 w 42"/>
                  <a:gd name="T27" fmla="*/ 195 h 45"/>
                  <a:gd name="T28" fmla="*/ 36 w 42"/>
                  <a:gd name="T29" fmla="*/ 175 h 45"/>
                  <a:gd name="T30" fmla="*/ 42 w 42"/>
                  <a:gd name="T31" fmla="*/ 153 h 45"/>
                  <a:gd name="T32" fmla="*/ 42 w 42"/>
                  <a:gd name="T33" fmla="*/ 153 h 4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2"/>
                  <a:gd name="T52" fmla="*/ 0 h 45"/>
                  <a:gd name="T53" fmla="*/ 42 w 42"/>
                  <a:gd name="T54" fmla="*/ 45 h 4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2" h="45">
                    <a:moveTo>
                      <a:pt x="42" y="28"/>
                    </a:moveTo>
                    <a:lnTo>
                      <a:pt x="42" y="11"/>
                    </a:lnTo>
                    <a:lnTo>
                      <a:pt x="42" y="0"/>
                    </a:lnTo>
                    <a:lnTo>
                      <a:pt x="0" y="0"/>
                    </a:lnTo>
                    <a:lnTo>
                      <a:pt x="0" y="11"/>
                    </a:lnTo>
                    <a:lnTo>
                      <a:pt x="0" y="28"/>
                    </a:lnTo>
                    <a:lnTo>
                      <a:pt x="6" y="34"/>
                    </a:lnTo>
                    <a:lnTo>
                      <a:pt x="6" y="39"/>
                    </a:lnTo>
                    <a:lnTo>
                      <a:pt x="12" y="45"/>
                    </a:lnTo>
                    <a:lnTo>
                      <a:pt x="18" y="45"/>
                    </a:lnTo>
                    <a:lnTo>
                      <a:pt x="24" y="45"/>
                    </a:lnTo>
                    <a:lnTo>
                      <a:pt x="30" y="45"/>
                    </a:lnTo>
                    <a:lnTo>
                      <a:pt x="36" y="39"/>
                    </a:lnTo>
                    <a:lnTo>
                      <a:pt x="36" y="34"/>
                    </a:lnTo>
                    <a:lnTo>
                      <a:pt x="42" y="28"/>
                    </a:lnTo>
                  </a:path>
                </a:pathLst>
              </a:custGeom>
              <a:noFill/>
              <a:ln w="0">
                <a:solidFill>
                  <a:srgbClr val="FF19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31" name="Freeform 234"/>
              <p:cNvSpPr>
                <a:spLocks/>
              </p:cNvSpPr>
              <p:nvPr/>
            </p:nvSpPr>
            <p:spPr bwMode="auto">
              <a:xfrm>
                <a:off x="4218" y="2179"/>
                <a:ext cx="41" cy="12"/>
              </a:xfrm>
              <a:custGeom>
                <a:avLst/>
                <a:gdLst>
                  <a:gd name="T0" fmla="*/ 42 w 42"/>
                  <a:gd name="T1" fmla="*/ 6 h 12"/>
                  <a:gd name="T2" fmla="*/ 42 w 42"/>
                  <a:gd name="T3" fmla="*/ 6 h 12"/>
                  <a:gd name="T4" fmla="*/ 36 w 42"/>
                  <a:gd name="T5" fmla="*/ 6 h 12"/>
                  <a:gd name="T6" fmla="*/ 30 w 42"/>
                  <a:gd name="T7" fmla="*/ 0 h 12"/>
                  <a:gd name="T8" fmla="*/ 24 w 42"/>
                  <a:gd name="T9" fmla="*/ 0 h 12"/>
                  <a:gd name="T10" fmla="*/ 12 w 42"/>
                  <a:gd name="T11" fmla="*/ 0 h 12"/>
                  <a:gd name="T12" fmla="*/ 6 w 42"/>
                  <a:gd name="T13" fmla="*/ 6 h 12"/>
                  <a:gd name="T14" fmla="*/ 0 w 42"/>
                  <a:gd name="T15" fmla="*/ 6 h 12"/>
                  <a:gd name="T16" fmla="*/ 0 w 42"/>
                  <a:gd name="T17" fmla="*/ 12 h 12"/>
                  <a:gd name="T18" fmla="*/ 42 w 42"/>
                  <a:gd name="T19" fmla="*/ 6 h 12"/>
                  <a:gd name="T20" fmla="*/ 42 w 42"/>
                  <a:gd name="T21" fmla="*/ 6 h 1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42"/>
                  <a:gd name="T34" fmla="*/ 0 h 12"/>
                  <a:gd name="T35" fmla="*/ 42 w 42"/>
                  <a:gd name="T36" fmla="*/ 12 h 12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42" h="12">
                    <a:moveTo>
                      <a:pt x="42" y="6"/>
                    </a:moveTo>
                    <a:lnTo>
                      <a:pt x="42" y="6"/>
                    </a:lnTo>
                    <a:lnTo>
                      <a:pt x="36" y="6"/>
                    </a:lnTo>
                    <a:lnTo>
                      <a:pt x="30" y="0"/>
                    </a:lnTo>
                    <a:lnTo>
                      <a:pt x="24" y="0"/>
                    </a:lnTo>
                    <a:lnTo>
                      <a:pt x="12" y="0"/>
                    </a:lnTo>
                    <a:lnTo>
                      <a:pt x="6" y="6"/>
                    </a:lnTo>
                    <a:lnTo>
                      <a:pt x="0" y="6"/>
                    </a:lnTo>
                    <a:lnTo>
                      <a:pt x="0" y="12"/>
                    </a:lnTo>
                    <a:lnTo>
                      <a:pt x="42" y="6"/>
                    </a:lnTo>
                    <a:close/>
                  </a:path>
                </a:pathLst>
              </a:custGeom>
              <a:solidFill>
                <a:srgbClr val="1A0C8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32" name="Freeform 235"/>
              <p:cNvSpPr>
                <a:spLocks/>
              </p:cNvSpPr>
              <p:nvPr/>
            </p:nvSpPr>
            <p:spPr bwMode="auto">
              <a:xfrm>
                <a:off x="4224" y="2195"/>
                <a:ext cx="29" cy="36"/>
              </a:xfrm>
              <a:custGeom>
                <a:avLst/>
                <a:gdLst>
                  <a:gd name="T0" fmla="*/ 30 w 30"/>
                  <a:gd name="T1" fmla="*/ 174 h 34"/>
                  <a:gd name="T2" fmla="*/ 24 w 30"/>
                  <a:gd name="T3" fmla="*/ 6 h 34"/>
                  <a:gd name="T4" fmla="*/ 18 w 30"/>
                  <a:gd name="T5" fmla="*/ 6 h 34"/>
                  <a:gd name="T6" fmla="*/ 18 w 30"/>
                  <a:gd name="T7" fmla="*/ 0 h 34"/>
                  <a:gd name="T8" fmla="*/ 12 w 30"/>
                  <a:gd name="T9" fmla="*/ 6 h 34"/>
                  <a:gd name="T10" fmla="*/ 6 w 30"/>
                  <a:gd name="T11" fmla="*/ 6 h 34"/>
                  <a:gd name="T12" fmla="*/ 0 w 30"/>
                  <a:gd name="T13" fmla="*/ 174 h 34"/>
                  <a:gd name="T14" fmla="*/ 0 w 30"/>
                  <a:gd name="T15" fmla="*/ 207 h 34"/>
                  <a:gd name="T16" fmla="*/ 6 w 30"/>
                  <a:gd name="T17" fmla="*/ 239 h 34"/>
                  <a:gd name="T18" fmla="*/ 6 w 30"/>
                  <a:gd name="T19" fmla="*/ 239 h 34"/>
                  <a:gd name="T20" fmla="*/ 12 w 30"/>
                  <a:gd name="T21" fmla="*/ 284 h 34"/>
                  <a:gd name="T22" fmla="*/ 18 w 30"/>
                  <a:gd name="T23" fmla="*/ 284 h 34"/>
                  <a:gd name="T24" fmla="*/ 18 w 30"/>
                  <a:gd name="T25" fmla="*/ 284 h 34"/>
                  <a:gd name="T26" fmla="*/ 24 w 30"/>
                  <a:gd name="T27" fmla="*/ 239 h 34"/>
                  <a:gd name="T28" fmla="*/ 30 w 30"/>
                  <a:gd name="T29" fmla="*/ 239 h 34"/>
                  <a:gd name="T30" fmla="*/ 30 w 30"/>
                  <a:gd name="T31" fmla="*/ 207 h 34"/>
                  <a:gd name="T32" fmla="*/ 30 w 30"/>
                  <a:gd name="T33" fmla="*/ 174 h 34"/>
                  <a:gd name="T34" fmla="*/ 30 w 30"/>
                  <a:gd name="T35" fmla="*/ 174 h 34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30"/>
                  <a:gd name="T55" fmla="*/ 0 h 34"/>
                  <a:gd name="T56" fmla="*/ 30 w 30"/>
                  <a:gd name="T57" fmla="*/ 34 h 34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30" h="34">
                    <a:moveTo>
                      <a:pt x="30" y="17"/>
                    </a:moveTo>
                    <a:lnTo>
                      <a:pt x="24" y="6"/>
                    </a:lnTo>
                    <a:lnTo>
                      <a:pt x="18" y="6"/>
                    </a:lnTo>
                    <a:lnTo>
                      <a:pt x="18" y="0"/>
                    </a:lnTo>
                    <a:lnTo>
                      <a:pt x="12" y="6"/>
                    </a:lnTo>
                    <a:lnTo>
                      <a:pt x="6" y="6"/>
                    </a:lnTo>
                    <a:lnTo>
                      <a:pt x="0" y="17"/>
                    </a:lnTo>
                    <a:lnTo>
                      <a:pt x="0" y="23"/>
                    </a:lnTo>
                    <a:lnTo>
                      <a:pt x="6" y="28"/>
                    </a:lnTo>
                    <a:lnTo>
                      <a:pt x="12" y="34"/>
                    </a:lnTo>
                    <a:lnTo>
                      <a:pt x="18" y="34"/>
                    </a:lnTo>
                    <a:lnTo>
                      <a:pt x="24" y="28"/>
                    </a:lnTo>
                    <a:lnTo>
                      <a:pt x="30" y="28"/>
                    </a:lnTo>
                    <a:lnTo>
                      <a:pt x="30" y="23"/>
                    </a:lnTo>
                    <a:lnTo>
                      <a:pt x="30" y="1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33" name="Freeform 236"/>
              <p:cNvSpPr>
                <a:spLocks/>
              </p:cNvSpPr>
              <p:nvPr/>
            </p:nvSpPr>
            <p:spPr bwMode="auto">
              <a:xfrm>
                <a:off x="4224" y="2216"/>
                <a:ext cx="29" cy="6"/>
              </a:xfrm>
              <a:custGeom>
                <a:avLst/>
                <a:gdLst>
                  <a:gd name="T0" fmla="*/ 30 w 30"/>
                  <a:gd name="T1" fmla="*/ 6 h 6"/>
                  <a:gd name="T2" fmla="*/ 30 w 30"/>
                  <a:gd name="T3" fmla="*/ 6 h 6"/>
                  <a:gd name="T4" fmla="*/ 30 w 30"/>
                  <a:gd name="T5" fmla="*/ 6 h 6"/>
                  <a:gd name="T6" fmla="*/ 30 w 30"/>
                  <a:gd name="T7" fmla="*/ 6 h 6"/>
                  <a:gd name="T8" fmla="*/ 30 w 30"/>
                  <a:gd name="T9" fmla="*/ 0 h 6"/>
                  <a:gd name="T10" fmla="*/ 30 w 30"/>
                  <a:gd name="T11" fmla="*/ 0 h 6"/>
                  <a:gd name="T12" fmla="*/ 30 w 30"/>
                  <a:gd name="T13" fmla="*/ 0 h 6"/>
                  <a:gd name="T14" fmla="*/ 30 w 30"/>
                  <a:gd name="T15" fmla="*/ 0 h 6"/>
                  <a:gd name="T16" fmla="*/ 24 w 30"/>
                  <a:gd name="T17" fmla="*/ 0 h 6"/>
                  <a:gd name="T18" fmla="*/ 24 w 30"/>
                  <a:gd name="T19" fmla="*/ 0 h 6"/>
                  <a:gd name="T20" fmla="*/ 24 w 30"/>
                  <a:gd name="T21" fmla="*/ 0 h 6"/>
                  <a:gd name="T22" fmla="*/ 18 w 30"/>
                  <a:gd name="T23" fmla="*/ 0 h 6"/>
                  <a:gd name="T24" fmla="*/ 18 w 30"/>
                  <a:gd name="T25" fmla="*/ 0 h 6"/>
                  <a:gd name="T26" fmla="*/ 12 w 30"/>
                  <a:gd name="T27" fmla="*/ 0 h 6"/>
                  <a:gd name="T28" fmla="*/ 12 w 30"/>
                  <a:gd name="T29" fmla="*/ 0 h 6"/>
                  <a:gd name="T30" fmla="*/ 12 w 30"/>
                  <a:gd name="T31" fmla="*/ 0 h 6"/>
                  <a:gd name="T32" fmla="*/ 6 w 30"/>
                  <a:gd name="T33" fmla="*/ 0 h 6"/>
                  <a:gd name="T34" fmla="*/ 6 w 30"/>
                  <a:gd name="T35" fmla="*/ 0 h 6"/>
                  <a:gd name="T36" fmla="*/ 6 w 30"/>
                  <a:gd name="T37" fmla="*/ 0 h 6"/>
                  <a:gd name="T38" fmla="*/ 0 w 30"/>
                  <a:gd name="T39" fmla="*/ 0 h 6"/>
                  <a:gd name="T40" fmla="*/ 0 w 30"/>
                  <a:gd name="T41" fmla="*/ 0 h 6"/>
                  <a:gd name="T42" fmla="*/ 0 w 30"/>
                  <a:gd name="T43" fmla="*/ 0 h 6"/>
                  <a:gd name="T44" fmla="*/ 0 w 30"/>
                  <a:gd name="T45" fmla="*/ 6 h 6"/>
                  <a:gd name="T46" fmla="*/ 0 w 30"/>
                  <a:gd name="T47" fmla="*/ 6 h 6"/>
                  <a:gd name="T48" fmla="*/ 0 w 30"/>
                  <a:gd name="T49" fmla="*/ 6 h 6"/>
                  <a:gd name="T50" fmla="*/ 0 w 30"/>
                  <a:gd name="T51" fmla="*/ 6 h 6"/>
                  <a:gd name="T52" fmla="*/ 6 w 30"/>
                  <a:gd name="T53" fmla="*/ 6 h 6"/>
                  <a:gd name="T54" fmla="*/ 6 w 30"/>
                  <a:gd name="T55" fmla="*/ 6 h 6"/>
                  <a:gd name="T56" fmla="*/ 12 w 30"/>
                  <a:gd name="T57" fmla="*/ 6 h 6"/>
                  <a:gd name="T58" fmla="*/ 12 w 30"/>
                  <a:gd name="T59" fmla="*/ 6 h 6"/>
                  <a:gd name="T60" fmla="*/ 12 w 30"/>
                  <a:gd name="T61" fmla="*/ 6 h 6"/>
                  <a:gd name="T62" fmla="*/ 18 w 30"/>
                  <a:gd name="T63" fmla="*/ 6 h 6"/>
                  <a:gd name="T64" fmla="*/ 18 w 30"/>
                  <a:gd name="T65" fmla="*/ 6 h 6"/>
                  <a:gd name="T66" fmla="*/ 18 w 30"/>
                  <a:gd name="T67" fmla="*/ 6 h 6"/>
                  <a:gd name="T68" fmla="*/ 24 w 30"/>
                  <a:gd name="T69" fmla="*/ 6 h 6"/>
                  <a:gd name="T70" fmla="*/ 24 w 30"/>
                  <a:gd name="T71" fmla="*/ 6 h 6"/>
                  <a:gd name="T72" fmla="*/ 24 w 30"/>
                  <a:gd name="T73" fmla="*/ 6 h 6"/>
                  <a:gd name="T74" fmla="*/ 30 w 30"/>
                  <a:gd name="T75" fmla="*/ 6 h 6"/>
                  <a:gd name="T76" fmla="*/ 30 w 30"/>
                  <a:gd name="T77" fmla="*/ 6 h 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30"/>
                  <a:gd name="T118" fmla="*/ 0 h 6"/>
                  <a:gd name="T119" fmla="*/ 30 w 30"/>
                  <a:gd name="T120" fmla="*/ 6 h 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30" h="6">
                    <a:moveTo>
                      <a:pt x="30" y="6"/>
                    </a:moveTo>
                    <a:lnTo>
                      <a:pt x="30" y="6"/>
                    </a:lnTo>
                    <a:lnTo>
                      <a:pt x="30" y="0"/>
                    </a:lnTo>
                    <a:lnTo>
                      <a:pt x="24" y="0"/>
                    </a:lnTo>
                    <a:lnTo>
                      <a:pt x="18" y="0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12" y="6"/>
                    </a:lnTo>
                    <a:lnTo>
                      <a:pt x="18" y="6"/>
                    </a:lnTo>
                    <a:lnTo>
                      <a:pt x="24" y="6"/>
                    </a:lnTo>
                    <a:lnTo>
                      <a:pt x="30" y="6"/>
                    </a:lnTo>
                    <a:close/>
                  </a:path>
                </a:pathLst>
              </a:custGeom>
              <a:solidFill>
                <a:srgbClr val="1A0C8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34" name="Freeform 237"/>
              <p:cNvSpPr>
                <a:spLocks/>
              </p:cNvSpPr>
              <p:nvPr/>
            </p:nvSpPr>
            <p:spPr bwMode="auto">
              <a:xfrm>
                <a:off x="4224" y="2222"/>
                <a:ext cx="29" cy="2"/>
              </a:xfrm>
              <a:custGeom>
                <a:avLst/>
                <a:gdLst>
                  <a:gd name="T0" fmla="*/ 30 w 30"/>
                  <a:gd name="T1" fmla="*/ 0 h 1"/>
                  <a:gd name="T2" fmla="*/ 30 w 30"/>
                  <a:gd name="T3" fmla="*/ 0 h 1"/>
                  <a:gd name="T4" fmla="*/ 30 w 30"/>
                  <a:gd name="T5" fmla="*/ 0 h 1"/>
                  <a:gd name="T6" fmla="*/ 30 w 30"/>
                  <a:gd name="T7" fmla="*/ 0 h 1"/>
                  <a:gd name="T8" fmla="*/ 30 w 30"/>
                  <a:gd name="T9" fmla="*/ 0 h 1"/>
                  <a:gd name="T10" fmla="*/ 30 w 30"/>
                  <a:gd name="T11" fmla="*/ 0 h 1"/>
                  <a:gd name="T12" fmla="*/ 30 w 30"/>
                  <a:gd name="T13" fmla="*/ 0 h 1"/>
                  <a:gd name="T14" fmla="*/ 30 w 30"/>
                  <a:gd name="T15" fmla="*/ 0 h 1"/>
                  <a:gd name="T16" fmla="*/ 24 w 30"/>
                  <a:gd name="T17" fmla="*/ 0 h 1"/>
                  <a:gd name="T18" fmla="*/ 24 w 30"/>
                  <a:gd name="T19" fmla="*/ 0 h 1"/>
                  <a:gd name="T20" fmla="*/ 24 w 30"/>
                  <a:gd name="T21" fmla="*/ 0 h 1"/>
                  <a:gd name="T22" fmla="*/ 18 w 30"/>
                  <a:gd name="T23" fmla="*/ 0 h 1"/>
                  <a:gd name="T24" fmla="*/ 18 w 30"/>
                  <a:gd name="T25" fmla="*/ 0 h 1"/>
                  <a:gd name="T26" fmla="*/ 12 w 30"/>
                  <a:gd name="T27" fmla="*/ 0 h 1"/>
                  <a:gd name="T28" fmla="*/ 12 w 30"/>
                  <a:gd name="T29" fmla="*/ 0 h 1"/>
                  <a:gd name="T30" fmla="*/ 12 w 30"/>
                  <a:gd name="T31" fmla="*/ 0 h 1"/>
                  <a:gd name="T32" fmla="*/ 6 w 30"/>
                  <a:gd name="T33" fmla="*/ 0 h 1"/>
                  <a:gd name="T34" fmla="*/ 6 w 30"/>
                  <a:gd name="T35" fmla="*/ 0 h 1"/>
                  <a:gd name="T36" fmla="*/ 6 w 30"/>
                  <a:gd name="T37" fmla="*/ 0 h 1"/>
                  <a:gd name="T38" fmla="*/ 0 w 30"/>
                  <a:gd name="T39" fmla="*/ 0 h 1"/>
                  <a:gd name="T40" fmla="*/ 0 w 30"/>
                  <a:gd name="T41" fmla="*/ 0 h 1"/>
                  <a:gd name="T42" fmla="*/ 0 w 30"/>
                  <a:gd name="T43" fmla="*/ 0 h 1"/>
                  <a:gd name="T44" fmla="*/ 0 w 30"/>
                  <a:gd name="T45" fmla="*/ 0 h 1"/>
                  <a:gd name="T46" fmla="*/ 0 w 30"/>
                  <a:gd name="T47" fmla="*/ 0 h 1"/>
                  <a:gd name="T48" fmla="*/ 0 w 30"/>
                  <a:gd name="T49" fmla="*/ 0 h 1"/>
                  <a:gd name="T50" fmla="*/ 6 w 30"/>
                  <a:gd name="T51" fmla="*/ 0 h 1"/>
                  <a:gd name="T52" fmla="*/ 6 w 30"/>
                  <a:gd name="T53" fmla="*/ 0 h 1"/>
                  <a:gd name="T54" fmla="*/ 6 w 30"/>
                  <a:gd name="T55" fmla="*/ 0 h 1"/>
                  <a:gd name="T56" fmla="*/ 12 w 30"/>
                  <a:gd name="T57" fmla="*/ 0 h 1"/>
                  <a:gd name="T58" fmla="*/ 12 w 30"/>
                  <a:gd name="T59" fmla="*/ 0 h 1"/>
                  <a:gd name="T60" fmla="*/ 12 w 30"/>
                  <a:gd name="T61" fmla="*/ 0 h 1"/>
                  <a:gd name="T62" fmla="*/ 18 w 30"/>
                  <a:gd name="T63" fmla="*/ 0 h 1"/>
                  <a:gd name="T64" fmla="*/ 18 w 30"/>
                  <a:gd name="T65" fmla="*/ 0 h 1"/>
                  <a:gd name="T66" fmla="*/ 24 w 30"/>
                  <a:gd name="T67" fmla="*/ 0 h 1"/>
                  <a:gd name="T68" fmla="*/ 24 w 30"/>
                  <a:gd name="T69" fmla="*/ 0 h 1"/>
                  <a:gd name="T70" fmla="*/ 24 w 30"/>
                  <a:gd name="T71" fmla="*/ 0 h 1"/>
                  <a:gd name="T72" fmla="*/ 30 w 30"/>
                  <a:gd name="T73" fmla="*/ 0 h 1"/>
                  <a:gd name="T74" fmla="*/ 30 w 30"/>
                  <a:gd name="T75" fmla="*/ 0 h 1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30"/>
                  <a:gd name="T115" fmla="*/ 0 h 1"/>
                  <a:gd name="T116" fmla="*/ 30 w 30"/>
                  <a:gd name="T117" fmla="*/ 1 h 1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30" h="1">
                    <a:moveTo>
                      <a:pt x="30" y="0"/>
                    </a:moveTo>
                    <a:lnTo>
                      <a:pt x="30" y="0"/>
                    </a:lnTo>
                    <a:lnTo>
                      <a:pt x="24" y="0"/>
                    </a:lnTo>
                    <a:lnTo>
                      <a:pt x="18" y="0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12" y="0"/>
                    </a:lnTo>
                    <a:lnTo>
                      <a:pt x="18" y="0"/>
                    </a:lnTo>
                    <a:lnTo>
                      <a:pt x="24" y="0"/>
                    </a:lnTo>
                    <a:lnTo>
                      <a:pt x="30" y="0"/>
                    </a:lnTo>
                    <a:close/>
                  </a:path>
                </a:pathLst>
              </a:custGeom>
              <a:solidFill>
                <a:srgbClr val="1A0C8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35" name="Freeform 238"/>
              <p:cNvSpPr>
                <a:spLocks/>
              </p:cNvSpPr>
              <p:nvPr/>
            </p:nvSpPr>
            <p:spPr bwMode="auto">
              <a:xfrm>
                <a:off x="4235" y="2191"/>
                <a:ext cx="6" cy="6"/>
              </a:xfrm>
              <a:custGeom>
                <a:avLst/>
                <a:gdLst>
                  <a:gd name="T0" fmla="*/ 6 w 6"/>
                  <a:gd name="T1" fmla="*/ 0 h 5"/>
                  <a:gd name="T2" fmla="*/ 6 w 6"/>
                  <a:gd name="T3" fmla="*/ 0 h 5"/>
                  <a:gd name="T4" fmla="*/ 6 w 6"/>
                  <a:gd name="T5" fmla="*/ 0 h 5"/>
                  <a:gd name="T6" fmla="*/ 0 w 6"/>
                  <a:gd name="T7" fmla="*/ 0 h 5"/>
                  <a:gd name="T8" fmla="*/ 0 w 6"/>
                  <a:gd name="T9" fmla="*/ 0 h 5"/>
                  <a:gd name="T10" fmla="*/ 0 w 6"/>
                  <a:gd name="T11" fmla="*/ 0 h 5"/>
                  <a:gd name="T12" fmla="*/ 0 w 6"/>
                  <a:gd name="T13" fmla="*/ 0 h 5"/>
                  <a:gd name="T14" fmla="*/ 0 w 6"/>
                  <a:gd name="T15" fmla="*/ 0 h 5"/>
                  <a:gd name="T16" fmla="*/ 6 w 6"/>
                  <a:gd name="T17" fmla="*/ 5 h 5"/>
                  <a:gd name="T18" fmla="*/ 6 w 6"/>
                  <a:gd name="T19" fmla="*/ 0 h 5"/>
                  <a:gd name="T20" fmla="*/ 6 w 6"/>
                  <a:gd name="T21" fmla="*/ 0 h 5"/>
                  <a:gd name="T22" fmla="*/ 6 w 6"/>
                  <a:gd name="T23" fmla="*/ 0 h 5"/>
                  <a:gd name="T24" fmla="*/ 6 w 6"/>
                  <a:gd name="T25" fmla="*/ 0 h 5"/>
                  <a:gd name="T26" fmla="*/ 6 w 6"/>
                  <a:gd name="T27" fmla="*/ 0 h 5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6"/>
                  <a:gd name="T43" fmla="*/ 0 h 5"/>
                  <a:gd name="T44" fmla="*/ 6 w 6"/>
                  <a:gd name="T45" fmla="*/ 5 h 5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6" h="5">
                    <a:moveTo>
                      <a:pt x="6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6" y="5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7F61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36" name="Freeform 239"/>
              <p:cNvSpPr>
                <a:spLocks/>
              </p:cNvSpPr>
              <p:nvPr/>
            </p:nvSpPr>
            <p:spPr bwMode="auto">
              <a:xfrm>
                <a:off x="4241" y="2185"/>
                <a:ext cx="6" cy="2"/>
              </a:xfrm>
              <a:custGeom>
                <a:avLst/>
                <a:gdLst>
                  <a:gd name="T0" fmla="*/ 6 w 6"/>
                  <a:gd name="T1" fmla="*/ 0 h 1"/>
                  <a:gd name="T2" fmla="*/ 6 w 6"/>
                  <a:gd name="T3" fmla="*/ 0 h 1"/>
                  <a:gd name="T4" fmla="*/ 6 w 6"/>
                  <a:gd name="T5" fmla="*/ 0 h 1"/>
                  <a:gd name="T6" fmla="*/ 0 w 6"/>
                  <a:gd name="T7" fmla="*/ 0 h 1"/>
                  <a:gd name="T8" fmla="*/ 0 w 6"/>
                  <a:gd name="T9" fmla="*/ 0 h 1"/>
                  <a:gd name="T10" fmla="*/ 0 w 6"/>
                  <a:gd name="T11" fmla="*/ 0 h 1"/>
                  <a:gd name="T12" fmla="*/ 0 w 6"/>
                  <a:gd name="T13" fmla="*/ 0 h 1"/>
                  <a:gd name="T14" fmla="*/ 0 w 6"/>
                  <a:gd name="T15" fmla="*/ 0 h 1"/>
                  <a:gd name="T16" fmla="*/ 6 w 6"/>
                  <a:gd name="T17" fmla="*/ 0 h 1"/>
                  <a:gd name="T18" fmla="*/ 6 w 6"/>
                  <a:gd name="T19" fmla="*/ 0 h 1"/>
                  <a:gd name="T20" fmla="*/ 6 w 6"/>
                  <a:gd name="T21" fmla="*/ 0 h 1"/>
                  <a:gd name="T22" fmla="*/ 6 w 6"/>
                  <a:gd name="T23" fmla="*/ 0 h 1"/>
                  <a:gd name="T24" fmla="*/ 6 w 6"/>
                  <a:gd name="T25" fmla="*/ 0 h 1"/>
                  <a:gd name="T26" fmla="*/ 6 w 6"/>
                  <a:gd name="T27" fmla="*/ 0 h 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6"/>
                  <a:gd name="T43" fmla="*/ 0 h 1"/>
                  <a:gd name="T44" fmla="*/ 6 w 6"/>
                  <a:gd name="T45" fmla="*/ 1 h 1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6" h="1">
                    <a:moveTo>
                      <a:pt x="6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7F61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37" name="Freeform 240"/>
              <p:cNvSpPr>
                <a:spLocks/>
              </p:cNvSpPr>
              <p:nvPr/>
            </p:nvSpPr>
            <p:spPr bwMode="auto">
              <a:xfrm>
                <a:off x="4229" y="2185"/>
                <a:ext cx="6" cy="2"/>
              </a:xfrm>
              <a:custGeom>
                <a:avLst/>
                <a:gdLst>
                  <a:gd name="T0" fmla="*/ 6 w 6"/>
                  <a:gd name="T1" fmla="*/ 0 h 1"/>
                  <a:gd name="T2" fmla="*/ 6 w 6"/>
                  <a:gd name="T3" fmla="*/ 0 h 1"/>
                  <a:gd name="T4" fmla="*/ 6 w 6"/>
                  <a:gd name="T5" fmla="*/ 0 h 1"/>
                  <a:gd name="T6" fmla="*/ 6 w 6"/>
                  <a:gd name="T7" fmla="*/ 0 h 1"/>
                  <a:gd name="T8" fmla="*/ 0 w 6"/>
                  <a:gd name="T9" fmla="*/ 0 h 1"/>
                  <a:gd name="T10" fmla="*/ 0 w 6"/>
                  <a:gd name="T11" fmla="*/ 0 h 1"/>
                  <a:gd name="T12" fmla="*/ 0 w 6"/>
                  <a:gd name="T13" fmla="*/ 0 h 1"/>
                  <a:gd name="T14" fmla="*/ 6 w 6"/>
                  <a:gd name="T15" fmla="*/ 0 h 1"/>
                  <a:gd name="T16" fmla="*/ 6 w 6"/>
                  <a:gd name="T17" fmla="*/ 0 h 1"/>
                  <a:gd name="T18" fmla="*/ 6 w 6"/>
                  <a:gd name="T19" fmla="*/ 0 h 1"/>
                  <a:gd name="T20" fmla="*/ 6 w 6"/>
                  <a:gd name="T21" fmla="*/ 0 h 1"/>
                  <a:gd name="T22" fmla="*/ 6 w 6"/>
                  <a:gd name="T23" fmla="*/ 0 h 1"/>
                  <a:gd name="T24" fmla="*/ 6 w 6"/>
                  <a:gd name="T25" fmla="*/ 0 h 1"/>
                  <a:gd name="T26" fmla="*/ 6 w 6"/>
                  <a:gd name="T27" fmla="*/ 0 h 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6"/>
                  <a:gd name="T43" fmla="*/ 0 h 1"/>
                  <a:gd name="T44" fmla="*/ 6 w 6"/>
                  <a:gd name="T45" fmla="*/ 1 h 1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6" h="1">
                    <a:moveTo>
                      <a:pt x="6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7F61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38" name="Freeform 241"/>
              <p:cNvSpPr>
                <a:spLocks/>
              </p:cNvSpPr>
              <p:nvPr/>
            </p:nvSpPr>
            <p:spPr bwMode="auto">
              <a:xfrm>
                <a:off x="4188" y="2157"/>
                <a:ext cx="238" cy="162"/>
              </a:xfrm>
              <a:custGeom>
                <a:avLst/>
                <a:gdLst>
                  <a:gd name="T0" fmla="*/ 238 w 238"/>
                  <a:gd name="T1" fmla="*/ 0 h 156"/>
                  <a:gd name="T2" fmla="*/ 0 w 238"/>
                  <a:gd name="T3" fmla="*/ 0 h 156"/>
                  <a:gd name="T4" fmla="*/ 0 w 238"/>
                  <a:gd name="T5" fmla="*/ 1704 h 156"/>
                  <a:gd name="T6" fmla="*/ 238 w 238"/>
                  <a:gd name="T7" fmla="*/ 1704 h 156"/>
                  <a:gd name="T8" fmla="*/ 238 w 238"/>
                  <a:gd name="T9" fmla="*/ 0 h 156"/>
                  <a:gd name="T10" fmla="*/ 238 w 238"/>
                  <a:gd name="T11" fmla="*/ 0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8"/>
                  <a:gd name="T19" fmla="*/ 0 h 156"/>
                  <a:gd name="T20" fmla="*/ 238 w 238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8" h="156">
                    <a:moveTo>
                      <a:pt x="238" y="0"/>
                    </a:moveTo>
                    <a:lnTo>
                      <a:pt x="0" y="0"/>
                    </a:lnTo>
                    <a:lnTo>
                      <a:pt x="0" y="156"/>
                    </a:lnTo>
                    <a:lnTo>
                      <a:pt x="238" y="156"/>
                    </a:lnTo>
                    <a:lnTo>
                      <a:pt x="23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</p:grpSp>
        <p:graphicFrame>
          <p:nvGraphicFramePr>
            <p:cNvPr id="18" name="Object 252"/>
            <p:cNvGraphicFramePr>
              <a:graphicFrameLocks noChangeAspect="1"/>
            </p:cNvGraphicFramePr>
            <p:nvPr/>
          </p:nvGraphicFramePr>
          <p:xfrm>
            <a:off x="369889" y="5298398"/>
            <a:ext cx="159887" cy="104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65897" name="Clip" r:id="rId7" imgW="2835360" imgH="1920600" progId="">
                    <p:embed/>
                  </p:oleObj>
                </mc:Choice>
                <mc:Fallback>
                  <p:oleObj name="Clip" r:id="rId7" imgW="2835360" imgH="1920600" progId="">
                    <p:embed/>
                    <p:pic>
                      <p:nvPicPr>
                        <p:cNvPr id="0" name="Object 25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69889" y="5298398"/>
                          <a:ext cx="159887" cy="104250"/>
                        </a:xfrm>
                        <a:prstGeom prst="rect">
                          <a:avLst/>
                        </a:prstGeom>
                        <a:noFill/>
                        <a:ln w="6350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19" name="Group 214"/>
            <p:cNvGrpSpPr>
              <a:grpSpLocks/>
            </p:cNvGrpSpPr>
            <p:nvPr userDrawn="1"/>
          </p:nvGrpSpPr>
          <p:grpSpPr bwMode="auto">
            <a:xfrm>
              <a:off x="1847017" y="5298398"/>
              <a:ext cx="166365" cy="106293"/>
              <a:chOff x="4187" y="2402"/>
              <a:chExt cx="240" cy="161"/>
            </a:xfrm>
          </p:grpSpPr>
          <p:sp>
            <p:nvSpPr>
              <p:cNvPr id="122" name="Freeform 215"/>
              <p:cNvSpPr>
                <a:spLocks/>
              </p:cNvSpPr>
              <p:nvPr/>
            </p:nvSpPr>
            <p:spPr bwMode="auto">
              <a:xfrm>
                <a:off x="4234" y="2402"/>
                <a:ext cx="191" cy="161"/>
              </a:xfrm>
              <a:custGeom>
                <a:avLst/>
                <a:gdLst>
                  <a:gd name="T0" fmla="*/ 191 w 191"/>
                  <a:gd name="T1" fmla="*/ 1066 h 156"/>
                  <a:gd name="T2" fmla="*/ 191 w 191"/>
                  <a:gd name="T3" fmla="*/ 0 h 156"/>
                  <a:gd name="T4" fmla="*/ 0 w 191"/>
                  <a:gd name="T5" fmla="*/ 0 h 156"/>
                  <a:gd name="T6" fmla="*/ 0 w 191"/>
                  <a:gd name="T7" fmla="*/ 1066 h 156"/>
                  <a:gd name="T8" fmla="*/ 191 w 191"/>
                  <a:gd name="T9" fmla="*/ 1066 h 156"/>
                  <a:gd name="T10" fmla="*/ 191 w 191"/>
                  <a:gd name="T11" fmla="*/ 106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91"/>
                  <a:gd name="T19" fmla="*/ 0 h 156"/>
                  <a:gd name="T20" fmla="*/ 191 w 191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91" h="156">
                    <a:moveTo>
                      <a:pt x="191" y="156"/>
                    </a:moveTo>
                    <a:lnTo>
                      <a:pt x="191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191" y="15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23" name="Freeform 216"/>
              <p:cNvSpPr>
                <a:spLocks/>
              </p:cNvSpPr>
              <p:nvPr/>
            </p:nvSpPr>
            <p:spPr bwMode="auto">
              <a:xfrm>
                <a:off x="4187" y="2402"/>
                <a:ext cx="77" cy="161"/>
              </a:xfrm>
              <a:custGeom>
                <a:avLst/>
                <a:gdLst>
                  <a:gd name="T0" fmla="*/ 77 w 77"/>
                  <a:gd name="T1" fmla="*/ 1066 h 156"/>
                  <a:gd name="T2" fmla="*/ 77 w 77"/>
                  <a:gd name="T3" fmla="*/ 0 h 156"/>
                  <a:gd name="T4" fmla="*/ 0 w 77"/>
                  <a:gd name="T5" fmla="*/ 0 h 156"/>
                  <a:gd name="T6" fmla="*/ 0 w 77"/>
                  <a:gd name="T7" fmla="*/ 1066 h 156"/>
                  <a:gd name="T8" fmla="*/ 77 w 77"/>
                  <a:gd name="T9" fmla="*/ 1066 h 156"/>
                  <a:gd name="T10" fmla="*/ 77 w 77"/>
                  <a:gd name="T11" fmla="*/ 106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7"/>
                  <a:gd name="T19" fmla="*/ 0 h 156"/>
                  <a:gd name="T20" fmla="*/ 77 w 77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7" h="156">
                    <a:moveTo>
                      <a:pt x="77" y="156"/>
                    </a:moveTo>
                    <a:lnTo>
                      <a:pt x="77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77" y="156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24" name="Freeform 217"/>
              <p:cNvSpPr>
                <a:spLocks/>
              </p:cNvSpPr>
              <p:nvPr/>
            </p:nvSpPr>
            <p:spPr bwMode="auto">
              <a:xfrm>
                <a:off x="4348" y="2402"/>
                <a:ext cx="79" cy="161"/>
              </a:xfrm>
              <a:custGeom>
                <a:avLst/>
                <a:gdLst>
                  <a:gd name="T0" fmla="*/ 78 w 78"/>
                  <a:gd name="T1" fmla="*/ 1066 h 156"/>
                  <a:gd name="T2" fmla="*/ 78 w 78"/>
                  <a:gd name="T3" fmla="*/ 0 h 156"/>
                  <a:gd name="T4" fmla="*/ 0 w 78"/>
                  <a:gd name="T5" fmla="*/ 0 h 156"/>
                  <a:gd name="T6" fmla="*/ 0 w 78"/>
                  <a:gd name="T7" fmla="*/ 1066 h 156"/>
                  <a:gd name="T8" fmla="*/ 78 w 78"/>
                  <a:gd name="T9" fmla="*/ 1066 h 156"/>
                  <a:gd name="T10" fmla="*/ 78 w 78"/>
                  <a:gd name="T11" fmla="*/ 106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8"/>
                  <a:gd name="T19" fmla="*/ 0 h 156"/>
                  <a:gd name="T20" fmla="*/ 78 w 78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8" h="156">
                    <a:moveTo>
                      <a:pt x="78" y="156"/>
                    </a:moveTo>
                    <a:lnTo>
                      <a:pt x="78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78" y="156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25" name="Freeform 218"/>
              <p:cNvSpPr>
                <a:spLocks/>
              </p:cNvSpPr>
              <p:nvPr/>
            </p:nvSpPr>
            <p:spPr bwMode="auto">
              <a:xfrm>
                <a:off x="4187" y="2402"/>
                <a:ext cx="238" cy="161"/>
              </a:xfrm>
              <a:custGeom>
                <a:avLst/>
                <a:gdLst>
                  <a:gd name="T0" fmla="*/ 19 w 244"/>
                  <a:gd name="T1" fmla="*/ 19856 h 151"/>
                  <a:gd name="T2" fmla="*/ 19 w 244"/>
                  <a:gd name="T3" fmla="*/ 0 h 151"/>
                  <a:gd name="T4" fmla="*/ 0 w 244"/>
                  <a:gd name="T5" fmla="*/ 0 h 151"/>
                  <a:gd name="T6" fmla="*/ 0 w 244"/>
                  <a:gd name="T7" fmla="*/ 19856 h 151"/>
                  <a:gd name="T8" fmla="*/ 19 w 244"/>
                  <a:gd name="T9" fmla="*/ 19856 h 151"/>
                  <a:gd name="T10" fmla="*/ 19 w 244"/>
                  <a:gd name="T11" fmla="*/ 19856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1"/>
                  <a:gd name="T20" fmla="*/ 244 w 244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1">
                    <a:moveTo>
                      <a:pt x="244" y="151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244" y="151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</p:grpSp>
        <p:grpSp>
          <p:nvGrpSpPr>
            <p:cNvPr id="20" name="Group 269"/>
            <p:cNvGrpSpPr>
              <a:grpSpLocks noChangeAspect="1"/>
            </p:cNvGrpSpPr>
            <p:nvPr userDrawn="1"/>
          </p:nvGrpSpPr>
          <p:grpSpPr bwMode="auto">
            <a:xfrm>
              <a:off x="790121" y="5298398"/>
              <a:ext cx="160549" cy="102873"/>
              <a:chOff x="4214" y="2064"/>
              <a:chExt cx="242" cy="157"/>
            </a:xfrm>
          </p:grpSpPr>
          <p:sp>
            <p:nvSpPr>
              <p:cNvPr id="118" name="AutoShape 270"/>
              <p:cNvSpPr>
                <a:spLocks noChangeAspect="1" noChangeArrowheads="1" noTextEdit="1"/>
              </p:cNvSpPr>
              <p:nvPr/>
            </p:nvSpPr>
            <p:spPr bwMode="auto">
              <a:xfrm>
                <a:off x="4214" y="2064"/>
                <a:ext cx="242" cy="157"/>
              </a:xfrm>
              <a:prstGeom prst="rect">
                <a:avLst/>
              </a:prstGeom>
              <a:noFill/>
              <a:ln w="635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19" name="Rectangle 271"/>
              <p:cNvSpPr>
                <a:spLocks noChangeArrowheads="1"/>
              </p:cNvSpPr>
              <p:nvPr/>
            </p:nvSpPr>
            <p:spPr bwMode="auto">
              <a:xfrm>
                <a:off x="4214" y="2064"/>
                <a:ext cx="242" cy="53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  <a:defRPr/>
                </a:pPr>
                <a:endParaRPr lang="en-US"/>
              </a:p>
            </p:txBody>
          </p:sp>
          <p:sp>
            <p:nvSpPr>
              <p:cNvPr id="120" name="Rectangle 272"/>
              <p:cNvSpPr>
                <a:spLocks noChangeArrowheads="1"/>
              </p:cNvSpPr>
              <p:nvPr/>
            </p:nvSpPr>
            <p:spPr bwMode="auto">
              <a:xfrm>
                <a:off x="4214" y="2117"/>
                <a:ext cx="242" cy="51"/>
              </a:xfrm>
              <a:prstGeom prst="rect">
                <a:avLst/>
              </a:prstGeom>
              <a:solidFill>
                <a:srgbClr val="51DC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  <a:defRPr/>
                </a:pPr>
                <a:endParaRPr lang="en-US"/>
              </a:p>
            </p:txBody>
          </p:sp>
          <p:sp>
            <p:nvSpPr>
              <p:cNvPr id="121" name="Rectangle 273"/>
              <p:cNvSpPr>
                <a:spLocks noChangeArrowheads="1"/>
              </p:cNvSpPr>
              <p:nvPr/>
            </p:nvSpPr>
            <p:spPr bwMode="auto">
              <a:xfrm>
                <a:off x="4214" y="2168"/>
                <a:ext cx="242" cy="53"/>
              </a:xfrm>
              <a:prstGeom prst="rect">
                <a:avLst/>
              </a:prstGeom>
              <a:solidFill>
                <a:srgbClr val="FF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  <a:defRPr/>
                </a:pPr>
                <a:endParaRPr lang="en-US"/>
              </a:p>
            </p:txBody>
          </p:sp>
        </p:grpSp>
        <p:grpSp>
          <p:nvGrpSpPr>
            <p:cNvPr id="21" name="Group 16"/>
            <p:cNvGrpSpPr>
              <a:grpSpLocks/>
            </p:cNvGrpSpPr>
            <p:nvPr userDrawn="1"/>
          </p:nvGrpSpPr>
          <p:grpSpPr bwMode="auto">
            <a:xfrm>
              <a:off x="1854256" y="5092835"/>
              <a:ext cx="163609" cy="106293"/>
              <a:chOff x="1116" y="1646"/>
              <a:chExt cx="245" cy="151"/>
            </a:xfrm>
          </p:grpSpPr>
          <p:sp>
            <p:nvSpPr>
              <p:cNvPr id="115" name="Freeform 17"/>
              <p:cNvSpPr>
                <a:spLocks/>
              </p:cNvSpPr>
              <p:nvPr/>
            </p:nvSpPr>
            <p:spPr bwMode="auto">
              <a:xfrm>
                <a:off x="1116" y="1646"/>
                <a:ext cx="245" cy="151"/>
              </a:xfrm>
              <a:custGeom>
                <a:avLst/>
                <a:gdLst>
                  <a:gd name="T0" fmla="*/ 244 w 244"/>
                  <a:gd name="T1" fmla="*/ 151 h 151"/>
                  <a:gd name="T2" fmla="*/ 244 w 244"/>
                  <a:gd name="T3" fmla="*/ 0 h 151"/>
                  <a:gd name="T4" fmla="*/ 0 w 244"/>
                  <a:gd name="T5" fmla="*/ 0 h 151"/>
                  <a:gd name="T6" fmla="*/ 0 w 244"/>
                  <a:gd name="T7" fmla="*/ 151 h 151"/>
                  <a:gd name="T8" fmla="*/ 244 w 244"/>
                  <a:gd name="T9" fmla="*/ 151 h 151"/>
                  <a:gd name="T10" fmla="*/ 244 w 244"/>
                  <a:gd name="T11" fmla="*/ 151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1"/>
                  <a:gd name="T20" fmla="*/ 244 w 244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1">
                    <a:moveTo>
                      <a:pt x="244" y="151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244" y="15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16" name="Freeform 18"/>
              <p:cNvSpPr>
                <a:spLocks/>
              </p:cNvSpPr>
              <p:nvPr/>
            </p:nvSpPr>
            <p:spPr bwMode="auto">
              <a:xfrm>
                <a:off x="1116" y="1646"/>
                <a:ext cx="245" cy="151"/>
              </a:xfrm>
              <a:custGeom>
                <a:avLst/>
                <a:gdLst>
                  <a:gd name="T0" fmla="*/ 244 w 244"/>
                  <a:gd name="T1" fmla="*/ 151 h 151"/>
                  <a:gd name="T2" fmla="*/ 244 w 244"/>
                  <a:gd name="T3" fmla="*/ 0 h 151"/>
                  <a:gd name="T4" fmla="*/ 0 w 244"/>
                  <a:gd name="T5" fmla="*/ 0 h 151"/>
                  <a:gd name="T6" fmla="*/ 0 w 244"/>
                  <a:gd name="T7" fmla="*/ 151 h 151"/>
                  <a:gd name="T8" fmla="*/ 244 w 244"/>
                  <a:gd name="T9" fmla="*/ 151 h 151"/>
                  <a:gd name="T10" fmla="*/ 244 w 244"/>
                  <a:gd name="T11" fmla="*/ 151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1"/>
                  <a:gd name="T20" fmla="*/ 244 w 244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1">
                    <a:moveTo>
                      <a:pt x="244" y="151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244" y="151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17" name="Freeform 19"/>
              <p:cNvSpPr>
                <a:spLocks/>
              </p:cNvSpPr>
              <p:nvPr/>
            </p:nvSpPr>
            <p:spPr bwMode="auto">
              <a:xfrm>
                <a:off x="1116" y="1646"/>
                <a:ext cx="245" cy="151"/>
              </a:xfrm>
              <a:custGeom>
                <a:avLst/>
                <a:gdLst>
                  <a:gd name="T0" fmla="*/ 244 w 244"/>
                  <a:gd name="T1" fmla="*/ 61 h 151"/>
                  <a:gd name="T2" fmla="*/ 89 w 244"/>
                  <a:gd name="T3" fmla="*/ 61 h 151"/>
                  <a:gd name="T4" fmla="*/ 89 w 244"/>
                  <a:gd name="T5" fmla="*/ 0 h 151"/>
                  <a:gd name="T6" fmla="*/ 59 w 244"/>
                  <a:gd name="T7" fmla="*/ 0 h 151"/>
                  <a:gd name="T8" fmla="*/ 59 w 244"/>
                  <a:gd name="T9" fmla="*/ 61 h 151"/>
                  <a:gd name="T10" fmla="*/ 0 w 244"/>
                  <a:gd name="T11" fmla="*/ 61 h 151"/>
                  <a:gd name="T12" fmla="*/ 0 w 244"/>
                  <a:gd name="T13" fmla="*/ 89 h 151"/>
                  <a:gd name="T14" fmla="*/ 59 w 244"/>
                  <a:gd name="T15" fmla="*/ 89 h 151"/>
                  <a:gd name="T16" fmla="*/ 59 w 244"/>
                  <a:gd name="T17" fmla="*/ 151 h 151"/>
                  <a:gd name="T18" fmla="*/ 89 w 244"/>
                  <a:gd name="T19" fmla="*/ 151 h 151"/>
                  <a:gd name="T20" fmla="*/ 89 w 244"/>
                  <a:gd name="T21" fmla="*/ 89 h 151"/>
                  <a:gd name="T22" fmla="*/ 244 w 244"/>
                  <a:gd name="T23" fmla="*/ 89 h 151"/>
                  <a:gd name="T24" fmla="*/ 244 w 244"/>
                  <a:gd name="T25" fmla="*/ 61 h 151"/>
                  <a:gd name="T26" fmla="*/ 244 w 244"/>
                  <a:gd name="T27" fmla="*/ 61 h 15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44"/>
                  <a:gd name="T43" fmla="*/ 0 h 151"/>
                  <a:gd name="T44" fmla="*/ 244 w 244"/>
                  <a:gd name="T45" fmla="*/ 151 h 151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44" h="151">
                    <a:moveTo>
                      <a:pt x="244" y="61"/>
                    </a:moveTo>
                    <a:lnTo>
                      <a:pt x="89" y="61"/>
                    </a:lnTo>
                    <a:lnTo>
                      <a:pt x="89" y="0"/>
                    </a:lnTo>
                    <a:lnTo>
                      <a:pt x="59" y="0"/>
                    </a:lnTo>
                    <a:lnTo>
                      <a:pt x="59" y="61"/>
                    </a:lnTo>
                    <a:lnTo>
                      <a:pt x="0" y="61"/>
                    </a:lnTo>
                    <a:lnTo>
                      <a:pt x="0" y="89"/>
                    </a:lnTo>
                    <a:lnTo>
                      <a:pt x="59" y="89"/>
                    </a:lnTo>
                    <a:lnTo>
                      <a:pt x="59" y="151"/>
                    </a:lnTo>
                    <a:lnTo>
                      <a:pt x="89" y="151"/>
                    </a:lnTo>
                    <a:lnTo>
                      <a:pt x="89" y="89"/>
                    </a:lnTo>
                    <a:lnTo>
                      <a:pt x="244" y="89"/>
                    </a:lnTo>
                    <a:lnTo>
                      <a:pt x="244" y="61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</p:grpSp>
        <p:grpSp>
          <p:nvGrpSpPr>
            <p:cNvPr id="22" name="Group 21"/>
            <p:cNvGrpSpPr>
              <a:grpSpLocks/>
            </p:cNvGrpSpPr>
            <p:nvPr userDrawn="1"/>
          </p:nvGrpSpPr>
          <p:grpSpPr bwMode="auto">
            <a:xfrm>
              <a:off x="3341609" y="5092835"/>
              <a:ext cx="163288" cy="104917"/>
              <a:chOff x="1117" y="2897"/>
              <a:chExt cx="243" cy="157"/>
            </a:xfrm>
          </p:grpSpPr>
          <p:sp>
            <p:nvSpPr>
              <p:cNvPr id="111" name="Freeform 21"/>
              <p:cNvSpPr>
                <a:spLocks/>
              </p:cNvSpPr>
              <p:nvPr/>
            </p:nvSpPr>
            <p:spPr bwMode="auto">
              <a:xfrm>
                <a:off x="1117" y="2897"/>
                <a:ext cx="243" cy="157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12" name="Freeform 22"/>
              <p:cNvSpPr>
                <a:spLocks/>
              </p:cNvSpPr>
              <p:nvPr/>
            </p:nvSpPr>
            <p:spPr bwMode="auto">
              <a:xfrm>
                <a:off x="1117" y="2897"/>
                <a:ext cx="77" cy="157"/>
              </a:xfrm>
              <a:custGeom>
                <a:avLst/>
                <a:gdLst>
                  <a:gd name="T0" fmla="*/ 77 w 77"/>
                  <a:gd name="T1" fmla="*/ 156 h 156"/>
                  <a:gd name="T2" fmla="*/ 77 w 77"/>
                  <a:gd name="T3" fmla="*/ 0 h 156"/>
                  <a:gd name="T4" fmla="*/ 0 w 77"/>
                  <a:gd name="T5" fmla="*/ 0 h 156"/>
                  <a:gd name="T6" fmla="*/ 0 w 77"/>
                  <a:gd name="T7" fmla="*/ 156 h 156"/>
                  <a:gd name="T8" fmla="*/ 77 w 77"/>
                  <a:gd name="T9" fmla="*/ 156 h 156"/>
                  <a:gd name="T10" fmla="*/ 77 w 77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7"/>
                  <a:gd name="T19" fmla="*/ 0 h 156"/>
                  <a:gd name="T20" fmla="*/ 77 w 77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7" h="156">
                    <a:moveTo>
                      <a:pt x="77" y="156"/>
                    </a:moveTo>
                    <a:lnTo>
                      <a:pt x="77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77" y="156"/>
                    </a:lnTo>
                    <a:close/>
                  </a:path>
                </a:pathLst>
              </a:custGeom>
              <a:solidFill>
                <a:srgbClr val="00883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13" name="Freeform 23"/>
              <p:cNvSpPr>
                <a:spLocks/>
              </p:cNvSpPr>
              <p:nvPr/>
            </p:nvSpPr>
            <p:spPr bwMode="auto">
              <a:xfrm>
                <a:off x="1277" y="2897"/>
                <a:ext cx="83" cy="157"/>
              </a:xfrm>
              <a:custGeom>
                <a:avLst/>
                <a:gdLst>
                  <a:gd name="T0" fmla="*/ 84 w 84"/>
                  <a:gd name="T1" fmla="*/ 156 h 156"/>
                  <a:gd name="T2" fmla="*/ 84 w 84"/>
                  <a:gd name="T3" fmla="*/ 0 h 156"/>
                  <a:gd name="T4" fmla="*/ 0 w 84"/>
                  <a:gd name="T5" fmla="*/ 0 h 156"/>
                  <a:gd name="T6" fmla="*/ 0 w 84"/>
                  <a:gd name="T7" fmla="*/ 156 h 156"/>
                  <a:gd name="T8" fmla="*/ 84 w 84"/>
                  <a:gd name="T9" fmla="*/ 156 h 156"/>
                  <a:gd name="T10" fmla="*/ 84 w 8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4"/>
                  <a:gd name="T19" fmla="*/ 0 h 156"/>
                  <a:gd name="T20" fmla="*/ 84 w 8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4" h="156">
                    <a:moveTo>
                      <a:pt x="84" y="156"/>
                    </a:moveTo>
                    <a:lnTo>
                      <a:pt x="8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84" y="156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14" name="Freeform 24"/>
              <p:cNvSpPr>
                <a:spLocks/>
              </p:cNvSpPr>
              <p:nvPr/>
            </p:nvSpPr>
            <p:spPr bwMode="auto">
              <a:xfrm>
                <a:off x="1117" y="2897"/>
                <a:ext cx="243" cy="157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</p:grpSp>
        <p:grpSp>
          <p:nvGrpSpPr>
            <p:cNvPr id="23" name="Group 25"/>
            <p:cNvGrpSpPr>
              <a:grpSpLocks/>
            </p:cNvGrpSpPr>
            <p:nvPr userDrawn="1"/>
          </p:nvGrpSpPr>
          <p:grpSpPr bwMode="auto">
            <a:xfrm>
              <a:off x="3130146" y="5092835"/>
              <a:ext cx="163288" cy="104917"/>
              <a:chOff x="1118" y="2646"/>
              <a:chExt cx="243" cy="157"/>
            </a:xfrm>
          </p:grpSpPr>
          <p:sp>
            <p:nvSpPr>
              <p:cNvPr id="107" name="Freeform 26"/>
              <p:cNvSpPr>
                <a:spLocks/>
              </p:cNvSpPr>
              <p:nvPr/>
            </p:nvSpPr>
            <p:spPr bwMode="auto">
              <a:xfrm>
                <a:off x="1118" y="2646"/>
                <a:ext cx="243" cy="157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08" name="Freeform 27"/>
              <p:cNvSpPr>
                <a:spLocks/>
              </p:cNvSpPr>
              <p:nvPr/>
            </p:nvSpPr>
            <p:spPr bwMode="auto">
              <a:xfrm>
                <a:off x="1118" y="2646"/>
                <a:ext cx="77" cy="157"/>
              </a:xfrm>
              <a:custGeom>
                <a:avLst/>
                <a:gdLst>
                  <a:gd name="T0" fmla="*/ 77 w 77"/>
                  <a:gd name="T1" fmla="*/ 156 h 156"/>
                  <a:gd name="T2" fmla="*/ 77 w 77"/>
                  <a:gd name="T3" fmla="*/ 0 h 156"/>
                  <a:gd name="T4" fmla="*/ 0 w 77"/>
                  <a:gd name="T5" fmla="*/ 0 h 156"/>
                  <a:gd name="T6" fmla="*/ 0 w 77"/>
                  <a:gd name="T7" fmla="*/ 156 h 156"/>
                  <a:gd name="T8" fmla="*/ 77 w 77"/>
                  <a:gd name="T9" fmla="*/ 156 h 156"/>
                  <a:gd name="T10" fmla="*/ 77 w 77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7"/>
                  <a:gd name="T19" fmla="*/ 0 h 156"/>
                  <a:gd name="T20" fmla="*/ 77 w 77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7" h="156">
                    <a:moveTo>
                      <a:pt x="77" y="156"/>
                    </a:moveTo>
                    <a:lnTo>
                      <a:pt x="77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77" y="156"/>
                    </a:lnTo>
                    <a:close/>
                  </a:path>
                </a:pathLst>
              </a:custGeom>
              <a:solidFill>
                <a:srgbClr val="00883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09" name="Freeform 28"/>
              <p:cNvSpPr>
                <a:spLocks/>
              </p:cNvSpPr>
              <p:nvPr/>
            </p:nvSpPr>
            <p:spPr bwMode="auto">
              <a:xfrm>
                <a:off x="1278" y="2646"/>
                <a:ext cx="83" cy="157"/>
              </a:xfrm>
              <a:custGeom>
                <a:avLst/>
                <a:gdLst>
                  <a:gd name="T0" fmla="*/ 84 w 84"/>
                  <a:gd name="T1" fmla="*/ 156 h 156"/>
                  <a:gd name="T2" fmla="*/ 84 w 84"/>
                  <a:gd name="T3" fmla="*/ 0 h 156"/>
                  <a:gd name="T4" fmla="*/ 0 w 84"/>
                  <a:gd name="T5" fmla="*/ 0 h 156"/>
                  <a:gd name="T6" fmla="*/ 0 w 84"/>
                  <a:gd name="T7" fmla="*/ 156 h 156"/>
                  <a:gd name="T8" fmla="*/ 84 w 84"/>
                  <a:gd name="T9" fmla="*/ 156 h 156"/>
                  <a:gd name="T10" fmla="*/ 84 w 8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4"/>
                  <a:gd name="T19" fmla="*/ 0 h 156"/>
                  <a:gd name="T20" fmla="*/ 84 w 8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4" h="156">
                    <a:moveTo>
                      <a:pt x="84" y="156"/>
                    </a:moveTo>
                    <a:lnTo>
                      <a:pt x="8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84" y="156"/>
                    </a:lnTo>
                    <a:close/>
                  </a:path>
                </a:pathLst>
              </a:custGeom>
              <a:solidFill>
                <a:srgbClr val="FF7F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10" name="Freeform 29"/>
              <p:cNvSpPr>
                <a:spLocks/>
              </p:cNvSpPr>
              <p:nvPr/>
            </p:nvSpPr>
            <p:spPr bwMode="auto">
              <a:xfrm>
                <a:off x="1118" y="2646"/>
                <a:ext cx="243" cy="157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</p:grpSp>
        <p:grpSp>
          <p:nvGrpSpPr>
            <p:cNvPr id="24" name="Group 30"/>
            <p:cNvGrpSpPr>
              <a:grpSpLocks/>
            </p:cNvGrpSpPr>
            <p:nvPr userDrawn="1"/>
          </p:nvGrpSpPr>
          <p:grpSpPr bwMode="auto">
            <a:xfrm>
              <a:off x="2277513" y="5092835"/>
              <a:ext cx="163288" cy="104596"/>
              <a:chOff x="1117" y="2143"/>
              <a:chExt cx="243" cy="155"/>
            </a:xfrm>
          </p:grpSpPr>
          <p:sp>
            <p:nvSpPr>
              <p:cNvPr id="103" name="Freeform 31"/>
              <p:cNvSpPr>
                <a:spLocks/>
              </p:cNvSpPr>
              <p:nvPr/>
            </p:nvSpPr>
            <p:spPr bwMode="auto">
              <a:xfrm>
                <a:off x="1117" y="2143"/>
                <a:ext cx="243" cy="155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04" name="Freeform 32"/>
              <p:cNvSpPr>
                <a:spLocks/>
              </p:cNvSpPr>
              <p:nvPr/>
            </p:nvSpPr>
            <p:spPr bwMode="auto">
              <a:xfrm>
                <a:off x="1117" y="2143"/>
                <a:ext cx="243" cy="50"/>
              </a:xfrm>
              <a:custGeom>
                <a:avLst/>
                <a:gdLst>
                  <a:gd name="T0" fmla="*/ 244 w 244"/>
                  <a:gd name="T1" fmla="*/ 50 h 50"/>
                  <a:gd name="T2" fmla="*/ 244 w 244"/>
                  <a:gd name="T3" fmla="*/ 0 h 50"/>
                  <a:gd name="T4" fmla="*/ 0 w 244"/>
                  <a:gd name="T5" fmla="*/ 0 h 50"/>
                  <a:gd name="T6" fmla="*/ 0 w 244"/>
                  <a:gd name="T7" fmla="*/ 50 h 50"/>
                  <a:gd name="T8" fmla="*/ 244 w 244"/>
                  <a:gd name="T9" fmla="*/ 50 h 50"/>
                  <a:gd name="T10" fmla="*/ 244 w 244"/>
                  <a:gd name="T11" fmla="*/ 50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0"/>
                  <a:gd name="T20" fmla="*/ 244 w 244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0">
                    <a:moveTo>
                      <a:pt x="244" y="50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244" y="5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05" name="Freeform 33"/>
              <p:cNvSpPr>
                <a:spLocks/>
              </p:cNvSpPr>
              <p:nvPr/>
            </p:nvSpPr>
            <p:spPr bwMode="auto">
              <a:xfrm>
                <a:off x="1117" y="2248"/>
                <a:ext cx="243" cy="50"/>
              </a:xfrm>
              <a:custGeom>
                <a:avLst/>
                <a:gdLst>
                  <a:gd name="T0" fmla="*/ 244 w 244"/>
                  <a:gd name="T1" fmla="*/ 50 h 50"/>
                  <a:gd name="T2" fmla="*/ 244 w 244"/>
                  <a:gd name="T3" fmla="*/ 0 h 50"/>
                  <a:gd name="T4" fmla="*/ 0 w 244"/>
                  <a:gd name="T5" fmla="*/ 0 h 50"/>
                  <a:gd name="T6" fmla="*/ 0 w 244"/>
                  <a:gd name="T7" fmla="*/ 50 h 50"/>
                  <a:gd name="T8" fmla="*/ 244 w 244"/>
                  <a:gd name="T9" fmla="*/ 50 h 50"/>
                  <a:gd name="T10" fmla="*/ 244 w 244"/>
                  <a:gd name="T11" fmla="*/ 50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0"/>
                  <a:gd name="T20" fmla="*/ 244 w 244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0">
                    <a:moveTo>
                      <a:pt x="244" y="50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244" y="50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06" name="Freeform 34"/>
              <p:cNvSpPr>
                <a:spLocks/>
              </p:cNvSpPr>
              <p:nvPr/>
            </p:nvSpPr>
            <p:spPr bwMode="auto">
              <a:xfrm>
                <a:off x="1117" y="2143"/>
                <a:ext cx="243" cy="155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</p:grpSp>
        <p:grpSp>
          <p:nvGrpSpPr>
            <p:cNvPr id="25" name="Group 35"/>
            <p:cNvGrpSpPr>
              <a:grpSpLocks/>
            </p:cNvGrpSpPr>
            <p:nvPr userDrawn="1"/>
          </p:nvGrpSpPr>
          <p:grpSpPr bwMode="auto">
            <a:xfrm>
              <a:off x="2066045" y="5092835"/>
              <a:ext cx="163288" cy="104596"/>
              <a:chOff x="1117" y="1892"/>
              <a:chExt cx="243" cy="155"/>
            </a:xfrm>
          </p:grpSpPr>
          <p:sp>
            <p:nvSpPr>
              <p:cNvPr id="99" name="Freeform 36"/>
              <p:cNvSpPr>
                <a:spLocks/>
              </p:cNvSpPr>
              <p:nvPr/>
            </p:nvSpPr>
            <p:spPr bwMode="auto">
              <a:xfrm>
                <a:off x="1117" y="1892"/>
                <a:ext cx="243" cy="155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00" name="Freeform 37"/>
              <p:cNvSpPr>
                <a:spLocks/>
              </p:cNvSpPr>
              <p:nvPr/>
            </p:nvSpPr>
            <p:spPr bwMode="auto">
              <a:xfrm>
                <a:off x="1117" y="1892"/>
                <a:ext cx="77" cy="155"/>
              </a:xfrm>
              <a:custGeom>
                <a:avLst/>
                <a:gdLst>
                  <a:gd name="T0" fmla="*/ 77 w 77"/>
                  <a:gd name="T1" fmla="*/ 156 h 156"/>
                  <a:gd name="T2" fmla="*/ 77 w 77"/>
                  <a:gd name="T3" fmla="*/ 0 h 156"/>
                  <a:gd name="T4" fmla="*/ 0 w 77"/>
                  <a:gd name="T5" fmla="*/ 0 h 156"/>
                  <a:gd name="T6" fmla="*/ 0 w 77"/>
                  <a:gd name="T7" fmla="*/ 156 h 156"/>
                  <a:gd name="T8" fmla="*/ 77 w 77"/>
                  <a:gd name="T9" fmla="*/ 156 h 156"/>
                  <a:gd name="T10" fmla="*/ 77 w 77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7"/>
                  <a:gd name="T19" fmla="*/ 0 h 156"/>
                  <a:gd name="T20" fmla="*/ 77 w 77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7" h="156">
                    <a:moveTo>
                      <a:pt x="77" y="156"/>
                    </a:moveTo>
                    <a:lnTo>
                      <a:pt x="77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77" y="156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01" name="Freeform 38"/>
              <p:cNvSpPr>
                <a:spLocks/>
              </p:cNvSpPr>
              <p:nvPr/>
            </p:nvSpPr>
            <p:spPr bwMode="auto">
              <a:xfrm>
                <a:off x="1277" y="1892"/>
                <a:ext cx="83" cy="155"/>
              </a:xfrm>
              <a:custGeom>
                <a:avLst/>
                <a:gdLst>
                  <a:gd name="T0" fmla="*/ 84 w 84"/>
                  <a:gd name="T1" fmla="*/ 156 h 156"/>
                  <a:gd name="T2" fmla="*/ 84 w 84"/>
                  <a:gd name="T3" fmla="*/ 0 h 156"/>
                  <a:gd name="T4" fmla="*/ 0 w 84"/>
                  <a:gd name="T5" fmla="*/ 0 h 156"/>
                  <a:gd name="T6" fmla="*/ 0 w 84"/>
                  <a:gd name="T7" fmla="*/ 156 h 156"/>
                  <a:gd name="T8" fmla="*/ 84 w 84"/>
                  <a:gd name="T9" fmla="*/ 156 h 156"/>
                  <a:gd name="T10" fmla="*/ 84 w 8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4"/>
                  <a:gd name="T19" fmla="*/ 0 h 156"/>
                  <a:gd name="T20" fmla="*/ 84 w 8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4" h="156">
                    <a:moveTo>
                      <a:pt x="84" y="156"/>
                    </a:moveTo>
                    <a:lnTo>
                      <a:pt x="8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84" y="156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02" name="Freeform 39"/>
              <p:cNvSpPr>
                <a:spLocks/>
              </p:cNvSpPr>
              <p:nvPr/>
            </p:nvSpPr>
            <p:spPr bwMode="auto">
              <a:xfrm>
                <a:off x="1117" y="1892"/>
                <a:ext cx="243" cy="155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</p:grpSp>
        <p:grpSp>
          <p:nvGrpSpPr>
            <p:cNvPr id="26" name="Group 255"/>
            <p:cNvGrpSpPr>
              <a:grpSpLocks/>
            </p:cNvGrpSpPr>
            <p:nvPr userDrawn="1"/>
          </p:nvGrpSpPr>
          <p:grpSpPr bwMode="auto">
            <a:xfrm>
              <a:off x="1431114" y="5092835"/>
              <a:ext cx="163489" cy="106268"/>
              <a:chOff x="7106991" y="2034190"/>
              <a:chExt cx="255683" cy="163929"/>
            </a:xfrm>
          </p:grpSpPr>
          <p:sp>
            <p:nvSpPr>
              <p:cNvPr id="97" name="Freeform 41"/>
              <p:cNvSpPr>
                <a:spLocks/>
              </p:cNvSpPr>
              <p:nvPr/>
            </p:nvSpPr>
            <p:spPr bwMode="auto">
              <a:xfrm>
                <a:off x="7106991" y="2034190"/>
                <a:ext cx="255683" cy="163929"/>
              </a:xfrm>
              <a:custGeom>
                <a:avLst/>
                <a:gdLst>
                  <a:gd name="T0" fmla="*/ 244 w 244"/>
                  <a:gd name="T1" fmla="*/ 2942 h 151"/>
                  <a:gd name="T2" fmla="*/ 244 w 244"/>
                  <a:gd name="T3" fmla="*/ 0 h 151"/>
                  <a:gd name="T4" fmla="*/ 0 w 244"/>
                  <a:gd name="T5" fmla="*/ 0 h 151"/>
                  <a:gd name="T6" fmla="*/ 0 w 244"/>
                  <a:gd name="T7" fmla="*/ 2942 h 151"/>
                  <a:gd name="T8" fmla="*/ 244 w 244"/>
                  <a:gd name="T9" fmla="*/ 2942 h 151"/>
                  <a:gd name="T10" fmla="*/ 244 w 244"/>
                  <a:gd name="T11" fmla="*/ 2942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1"/>
                  <a:gd name="T20" fmla="*/ 244 w 244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1">
                    <a:moveTo>
                      <a:pt x="244" y="151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244" y="151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98" name="Freeform 42"/>
              <p:cNvSpPr>
                <a:spLocks/>
              </p:cNvSpPr>
              <p:nvPr userDrawn="1"/>
            </p:nvSpPr>
            <p:spPr bwMode="auto">
              <a:xfrm>
                <a:off x="7106991" y="2034190"/>
                <a:ext cx="255683" cy="161827"/>
              </a:xfrm>
              <a:custGeom>
                <a:avLst/>
                <a:gdLst>
                  <a:gd name="T0" fmla="*/ 244 w 244"/>
                  <a:gd name="T1" fmla="*/ 264 h 151"/>
                  <a:gd name="T2" fmla="*/ 95 w 244"/>
                  <a:gd name="T3" fmla="*/ 264 h 151"/>
                  <a:gd name="T4" fmla="*/ 95 w 244"/>
                  <a:gd name="T5" fmla="*/ 0 h 151"/>
                  <a:gd name="T6" fmla="*/ 65 w 244"/>
                  <a:gd name="T7" fmla="*/ 0 h 151"/>
                  <a:gd name="T8" fmla="*/ 65 w 244"/>
                  <a:gd name="T9" fmla="*/ 264 h 151"/>
                  <a:gd name="T10" fmla="*/ 0 w 244"/>
                  <a:gd name="T11" fmla="*/ 264 h 151"/>
                  <a:gd name="T12" fmla="*/ 0 w 244"/>
                  <a:gd name="T13" fmla="*/ 398 h 151"/>
                  <a:gd name="T14" fmla="*/ 65 w 244"/>
                  <a:gd name="T15" fmla="*/ 398 h 151"/>
                  <a:gd name="T16" fmla="*/ 65 w 244"/>
                  <a:gd name="T17" fmla="*/ 666 h 151"/>
                  <a:gd name="T18" fmla="*/ 95 w 244"/>
                  <a:gd name="T19" fmla="*/ 666 h 151"/>
                  <a:gd name="T20" fmla="*/ 95 w 244"/>
                  <a:gd name="T21" fmla="*/ 398 h 151"/>
                  <a:gd name="T22" fmla="*/ 244 w 244"/>
                  <a:gd name="T23" fmla="*/ 398 h 151"/>
                  <a:gd name="T24" fmla="*/ 244 w 244"/>
                  <a:gd name="T25" fmla="*/ 264 h 151"/>
                  <a:gd name="T26" fmla="*/ 244 w 244"/>
                  <a:gd name="T27" fmla="*/ 264 h 15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44"/>
                  <a:gd name="T43" fmla="*/ 0 h 151"/>
                  <a:gd name="T44" fmla="*/ 244 w 244"/>
                  <a:gd name="T45" fmla="*/ 151 h 151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44" h="151">
                    <a:moveTo>
                      <a:pt x="244" y="62"/>
                    </a:moveTo>
                    <a:lnTo>
                      <a:pt x="95" y="62"/>
                    </a:lnTo>
                    <a:lnTo>
                      <a:pt x="95" y="0"/>
                    </a:lnTo>
                    <a:lnTo>
                      <a:pt x="65" y="0"/>
                    </a:lnTo>
                    <a:lnTo>
                      <a:pt x="65" y="62"/>
                    </a:lnTo>
                    <a:lnTo>
                      <a:pt x="0" y="62"/>
                    </a:lnTo>
                    <a:lnTo>
                      <a:pt x="0" y="90"/>
                    </a:lnTo>
                    <a:lnTo>
                      <a:pt x="65" y="90"/>
                    </a:lnTo>
                    <a:lnTo>
                      <a:pt x="65" y="151"/>
                    </a:lnTo>
                    <a:lnTo>
                      <a:pt x="95" y="151"/>
                    </a:lnTo>
                    <a:lnTo>
                      <a:pt x="95" y="90"/>
                    </a:lnTo>
                    <a:lnTo>
                      <a:pt x="244" y="90"/>
                    </a:lnTo>
                    <a:lnTo>
                      <a:pt x="244" y="6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</p:grpSp>
        <p:grpSp>
          <p:nvGrpSpPr>
            <p:cNvPr id="27" name="Group 254"/>
            <p:cNvGrpSpPr>
              <a:grpSpLocks/>
            </p:cNvGrpSpPr>
            <p:nvPr userDrawn="1"/>
          </p:nvGrpSpPr>
          <p:grpSpPr bwMode="auto">
            <a:xfrm>
              <a:off x="581678" y="5092835"/>
              <a:ext cx="163489" cy="110355"/>
              <a:chOff x="6341261" y="2034186"/>
              <a:chExt cx="254095" cy="170190"/>
            </a:xfrm>
          </p:grpSpPr>
          <p:sp>
            <p:nvSpPr>
              <p:cNvPr id="94" name="Freeform 93"/>
              <p:cNvSpPr>
                <a:spLocks/>
              </p:cNvSpPr>
              <p:nvPr/>
            </p:nvSpPr>
            <p:spPr bwMode="auto">
              <a:xfrm>
                <a:off x="6341261" y="2034186"/>
                <a:ext cx="254095" cy="170190"/>
              </a:xfrm>
              <a:custGeom>
                <a:avLst/>
                <a:gdLst>
                  <a:gd name="T0" fmla="*/ 244 w 244"/>
                  <a:gd name="T1" fmla="*/ 151 h 151"/>
                  <a:gd name="T2" fmla="*/ 244 w 244"/>
                  <a:gd name="T3" fmla="*/ 0 h 151"/>
                  <a:gd name="T4" fmla="*/ 0 w 244"/>
                  <a:gd name="T5" fmla="*/ 0 h 151"/>
                  <a:gd name="T6" fmla="*/ 0 w 244"/>
                  <a:gd name="T7" fmla="*/ 151 h 151"/>
                  <a:gd name="T8" fmla="*/ 244 w 244"/>
                  <a:gd name="T9" fmla="*/ 151 h 151"/>
                  <a:gd name="T10" fmla="*/ 244 w 244"/>
                  <a:gd name="T11" fmla="*/ 151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1"/>
                  <a:gd name="T20" fmla="*/ 244 w 244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1">
                    <a:moveTo>
                      <a:pt x="244" y="151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244" y="151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95" name="Freeform 94"/>
              <p:cNvSpPr>
                <a:spLocks/>
              </p:cNvSpPr>
              <p:nvPr/>
            </p:nvSpPr>
            <p:spPr bwMode="auto">
              <a:xfrm>
                <a:off x="6341261" y="2034186"/>
                <a:ext cx="80463" cy="170190"/>
              </a:xfrm>
              <a:custGeom>
                <a:avLst/>
                <a:gdLst>
                  <a:gd name="T0" fmla="*/ 77 w 77"/>
                  <a:gd name="T1" fmla="*/ 151 h 151"/>
                  <a:gd name="T2" fmla="*/ 77 w 77"/>
                  <a:gd name="T3" fmla="*/ 0 h 151"/>
                  <a:gd name="T4" fmla="*/ 0 w 77"/>
                  <a:gd name="T5" fmla="*/ 0 h 151"/>
                  <a:gd name="T6" fmla="*/ 0 w 77"/>
                  <a:gd name="T7" fmla="*/ 151 h 151"/>
                  <a:gd name="T8" fmla="*/ 77 w 77"/>
                  <a:gd name="T9" fmla="*/ 151 h 151"/>
                  <a:gd name="T10" fmla="*/ 77 w 77"/>
                  <a:gd name="T11" fmla="*/ 151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7"/>
                  <a:gd name="T19" fmla="*/ 0 h 151"/>
                  <a:gd name="T20" fmla="*/ 77 w 77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7" h="151">
                    <a:moveTo>
                      <a:pt x="77" y="151"/>
                    </a:moveTo>
                    <a:lnTo>
                      <a:pt x="77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77" y="15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96" name="Freeform 95"/>
              <p:cNvSpPr>
                <a:spLocks/>
              </p:cNvSpPr>
              <p:nvPr/>
            </p:nvSpPr>
            <p:spPr bwMode="auto">
              <a:xfrm>
                <a:off x="6508541" y="2034186"/>
                <a:ext cx="86815" cy="170190"/>
              </a:xfrm>
              <a:custGeom>
                <a:avLst/>
                <a:gdLst>
                  <a:gd name="T0" fmla="*/ 84 w 84"/>
                  <a:gd name="T1" fmla="*/ 151 h 151"/>
                  <a:gd name="T2" fmla="*/ 84 w 84"/>
                  <a:gd name="T3" fmla="*/ 0 h 151"/>
                  <a:gd name="T4" fmla="*/ 0 w 84"/>
                  <a:gd name="T5" fmla="*/ 0 h 151"/>
                  <a:gd name="T6" fmla="*/ 0 w 84"/>
                  <a:gd name="T7" fmla="*/ 151 h 151"/>
                  <a:gd name="T8" fmla="*/ 84 w 84"/>
                  <a:gd name="T9" fmla="*/ 151 h 151"/>
                  <a:gd name="T10" fmla="*/ 84 w 84"/>
                  <a:gd name="T11" fmla="*/ 151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4"/>
                  <a:gd name="T19" fmla="*/ 0 h 151"/>
                  <a:gd name="T20" fmla="*/ 84 w 84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4" h="151">
                    <a:moveTo>
                      <a:pt x="84" y="151"/>
                    </a:moveTo>
                    <a:lnTo>
                      <a:pt x="84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84" y="151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</p:grpSp>
        <p:grpSp>
          <p:nvGrpSpPr>
            <p:cNvPr id="28" name="Group 49"/>
            <p:cNvGrpSpPr>
              <a:grpSpLocks/>
            </p:cNvGrpSpPr>
            <p:nvPr userDrawn="1"/>
          </p:nvGrpSpPr>
          <p:grpSpPr bwMode="auto">
            <a:xfrm>
              <a:off x="369889" y="5092835"/>
              <a:ext cx="163609" cy="106293"/>
              <a:chOff x="529" y="1166"/>
              <a:chExt cx="245" cy="157"/>
            </a:xfrm>
          </p:grpSpPr>
          <p:sp>
            <p:nvSpPr>
              <p:cNvPr id="90" name="Freeform 50"/>
              <p:cNvSpPr>
                <a:spLocks/>
              </p:cNvSpPr>
              <p:nvPr/>
            </p:nvSpPr>
            <p:spPr bwMode="auto">
              <a:xfrm>
                <a:off x="529" y="1166"/>
                <a:ext cx="245" cy="151"/>
              </a:xfrm>
              <a:custGeom>
                <a:avLst/>
                <a:gdLst>
                  <a:gd name="T0" fmla="*/ 244 w 244"/>
                  <a:gd name="T1" fmla="*/ 151 h 151"/>
                  <a:gd name="T2" fmla="*/ 244 w 244"/>
                  <a:gd name="T3" fmla="*/ 0 h 151"/>
                  <a:gd name="T4" fmla="*/ 0 w 244"/>
                  <a:gd name="T5" fmla="*/ 0 h 151"/>
                  <a:gd name="T6" fmla="*/ 0 w 244"/>
                  <a:gd name="T7" fmla="*/ 151 h 151"/>
                  <a:gd name="T8" fmla="*/ 244 w 244"/>
                  <a:gd name="T9" fmla="*/ 151 h 151"/>
                  <a:gd name="T10" fmla="*/ 244 w 244"/>
                  <a:gd name="T11" fmla="*/ 151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1"/>
                  <a:gd name="T20" fmla="*/ 244 w 244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1">
                    <a:moveTo>
                      <a:pt x="244" y="151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244" y="15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91" name="Freeform 51"/>
              <p:cNvSpPr>
                <a:spLocks/>
              </p:cNvSpPr>
              <p:nvPr/>
            </p:nvSpPr>
            <p:spPr bwMode="auto">
              <a:xfrm>
                <a:off x="529" y="1166"/>
                <a:ext cx="245" cy="50"/>
              </a:xfrm>
              <a:custGeom>
                <a:avLst/>
                <a:gdLst>
                  <a:gd name="T0" fmla="*/ 244 w 244"/>
                  <a:gd name="T1" fmla="*/ 50 h 50"/>
                  <a:gd name="T2" fmla="*/ 244 w 244"/>
                  <a:gd name="T3" fmla="*/ 0 h 50"/>
                  <a:gd name="T4" fmla="*/ 0 w 244"/>
                  <a:gd name="T5" fmla="*/ 0 h 50"/>
                  <a:gd name="T6" fmla="*/ 0 w 244"/>
                  <a:gd name="T7" fmla="*/ 50 h 50"/>
                  <a:gd name="T8" fmla="*/ 244 w 244"/>
                  <a:gd name="T9" fmla="*/ 50 h 50"/>
                  <a:gd name="T10" fmla="*/ 244 w 244"/>
                  <a:gd name="T11" fmla="*/ 50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0"/>
                  <a:gd name="T20" fmla="*/ 244 w 244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0">
                    <a:moveTo>
                      <a:pt x="244" y="50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244" y="5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92" name="Freeform 52"/>
              <p:cNvSpPr>
                <a:spLocks/>
              </p:cNvSpPr>
              <p:nvPr/>
            </p:nvSpPr>
            <p:spPr bwMode="auto">
              <a:xfrm>
                <a:off x="529" y="1273"/>
                <a:ext cx="245" cy="50"/>
              </a:xfrm>
              <a:custGeom>
                <a:avLst/>
                <a:gdLst>
                  <a:gd name="T0" fmla="*/ 244 w 244"/>
                  <a:gd name="T1" fmla="*/ 51 h 51"/>
                  <a:gd name="T2" fmla="*/ 244 w 244"/>
                  <a:gd name="T3" fmla="*/ 0 h 51"/>
                  <a:gd name="T4" fmla="*/ 0 w 244"/>
                  <a:gd name="T5" fmla="*/ 0 h 51"/>
                  <a:gd name="T6" fmla="*/ 0 w 244"/>
                  <a:gd name="T7" fmla="*/ 51 h 51"/>
                  <a:gd name="T8" fmla="*/ 244 w 244"/>
                  <a:gd name="T9" fmla="*/ 51 h 51"/>
                  <a:gd name="T10" fmla="*/ 244 w 244"/>
                  <a:gd name="T11" fmla="*/ 51 h 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1"/>
                  <a:gd name="T20" fmla="*/ 244 w 244"/>
                  <a:gd name="T21" fmla="*/ 51 h 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1">
                    <a:moveTo>
                      <a:pt x="244" y="51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51"/>
                    </a:lnTo>
                    <a:lnTo>
                      <a:pt x="244" y="51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93" name="Freeform 53"/>
              <p:cNvSpPr>
                <a:spLocks/>
              </p:cNvSpPr>
              <p:nvPr/>
            </p:nvSpPr>
            <p:spPr bwMode="auto">
              <a:xfrm>
                <a:off x="529" y="1166"/>
                <a:ext cx="245" cy="155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</p:grpSp>
        <p:grpSp>
          <p:nvGrpSpPr>
            <p:cNvPr id="29" name="Group 54"/>
            <p:cNvGrpSpPr>
              <a:grpSpLocks/>
            </p:cNvGrpSpPr>
            <p:nvPr userDrawn="1"/>
          </p:nvGrpSpPr>
          <p:grpSpPr bwMode="auto">
            <a:xfrm>
              <a:off x="2488981" y="5092835"/>
              <a:ext cx="164632" cy="106293"/>
              <a:chOff x="1117" y="2394"/>
              <a:chExt cx="245" cy="157"/>
            </a:xfrm>
          </p:grpSpPr>
          <p:sp>
            <p:nvSpPr>
              <p:cNvPr id="79" name="Freeform 55"/>
              <p:cNvSpPr>
                <a:spLocks/>
              </p:cNvSpPr>
              <p:nvPr/>
            </p:nvSpPr>
            <p:spPr bwMode="auto">
              <a:xfrm>
                <a:off x="1117" y="2394"/>
                <a:ext cx="245" cy="157"/>
              </a:xfrm>
              <a:custGeom>
                <a:avLst/>
                <a:gdLst>
                  <a:gd name="T0" fmla="*/ 244 w 244"/>
                  <a:gd name="T1" fmla="*/ 157 h 157"/>
                  <a:gd name="T2" fmla="*/ 0 w 244"/>
                  <a:gd name="T3" fmla="*/ 157 h 157"/>
                  <a:gd name="T4" fmla="*/ 0 w 244"/>
                  <a:gd name="T5" fmla="*/ 0 h 157"/>
                  <a:gd name="T6" fmla="*/ 244 w 244"/>
                  <a:gd name="T7" fmla="*/ 0 h 157"/>
                  <a:gd name="T8" fmla="*/ 244 w 244"/>
                  <a:gd name="T9" fmla="*/ 157 h 157"/>
                  <a:gd name="T10" fmla="*/ 244 w 244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7"/>
                  <a:gd name="T20" fmla="*/ 244 w 244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7">
                    <a:moveTo>
                      <a:pt x="244" y="157"/>
                    </a:moveTo>
                    <a:lnTo>
                      <a:pt x="0" y="157"/>
                    </a:lnTo>
                    <a:lnTo>
                      <a:pt x="0" y="0"/>
                    </a:lnTo>
                    <a:lnTo>
                      <a:pt x="244" y="0"/>
                    </a:lnTo>
                    <a:lnTo>
                      <a:pt x="244" y="15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80" name="Freeform 56"/>
              <p:cNvSpPr>
                <a:spLocks/>
              </p:cNvSpPr>
              <p:nvPr/>
            </p:nvSpPr>
            <p:spPr bwMode="auto">
              <a:xfrm>
                <a:off x="1117" y="2394"/>
                <a:ext cx="34" cy="34"/>
              </a:xfrm>
              <a:custGeom>
                <a:avLst/>
                <a:gdLst>
                  <a:gd name="T0" fmla="*/ 35 w 35"/>
                  <a:gd name="T1" fmla="*/ 34 h 34"/>
                  <a:gd name="T2" fmla="*/ 0 w 35"/>
                  <a:gd name="T3" fmla="*/ 34 h 34"/>
                  <a:gd name="T4" fmla="*/ 0 w 35"/>
                  <a:gd name="T5" fmla="*/ 0 h 34"/>
                  <a:gd name="T6" fmla="*/ 35 w 35"/>
                  <a:gd name="T7" fmla="*/ 0 h 34"/>
                  <a:gd name="T8" fmla="*/ 35 w 35"/>
                  <a:gd name="T9" fmla="*/ 34 h 34"/>
                  <a:gd name="T10" fmla="*/ 35 w 35"/>
                  <a:gd name="T11" fmla="*/ 34 h 3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5"/>
                  <a:gd name="T19" fmla="*/ 0 h 34"/>
                  <a:gd name="T20" fmla="*/ 35 w 35"/>
                  <a:gd name="T21" fmla="*/ 34 h 3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5" h="34">
                    <a:moveTo>
                      <a:pt x="35" y="34"/>
                    </a:moveTo>
                    <a:lnTo>
                      <a:pt x="0" y="34"/>
                    </a:lnTo>
                    <a:lnTo>
                      <a:pt x="0" y="0"/>
                    </a:lnTo>
                    <a:lnTo>
                      <a:pt x="35" y="0"/>
                    </a:lnTo>
                    <a:lnTo>
                      <a:pt x="35" y="34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81" name="Freeform 57"/>
              <p:cNvSpPr>
                <a:spLocks/>
              </p:cNvSpPr>
              <p:nvPr/>
            </p:nvSpPr>
            <p:spPr bwMode="auto">
              <a:xfrm>
                <a:off x="1117" y="2444"/>
                <a:ext cx="34" cy="34"/>
              </a:xfrm>
              <a:custGeom>
                <a:avLst/>
                <a:gdLst>
                  <a:gd name="T0" fmla="*/ 35 w 35"/>
                  <a:gd name="T1" fmla="*/ 33 h 33"/>
                  <a:gd name="T2" fmla="*/ 0 w 35"/>
                  <a:gd name="T3" fmla="*/ 33 h 33"/>
                  <a:gd name="T4" fmla="*/ 0 w 35"/>
                  <a:gd name="T5" fmla="*/ 0 h 33"/>
                  <a:gd name="T6" fmla="*/ 35 w 35"/>
                  <a:gd name="T7" fmla="*/ 0 h 33"/>
                  <a:gd name="T8" fmla="*/ 35 w 35"/>
                  <a:gd name="T9" fmla="*/ 33 h 33"/>
                  <a:gd name="T10" fmla="*/ 35 w 35"/>
                  <a:gd name="T11" fmla="*/ 33 h 3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5"/>
                  <a:gd name="T19" fmla="*/ 0 h 33"/>
                  <a:gd name="T20" fmla="*/ 35 w 35"/>
                  <a:gd name="T21" fmla="*/ 33 h 3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5" h="33">
                    <a:moveTo>
                      <a:pt x="35" y="33"/>
                    </a:moveTo>
                    <a:lnTo>
                      <a:pt x="0" y="33"/>
                    </a:lnTo>
                    <a:lnTo>
                      <a:pt x="0" y="0"/>
                    </a:lnTo>
                    <a:lnTo>
                      <a:pt x="35" y="0"/>
                    </a:lnTo>
                    <a:lnTo>
                      <a:pt x="35" y="33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82" name="Freeform 58"/>
              <p:cNvSpPr>
                <a:spLocks/>
              </p:cNvSpPr>
              <p:nvPr/>
            </p:nvSpPr>
            <p:spPr bwMode="auto">
              <a:xfrm>
                <a:off x="1175" y="2394"/>
                <a:ext cx="22" cy="34"/>
              </a:xfrm>
              <a:custGeom>
                <a:avLst/>
                <a:gdLst>
                  <a:gd name="T0" fmla="*/ 36 w 36"/>
                  <a:gd name="T1" fmla="*/ 34 h 34"/>
                  <a:gd name="T2" fmla="*/ 0 w 36"/>
                  <a:gd name="T3" fmla="*/ 34 h 34"/>
                  <a:gd name="T4" fmla="*/ 0 w 36"/>
                  <a:gd name="T5" fmla="*/ 0 h 34"/>
                  <a:gd name="T6" fmla="*/ 36 w 36"/>
                  <a:gd name="T7" fmla="*/ 0 h 34"/>
                  <a:gd name="T8" fmla="*/ 36 w 36"/>
                  <a:gd name="T9" fmla="*/ 34 h 34"/>
                  <a:gd name="T10" fmla="*/ 36 w 36"/>
                  <a:gd name="T11" fmla="*/ 34 h 3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6"/>
                  <a:gd name="T19" fmla="*/ 0 h 34"/>
                  <a:gd name="T20" fmla="*/ 36 w 36"/>
                  <a:gd name="T21" fmla="*/ 34 h 3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6" h="34">
                    <a:moveTo>
                      <a:pt x="36" y="34"/>
                    </a:moveTo>
                    <a:lnTo>
                      <a:pt x="0" y="34"/>
                    </a:lnTo>
                    <a:lnTo>
                      <a:pt x="0" y="0"/>
                    </a:lnTo>
                    <a:lnTo>
                      <a:pt x="36" y="0"/>
                    </a:lnTo>
                    <a:lnTo>
                      <a:pt x="36" y="34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83" name="Freeform 59"/>
              <p:cNvSpPr>
                <a:spLocks/>
              </p:cNvSpPr>
              <p:nvPr/>
            </p:nvSpPr>
            <p:spPr bwMode="auto">
              <a:xfrm>
                <a:off x="1175" y="2444"/>
                <a:ext cx="22" cy="34"/>
              </a:xfrm>
              <a:custGeom>
                <a:avLst/>
                <a:gdLst>
                  <a:gd name="T0" fmla="*/ 36 w 36"/>
                  <a:gd name="T1" fmla="*/ 33 h 33"/>
                  <a:gd name="T2" fmla="*/ 0 w 36"/>
                  <a:gd name="T3" fmla="*/ 33 h 33"/>
                  <a:gd name="T4" fmla="*/ 0 w 36"/>
                  <a:gd name="T5" fmla="*/ 0 h 33"/>
                  <a:gd name="T6" fmla="*/ 36 w 36"/>
                  <a:gd name="T7" fmla="*/ 0 h 33"/>
                  <a:gd name="T8" fmla="*/ 36 w 36"/>
                  <a:gd name="T9" fmla="*/ 33 h 33"/>
                  <a:gd name="T10" fmla="*/ 36 w 36"/>
                  <a:gd name="T11" fmla="*/ 33 h 3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6"/>
                  <a:gd name="T19" fmla="*/ 0 h 33"/>
                  <a:gd name="T20" fmla="*/ 36 w 36"/>
                  <a:gd name="T21" fmla="*/ 33 h 3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6" h="33">
                    <a:moveTo>
                      <a:pt x="36" y="33"/>
                    </a:moveTo>
                    <a:lnTo>
                      <a:pt x="0" y="33"/>
                    </a:lnTo>
                    <a:lnTo>
                      <a:pt x="0" y="0"/>
                    </a:lnTo>
                    <a:lnTo>
                      <a:pt x="36" y="0"/>
                    </a:lnTo>
                    <a:lnTo>
                      <a:pt x="36" y="33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84" name="Freeform 60"/>
              <p:cNvSpPr>
                <a:spLocks/>
              </p:cNvSpPr>
              <p:nvPr/>
            </p:nvSpPr>
            <p:spPr bwMode="auto">
              <a:xfrm>
                <a:off x="1117" y="2501"/>
                <a:ext cx="245" cy="16"/>
              </a:xfrm>
              <a:custGeom>
                <a:avLst/>
                <a:gdLst>
                  <a:gd name="T0" fmla="*/ 244 w 244"/>
                  <a:gd name="T1" fmla="*/ 0 h 17"/>
                  <a:gd name="T2" fmla="*/ 0 w 244"/>
                  <a:gd name="T3" fmla="*/ 0 h 17"/>
                  <a:gd name="T4" fmla="*/ 0 w 244"/>
                  <a:gd name="T5" fmla="*/ 17 h 17"/>
                  <a:gd name="T6" fmla="*/ 244 w 244"/>
                  <a:gd name="T7" fmla="*/ 17 h 17"/>
                  <a:gd name="T8" fmla="*/ 244 w 244"/>
                  <a:gd name="T9" fmla="*/ 0 h 17"/>
                  <a:gd name="T10" fmla="*/ 244 w 244"/>
                  <a:gd name="T11" fmla="*/ 0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7"/>
                  <a:gd name="T20" fmla="*/ 244 w 244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7">
                    <a:moveTo>
                      <a:pt x="244" y="0"/>
                    </a:moveTo>
                    <a:lnTo>
                      <a:pt x="0" y="0"/>
                    </a:lnTo>
                    <a:lnTo>
                      <a:pt x="0" y="17"/>
                    </a:lnTo>
                    <a:lnTo>
                      <a:pt x="244" y="17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85" name="Freeform 61"/>
              <p:cNvSpPr>
                <a:spLocks/>
              </p:cNvSpPr>
              <p:nvPr/>
            </p:nvSpPr>
            <p:spPr bwMode="auto">
              <a:xfrm>
                <a:off x="1117" y="2535"/>
                <a:ext cx="245" cy="16"/>
              </a:xfrm>
              <a:custGeom>
                <a:avLst/>
                <a:gdLst>
                  <a:gd name="T0" fmla="*/ 244 w 244"/>
                  <a:gd name="T1" fmla="*/ 0 h 17"/>
                  <a:gd name="T2" fmla="*/ 0 w 244"/>
                  <a:gd name="T3" fmla="*/ 0 h 17"/>
                  <a:gd name="T4" fmla="*/ 0 w 244"/>
                  <a:gd name="T5" fmla="*/ 17 h 17"/>
                  <a:gd name="T6" fmla="*/ 244 w 244"/>
                  <a:gd name="T7" fmla="*/ 17 h 17"/>
                  <a:gd name="T8" fmla="*/ 244 w 244"/>
                  <a:gd name="T9" fmla="*/ 0 h 17"/>
                  <a:gd name="T10" fmla="*/ 244 w 244"/>
                  <a:gd name="T11" fmla="*/ 0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7"/>
                  <a:gd name="T20" fmla="*/ 244 w 244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7">
                    <a:moveTo>
                      <a:pt x="244" y="0"/>
                    </a:moveTo>
                    <a:lnTo>
                      <a:pt x="0" y="0"/>
                    </a:lnTo>
                    <a:lnTo>
                      <a:pt x="0" y="17"/>
                    </a:lnTo>
                    <a:lnTo>
                      <a:pt x="244" y="17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86" name="Freeform 62"/>
              <p:cNvSpPr>
                <a:spLocks/>
              </p:cNvSpPr>
              <p:nvPr/>
            </p:nvSpPr>
            <p:spPr bwMode="auto">
              <a:xfrm>
                <a:off x="1212" y="2428"/>
                <a:ext cx="150" cy="18"/>
              </a:xfrm>
              <a:custGeom>
                <a:avLst/>
                <a:gdLst>
                  <a:gd name="T0" fmla="*/ 149 w 149"/>
                  <a:gd name="T1" fmla="*/ 0 h 17"/>
                  <a:gd name="T2" fmla="*/ 0 w 149"/>
                  <a:gd name="T3" fmla="*/ 0 h 17"/>
                  <a:gd name="T4" fmla="*/ 0 w 149"/>
                  <a:gd name="T5" fmla="*/ 17 h 17"/>
                  <a:gd name="T6" fmla="*/ 149 w 149"/>
                  <a:gd name="T7" fmla="*/ 17 h 17"/>
                  <a:gd name="T8" fmla="*/ 149 w 149"/>
                  <a:gd name="T9" fmla="*/ 0 h 17"/>
                  <a:gd name="T10" fmla="*/ 149 w 149"/>
                  <a:gd name="T11" fmla="*/ 0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9"/>
                  <a:gd name="T19" fmla="*/ 0 h 17"/>
                  <a:gd name="T20" fmla="*/ 149 w 149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9" h="17">
                    <a:moveTo>
                      <a:pt x="149" y="0"/>
                    </a:moveTo>
                    <a:lnTo>
                      <a:pt x="0" y="0"/>
                    </a:lnTo>
                    <a:lnTo>
                      <a:pt x="0" y="17"/>
                    </a:lnTo>
                    <a:lnTo>
                      <a:pt x="149" y="17"/>
                    </a:lnTo>
                    <a:lnTo>
                      <a:pt x="149" y="0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87" name="Freeform 63"/>
              <p:cNvSpPr>
                <a:spLocks/>
              </p:cNvSpPr>
              <p:nvPr/>
            </p:nvSpPr>
            <p:spPr bwMode="auto">
              <a:xfrm>
                <a:off x="1212" y="2394"/>
                <a:ext cx="150" cy="16"/>
              </a:xfrm>
              <a:custGeom>
                <a:avLst/>
                <a:gdLst>
                  <a:gd name="T0" fmla="*/ 149 w 149"/>
                  <a:gd name="T1" fmla="*/ 0 h 17"/>
                  <a:gd name="T2" fmla="*/ 0 w 149"/>
                  <a:gd name="T3" fmla="*/ 0 h 17"/>
                  <a:gd name="T4" fmla="*/ 0 w 149"/>
                  <a:gd name="T5" fmla="*/ 17 h 17"/>
                  <a:gd name="T6" fmla="*/ 149 w 149"/>
                  <a:gd name="T7" fmla="*/ 17 h 17"/>
                  <a:gd name="T8" fmla="*/ 149 w 149"/>
                  <a:gd name="T9" fmla="*/ 0 h 17"/>
                  <a:gd name="T10" fmla="*/ 149 w 149"/>
                  <a:gd name="T11" fmla="*/ 0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9"/>
                  <a:gd name="T19" fmla="*/ 0 h 17"/>
                  <a:gd name="T20" fmla="*/ 149 w 149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9" h="17">
                    <a:moveTo>
                      <a:pt x="149" y="0"/>
                    </a:moveTo>
                    <a:lnTo>
                      <a:pt x="0" y="0"/>
                    </a:lnTo>
                    <a:lnTo>
                      <a:pt x="0" y="17"/>
                    </a:lnTo>
                    <a:lnTo>
                      <a:pt x="149" y="17"/>
                    </a:lnTo>
                    <a:lnTo>
                      <a:pt x="149" y="0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88" name="Freeform 64"/>
              <p:cNvSpPr>
                <a:spLocks/>
              </p:cNvSpPr>
              <p:nvPr/>
            </p:nvSpPr>
            <p:spPr bwMode="auto">
              <a:xfrm>
                <a:off x="1212" y="2460"/>
                <a:ext cx="150" cy="18"/>
              </a:xfrm>
              <a:custGeom>
                <a:avLst/>
                <a:gdLst>
                  <a:gd name="T0" fmla="*/ 149 w 149"/>
                  <a:gd name="T1" fmla="*/ 0 h 17"/>
                  <a:gd name="T2" fmla="*/ 0 w 149"/>
                  <a:gd name="T3" fmla="*/ 0 h 17"/>
                  <a:gd name="T4" fmla="*/ 0 w 149"/>
                  <a:gd name="T5" fmla="*/ 17 h 17"/>
                  <a:gd name="T6" fmla="*/ 149 w 149"/>
                  <a:gd name="T7" fmla="*/ 17 h 17"/>
                  <a:gd name="T8" fmla="*/ 149 w 149"/>
                  <a:gd name="T9" fmla="*/ 0 h 17"/>
                  <a:gd name="T10" fmla="*/ 149 w 149"/>
                  <a:gd name="T11" fmla="*/ 0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9"/>
                  <a:gd name="T19" fmla="*/ 0 h 17"/>
                  <a:gd name="T20" fmla="*/ 149 w 149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9" h="17">
                    <a:moveTo>
                      <a:pt x="149" y="0"/>
                    </a:moveTo>
                    <a:lnTo>
                      <a:pt x="0" y="0"/>
                    </a:lnTo>
                    <a:lnTo>
                      <a:pt x="0" y="17"/>
                    </a:lnTo>
                    <a:lnTo>
                      <a:pt x="149" y="17"/>
                    </a:lnTo>
                    <a:lnTo>
                      <a:pt x="149" y="0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89" name="Freeform 65"/>
              <p:cNvSpPr>
                <a:spLocks/>
              </p:cNvSpPr>
              <p:nvPr/>
            </p:nvSpPr>
            <p:spPr bwMode="auto">
              <a:xfrm>
                <a:off x="1117" y="2394"/>
                <a:ext cx="245" cy="157"/>
              </a:xfrm>
              <a:custGeom>
                <a:avLst/>
                <a:gdLst>
                  <a:gd name="T0" fmla="*/ 244 w 244"/>
                  <a:gd name="T1" fmla="*/ 157 h 157"/>
                  <a:gd name="T2" fmla="*/ 244 w 244"/>
                  <a:gd name="T3" fmla="*/ 0 h 157"/>
                  <a:gd name="T4" fmla="*/ 0 w 244"/>
                  <a:gd name="T5" fmla="*/ 0 h 157"/>
                  <a:gd name="T6" fmla="*/ 0 w 244"/>
                  <a:gd name="T7" fmla="*/ 157 h 157"/>
                  <a:gd name="T8" fmla="*/ 244 w 244"/>
                  <a:gd name="T9" fmla="*/ 157 h 157"/>
                  <a:gd name="T10" fmla="*/ 244 w 244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7"/>
                  <a:gd name="T20" fmla="*/ 244 w 244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7">
                    <a:moveTo>
                      <a:pt x="244" y="157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4" y="15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</p:grpSp>
        <p:grpSp>
          <p:nvGrpSpPr>
            <p:cNvPr id="30" name="Group 185"/>
            <p:cNvGrpSpPr>
              <a:grpSpLocks/>
            </p:cNvGrpSpPr>
            <p:nvPr userDrawn="1"/>
          </p:nvGrpSpPr>
          <p:grpSpPr bwMode="auto">
            <a:xfrm>
              <a:off x="1004798" y="5092835"/>
              <a:ext cx="164978" cy="104898"/>
              <a:chOff x="4187" y="1590"/>
              <a:chExt cx="238" cy="162"/>
            </a:xfrm>
          </p:grpSpPr>
          <p:sp>
            <p:nvSpPr>
              <p:cNvPr id="52" name="Freeform 186"/>
              <p:cNvSpPr>
                <a:spLocks/>
              </p:cNvSpPr>
              <p:nvPr/>
            </p:nvSpPr>
            <p:spPr bwMode="auto">
              <a:xfrm>
                <a:off x="4187" y="1590"/>
                <a:ext cx="238" cy="53"/>
              </a:xfrm>
              <a:custGeom>
                <a:avLst/>
                <a:gdLst>
                  <a:gd name="T0" fmla="*/ 0 w 244"/>
                  <a:gd name="T1" fmla="*/ 0 h 50"/>
                  <a:gd name="T2" fmla="*/ 40 w 244"/>
                  <a:gd name="T3" fmla="*/ 0 h 50"/>
                  <a:gd name="T4" fmla="*/ 40 w 244"/>
                  <a:gd name="T5" fmla="*/ 962 h 50"/>
                  <a:gd name="T6" fmla="*/ 0 w 244"/>
                  <a:gd name="T7" fmla="*/ 962 h 50"/>
                  <a:gd name="T8" fmla="*/ 0 w 244"/>
                  <a:gd name="T9" fmla="*/ 0 h 50"/>
                  <a:gd name="T10" fmla="*/ 0 w 244"/>
                  <a:gd name="T11" fmla="*/ 0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0"/>
                  <a:gd name="T20" fmla="*/ 244 w 244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0">
                    <a:moveTo>
                      <a:pt x="0" y="0"/>
                    </a:moveTo>
                    <a:lnTo>
                      <a:pt x="244" y="0"/>
                    </a:lnTo>
                    <a:lnTo>
                      <a:pt x="244" y="50"/>
                    </a:lnTo>
                    <a:lnTo>
                      <a:pt x="0" y="5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B0F0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53" name="Freeform 187"/>
              <p:cNvSpPr>
                <a:spLocks/>
              </p:cNvSpPr>
              <p:nvPr/>
            </p:nvSpPr>
            <p:spPr bwMode="auto">
              <a:xfrm>
                <a:off x="4187" y="1695"/>
                <a:ext cx="238" cy="57"/>
              </a:xfrm>
              <a:custGeom>
                <a:avLst/>
                <a:gdLst>
                  <a:gd name="T0" fmla="*/ 0 w 244"/>
                  <a:gd name="T1" fmla="*/ 0 h 55"/>
                  <a:gd name="T2" fmla="*/ 40 w 244"/>
                  <a:gd name="T3" fmla="*/ 0 h 55"/>
                  <a:gd name="T4" fmla="*/ 40 w 244"/>
                  <a:gd name="T5" fmla="*/ 820 h 55"/>
                  <a:gd name="T6" fmla="*/ 0 w 244"/>
                  <a:gd name="T7" fmla="*/ 820 h 55"/>
                  <a:gd name="T8" fmla="*/ 0 w 244"/>
                  <a:gd name="T9" fmla="*/ 0 h 55"/>
                  <a:gd name="T10" fmla="*/ 0 w 244"/>
                  <a:gd name="T11" fmla="*/ 0 h 5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5"/>
                  <a:gd name="T20" fmla="*/ 244 w 244"/>
                  <a:gd name="T21" fmla="*/ 55 h 5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5">
                    <a:moveTo>
                      <a:pt x="0" y="0"/>
                    </a:moveTo>
                    <a:lnTo>
                      <a:pt x="244" y="0"/>
                    </a:lnTo>
                    <a:lnTo>
                      <a:pt x="244" y="55"/>
                    </a:lnTo>
                    <a:lnTo>
                      <a:pt x="0" y="5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C0A7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54" name="Freeform 188"/>
              <p:cNvSpPr>
                <a:spLocks/>
              </p:cNvSpPr>
              <p:nvPr/>
            </p:nvSpPr>
            <p:spPr bwMode="auto">
              <a:xfrm>
                <a:off x="4187" y="1643"/>
                <a:ext cx="238" cy="57"/>
              </a:xfrm>
              <a:custGeom>
                <a:avLst/>
                <a:gdLst>
                  <a:gd name="T0" fmla="*/ 0 w 244"/>
                  <a:gd name="T1" fmla="*/ 0 h 56"/>
                  <a:gd name="T2" fmla="*/ 40 w 244"/>
                  <a:gd name="T3" fmla="*/ 0 h 56"/>
                  <a:gd name="T4" fmla="*/ 40 w 244"/>
                  <a:gd name="T5" fmla="*/ 201 h 56"/>
                  <a:gd name="T6" fmla="*/ 0 w 244"/>
                  <a:gd name="T7" fmla="*/ 201 h 56"/>
                  <a:gd name="T8" fmla="*/ 0 w 244"/>
                  <a:gd name="T9" fmla="*/ 0 h 56"/>
                  <a:gd name="T10" fmla="*/ 0 w 244"/>
                  <a:gd name="T11" fmla="*/ 0 h 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6"/>
                  <a:gd name="T20" fmla="*/ 244 w 244"/>
                  <a:gd name="T21" fmla="*/ 56 h 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6">
                    <a:moveTo>
                      <a:pt x="0" y="0"/>
                    </a:moveTo>
                    <a:lnTo>
                      <a:pt x="244" y="0"/>
                    </a:lnTo>
                    <a:lnTo>
                      <a:pt x="244" y="56"/>
                    </a:lnTo>
                    <a:lnTo>
                      <a:pt x="0" y="5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55" name="Freeform 189"/>
              <p:cNvSpPr>
                <a:spLocks/>
              </p:cNvSpPr>
              <p:nvPr/>
            </p:nvSpPr>
            <p:spPr bwMode="auto">
              <a:xfrm>
                <a:off x="4267" y="1643"/>
                <a:ext cx="69" cy="63"/>
              </a:xfrm>
              <a:custGeom>
                <a:avLst/>
                <a:gdLst>
                  <a:gd name="T0" fmla="*/ 17 w 71"/>
                  <a:gd name="T1" fmla="*/ 355 h 62"/>
                  <a:gd name="T2" fmla="*/ 17 w 71"/>
                  <a:gd name="T3" fmla="*/ 0 h 62"/>
                  <a:gd name="T4" fmla="*/ 0 w 71"/>
                  <a:gd name="T5" fmla="*/ 0 h 62"/>
                  <a:gd name="T6" fmla="*/ 0 w 71"/>
                  <a:gd name="T7" fmla="*/ 355 h 62"/>
                  <a:gd name="T8" fmla="*/ 6 w 71"/>
                  <a:gd name="T9" fmla="*/ 503 h 62"/>
                  <a:gd name="T10" fmla="*/ 12 w 71"/>
                  <a:gd name="T11" fmla="*/ 571 h 62"/>
                  <a:gd name="T12" fmla="*/ 17 w 71"/>
                  <a:gd name="T13" fmla="*/ 618 h 62"/>
                  <a:gd name="T14" fmla="*/ 17 w 71"/>
                  <a:gd name="T15" fmla="*/ 680 h 62"/>
                  <a:gd name="T16" fmla="*/ 17 w 71"/>
                  <a:gd name="T17" fmla="*/ 618 h 62"/>
                  <a:gd name="T18" fmla="*/ 17 w 71"/>
                  <a:gd name="T19" fmla="*/ 571 h 62"/>
                  <a:gd name="T20" fmla="*/ 17 w 71"/>
                  <a:gd name="T21" fmla="*/ 503 h 62"/>
                  <a:gd name="T22" fmla="*/ 17 w 71"/>
                  <a:gd name="T23" fmla="*/ 355 h 62"/>
                  <a:gd name="T24" fmla="*/ 17 w 71"/>
                  <a:gd name="T25" fmla="*/ 355 h 6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71"/>
                  <a:gd name="T40" fmla="*/ 0 h 62"/>
                  <a:gd name="T41" fmla="*/ 71 w 71"/>
                  <a:gd name="T42" fmla="*/ 62 h 6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71" h="62">
                    <a:moveTo>
                      <a:pt x="71" y="34"/>
                    </a:moveTo>
                    <a:lnTo>
                      <a:pt x="71" y="0"/>
                    </a:lnTo>
                    <a:lnTo>
                      <a:pt x="0" y="0"/>
                    </a:lnTo>
                    <a:lnTo>
                      <a:pt x="0" y="34"/>
                    </a:lnTo>
                    <a:lnTo>
                      <a:pt x="6" y="45"/>
                    </a:lnTo>
                    <a:lnTo>
                      <a:pt x="12" y="51"/>
                    </a:lnTo>
                    <a:lnTo>
                      <a:pt x="24" y="56"/>
                    </a:lnTo>
                    <a:lnTo>
                      <a:pt x="36" y="62"/>
                    </a:lnTo>
                    <a:lnTo>
                      <a:pt x="54" y="56"/>
                    </a:lnTo>
                    <a:lnTo>
                      <a:pt x="60" y="51"/>
                    </a:lnTo>
                    <a:lnTo>
                      <a:pt x="66" y="45"/>
                    </a:lnTo>
                    <a:lnTo>
                      <a:pt x="71" y="3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56" name="Freeform 190"/>
              <p:cNvSpPr>
                <a:spLocks/>
              </p:cNvSpPr>
              <p:nvPr/>
            </p:nvSpPr>
            <p:spPr bwMode="auto">
              <a:xfrm>
                <a:off x="4267" y="1643"/>
                <a:ext cx="69" cy="63"/>
              </a:xfrm>
              <a:custGeom>
                <a:avLst/>
                <a:gdLst>
                  <a:gd name="T0" fmla="*/ 17 w 71"/>
                  <a:gd name="T1" fmla="*/ 355 h 62"/>
                  <a:gd name="T2" fmla="*/ 17 w 71"/>
                  <a:gd name="T3" fmla="*/ 0 h 62"/>
                  <a:gd name="T4" fmla="*/ 0 w 71"/>
                  <a:gd name="T5" fmla="*/ 0 h 62"/>
                  <a:gd name="T6" fmla="*/ 0 w 71"/>
                  <a:gd name="T7" fmla="*/ 355 h 62"/>
                  <a:gd name="T8" fmla="*/ 6 w 71"/>
                  <a:gd name="T9" fmla="*/ 503 h 62"/>
                  <a:gd name="T10" fmla="*/ 12 w 71"/>
                  <a:gd name="T11" fmla="*/ 571 h 62"/>
                  <a:gd name="T12" fmla="*/ 17 w 71"/>
                  <a:gd name="T13" fmla="*/ 618 h 62"/>
                  <a:gd name="T14" fmla="*/ 17 w 71"/>
                  <a:gd name="T15" fmla="*/ 680 h 62"/>
                  <a:gd name="T16" fmla="*/ 17 w 71"/>
                  <a:gd name="T17" fmla="*/ 618 h 62"/>
                  <a:gd name="T18" fmla="*/ 17 w 71"/>
                  <a:gd name="T19" fmla="*/ 571 h 62"/>
                  <a:gd name="T20" fmla="*/ 17 w 71"/>
                  <a:gd name="T21" fmla="*/ 503 h 62"/>
                  <a:gd name="T22" fmla="*/ 17 w 71"/>
                  <a:gd name="T23" fmla="*/ 355 h 62"/>
                  <a:gd name="T24" fmla="*/ 17 w 71"/>
                  <a:gd name="T25" fmla="*/ 355 h 6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71"/>
                  <a:gd name="T40" fmla="*/ 0 h 62"/>
                  <a:gd name="T41" fmla="*/ 71 w 71"/>
                  <a:gd name="T42" fmla="*/ 62 h 6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71" h="62">
                    <a:moveTo>
                      <a:pt x="71" y="34"/>
                    </a:moveTo>
                    <a:lnTo>
                      <a:pt x="71" y="0"/>
                    </a:lnTo>
                    <a:lnTo>
                      <a:pt x="0" y="0"/>
                    </a:lnTo>
                    <a:lnTo>
                      <a:pt x="0" y="34"/>
                    </a:lnTo>
                    <a:lnTo>
                      <a:pt x="6" y="45"/>
                    </a:lnTo>
                    <a:lnTo>
                      <a:pt x="12" y="51"/>
                    </a:lnTo>
                    <a:lnTo>
                      <a:pt x="24" y="56"/>
                    </a:lnTo>
                    <a:lnTo>
                      <a:pt x="36" y="62"/>
                    </a:lnTo>
                    <a:lnTo>
                      <a:pt x="54" y="56"/>
                    </a:lnTo>
                    <a:lnTo>
                      <a:pt x="60" y="51"/>
                    </a:lnTo>
                    <a:lnTo>
                      <a:pt x="66" y="45"/>
                    </a:lnTo>
                    <a:lnTo>
                      <a:pt x="71" y="34"/>
                    </a:lnTo>
                  </a:path>
                </a:pathLst>
              </a:custGeom>
              <a:noFill/>
              <a:ln w="0">
                <a:solidFill>
                  <a:srgbClr val="FB0F0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57" name="Freeform 191"/>
              <p:cNvSpPr>
                <a:spLocks/>
              </p:cNvSpPr>
              <p:nvPr/>
            </p:nvSpPr>
            <p:spPr bwMode="auto">
              <a:xfrm>
                <a:off x="4267" y="1643"/>
                <a:ext cx="69" cy="63"/>
              </a:xfrm>
              <a:custGeom>
                <a:avLst/>
                <a:gdLst>
                  <a:gd name="T0" fmla="*/ 17 w 71"/>
                  <a:gd name="T1" fmla="*/ 0 h 62"/>
                  <a:gd name="T2" fmla="*/ 17 w 71"/>
                  <a:gd name="T3" fmla="*/ 251 h 62"/>
                  <a:gd name="T4" fmla="*/ 0 w 71"/>
                  <a:gd name="T5" fmla="*/ 251 h 62"/>
                  <a:gd name="T6" fmla="*/ 0 w 71"/>
                  <a:gd name="T7" fmla="*/ 355 h 62"/>
                  <a:gd name="T8" fmla="*/ 17 w 71"/>
                  <a:gd name="T9" fmla="*/ 355 h 62"/>
                  <a:gd name="T10" fmla="*/ 17 w 71"/>
                  <a:gd name="T11" fmla="*/ 571 h 62"/>
                  <a:gd name="T12" fmla="*/ 17 w 71"/>
                  <a:gd name="T13" fmla="*/ 618 h 62"/>
                  <a:gd name="T14" fmla="*/ 12 w 71"/>
                  <a:gd name="T15" fmla="*/ 571 h 62"/>
                  <a:gd name="T16" fmla="*/ 6 w 71"/>
                  <a:gd name="T17" fmla="*/ 571 h 62"/>
                  <a:gd name="T18" fmla="*/ 17 w 71"/>
                  <a:gd name="T19" fmla="*/ 571 h 62"/>
                  <a:gd name="T20" fmla="*/ 17 w 71"/>
                  <a:gd name="T21" fmla="*/ 571 h 62"/>
                  <a:gd name="T22" fmla="*/ 17 w 71"/>
                  <a:gd name="T23" fmla="*/ 618 h 62"/>
                  <a:gd name="T24" fmla="*/ 17 w 71"/>
                  <a:gd name="T25" fmla="*/ 680 h 62"/>
                  <a:gd name="T26" fmla="*/ 17 w 71"/>
                  <a:gd name="T27" fmla="*/ 618 h 62"/>
                  <a:gd name="T28" fmla="*/ 17 w 71"/>
                  <a:gd name="T29" fmla="*/ 355 h 62"/>
                  <a:gd name="T30" fmla="*/ 17 w 71"/>
                  <a:gd name="T31" fmla="*/ 251 h 62"/>
                  <a:gd name="T32" fmla="*/ 17 w 71"/>
                  <a:gd name="T33" fmla="*/ 251 h 62"/>
                  <a:gd name="T34" fmla="*/ 17 w 71"/>
                  <a:gd name="T35" fmla="*/ 355 h 62"/>
                  <a:gd name="T36" fmla="*/ 17 w 71"/>
                  <a:gd name="T37" fmla="*/ 355 h 62"/>
                  <a:gd name="T38" fmla="*/ 17 w 71"/>
                  <a:gd name="T39" fmla="*/ 355 h 62"/>
                  <a:gd name="T40" fmla="*/ 17 w 71"/>
                  <a:gd name="T41" fmla="*/ 251 h 62"/>
                  <a:gd name="T42" fmla="*/ 17 w 71"/>
                  <a:gd name="T43" fmla="*/ 0 h 62"/>
                  <a:gd name="T44" fmla="*/ 0 w 71"/>
                  <a:gd name="T45" fmla="*/ 0 h 62"/>
                  <a:gd name="T46" fmla="*/ 0 w 71"/>
                  <a:gd name="T47" fmla="*/ 11 h 62"/>
                  <a:gd name="T48" fmla="*/ 17 w 71"/>
                  <a:gd name="T49" fmla="*/ 11 h 62"/>
                  <a:gd name="T50" fmla="*/ 17 w 71"/>
                  <a:gd name="T51" fmla="*/ 11 h 62"/>
                  <a:gd name="T52" fmla="*/ 17 w 71"/>
                  <a:gd name="T53" fmla="*/ 11 h 62"/>
                  <a:gd name="T54" fmla="*/ 17 w 71"/>
                  <a:gd name="T55" fmla="*/ 0 h 62"/>
                  <a:gd name="T56" fmla="*/ 17 w 71"/>
                  <a:gd name="T57" fmla="*/ 0 h 62"/>
                  <a:gd name="T58" fmla="*/ 17 w 71"/>
                  <a:gd name="T59" fmla="*/ 11 h 62"/>
                  <a:gd name="T60" fmla="*/ 17 w 71"/>
                  <a:gd name="T61" fmla="*/ 355 h 62"/>
                  <a:gd name="T62" fmla="*/ 17 w 71"/>
                  <a:gd name="T63" fmla="*/ 355 h 62"/>
                  <a:gd name="T64" fmla="*/ 17 w 71"/>
                  <a:gd name="T65" fmla="*/ 571 h 62"/>
                  <a:gd name="T66" fmla="*/ 17 w 71"/>
                  <a:gd name="T67" fmla="*/ 571 h 62"/>
                  <a:gd name="T68" fmla="*/ 17 w 71"/>
                  <a:gd name="T69" fmla="*/ 618 h 62"/>
                  <a:gd name="T70" fmla="*/ 17 w 71"/>
                  <a:gd name="T71" fmla="*/ 571 h 62"/>
                  <a:gd name="T72" fmla="*/ 17 w 71"/>
                  <a:gd name="T73" fmla="*/ 571 h 62"/>
                  <a:gd name="T74" fmla="*/ 17 w 71"/>
                  <a:gd name="T75" fmla="*/ 571 h 62"/>
                  <a:gd name="T76" fmla="*/ 17 w 71"/>
                  <a:gd name="T77" fmla="*/ 355 h 62"/>
                  <a:gd name="T78" fmla="*/ 17 w 71"/>
                  <a:gd name="T79" fmla="*/ 355 h 62"/>
                  <a:gd name="T80" fmla="*/ 17 w 71"/>
                  <a:gd name="T81" fmla="*/ 251 h 62"/>
                  <a:gd name="T82" fmla="*/ 17 w 71"/>
                  <a:gd name="T83" fmla="*/ 251 h 62"/>
                  <a:gd name="T84" fmla="*/ 17 w 71"/>
                  <a:gd name="T85" fmla="*/ 251 h 62"/>
                  <a:gd name="T86" fmla="*/ 17 w 71"/>
                  <a:gd name="T87" fmla="*/ 0 h 62"/>
                  <a:gd name="T88" fmla="*/ 17 w 71"/>
                  <a:gd name="T89" fmla="*/ 0 h 62"/>
                  <a:gd name="T90" fmla="*/ 17 w 71"/>
                  <a:gd name="T91" fmla="*/ 0 h 62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71"/>
                  <a:gd name="T139" fmla="*/ 0 h 62"/>
                  <a:gd name="T140" fmla="*/ 71 w 71"/>
                  <a:gd name="T141" fmla="*/ 62 h 62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71" h="62">
                    <a:moveTo>
                      <a:pt x="30" y="0"/>
                    </a:moveTo>
                    <a:lnTo>
                      <a:pt x="30" y="23"/>
                    </a:lnTo>
                    <a:lnTo>
                      <a:pt x="0" y="23"/>
                    </a:lnTo>
                    <a:lnTo>
                      <a:pt x="0" y="34"/>
                    </a:lnTo>
                    <a:lnTo>
                      <a:pt x="18" y="34"/>
                    </a:lnTo>
                    <a:lnTo>
                      <a:pt x="18" y="51"/>
                    </a:lnTo>
                    <a:lnTo>
                      <a:pt x="18" y="56"/>
                    </a:lnTo>
                    <a:lnTo>
                      <a:pt x="12" y="51"/>
                    </a:lnTo>
                    <a:lnTo>
                      <a:pt x="6" y="51"/>
                    </a:lnTo>
                    <a:lnTo>
                      <a:pt x="30" y="51"/>
                    </a:lnTo>
                    <a:lnTo>
                      <a:pt x="42" y="51"/>
                    </a:lnTo>
                    <a:lnTo>
                      <a:pt x="42" y="56"/>
                    </a:lnTo>
                    <a:lnTo>
                      <a:pt x="36" y="62"/>
                    </a:lnTo>
                    <a:lnTo>
                      <a:pt x="30" y="56"/>
                    </a:lnTo>
                    <a:lnTo>
                      <a:pt x="30" y="34"/>
                    </a:lnTo>
                    <a:lnTo>
                      <a:pt x="30" y="23"/>
                    </a:lnTo>
                    <a:lnTo>
                      <a:pt x="42" y="23"/>
                    </a:lnTo>
                    <a:lnTo>
                      <a:pt x="42" y="34"/>
                    </a:lnTo>
                    <a:lnTo>
                      <a:pt x="30" y="34"/>
                    </a:lnTo>
                    <a:lnTo>
                      <a:pt x="18" y="34"/>
                    </a:lnTo>
                    <a:lnTo>
                      <a:pt x="18" y="23"/>
                    </a:lnTo>
                    <a:lnTo>
                      <a:pt x="18" y="0"/>
                    </a:lnTo>
                    <a:lnTo>
                      <a:pt x="0" y="0"/>
                    </a:lnTo>
                    <a:lnTo>
                      <a:pt x="0" y="11"/>
                    </a:lnTo>
                    <a:lnTo>
                      <a:pt x="18" y="11"/>
                    </a:lnTo>
                    <a:lnTo>
                      <a:pt x="60" y="11"/>
                    </a:lnTo>
                    <a:lnTo>
                      <a:pt x="71" y="11"/>
                    </a:lnTo>
                    <a:lnTo>
                      <a:pt x="71" y="0"/>
                    </a:lnTo>
                    <a:lnTo>
                      <a:pt x="60" y="0"/>
                    </a:lnTo>
                    <a:lnTo>
                      <a:pt x="60" y="11"/>
                    </a:lnTo>
                    <a:lnTo>
                      <a:pt x="60" y="34"/>
                    </a:lnTo>
                    <a:lnTo>
                      <a:pt x="42" y="34"/>
                    </a:lnTo>
                    <a:lnTo>
                      <a:pt x="42" y="51"/>
                    </a:lnTo>
                    <a:lnTo>
                      <a:pt x="60" y="51"/>
                    </a:lnTo>
                    <a:lnTo>
                      <a:pt x="60" y="56"/>
                    </a:lnTo>
                    <a:lnTo>
                      <a:pt x="60" y="51"/>
                    </a:lnTo>
                    <a:lnTo>
                      <a:pt x="66" y="51"/>
                    </a:lnTo>
                    <a:lnTo>
                      <a:pt x="60" y="51"/>
                    </a:lnTo>
                    <a:lnTo>
                      <a:pt x="60" y="34"/>
                    </a:lnTo>
                    <a:lnTo>
                      <a:pt x="71" y="34"/>
                    </a:lnTo>
                    <a:lnTo>
                      <a:pt x="71" y="23"/>
                    </a:lnTo>
                    <a:lnTo>
                      <a:pt x="60" y="23"/>
                    </a:lnTo>
                    <a:lnTo>
                      <a:pt x="42" y="23"/>
                    </a:lnTo>
                    <a:lnTo>
                      <a:pt x="42" y="0"/>
                    </a:lnTo>
                    <a:lnTo>
                      <a:pt x="30" y="0"/>
                    </a:lnTo>
                    <a:close/>
                  </a:path>
                </a:pathLst>
              </a:custGeom>
              <a:solidFill>
                <a:srgbClr val="FB0F0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58" name="Freeform 192"/>
              <p:cNvSpPr>
                <a:spLocks/>
              </p:cNvSpPr>
              <p:nvPr/>
            </p:nvSpPr>
            <p:spPr bwMode="auto">
              <a:xfrm>
                <a:off x="4256" y="1607"/>
                <a:ext cx="92" cy="36"/>
              </a:xfrm>
              <a:custGeom>
                <a:avLst/>
                <a:gdLst>
                  <a:gd name="T0" fmla="*/ 23 w 95"/>
                  <a:gd name="T1" fmla="*/ 256 h 33"/>
                  <a:gd name="T2" fmla="*/ 23 w 95"/>
                  <a:gd name="T3" fmla="*/ 256 h 33"/>
                  <a:gd name="T4" fmla="*/ 23 w 95"/>
                  <a:gd name="T5" fmla="*/ 256 h 33"/>
                  <a:gd name="T6" fmla="*/ 23 w 95"/>
                  <a:gd name="T7" fmla="*/ 256 h 33"/>
                  <a:gd name="T8" fmla="*/ 23 w 95"/>
                  <a:gd name="T9" fmla="*/ 256 h 33"/>
                  <a:gd name="T10" fmla="*/ 23 w 95"/>
                  <a:gd name="T11" fmla="*/ 297 h 33"/>
                  <a:gd name="T12" fmla="*/ 23 w 95"/>
                  <a:gd name="T13" fmla="*/ 297 h 33"/>
                  <a:gd name="T14" fmla="*/ 23 w 95"/>
                  <a:gd name="T15" fmla="*/ 11 h 33"/>
                  <a:gd name="T16" fmla="*/ 23 w 95"/>
                  <a:gd name="T17" fmla="*/ 5 h 33"/>
                  <a:gd name="T18" fmla="*/ 23 w 95"/>
                  <a:gd name="T19" fmla="*/ 5 h 33"/>
                  <a:gd name="T20" fmla="*/ 23 w 95"/>
                  <a:gd name="T21" fmla="*/ 0 h 33"/>
                  <a:gd name="T22" fmla="*/ 23 w 95"/>
                  <a:gd name="T23" fmla="*/ 5 h 33"/>
                  <a:gd name="T24" fmla="*/ 23 w 95"/>
                  <a:gd name="T25" fmla="*/ 0 h 33"/>
                  <a:gd name="T26" fmla="*/ 23 w 95"/>
                  <a:gd name="T27" fmla="*/ 5 h 33"/>
                  <a:gd name="T28" fmla="*/ 23 w 95"/>
                  <a:gd name="T29" fmla="*/ 0 h 33"/>
                  <a:gd name="T30" fmla="*/ 18 w 95"/>
                  <a:gd name="T31" fmla="*/ 5 h 33"/>
                  <a:gd name="T32" fmla="*/ 12 w 95"/>
                  <a:gd name="T33" fmla="*/ 5 h 33"/>
                  <a:gd name="T34" fmla="*/ 0 w 95"/>
                  <a:gd name="T35" fmla="*/ 11 h 33"/>
                  <a:gd name="T36" fmla="*/ 12 w 95"/>
                  <a:gd name="T37" fmla="*/ 297 h 33"/>
                  <a:gd name="T38" fmla="*/ 18 w 95"/>
                  <a:gd name="T39" fmla="*/ 256 h 33"/>
                  <a:gd name="T40" fmla="*/ 23 w 95"/>
                  <a:gd name="T41" fmla="*/ 256 h 33"/>
                  <a:gd name="T42" fmla="*/ 23 w 95"/>
                  <a:gd name="T43" fmla="*/ 256 h 33"/>
                  <a:gd name="T44" fmla="*/ 23 w 95"/>
                  <a:gd name="T45" fmla="*/ 256 h 33"/>
                  <a:gd name="T46" fmla="*/ 23 w 95"/>
                  <a:gd name="T47" fmla="*/ 256 h 33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95"/>
                  <a:gd name="T73" fmla="*/ 0 h 33"/>
                  <a:gd name="T74" fmla="*/ 95 w 95"/>
                  <a:gd name="T75" fmla="*/ 33 h 33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95" h="33">
                    <a:moveTo>
                      <a:pt x="48" y="28"/>
                    </a:moveTo>
                    <a:lnTo>
                      <a:pt x="54" y="28"/>
                    </a:lnTo>
                    <a:lnTo>
                      <a:pt x="60" y="28"/>
                    </a:lnTo>
                    <a:lnTo>
                      <a:pt x="66" y="28"/>
                    </a:lnTo>
                    <a:lnTo>
                      <a:pt x="78" y="28"/>
                    </a:lnTo>
                    <a:lnTo>
                      <a:pt x="78" y="33"/>
                    </a:lnTo>
                    <a:lnTo>
                      <a:pt x="83" y="33"/>
                    </a:lnTo>
                    <a:lnTo>
                      <a:pt x="95" y="11"/>
                    </a:lnTo>
                    <a:lnTo>
                      <a:pt x="89" y="5"/>
                    </a:lnTo>
                    <a:lnTo>
                      <a:pt x="78" y="5"/>
                    </a:lnTo>
                    <a:lnTo>
                      <a:pt x="72" y="0"/>
                    </a:lnTo>
                    <a:lnTo>
                      <a:pt x="60" y="5"/>
                    </a:lnTo>
                    <a:lnTo>
                      <a:pt x="48" y="0"/>
                    </a:lnTo>
                    <a:lnTo>
                      <a:pt x="36" y="5"/>
                    </a:lnTo>
                    <a:lnTo>
                      <a:pt x="30" y="0"/>
                    </a:lnTo>
                    <a:lnTo>
                      <a:pt x="18" y="5"/>
                    </a:lnTo>
                    <a:lnTo>
                      <a:pt x="12" y="5"/>
                    </a:lnTo>
                    <a:lnTo>
                      <a:pt x="0" y="11"/>
                    </a:lnTo>
                    <a:lnTo>
                      <a:pt x="12" y="33"/>
                    </a:lnTo>
                    <a:lnTo>
                      <a:pt x="18" y="28"/>
                    </a:lnTo>
                    <a:lnTo>
                      <a:pt x="30" y="28"/>
                    </a:lnTo>
                    <a:lnTo>
                      <a:pt x="36" y="28"/>
                    </a:lnTo>
                    <a:lnTo>
                      <a:pt x="48" y="28"/>
                    </a:lnTo>
                    <a:close/>
                  </a:path>
                </a:pathLst>
              </a:custGeom>
              <a:solidFill>
                <a:srgbClr val="2F309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59" name="Freeform 193"/>
              <p:cNvSpPr>
                <a:spLocks/>
              </p:cNvSpPr>
              <p:nvPr/>
            </p:nvSpPr>
            <p:spPr bwMode="auto">
              <a:xfrm>
                <a:off x="4256" y="1607"/>
                <a:ext cx="92" cy="36"/>
              </a:xfrm>
              <a:custGeom>
                <a:avLst/>
                <a:gdLst>
                  <a:gd name="T0" fmla="*/ 23 w 95"/>
                  <a:gd name="T1" fmla="*/ 256 h 33"/>
                  <a:gd name="T2" fmla="*/ 23 w 95"/>
                  <a:gd name="T3" fmla="*/ 256 h 33"/>
                  <a:gd name="T4" fmla="*/ 23 w 95"/>
                  <a:gd name="T5" fmla="*/ 256 h 33"/>
                  <a:gd name="T6" fmla="*/ 23 w 95"/>
                  <a:gd name="T7" fmla="*/ 256 h 33"/>
                  <a:gd name="T8" fmla="*/ 23 w 95"/>
                  <a:gd name="T9" fmla="*/ 256 h 33"/>
                  <a:gd name="T10" fmla="*/ 23 w 95"/>
                  <a:gd name="T11" fmla="*/ 297 h 33"/>
                  <a:gd name="T12" fmla="*/ 23 w 95"/>
                  <a:gd name="T13" fmla="*/ 297 h 33"/>
                  <a:gd name="T14" fmla="*/ 23 w 95"/>
                  <a:gd name="T15" fmla="*/ 11 h 33"/>
                  <a:gd name="T16" fmla="*/ 23 w 95"/>
                  <a:gd name="T17" fmla="*/ 5 h 33"/>
                  <a:gd name="T18" fmla="*/ 23 w 95"/>
                  <a:gd name="T19" fmla="*/ 5 h 33"/>
                  <a:gd name="T20" fmla="*/ 23 w 95"/>
                  <a:gd name="T21" fmla="*/ 0 h 33"/>
                  <a:gd name="T22" fmla="*/ 23 w 95"/>
                  <a:gd name="T23" fmla="*/ 5 h 33"/>
                  <a:gd name="T24" fmla="*/ 23 w 95"/>
                  <a:gd name="T25" fmla="*/ 0 h 33"/>
                  <a:gd name="T26" fmla="*/ 23 w 95"/>
                  <a:gd name="T27" fmla="*/ 5 h 33"/>
                  <a:gd name="T28" fmla="*/ 23 w 95"/>
                  <a:gd name="T29" fmla="*/ 0 h 33"/>
                  <a:gd name="T30" fmla="*/ 18 w 95"/>
                  <a:gd name="T31" fmla="*/ 5 h 33"/>
                  <a:gd name="T32" fmla="*/ 12 w 95"/>
                  <a:gd name="T33" fmla="*/ 5 h 33"/>
                  <a:gd name="T34" fmla="*/ 0 w 95"/>
                  <a:gd name="T35" fmla="*/ 11 h 33"/>
                  <a:gd name="T36" fmla="*/ 12 w 95"/>
                  <a:gd name="T37" fmla="*/ 297 h 33"/>
                  <a:gd name="T38" fmla="*/ 18 w 95"/>
                  <a:gd name="T39" fmla="*/ 256 h 33"/>
                  <a:gd name="T40" fmla="*/ 23 w 95"/>
                  <a:gd name="T41" fmla="*/ 256 h 33"/>
                  <a:gd name="T42" fmla="*/ 23 w 95"/>
                  <a:gd name="T43" fmla="*/ 256 h 33"/>
                  <a:gd name="T44" fmla="*/ 23 w 95"/>
                  <a:gd name="T45" fmla="*/ 256 h 33"/>
                  <a:gd name="T46" fmla="*/ 23 w 95"/>
                  <a:gd name="T47" fmla="*/ 256 h 33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95"/>
                  <a:gd name="T73" fmla="*/ 0 h 33"/>
                  <a:gd name="T74" fmla="*/ 95 w 95"/>
                  <a:gd name="T75" fmla="*/ 33 h 33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95" h="33">
                    <a:moveTo>
                      <a:pt x="48" y="28"/>
                    </a:moveTo>
                    <a:lnTo>
                      <a:pt x="54" y="28"/>
                    </a:lnTo>
                    <a:lnTo>
                      <a:pt x="60" y="28"/>
                    </a:lnTo>
                    <a:lnTo>
                      <a:pt x="66" y="28"/>
                    </a:lnTo>
                    <a:lnTo>
                      <a:pt x="78" y="28"/>
                    </a:lnTo>
                    <a:lnTo>
                      <a:pt x="78" y="33"/>
                    </a:lnTo>
                    <a:lnTo>
                      <a:pt x="83" y="33"/>
                    </a:lnTo>
                    <a:lnTo>
                      <a:pt x="95" y="11"/>
                    </a:lnTo>
                    <a:lnTo>
                      <a:pt x="89" y="5"/>
                    </a:lnTo>
                    <a:lnTo>
                      <a:pt x="78" y="5"/>
                    </a:lnTo>
                    <a:lnTo>
                      <a:pt x="72" y="0"/>
                    </a:lnTo>
                    <a:lnTo>
                      <a:pt x="60" y="5"/>
                    </a:lnTo>
                    <a:lnTo>
                      <a:pt x="48" y="0"/>
                    </a:lnTo>
                    <a:lnTo>
                      <a:pt x="36" y="5"/>
                    </a:lnTo>
                    <a:lnTo>
                      <a:pt x="30" y="0"/>
                    </a:lnTo>
                    <a:lnTo>
                      <a:pt x="18" y="5"/>
                    </a:lnTo>
                    <a:lnTo>
                      <a:pt x="12" y="5"/>
                    </a:lnTo>
                    <a:lnTo>
                      <a:pt x="0" y="11"/>
                    </a:lnTo>
                    <a:lnTo>
                      <a:pt x="12" y="33"/>
                    </a:lnTo>
                    <a:lnTo>
                      <a:pt x="18" y="28"/>
                    </a:lnTo>
                    <a:lnTo>
                      <a:pt x="30" y="28"/>
                    </a:lnTo>
                    <a:lnTo>
                      <a:pt x="36" y="28"/>
                    </a:lnTo>
                    <a:lnTo>
                      <a:pt x="48" y="28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60" name="Freeform 194"/>
              <p:cNvSpPr>
                <a:spLocks/>
              </p:cNvSpPr>
              <p:nvPr/>
            </p:nvSpPr>
            <p:spPr bwMode="auto">
              <a:xfrm>
                <a:off x="4273" y="1607"/>
                <a:ext cx="24" cy="29"/>
              </a:xfrm>
              <a:custGeom>
                <a:avLst/>
                <a:gdLst>
                  <a:gd name="T0" fmla="*/ 12 w 24"/>
                  <a:gd name="T1" fmla="*/ 5 h 28"/>
                  <a:gd name="T2" fmla="*/ 12 w 24"/>
                  <a:gd name="T3" fmla="*/ 0 h 28"/>
                  <a:gd name="T4" fmla="*/ 0 w 24"/>
                  <a:gd name="T5" fmla="*/ 5 h 28"/>
                  <a:gd name="T6" fmla="*/ 6 w 24"/>
                  <a:gd name="T7" fmla="*/ 28 h 28"/>
                  <a:gd name="T8" fmla="*/ 12 w 24"/>
                  <a:gd name="T9" fmla="*/ 28 h 28"/>
                  <a:gd name="T10" fmla="*/ 12 w 24"/>
                  <a:gd name="T11" fmla="*/ 28 h 28"/>
                  <a:gd name="T12" fmla="*/ 12 w 24"/>
                  <a:gd name="T13" fmla="*/ 5 h 28"/>
                  <a:gd name="T14" fmla="*/ 12 w 24"/>
                  <a:gd name="T15" fmla="*/ 5 h 2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4"/>
                  <a:gd name="T25" fmla="*/ 0 h 28"/>
                  <a:gd name="T26" fmla="*/ 24 w 24"/>
                  <a:gd name="T27" fmla="*/ 28 h 2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4" h="28">
                    <a:moveTo>
                      <a:pt x="18" y="5"/>
                    </a:moveTo>
                    <a:lnTo>
                      <a:pt x="12" y="0"/>
                    </a:lnTo>
                    <a:lnTo>
                      <a:pt x="0" y="5"/>
                    </a:lnTo>
                    <a:lnTo>
                      <a:pt x="6" y="28"/>
                    </a:lnTo>
                    <a:lnTo>
                      <a:pt x="18" y="28"/>
                    </a:lnTo>
                    <a:lnTo>
                      <a:pt x="24" y="28"/>
                    </a:lnTo>
                    <a:lnTo>
                      <a:pt x="18" y="5"/>
                    </a:lnTo>
                    <a:close/>
                  </a:path>
                </a:pathLst>
              </a:custGeom>
              <a:solidFill>
                <a:srgbClr val="16067B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61" name="Freeform 195"/>
              <p:cNvSpPr>
                <a:spLocks/>
              </p:cNvSpPr>
              <p:nvPr/>
            </p:nvSpPr>
            <p:spPr bwMode="auto">
              <a:xfrm>
                <a:off x="4273" y="1607"/>
                <a:ext cx="24" cy="29"/>
              </a:xfrm>
              <a:custGeom>
                <a:avLst/>
                <a:gdLst>
                  <a:gd name="T0" fmla="*/ 12 w 24"/>
                  <a:gd name="T1" fmla="*/ 5 h 28"/>
                  <a:gd name="T2" fmla="*/ 12 w 24"/>
                  <a:gd name="T3" fmla="*/ 0 h 28"/>
                  <a:gd name="T4" fmla="*/ 0 w 24"/>
                  <a:gd name="T5" fmla="*/ 5 h 28"/>
                  <a:gd name="T6" fmla="*/ 6 w 24"/>
                  <a:gd name="T7" fmla="*/ 28 h 28"/>
                  <a:gd name="T8" fmla="*/ 12 w 24"/>
                  <a:gd name="T9" fmla="*/ 28 h 28"/>
                  <a:gd name="T10" fmla="*/ 12 w 24"/>
                  <a:gd name="T11" fmla="*/ 28 h 28"/>
                  <a:gd name="T12" fmla="*/ 12 w 24"/>
                  <a:gd name="T13" fmla="*/ 5 h 28"/>
                  <a:gd name="T14" fmla="*/ 12 w 24"/>
                  <a:gd name="T15" fmla="*/ 5 h 2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4"/>
                  <a:gd name="T25" fmla="*/ 0 h 28"/>
                  <a:gd name="T26" fmla="*/ 24 w 24"/>
                  <a:gd name="T27" fmla="*/ 28 h 2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4" h="28">
                    <a:moveTo>
                      <a:pt x="18" y="5"/>
                    </a:moveTo>
                    <a:lnTo>
                      <a:pt x="12" y="0"/>
                    </a:lnTo>
                    <a:lnTo>
                      <a:pt x="0" y="5"/>
                    </a:lnTo>
                    <a:lnTo>
                      <a:pt x="6" y="28"/>
                    </a:lnTo>
                    <a:lnTo>
                      <a:pt x="18" y="28"/>
                    </a:lnTo>
                    <a:lnTo>
                      <a:pt x="24" y="28"/>
                    </a:lnTo>
                    <a:lnTo>
                      <a:pt x="18" y="5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62" name="Freeform 196"/>
              <p:cNvSpPr>
                <a:spLocks/>
              </p:cNvSpPr>
              <p:nvPr/>
            </p:nvSpPr>
            <p:spPr bwMode="auto">
              <a:xfrm>
                <a:off x="4315" y="1607"/>
                <a:ext cx="18" cy="29"/>
              </a:xfrm>
              <a:custGeom>
                <a:avLst/>
                <a:gdLst>
                  <a:gd name="T0" fmla="*/ 0 w 18"/>
                  <a:gd name="T1" fmla="*/ 5 h 28"/>
                  <a:gd name="T2" fmla="*/ 9 w 18"/>
                  <a:gd name="T3" fmla="*/ 0 h 28"/>
                  <a:gd name="T4" fmla="*/ 9 w 18"/>
                  <a:gd name="T5" fmla="*/ 5 h 28"/>
                  <a:gd name="T6" fmla="*/ 9 w 18"/>
                  <a:gd name="T7" fmla="*/ 28 h 28"/>
                  <a:gd name="T8" fmla="*/ 6 w 18"/>
                  <a:gd name="T9" fmla="*/ 28 h 28"/>
                  <a:gd name="T10" fmla="*/ 0 w 18"/>
                  <a:gd name="T11" fmla="*/ 28 h 28"/>
                  <a:gd name="T12" fmla="*/ 0 w 18"/>
                  <a:gd name="T13" fmla="*/ 5 h 28"/>
                  <a:gd name="T14" fmla="*/ 0 w 18"/>
                  <a:gd name="T15" fmla="*/ 5 h 2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8"/>
                  <a:gd name="T25" fmla="*/ 0 h 28"/>
                  <a:gd name="T26" fmla="*/ 18 w 18"/>
                  <a:gd name="T27" fmla="*/ 28 h 2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8" h="28">
                    <a:moveTo>
                      <a:pt x="0" y="5"/>
                    </a:moveTo>
                    <a:lnTo>
                      <a:pt x="12" y="0"/>
                    </a:lnTo>
                    <a:lnTo>
                      <a:pt x="18" y="5"/>
                    </a:lnTo>
                    <a:lnTo>
                      <a:pt x="12" y="28"/>
                    </a:lnTo>
                    <a:lnTo>
                      <a:pt x="6" y="28"/>
                    </a:lnTo>
                    <a:lnTo>
                      <a:pt x="0" y="28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16067B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63" name="Freeform 197"/>
              <p:cNvSpPr>
                <a:spLocks/>
              </p:cNvSpPr>
              <p:nvPr/>
            </p:nvSpPr>
            <p:spPr bwMode="auto">
              <a:xfrm>
                <a:off x="4315" y="1607"/>
                <a:ext cx="18" cy="29"/>
              </a:xfrm>
              <a:custGeom>
                <a:avLst/>
                <a:gdLst>
                  <a:gd name="T0" fmla="*/ 0 w 18"/>
                  <a:gd name="T1" fmla="*/ 5 h 28"/>
                  <a:gd name="T2" fmla="*/ 9 w 18"/>
                  <a:gd name="T3" fmla="*/ 0 h 28"/>
                  <a:gd name="T4" fmla="*/ 9 w 18"/>
                  <a:gd name="T5" fmla="*/ 5 h 28"/>
                  <a:gd name="T6" fmla="*/ 9 w 18"/>
                  <a:gd name="T7" fmla="*/ 28 h 28"/>
                  <a:gd name="T8" fmla="*/ 6 w 18"/>
                  <a:gd name="T9" fmla="*/ 28 h 28"/>
                  <a:gd name="T10" fmla="*/ 0 w 18"/>
                  <a:gd name="T11" fmla="*/ 28 h 28"/>
                  <a:gd name="T12" fmla="*/ 0 w 18"/>
                  <a:gd name="T13" fmla="*/ 5 h 28"/>
                  <a:gd name="T14" fmla="*/ 0 w 18"/>
                  <a:gd name="T15" fmla="*/ 5 h 2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8"/>
                  <a:gd name="T25" fmla="*/ 0 h 28"/>
                  <a:gd name="T26" fmla="*/ 18 w 18"/>
                  <a:gd name="T27" fmla="*/ 28 h 2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8" h="28">
                    <a:moveTo>
                      <a:pt x="0" y="5"/>
                    </a:moveTo>
                    <a:lnTo>
                      <a:pt x="12" y="0"/>
                    </a:lnTo>
                    <a:lnTo>
                      <a:pt x="18" y="5"/>
                    </a:lnTo>
                    <a:lnTo>
                      <a:pt x="12" y="28"/>
                    </a:lnTo>
                    <a:lnTo>
                      <a:pt x="6" y="28"/>
                    </a:lnTo>
                    <a:lnTo>
                      <a:pt x="0" y="28"/>
                    </a:lnTo>
                    <a:lnTo>
                      <a:pt x="0" y="5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64" name="Freeform 198"/>
              <p:cNvSpPr>
                <a:spLocks/>
              </p:cNvSpPr>
              <p:nvPr/>
            </p:nvSpPr>
            <p:spPr bwMode="auto">
              <a:xfrm>
                <a:off x="4261" y="1617"/>
                <a:ext cx="12" cy="6"/>
              </a:xfrm>
              <a:custGeom>
                <a:avLst/>
                <a:gdLst>
                  <a:gd name="T0" fmla="*/ 0 w 12"/>
                  <a:gd name="T1" fmla="*/ 5 h 5"/>
                  <a:gd name="T2" fmla="*/ 6 w 12"/>
                  <a:gd name="T3" fmla="*/ 5 h 5"/>
                  <a:gd name="T4" fmla="*/ 6 w 12"/>
                  <a:gd name="T5" fmla="*/ 5 h 5"/>
                  <a:gd name="T6" fmla="*/ 6 w 12"/>
                  <a:gd name="T7" fmla="*/ 5 h 5"/>
                  <a:gd name="T8" fmla="*/ 6 w 12"/>
                  <a:gd name="T9" fmla="*/ 5 h 5"/>
                  <a:gd name="T10" fmla="*/ 6 w 12"/>
                  <a:gd name="T11" fmla="*/ 5 h 5"/>
                  <a:gd name="T12" fmla="*/ 12 w 12"/>
                  <a:gd name="T13" fmla="*/ 5 h 5"/>
                  <a:gd name="T14" fmla="*/ 12 w 12"/>
                  <a:gd name="T15" fmla="*/ 5 h 5"/>
                  <a:gd name="T16" fmla="*/ 12 w 12"/>
                  <a:gd name="T17" fmla="*/ 0 h 5"/>
                  <a:gd name="T18" fmla="*/ 6 w 12"/>
                  <a:gd name="T19" fmla="*/ 0 h 5"/>
                  <a:gd name="T20" fmla="*/ 6 w 12"/>
                  <a:gd name="T21" fmla="*/ 0 h 5"/>
                  <a:gd name="T22" fmla="*/ 6 w 12"/>
                  <a:gd name="T23" fmla="*/ 0 h 5"/>
                  <a:gd name="T24" fmla="*/ 0 w 12"/>
                  <a:gd name="T25" fmla="*/ 5 h 5"/>
                  <a:gd name="T26" fmla="*/ 0 w 12"/>
                  <a:gd name="T27" fmla="*/ 5 h 5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2"/>
                  <a:gd name="T43" fmla="*/ 0 h 5"/>
                  <a:gd name="T44" fmla="*/ 12 w 12"/>
                  <a:gd name="T45" fmla="*/ 5 h 5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2" h="5">
                    <a:moveTo>
                      <a:pt x="0" y="5"/>
                    </a:moveTo>
                    <a:lnTo>
                      <a:pt x="6" y="5"/>
                    </a:lnTo>
                    <a:lnTo>
                      <a:pt x="12" y="5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F7F61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65" name="Freeform 199"/>
              <p:cNvSpPr>
                <a:spLocks/>
              </p:cNvSpPr>
              <p:nvPr/>
            </p:nvSpPr>
            <p:spPr bwMode="auto">
              <a:xfrm>
                <a:off x="4267" y="1630"/>
                <a:ext cx="12" cy="6"/>
              </a:xfrm>
              <a:custGeom>
                <a:avLst/>
                <a:gdLst>
                  <a:gd name="T0" fmla="*/ 0 w 12"/>
                  <a:gd name="T1" fmla="*/ 6 h 6"/>
                  <a:gd name="T2" fmla="*/ 0 w 12"/>
                  <a:gd name="T3" fmla="*/ 6 h 6"/>
                  <a:gd name="T4" fmla="*/ 0 w 12"/>
                  <a:gd name="T5" fmla="*/ 6 h 6"/>
                  <a:gd name="T6" fmla="*/ 6 w 12"/>
                  <a:gd name="T7" fmla="*/ 6 h 6"/>
                  <a:gd name="T8" fmla="*/ 6 w 12"/>
                  <a:gd name="T9" fmla="*/ 6 h 6"/>
                  <a:gd name="T10" fmla="*/ 6 w 12"/>
                  <a:gd name="T11" fmla="*/ 6 h 6"/>
                  <a:gd name="T12" fmla="*/ 12 w 12"/>
                  <a:gd name="T13" fmla="*/ 0 h 6"/>
                  <a:gd name="T14" fmla="*/ 12 w 12"/>
                  <a:gd name="T15" fmla="*/ 0 h 6"/>
                  <a:gd name="T16" fmla="*/ 12 w 12"/>
                  <a:gd name="T17" fmla="*/ 0 h 6"/>
                  <a:gd name="T18" fmla="*/ 6 w 12"/>
                  <a:gd name="T19" fmla="*/ 0 h 6"/>
                  <a:gd name="T20" fmla="*/ 6 w 12"/>
                  <a:gd name="T21" fmla="*/ 0 h 6"/>
                  <a:gd name="T22" fmla="*/ 6 w 12"/>
                  <a:gd name="T23" fmla="*/ 6 h 6"/>
                  <a:gd name="T24" fmla="*/ 0 w 12"/>
                  <a:gd name="T25" fmla="*/ 6 h 6"/>
                  <a:gd name="T26" fmla="*/ 0 w 12"/>
                  <a:gd name="T27" fmla="*/ 6 h 6"/>
                  <a:gd name="T28" fmla="*/ 0 w 12"/>
                  <a:gd name="T29" fmla="*/ 6 h 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12"/>
                  <a:gd name="T46" fmla="*/ 0 h 6"/>
                  <a:gd name="T47" fmla="*/ 12 w 12"/>
                  <a:gd name="T48" fmla="*/ 6 h 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12" h="6">
                    <a:moveTo>
                      <a:pt x="0" y="6"/>
                    </a:moveTo>
                    <a:lnTo>
                      <a:pt x="0" y="6"/>
                    </a:lnTo>
                    <a:lnTo>
                      <a:pt x="6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6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66" name="Freeform 200"/>
              <p:cNvSpPr>
                <a:spLocks/>
              </p:cNvSpPr>
              <p:nvPr/>
            </p:nvSpPr>
            <p:spPr bwMode="auto">
              <a:xfrm>
                <a:off x="4273" y="1613"/>
                <a:ext cx="18" cy="13"/>
              </a:xfrm>
              <a:custGeom>
                <a:avLst/>
                <a:gdLst>
                  <a:gd name="T0" fmla="*/ 9 w 18"/>
                  <a:gd name="T1" fmla="*/ 0 h 11"/>
                  <a:gd name="T2" fmla="*/ 9 w 18"/>
                  <a:gd name="T3" fmla="*/ 0 h 11"/>
                  <a:gd name="T4" fmla="*/ 6 w 18"/>
                  <a:gd name="T5" fmla="*/ 0 h 11"/>
                  <a:gd name="T6" fmla="*/ 0 w 18"/>
                  <a:gd name="T7" fmla="*/ 6 h 11"/>
                  <a:gd name="T8" fmla="*/ 6 w 18"/>
                  <a:gd name="T9" fmla="*/ 11 h 11"/>
                  <a:gd name="T10" fmla="*/ 9 w 18"/>
                  <a:gd name="T11" fmla="*/ 6 h 11"/>
                  <a:gd name="T12" fmla="*/ 9 w 18"/>
                  <a:gd name="T13" fmla="*/ 6 h 11"/>
                  <a:gd name="T14" fmla="*/ 9 w 18"/>
                  <a:gd name="T15" fmla="*/ 6 h 11"/>
                  <a:gd name="T16" fmla="*/ 9 w 18"/>
                  <a:gd name="T17" fmla="*/ 0 h 11"/>
                  <a:gd name="T18" fmla="*/ 9 w 18"/>
                  <a:gd name="T19" fmla="*/ 0 h 1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8"/>
                  <a:gd name="T31" fmla="*/ 0 h 11"/>
                  <a:gd name="T32" fmla="*/ 18 w 18"/>
                  <a:gd name="T33" fmla="*/ 11 h 11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8" h="11">
                    <a:moveTo>
                      <a:pt x="18" y="0"/>
                    </a:moveTo>
                    <a:lnTo>
                      <a:pt x="12" y="0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6" y="11"/>
                    </a:lnTo>
                    <a:lnTo>
                      <a:pt x="12" y="6"/>
                    </a:lnTo>
                    <a:lnTo>
                      <a:pt x="18" y="6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FB0F0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67" name="Freeform 201"/>
              <p:cNvSpPr>
                <a:spLocks/>
              </p:cNvSpPr>
              <p:nvPr/>
            </p:nvSpPr>
            <p:spPr bwMode="auto">
              <a:xfrm>
                <a:off x="4279" y="1626"/>
                <a:ext cx="18" cy="4"/>
              </a:xfrm>
              <a:custGeom>
                <a:avLst/>
                <a:gdLst>
                  <a:gd name="T0" fmla="*/ 9 w 18"/>
                  <a:gd name="T1" fmla="*/ 0 h 6"/>
                  <a:gd name="T2" fmla="*/ 9 w 18"/>
                  <a:gd name="T3" fmla="*/ 0 h 6"/>
                  <a:gd name="T4" fmla="*/ 6 w 18"/>
                  <a:gd name="T5" fmla="*/ 0 h 6"/>
                  <a:gd name="T6" fmla="*/ 0 w 18"/>
                  <a:gd name="T7" fmla="*/ 0 h 6"/>
                  <a:gd name="T8" fmla="*/ 0 w 18"/>
                  <a:gd name="T9" fmla="*/ 6 h 6"/>
                  <a:gd name="T10" fmla="*/ 6 w 18"/>
                  <a:gd name="T11" fmla="*/ 6 h 6"/>
                  <a:gd name="T12" fmla="*/ 9 w 18"/>
                  <a:gd name="T13" fmla="*/ 6 h 6"/>
                  <a:gd name="T14" fmla="*/ 9 w 18"/>
                  <a:gd name="T15" fmla="*/ 6 h 6"/>
                  <a:gd name="T16" fmla="*/ 9 w 18"/>
                  <a:gd name="T17" fmla="*/ 0 h 6"/>
                  <a:gd name="T18" fmla="*/ 9 w 18"/>
                  <a:gd name="T19" fmla="*/ 0 h 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8"/>
                  <a:gd name="T31" fmla="*/ 0 h 6"/>
                  <a:gd name="T32" fmla="*/ 18 w 18"/>
                  <a:gd name="T33" fmla="*/ 6 h 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8" h="6">
                    <a:moveTo>
                      <a:pt x="12" y="0"/>
                    </a:move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12" y="6"/>
                    </a:lnTo>
                    <a:lnTo>
                      <a:pt x="18" y="6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FB0F0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68" name="Freeform 202"/>
              <p:cNvSpPr>
                <a:spLocks/>
              </p:cNvSpPr>
              <p:nvPr/>
            </p:nvSpPr>
            <p:spPr bwMode="auto">
              <a:xfrm>
                <a:off x="4332" y="1613"/>
                <a:ext cx="10" cy="13"/>
              </a:xfrm>
              <a:custGeom>
                <a:avLst/>
                <a:gdLst>
                  <a:gd name="T0" fmla="*/ 5 w 11"/>
                  <a:gd name="T1" fmla="*/ 0 h 11"/>
                  <a:gd name="T2" fmla="*/ 5 w 11"/>
                  <a:gd name="T3" fmla="*/ 6 h 11"/>
                  <a:gd name="T4" fmla="*/ 5 w 11"/>
                  <a:gd name="T5" fmla="*/ 6 h 11"/>
                  <a:gd name="T6" fmla="*/ 5 w 11"/>
                  <a:gd name="T7" fmla="*/ 6 h 11"/>
                  <a:gd name="T8" fmla="*/ 0 w 11"/>
                  <a:gd name="T9" fmla="*/ 6 h 11"/>
                  <a:gd name="T10" fmla="*/ 5 w 11"/>
                  <a:gd name="T11" fmla="*/ 11 h 11"/>
                  <a:gd name="T12" fmla="*/ 5 w 11"/>
                  <a:gd name="T13" fmla="*/ 11 h 11"/>
                  <a:gd name="T14" fmla="*/ 5 w 11"/>
                  <a:gd name="T15" fmla="*/ 11 h 11"/>
                  <a:gd name="T16" fmla="*/ 11 w 11"/>
                  <a:gd name="T17" fmla="*/ 11 h 11"/>
                  <a:gd name="T18" fmla="*/ 11 w 11"/>
                  <a:gd name="T19" fmla="*/ 6 h 11"/>
                  <a:gd name="T20" fmla="*/ 11 w 11"/>
                  <a:gd name="T21" fmla="*/ 6 h 11"/>
                  <a:gd name="T22" fmla="*/ 11 w 11"/>
                  <a:gd name="T23" fmla="*/ 6 h 11"/>
                  <a:gd name="T24" fmla="*/ 5 w 11"/>
                  <a:gd name="T25" fmla="*/ 0 h 11"/>
                  <a:gd name="T26" fmla="*/ 5 w 11"/>
                  <a:gd name="T27" fmla="*/ 0 h 1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1"/>
                  <a:gd name="T43" fmla="*/ 0 h 11"/>
                  <a:gd name="T44" fmla="*/ 11 w 11"/>
                  <a:gd name="T45" fmla="*/ 11 h 11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1" h="11">
                    <a:moveTo>
                      <a:pt x="5" y="0"/>
                    </a:moveTo>
                    <a:lnTo>
                      <a:pt x="5" y="6"/>
                    </a:lnTo>
                    <a:lnTo>
                      <a:pt x="0" y="6"/>
                    </a:lnTo>
                    <a:lnTo>
                      <a:pt x="5" y="11"/>
                    </a:lnTo>
                    <a:lnTo>
                      <a:pt x="11" y="11"/>
                    </a:lnTo>
                    <a:lnTo>
                      <a:pt x="11" y="6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F7F61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69" name="Freeform 203"/>
              <p:cNvSpPr>
                <a:spLocks/>
              </p:cNvSpPr>
              <p:nvPr/>
            </p:nvSpPr>
            <p:spPr bwMode="auto">
              <a:xfrm>
                <a:off x="4326" y="1626"/>
                <a:ext cx="16" cy="11"/>
              </a:xfrm>
              <a:custGeom>
                <a:avLst/>
                <a:gdLst>
                  <a:gd name="T0" fmla="*/ 6 w 17"/>
                  <a:gd name="T1" fmla="*/ 0 h 12"/>
                  <a:gd name="T2" fmla="*/ 6 w 17"/>
                  <a:gd name="T3" fmla="*/ 0 h 12"/>
                  <a:gd name="T4" fmla="*/ 11 w 17"/>
                  <a:gd name="T5" fmla="*/ 0 h 12"/>
                  <a:gd name="T6" fmla="*/ 11 w 17"/>
                  <a:gd name="T7" fmla="*/ 0 h 12"/>
                  <a:gd name="T8" fmla="*/ 17 w 17"/>
                  <a:gd name="T9" fmla="*/ 0 h 12"/>
                  <a:gd name="T10" fmla="*/ 17 w 17"/>
                  <a:gd name="T11" fmla="*/ 6 h 12"/>
                  <a:gd name="T12" fmla="*/ 11 w 17"/>
                  <a:gd name="T13" fmla="*/ 12 h 12"/>
                  <a:gd name="T14" fmla="*/ 11 w 17"/>
                  <a:gd name="T15" fmla="*/ 12 h 12"/>
                  <a:gd name="T16" fmla="*/ 6 w 17"/>
                  <a:gd name="T17" fmla="*/ 12 h 12"/>
                  <a:gd name="T18" fmla="*/ 0 w 17"/>
                  <a:gd name="T19" fmla="*/ 12 h 12"/>
                  <a:gd name="T20" fmla="*/ 6 w 17"/>
                  <a:gd name="T21" fmla="*/ 0 h 12"/>
                  <a:gd name="T22" fmla="*/ 6 w 17"/>
                  <a:gd name="T23" fmla="*/ 0 h 12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7"/>
                  <a:gd name="T37" fmla="*/ 0 h 12"/>
                  <a:gd name="T38" fmla="*/ 17 w 17"/>
                  <a:gd name="T39" fmla="*/ 12 h 12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7" h="12">
                    <a:moveTo>
                      <a:pt x="6" y="0"/>
                    </a:moveTo>
                    <a:lnTo>
                      <a:pt x="6" y="0"/>
                    </a:lnTo>
                    <a:lnTo>
                      <a:pt x="11" y="0"/>
                    </a:lnTo>
                    <a:lnTo>
                      <a:pt x="17" y="0"/>
                    </a:lnTo>
                    <a:lnTo>
                      <a:pt x="17" y="6"/>
                    </a:lnTo>
                    <a:lnTo>
                      <a:pt x="11" y="12"/>
                    </a:lnTo>
                    <a:lnTo>
                      <a:pt x="6" y="12"/>
                    </a:lnTo>
                    <a:lnTo>
                      <a:pt x="0" y="12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70" name="Freeform 204"/>
              <p:cNvSpPr>
                <a:spLocks/>
              </p:cNvSpPr>
              <p:nvPr/>
            </p:nvSpPr>
            <p:spPr bwMode="auto">
              <a:xfrm>
                <a:off x="4326" y="1626"/>
                <a:ext cx="16" cy="11"/>
              </a:xfrm>
              <a:custGeom>
                <a:avLst/>
                <a:gdLst>
                  <a:gd name="T0" fmla="*/ 0 w 17"/>
                  <a:gd name="T1" fmla="*/ 0 h 12"/>
                  <a:gd name="T2" fmla="*/ 6 w 17"/>
                  <a:gd name="T3" fmla="*/ 0 h 12"/>
                  <a:gd name="T4" fmla="*/ 11 w 17"/>
                  <a:gd name="T5" fmla="*/ 6 h 12"/>
                  <a:gd name="T6" fmla="*/ 11 w 17"/>
                  <a:gd name="T7" fmla="*/ 6 h 12"/>
                  <a:gd name="T8" fmla="*/ 17 w 17"/>
                  <a:gd name="T9" fmla="*/ 6 h 12"/>
                  <a:gd name="T10" fmla="*/ 11 w 17"/>
                  <a:gd name="T11" fmla="*/ 12 h 12"/>
                  <a:gd name="T12" fmla="*/ 11 w 17"/>
                  <a:gd name="T13" fmla="*/ 12 h 12"/>
                  <a:gd name="T14" fmla="*/ 6 w 17"/>
                  <a:gd name="T15" fmla="*/ 12 h 12"/>
                  <a:gd name="T16" fmla="*/ 0 w 17"/>
                  <a:gd name="T17" fmla="*/ 6 h 12"/>
                  <a:gd name="T18" fmla="*/ 0 w 17"/>
                  <a:gd name="T19" fmla="*/ 0 h 12"/>
                  <a:gd name="T20" fmla="*/ 0 w 17"/>
                  <a:gd name="T21" fmla="*/ 0 h 1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7"/>
                  <a:gd name="T34" fmla="*/ 0 h 12"/>
                  <a:gd name="T35" fmla="*/ 17 w 17"/>
                  <a:gd name="T36" fmla="*/ 12 h 12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7" h="12">
                    <a:moveTo>
                      <a:pt x="0" y="0"/>
                    </a:moveTo>
                    <a:lnTo>
                      <a:pt x="6" y="0"/>
                    </a:lnTo>
                    <a:lnTo>
                      <a:pt x="11" y="6"/>
                    </a:lnTo>
                    <a:lnTo>
                      <a:pt x="17" y="6"/>
                    </a:lnTo>
                    <a:lnTo>
                      <a:pt x="11" y="12"/>
                    </a:lnTo>
                    <a:lnTo>
                      <a:pt x="6" y="12"/>
                    </a:lnTo>
                    <a:lnTo>
                      <a:pt x="0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B0F0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71" name="Freeform 205"/>
              <p:cNvSpPr>
                <a:spLocks/>
              </p:cNvSpPr>
              <p:nvPr/>
            </p:nvSpPr>
            <p:spPr bwMode="auto">
              <a:xfrm>
                <a:off x="4332" y="1630"/>
                <a:ext cx="10" cy="6"/>
              </a:xfrm>
              <a:custGeom>
                <a:avLst/>
                <a:gdLst>
                  <a:gd name="T0" fmla="*/ 5 w 11"/>
                  <a:gd name="T1" fmla="*/ 6 h 6"/>
                  <a:gd name="T2" fmla="*/ 5 w 11"/>
                  <a:gd name="T3" fmla="*/ 6 h 6"/>
                  <a:gd name="T4" fmla="*/ 5 w 11"/>
                  <a:gd name="T5" fmla="*/ 0 h 6"/>
                  <a:gd name="T6" fmla="*/ 5 w 11"/>
                  <a:gd name="T7" fmla="*/ 0 h 6"/>
                  <a:gd name="T8" fmla="*/ 5 w 11"/>
                  <a:gd name="T9" fmla="*/ 0 h 6"/>
                  <a:gd name="T10" fmla="*/ 11 w 11"/>
                  <a:gd name="T11" fmla="*/ 0 h 6"/>
                  <a:gd name="T12" fmla="*/ 11 w 11"/>
                  <a:gd name="T13" fmla="*/ 0 h 6"/>
                  <a:gd name="T14" fmla="*/ 11 w 11"/>
                  <a:gd name="T15" fmla="*/ 0 h 6"/>
                  <a:gd name="T16" fmla="*/ 5 w 11"/>
                  <a:gd name="T17" fmla="*/ 0 h 6"/>
                  <a:gd name="T18" fmla="*/ 5 w 11"/>
                  <a:gd name="T19" fmla="*/ 0 h 6"/>
                  <a:gd name="T20" fmla="*/ 5 w 11"/>
                  <a:gd name="T21" fmla="*/ 0 h 6"/>
                  <a:gd name="T22" fmla="*/ 0 w 11"/>
                  <a:gd name="T23" fmla="*/ 0 h 6"/>
                  <a:gd name="T24" fmla="*/ 0 w 11"/>
                  <a:gd name="T25" fmla="*/ 0 h 6"/>
                  <a:gd name="T26" fmla="*/ 0 w 11"/>
                  <a:gd name="T27" fmla="*/ 0 h 6"/>
                  <a:gd name="T28" fmla="*/ 0 w 11"/>
                  <a:gd name="T29" fmla="*/ 0 h 6"/>
                  <a:gd name="T30" fmla="*/ 0 w 11"/>
                  <a:gd name="T31" fmla="*/ 0 h 6"/>
                  <a:gd name="T32" fmla="*/ 0 w 11"/>
                  <a:gd name="T33" fmla="*/ 0 h 6"/>
                  <a:gd name="T34" fmla="*/ 0 w 11"/>
                  <a:gd name="T35" fmla="*/ 0 h 6"/>
                  <a:gd name="T36" fmla="*/ 0 w 11"/>
                  <a:gd name="T37" fmla="*/ 0 h 6"/>
                  <a:gd name="T38" fmla="*/ 0 w 11"/>
                  <a:gd name="T39" fmla="*/ 0 h 6"/>
                  <a:gd name="T40" fmla="*/ 0 w 11"/>
                  <a:gd name="T41" fmla="*/ 0 h 6"/>
                  <a:gd name="T42" fmla="*/ 0 w 11"/>
                  <a:gd name="T43" fmla="*/ 0 h 6"/>
                  <a:gd name="T44" fmla="*/ 0 w 11"/>
                  <a:gd name="T45" fmla="*/ 0 h 6"/>
                  <a:gd name="T46" fmla="*/ 0 w 11"/>
                  <a:gd name="T47" fmla="*/ 0 h 6"/>
                  <a:gd name="T48" fmla="*/ 0 w 11"/>
                  <a:gd name="T49" fmla="*/ 0 h 6"/>
                  <a:gd name="T50" fmla="*/ 0 w 11"/>
                  <a:gd name="T51" fmla="*/ 0 h 6"/>
                  <a:gd name="T52" fmla="*/ 0 w 11"/>
                  <a:gd name="T53" fmla="*/ 0 h 6"/>
                  <a:gd name="T54" fmla="*/ 0 w 11"/>
                  <a:gd name="T55" fmla="*/ 0 h 6"/>
                  <a:gd name="T56" fmla="*/ 0 w 11"/>
                  <a:gd name="T57" fmla="*/ 0 h 6"/>
                  <a:gd name="T58" fmla="*/ 0 w 11"/>
                  <a:gd name="T59" fmla="*/ 0 h 6"/>
                  <a:gd name="T60" fmla="*/ 0 w 11"/>
                  <a:gd name="T61" fmla="*/ 0 h 6"/>
                  <a:gd name="T62" fmla="*/ 0 w 11"/>
                  <a:gd name="T63" fmla="*/ 0 h 6"/>
                  <a:gd name="T64" fmla="*/ 5 w 11"/>
                  <a:gd name="T65" fmla="*/ 0 h 6"/>
                  <a:gd name="T66" fmla="*/ 5 w 11"/>
                  <a:gd name="T67" fmla="*/ 0 h 6"/>
                  <a:gd name="T68" fmla="*/ 5 w 11"/>
                  <a:gd name="T69" fmla="*/ 6 h 6"/>
                  <a:gd name="T70" fmla="*/ 5 w 11"/>
                  <a:gd name="T71" fmla="*/ 6 h 6"/>
                  <a:gd name="T72" fmla="*/ 5 w 11"/>
                  <a:gd name="T73" fmla="*/ 6 h 6"/>
                  <a:gd name="T74" fmla="*/ 5 w 11"/>
                  <a:gd name="T75" fmla="*/ 0 h 6"/>
                  <a:gd name="T76" fmla="*/ 5 w 11"/>
                  <a:gd name="T77" fmla="*/ 0 h 6"/>
                  <a:gd name="T78" fmla="*/ 5 w 11"/>
                  <a:gd name="T79" fmla="*/ 0 h 6"/>
                  <a:gd name="T80" fmla="*/ 5 w 11"/>
                  <a:gd name="T81" fmla="*/ 0 h 6"/>
                  <a:gd name="T82" fmla="*/ 5 w 11"/>
                  <a:gd name="T83" fmla="*/ 6 h 6"/>
                  <a:gd name="T84" fmla="*/ 5 w 11"/>
                  <a:gd name="T85" fmla="*/ 6 h 6"/>
                  <a:gd name="T86" fmla="*/ 5 w 11"/>
                  <a:gd name="T87" fmla="*/ 6 h 6"/>
                  <a:gd name="T88" fmla="*/ 5 w 11"/>
                  <a:gd name="T89" fmla="*/ 6 h 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11"/>
                  <a:gd name="T136" fmla="*/ 0 h 6"/>
                  <a:gd name="T137" fmla="*/ 11 w 11"/>
                  <a:gd name="T138" fmla="*/ 6 h 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11" h="6">
                    <a:moveTo>
                      <a:pt x="5" y="6"/>
                    </a:moveTo>
                    <a:lnTo>
                      <a:pt x="5" y="6"/>
                    </a:lnTo>
                    <a:lnTo>
                      <a:pt x="5" y="0"/>
                    </a:lnTo>
                    <a:lnTo>
                      <a:pt x="11" y="0"/>
                    </a:lnTo>
                    <a:lnTo>
                      <a:pt x="5" y="0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5" y="6"/>
                    </a:lnTo>
                    <a:lnTo>
                      <a:pt x="5" y="0"/>
                    </a:lnTo>
                    <a:lnTo>
                      <a:pt x="5" y="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72" name="Freeform 206"/>
              <p:cNvSpPr>
                <a:spLocks/>
              </p:cNvSpPr>
              <p:nvPr/>
            </p:nvSpPr>
            <p:spPr bwMode="auto">
              <a:xfrm>
                <a:off x="4315" y="1617"/>
                <a:ext cx="12" cy="13"/>
              </a:xfrm>
              <a:custGeom>
                <a:avLst/>
                <a:gdLst>
                  <a:gd name="T0" fmla="*/ 6 w 12"/>
                  <a:gd name="T1" fmla="*/ 11 h 11"/>
                  <a:gd name="T2" fmla="*/ 6 w 12"/>
                  <a:gd name="T3" fmla="*/ 11 h 11"/>
                  <a:gd name="T4" fmla="*/ 6 w 12"/>
                  <a:gd name="T5" fmla="*/ 5 h 11"/>
                  <a:gd name="T6" fmla="*/ 6 w 12"/>
                  <a:gd name="T7" fmla="*/ 5 h 11"/>
                  <a:gd name="T8" fmla="*/ 6 w 12"/>
                  <a:gd name="T9" fmla="*/ 5 h 11"/>
                  <a:gd name="T10" fmla="*/ 6 w 12"/>
                  <a:gd name="T11" fmla="*/ 5 h 11"/>
                  <a:gd name="T12" fmla="*/ 6 w 12"/>
                  <a:gd name="T13" fmla="*/ 5 h 11"/>
                  <a:gd name="T14" fmla="*/ 6 w 12"/>
                  <a:gd name="T15" fmla="*/ 5 h 11"/>
                  <a:gd name="T16" fmla="*/ 6 w 12"/>
                  <a:gd name="T17" fmla="*/ 5 h 11"/>
                  <a:gd name="T18" fmla="*/ 6 w 12"/>
                  <a:gd name="T19" fmla="*/ 5 h 11"/>
                  <a:gd name="T20" fmla="*/ 6 w 12"/>
                  <a:gd name="T21" fmla="*/ 5 h 11"/>
                  <a:gd name="T22" fmla="*/ 6 w 12"/>
                  <a:gd name="T23" fmla="*/ 0 h 11"/>
                  <a:gd name="T24" fmla="*/ 0 w 12"/>
                  <a:gd name="T25" fmla="*/ 0 h 11"/>
                  <a:gd name="T26" fmla="*/ 0 w 12"/>
                  <a:gd name="T27" fmla="*/ 0 h 11"/>
                  <a:gd name="T28" fmla="*/ 0 w 12"/>
                  <a:gd name="T29" fmla="*/ 0 h 11"/>
                  <a:gd name="T30" fmla="*/ 0 w 12"/>
                  <a:gd name="T31" fmla="*/ 5 h 11"/>
                  <a:gd name="T32" fmla="*/ 0 w 12"/>
                  <a:gd name="T33" fmla="*/ 5 h 11"/>
                  <a:gd name="T34" fmla="*/ 0 w 12"/>
                  <a:gd name="T35" fmla="*/ 5 h 11"/>
                  <a:gd name="T36" fmla="*/ 0 w 12"/>
                  <a:gd name="T37" fmla="*/ 5 h 11"/>
                  <a:gd name="T38" fmla="*/ 0 w 12"/>
                  <a:gd name="T39" fmla="*/ 5 h 11"/>
                  <a:gd name="T40" fmla="*/ 6 w 12"/>
                  <a:gd name="T41" fmla="*/ 5 h 11"/>
                  <a:gd name="T42" fmla="*/ 0 w 12"/>
                  <a:gd name="T43" fmla="*/ 5 h 11"/>
                  <a:gd name="T44" fmla="*/ 6 w 12"/>
                  <a:gd name="T45" fmla="*/ 11 h 11"/>
                  <a:gd name="T46" fmla="*/ 6 w 12"/>
                  <a:gd name="T47" fmla="*/ 11 h 11"/>
                  <a:gd name="T48" fmla="*/ 6 w 12"/>
                  <a:gd name="T49" fmla="*/ 5 h 11"/>
                  <a:gd name="T50" fmla="*/ 6 w 12"/>
                  <a:gd name="T51" fmla="*/ 5 h 11"/>
                  <a:gd name="T52" fmla="*/ 6 w 12"/>
                  <a:gd name="T53" fmla="*/ 5 h 11"/>
                  <a:gd name="T54" fmla="*/ 6 w 12"/>
                  <a:gd name="T55" fmla="*/ 11 h 11"/>
                  <a:gd name="T56" fmla="*/ 6 w 12"/>
                  <a:gd name="T57" fmla="*/ 11 h 11"/>
                  <a:gd name="T58" fmla="*/ 6 w 12"/>
                  <a:gd name="T59" fmla="*/ 11 h 11"/>
                  <a:gd name="T60" fmla="*/ 6 w 12"/>
                  <a:gd name="T61" fmla="*/ 5 h 11"/>
                  <a:gd name="T62" fmla="*/ 6 w 12"/>
                  <a:gd name="T63" fmla="*/ 5 h 11"/>
                  <a:gd name="T64" fmla="*/ 6 w 12"/>
                  <a:gd name="T65" fmla="*/ 5 h 11"/>
                  <a:gd name="T66" fmla="*/ 6 w 12"/>
                  <a:gd name="T67" fmla="*/ 5 h 11"/>
                  <a:gd name="T68" fmla="*/ 6 w 12"/>
                  <a:gd name="T69" fmla="*/ 5 h 11"/>
                  <a:gd name="T70" fmla="*/ 6 w 12"/>
                  <a:gd name="T71" fmla="*/ 11 h 11"/>
                  <a:gd name="T72" fmla="*/ 6 w 12"/>
                  <a:gd name="T73" fmla="*/ 11 h 11"/>
                  <a:gd name="T74" fmla="*/ 6 w 12"/>
                  <a:gd name="T75" fmla="*/ 5 h 11"/>
                  <a:gd name="T76" fmla="*/ 6 w 12"/>
                  <a:gd name="T77" fmla="*/ 5 h 11"/>
                  <a:gd name="T78" fmla="*/ 6 w 12"/>
                  <a:gd name="T79" fmla="*/ 5 h 11"/>
                  <a:gd name="T80" fmla="*/ 6 w 12"/>
                  <a:gd name="T81" fmla="*/ 11 h 11"/>
                  <a:gd name="T82" fmla="*/ 6 w 12"/>
                  <a:gd name="T83" fmla="*/ 11 h 11"/>
                  <a:gd name="T84" fmla="*/ 6 w 12"/>
                  <a:gd name="T85" fmla="*/ 11 h 11"/>
                  <a:gd name="T86" fmla="*/ 6 w 12"/>
                  <a:gd name="T87" fmla="*/ 11 h 11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12"/>
                  <a:gd name="T133" fmla="*/ 0 h 11"/>
                  <a:gd name="T134" fmla="*/ 12 w 12"/>
                  <a:gd name="T135" fmla="*/ 11 h 11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12" h="11">
                    <a:moveTo>
                      <a:pt x="12" y="11"/>
                    </a:moveTo>
                    <a:lnTo>
                      <a:pt x="12" y="11"/>
                    </a:lnTo>
                    <a:lnTo>
                      <a:pt x="12" y="5"/>
                    </a:lnTo>
                    <a:lnTo>
                      <a:pt x="6" y="5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5"/>
                    </a:lnTo>
                    <a:lnTo>
                      <a:pt x="6" y="5"/>
                    </a:lnTo>
                    <a:lnTo>
                      <a:pt x="0" y="5"/>
                    </a:lnTo>
                    <a:lnTo>
                      <a:pt x="6" y="11"/>
                    </a:lnTo>
                    <a:lnTo>
                      <a:pt x="6" y="5"/>
                    </a:lnTo>
                    <a:lnTo>
                      <a:pt x="6" y="11"/>
                    </a:lnTo>
                    <a:lnTo>
                      <a:pt x="6" y="5"/>
                    </a:lnTo>
                    <a:lnTo>
                      <a:pt x="12" y="11"/>
                    </a:lnTo>
                    <a:lnTo>
                      <a:pt x="12" y="5"/>
                    </a:lnTo>
                    <a:lnTo>
                      <a:pt x="12" y="1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73" name="Freeform 207"/>
              <p:cNvSpPr>
                <a:spLocks/>
              </p:cNvSpPr>
              <p:nvPr/>
            </p:nvSpPr>
            <p:spPr bwMode="auto">
              <a:xfrm>
                <a:off x="4315" y="1617"/>
                <a:ext cx="6" cy="2"/>
              </a:xfrm>
              <a:custGeom>
                <a:avLst/>
                <a:gdLst>
                  <a:gd name="T0" fmla="*/ 6 w 6"/>
                  <a:gd name="T1" fmla="*/ 0 h 1"/>
                  <a:gd name="T2" fmla="*/ 6 w 6"/>
                  <a:gd name="T3" fmla="*/ 0 h 1"/>
                  <a:gd name="T4" fmla="*/ 6 w 6"/>
                  <a:gd name="T5" fmla="*/ 0 h 1"/>
                  <a:gd name="T6" fmla="*/ 6 w 6"/>
                  <a:gd name="T7" fmla="*/ 0 h 1"/>
                  <a:gd name="T8" fmla="*/ 6 w 6"/>
                  <a:gd name="T9" fmla="*/ 0 h 1"/>
                  <a:gd name="T10" fmla="*/ 6 w 6"/>
                  <a:gd name="T11" fmla="*/ 0 h 1"/>
                  <a:gd name="T12" fmla="*/ 6 w 6"/>
                  <a:gd name="T13" fmla="*/ 0 h 1"/>
                  <a:gd name="T14" fmla="*/ 6 w 6"/>
                  <a:gd name="T15" fmla="*/ 0 h 1"/>
                  <a:gd name="T16" fmla="*/ 0 w 6"/>
                  <a:gd name="T17" fmla="*/ 0 h 1"/>
                  <a:gd name="T18" fmla="*/ 0 w 6"/>
                  <a:gd name="T19" fmla="*/ 0 h 1"/>
                  <a:gd name="T20" fmla="*/ 0 w 6"/>
                  <a:gd name="T21" fmla="*/ 0 h 1"/>
                  <a:gd name="T22" fmla="*/ 0 w 6"/>
                  <a:gd name="T23" fmla="*/ 0 h 1"/>
                  <a:gd name="T24" fmla="*/ 0 w 6"/>
                  <a:gd name="T25" fmla="*/ 0 h 1"/>
                  <a:gd name="T26" fmla="*/ 0 w 6"/>
                  <a:gd name="T27" fmla="*/ 0 h 1"/>
                  <a:gd name="T28" fmla="*/ 0 w 6"/>
                  <a:gd name="T29" fmla="*/ 0 h 1"/>
                  <a:gd name="T30" fmla="*/ 6 w 6"/>
                  <a:gd name="T31" fmla="*/ 0 h 1"/>
                  <a:gd name="T32" fmla="*/ 6 w 6"/>
                  <a:gd name="T33" fmla="*/ 0 h 1"/>
                  <a:gd name="T34" fmla="*/ 6 w 6"/>
                  <a:gd name="T35" fmla="*/ 0 h 1"/>
                  <a:gd name="T36" fmla="*/ 6 w 6"/>
                  <a:gd name="T37" fmla="*/ 0 h 1"/>
                  <a:gd name="T38" fmla="*/ 6 w 6"/>
                  <a:gd name="T39" fmla="*/ 0 h 1"/>
                  <a:gd name="T40" fmla="*/ 6 w 6"/>
                  <a:gd name="T41" fmla="*/ 0 h 1"/>
                  <a:gd name="T42" fmla="*/ 6 w 6"/>
                  <a:gd name="T43" fmla="*/ 0 h 1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6"/>
                  <a:gd name="T67" fmla="*/ 0 h 1"/>
                  <a:gd name="T68" fmla="*/ 6 w 6"/>
                  <a:gd name="T69" fmla="*/ 1 h 1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6" h="1">
                    <a:moveTo>
                      <a:pt x="6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B0F0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74" name="Freeform 208"/>
              <p:cNvSpPr>
                <a:spLocks/>
              </p:cNvSpPr>
              <p:nvPr/>
            </p:nvSpPr>
            <p:spPr bwMode="auto">
              <a:xfrm>
                <a:off x="4315" y="1617"/>
                <a:ext cx="6" cy="6"/>
              </a:xfrm>
              <a:custGeom>
                <a:avLst/>
                <a:gdLst>
                  <a:gd name="T0" fmla="*/ 6 w 6"/>
                  <a:gd name="T1" fmla="*/ 0 h 5"/>
                  <a:gd name="T2" fmla="*/ 0 w 6"/>
                  <a:gd name="T3" fmla="*/ 0 h 5"/>
                  <a:gd name="T4" fmla="*/ 6 w 6"/>
                  <a:gd name="T5" fmla="*/ 5 h 5"/>
                  <a:gd name="T6" fmla="*/ 6 w 6"/>
                  <a:gd name="T7" fmla="*/ 0 h 5"/>
                  <a:gd name="T8" fmla="*/ 6 w 6"/>
                  <a:gd name="T9" fmla="*/ 0 h 5"/>
                  <a:gd name="T10" fmla="*/ 6 w 6"/>
                  <a:gd name="T11" fmla="*/ 0 h 5"/>
                  <a:gd name="T12" fmla="*/ 6 w 6"/>
                  <a:gd name="T13" fmla="*/ 5 h 5"/>
                  <a:gd name="T14" fmla="*/ 6 w 6"/>
                  <a:gd name="T15" fmla="*/ 5 h 5"/>
                  <a:gd name="T16" fmla="*/ 6 w 6"/>
                  <a:gd name="T17" fmla="*/ 5 h 5"/>
                  <a:gd name="T18" fmla="*/ 6 w 6"/>
                  <a:gd name="T19" fmla="*/ 0 h 5"/>
                  <a:gd name="T20" fmla="*/ 6 w 6"/>
                  <a:gd name="T21" fmla="*/ 0 h 5"/>
                  <a:gd name="T22" fmla="*/ 6 w 6"/>
                  <a:gd name="T23" fmla="*/ 0 h 5"/>
                  <a:gd name="T24" fmla="*/ 6 w 6"/>
                  <a:gd name="T25" fmla="*/ 0 h 5"/>
                  <a:gd name="T26" fmla="*/ 6 w 6"/>
                  <a:gd name="T27" fmla="*/ 0 h 5"/>
                  <a:gd name="T28" fmla="*/ 6 w 6"/>
                  <a:gd name="T29" fmla="*/ 0 h 5"/>
                  <a:gd name="T30" fmla="*/ 6 w 6"/>
                  <a:gd name="T31" fmla="*/ 0 h 5"/>
                  <a:gd name="T32" fmla="*/ 6 w 6"/>
                  <a:gd name="T33" fmla="*/ 0 h 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"/>
                  <a:gd name="T52" fmla="*/ 0 h 5"/>
                  <a:gd name="T53" fmla="*/ 6 w 6"/>
                  <a:gd name="T54" fmla="*/ 5 h 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" h="5">
                    <a:moveTo>
                      <a:pt x="6" y="0"/>
                    </a:moveTo>
                    <a:lnTo>
                      <a:pt x="0" y="0"/>
                    </a:lnTo>
                    <a:lnTo>
                      <a:pt x="6" y="5"/>
                    </a:lnTo>
                    <a:lnTo>
                      <a:pt x="6" y="0"/>
                    </a:lnTo>
                    <a:lnTo>
                      <a:pt x="6" y="5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B0F0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75" name="Freeform 209"/>
              <p:cNvSpPr>
                <a:spLocks/>
              </p:cNvSpPr>
              <p:nvPr/>
            </p:nvSpPr>
            <p:spPr bwMode="auto">
              <a:xfrm>
                <a:off x="4303" y="1626"/>
                <a:ext cx="6" cy="0"/>
              </a:xfrm>
              <a:custGeom>
                <a:avLst/>
                <a:gdLst>
                  <a:gd name="T0" fmla="*/ 0 w 6"/>
                  <a:gd name="T1" fmla="*/ 0 h 1"/>
                  <a:gd name="T2" fmla="*/ 0 w 6"/>
                  <a:gd name="T3" fmla="*/ 0 h 1"/>
                  <a:gd name="T4" fmla="*/ 0 w 6"/>
                  <a:gd name="T5" fmla="*/ 0 h 1"/>
                  <a:gd name="T6" fmla="*/ 6 w 6"/>
                  <a:gd name="T7" fmla="*/ 0 h 1"/>
                  <a:gd name="T8" fmla="*/ 6 w 6"/>
                  <a:gd name="T9" fmla="*/ 0 h 1"/>
                  <a:gd name="T10" fmla="*/ 0 w 6"/>
                  <a:gd name="T11" fmla="*/ 0 h 1"/>
                  <a:gd name="T12" fmla="*/ 0 w 6"/>
                  <a:gd name="T13" fmla="*/ 0 h 1"/>
                  <a:gd name="T14" fmla="*/ 0 w 6"/>
                  <a:gd name="T15" fmla="*/ 0 h 1"/>
                  <a:gd name="T16" fmla="*/ 0 w 6"/>
                  <a:gd name="T17" fmla="*/ 0 h 1"/>
                  <a:gd name="T18" fmla="*/ 0 w 6"/>
                  <a:gd name="T19" fmla="*/ 0 h 1"/>
                  <a:gd name="T20" fmla="*/ 0 w 6"/>
                  <a:gd name="T21" fmla="*/ 0 h 1"/>
                  <a:gd name="T22" fmla="*/ 0 w 6"/>
                  <a:gd name="T23" fmla="*/ 0 h 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6"/>
                  <a:gd name="T37" fmla="*/ 0 h 1"/>
                  <a:gd name="T38" fmla="*/ 6 w 6"/>
                  <a:gd name="T39" fmla="*/ 1 h 1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6" h="1">
                    <a:moveTo>
                      <a:pt x="0" y="0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CCF4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76" name="Freeform 210"/>
              <p:cNvSpPr>
                <a:spLocks/>
              </p:cNvSpPr>
              <p:nvPr/>
            </p:nvSpPr>
            <p:spPr bwMode="auto">
              <a:xfrm>
                <a:off x="4297" y="1617"/>
                <a:ext cx="6" cy="2"/>
              </a:xfrm>
              <a:custGeom>
                <a:avLst/>
                <a:gdLst>
                  <a:gd name="T0" fmla="*/ 0 w 6"/>
                  <a:gd name="T1" fmla="*/ 0 h 1"/>
                  <a:gd name="T2" fmla="*/ 0 w 6"/>
                  <a:gd name="T3" fmla="*/ 0 h 1"/>
                  <a:gd name="T4" fmla="*/ 0 w 6"/>
                  <a:gd name="T5" fmla="*/ 0 h 1"/>
                  <a:gd name="T6" fmla="*/ 6 w 6"/>
                  <a:gd name="T7" fmla="*/ 0 h 1"/>
                  <a:gd name="T8" fmla="*/ 6 w 6"/>
                  <a:gd name="T9" fmla="*/ 0 h 1"/>
                  <a:gd name="T10" fmla="*/ 6 w 6"/>
                  <a:gd name="T11" fmla="*/ 0 h 1"/>
                  <a:gd name="T12" fmla="*/ 6 w 6"/>
                  <a:gd name="T13" fmla="*/ 0 h 1"/>
                  <a:gd name="T14" fmla="*/ 0 w 6"/>
                  <a:gd name="T15" fmla="*/ 0 h 1"/>
                  <a:gd name="T16" fmla="*/ 0 w 6"/>
                  <a:gd name="T17" fmla="*/ 0 h 1"/>
                  <a:gd name="T18" fmla="*/ 0 w 6"/>
                  <a:gd name="T19" fmla="*/ 0 h 1"/>
                  <a:gd name="T20" fmla="*/ 0 w 6"/>
                  <a:gd name="T21" fmla="*/ 0 h 1"/>
                  <a:gd name="T22" fmla="*/ 0 w 6"/>
                  <a:gd name="T23" fmla="*/ 0 h 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6"/>
                  <a:gd name="T37" fmla="*/ 0 h 1"/>
                  <a:gd name="T38" fmla="*/ 6 w 6"/>
                  <a:gd name="T39" fmla="*/ 1 h 1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6" h="1">
                    <a:moveTo>
                      <a:pt x="0" y="0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CCF4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77" name="Freeform 211"/>
              <p:cNvSpPr>
                <a:spLocks/>
              </p:cNvSpPr>
              <p:nvPr/>
            </p:nvSpPr>
            <p:spPr bwMode="auto">
              <a:xfrm>
                <a:off x="4309" y="1617"/>
                <a:ext cx="2" cy="2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0 w 1"/>
                  <a:gd name="T5" fmla="*/ 0 h 1"/>
                  <a:gd name="T6" fmla="*/ 0 w 1"/>
                  <a:gd name="T7" fmla="*/ 0 h 1"/>
                  <a:gd name="T8" fmla="*/ 0 w 1"/>
                  <a:gd name="T9" fmla="*/ 0 h 1"/>
                  <a:gd name="T10" fmla="*/ 0 w 1"/>
                  <a:gd name="T11" fmla="*/ 0 h 1"/>
                  <a:gd name="T12" fmla="*/ 0 w 1"/>
                  <a:gd name="T13" fmla="*/ 0 h 1"/>
                  <a:gd name="T14" fmla="*/ 0 w 1"/>
                  <a:gd name="T15" fmla="*/ 0 h 1"/>
                  <a:gd name="T16" fmla="*/ 0 w 1"/>
                  <a:gd name="T17" fmla="*/ 0 h 1"/>
                  <a:gd name="T18" fmla="*/ 0 w 1"/>
                  <a:gd name="T19" fmla="*/ 0 h 1"/>
                  <a:gd name="T20" fmla="*/ 0 w 1"/>
                  <a:gd name="T21" fmla="*/ 0 h 1"/>
                  <a:gd name="T22" fmla="*/ 0 w 1"/>
                  <a:gd name="T23" fmla="*/ 0 h 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"/>
                  <a:gd name="T37" fmla="*/ 0 h 1"/>
                  <a:gd name="T38" fmla="*/ 1 w 1"/>
                  <a:gd name="T39" fmla="*/ 1 h 1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" h="1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CCF4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78" name="Freeform 212"/>
              <p:cNvSpPr>
                <a:spLocks/>
              </p:cNvSpPr>
              <p:nvPr/>
            </p:nvSpPr>
            <p:spPr bwMode="auto">
              <a:xfrm>
                <a:off x="4187" y="1590"/>
                <a:ext cx="238" cy="162"/>
              </a:xfrm>
              <a:custGeom>
                <a:avLst/>
                <a:gdLst>
                  <a:gd name="T0" fmla="*/ 40 w 244"/>
                  <a:gd name="T1" fmla="*/ 1704 h 156"/>
                  <a:gd name="T2" fmla="*/ 40 w 244"/>
                  <a:gd name="T3" fmla="*/ 0 h 156"/>
                  <a:gd name="T4" fmla="*/ 0 w 244"/>
                  <a:gd name="T5" fmla="*/ 0 h 156"/>
                  <a:gd name="T6" fmla="*/ 0 w 244"/>
                  <a:gd name="T7" fmla="*/ 1704 h 156"/>
                  <a:gd name="T8" fmla="*/ 40 w 244"/>
                  <a:gd name="T9" fmla="*/ 1704 h 156"/>
                  <a:gd name="T10" fmla="*/ 40 w 244"/>
                  <a:gd name="T11" fmla="*/ 1704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</p:grpSp>
        <p:grpSp>
          <p:nvGrpSpPr>
            <p:cNvPr id="31" name="Group 223"/>
            <p:cNvGrpSpPr>
              <a:grpSpLocks/>
            </p:cNvGrpSpPr>
            <p:nvPr userDrawn="1"/>
          </p:nvGrpSpPr>
          <p:grpSpPr bwMode="auto">
            <a:xfrm>
              <a:off x="2701793" y="5092835"/>
              <a:ext cx="164978" cy="104897"/>
              <a:chOff x="4184" y="1339"/>
              <a:chExt cx="238" cy="162"/>
            </a:xfrm>
          </p:grpSpPr>
          <p:sp>
            <p:nvSpPr>
              <p:cNvPr id="48" name="Freeform 224"/>
              <p:cNvSpPr>
                <a:spLocks/>
              </p:cNvSpPr>
              <p:nvPr/>
            </p:nvSpPr>
            <p:spPr bwMode="auto">
              <a:xfrm>
                <a:off x="4184" y="1339"/>
                <a:ext cx="238" cy="162"/>
              </a:xfrm>
              <a:custGeom>
                <a:avLst/>
                <a:gdLst>
                  <a:gd name="T0" fmla="*/ 40 w 244"/>
                  <a:gd name="T1" fmla="*/ 1704 h 156"/>
                  <a:gd name="T2" fmla="*/ 40 w 244"/>
                  <a:gd name="T3" fmla="*/ 0 h 156"/>
                  <a:gd name="T4" fmla="*/ 0 w 244"/>
                  <a:gd name="T5" fmla="*/ 0 h 156"/>
                  <a:gd name="T6" fmla="*/ 0 w 244"/>
                  <a:gd name="T7" fmla="*/ 1704 h 156"/>
                  <a:gd name="T8" fmla="*/ 40 w 244"/>
                  <a:gd name="T9" fmla="*/ 1704 h 156"/>
                  <a:gd name="T10" fmla="*/ 40 w 244"/>
                  <a:gd name="T11" fmla="*/ 1704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49" name="Freeform 225"/>
              <p:cNvSpPr>
                <a:spLocks/>
              </p:cNvSpPr>
              <p:nvPr/>
            </p:nvSpPr>
            <p:spPr bwMode="auto">
              <a:xfrm>
                <a:off x="4184" y="1339"/>
                <a:ext cx="238" cy="53"/>
              </a:xfrm>
              <a:custGeom>
                <a:avLst/>
                <a:gdLst>
                  <a:gd name="T0" fmla="*/ 40 w 244"/>
                  <a:gd name="T1" fmla="*/ 962 h 50"/>
                  <a:gd name="T2" fmla="*/ 40 w 244"/>
                  <a:gd name="T3" fmla="*/ 0 h 50"/>
                  <a:gd name="T4" fmla="*/ 0 w 244"/>
                  <a:gd name="T5" fmla="*/ 0 h 50"/>
                  <a:gd name="T6" fmla="*/ 0 w 244"/>
                  <a:gd name="T7" fmla="*/ 962 h 50"/>
                  <a:gd name="T8" fmla="*/ 40 w 244"/>
                  <a:gd name="T9" fmla="*/ 962 h 50"/>
                  <a:gd name="T10" fmla="*/ 40 w 244"/>
                  <a:gd name="T11" fmla="*/ 962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0"/>
                  <a:gd name="T20" fmla="*/ 244 w 244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0">
                    <a:moveTo>
                      <a:pt x="244" y="50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244" y="5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50" name="Freeform 226"/>
              <p:cNvSpPr>
                <a:spLocks/>
              </p:cNvSpPr>
              <p:nvPr/>
            </p:nvSpPr>
            <p:spPr bwMode="auto">
              <a:xfrm>
                <a:off x="4184" y="1448"/>
                <a:ext cx="238" cy="53"/>
              </a:xfrm>
              <a:custGeom>
                <a:avLst/>
                <a:gdLst>
                  <a:gd name="T0" fmla="*/ 40 w 244"/>
                  <a:gd name="T1" fmla="*/ 962 h 50"/>
                  <a:gd name="T2" fmla="*/ 40 w 244"/>
                  <a:gd name="T3" fmla="*/ 0 h 50"/>
                  <a:gd name="T4" fmla="*/ 0 w 244"/>
                  <a:gd name="T5" fmla="*/ 0 h 50"/>
                  <a:gd name="T6" fmla="*/ 0 w 244"/>
                  <a:gd name="T7" fmla="*/ 962 h 50"/>
                  <a:gd name="T8" fmla="*/ 40 w 244"/>
                  <a:gd name="T9" fmla="*/ 962 h 50"/>
                  <a:gd name="T10" fmla="*/ 40 w 244"/>
                  <a:gd name="T11" fmla="*/ 962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0"/>
                  <a:gd name="T20" fmla="*/ 244 w 244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0">
                    <a:moveTo>
                      <a:pt x="244" y="50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244" y="50"/>
                    </a:lnTo>
                    <a:close/>
                  </a:path>
                </a:pathLst>
              </a:custGeom>
              <a:solidFill>
                <a:srgbClr val="409D2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51" name="Freeform 227"/>
              <p:cNvSpPr>
                <a:spLocks/>
              </p:cNvSpPr>
              <p:nvPr/>
            </p:nvSpPr>
            <p:spPr bwMode="auto">
              <a:xfrm>
                <a:off x="4184" y="1339"/>
                <a:ext cx="238" cy="162"/>
              </a:xfrm>
              <a:custGeom>
                <a:avLst/>
                <a:gdLst>
                  <a:gd name="T0" fmla="*/ 40 w 244"/>
                  <a:gd name="T1" fmla="*/ 1704 h 156"/>
                  <a:gd name="T2" fmla="*/ 40 w 244"/>
                  <a:gd name="T3" fmla="*/ 0 h 156"/>
                  <a:gd name="T4" fmla="*/ 0 w 244"/>
                  <a:gd name="T5" fmla="*/ 0 h 156"/>
                  <a:gd name="T6" fmla="*/ 0 w 244"/>
                  <a:gd name="T7" fmla="*/ 1704 h 156"/>
                  <a:gd name="T8" fmla="*/ 40 w 244"/>
                  <a:gd name="T9" fmla="*/ 1704 h 156"/>
                  <a:gd name="T10" fmla="*/ 40 w 244"/>
                  <a:gd name="T11" fmla="*/ 1704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</p:grpSp>
        <p:grpSp>
          <p:nvGrpSpPr>
            <p:cNvPr id="32" name="Group 38"/>
            <p:cNvGrpSpPr>
              <a:grpSpLocks/>
            </p:cNvGrpSpPr>
            <p:nvPr userDrawn="1"/>
          </p:nvGrpSpPr>
          <p:grpSpPr bwMode="auto">
            <a:xfrm>
              <a:off x="1217956" y="5092835"/>
              <a:ext cx="164978" cy="104922"/>
              <a:chOff x="528" y="1773"/>
              <a:chExt cx="246" cy="156"/>
            </a:xfrm>
          </p:grpSpPr>
          <p:sp>
            <p:nvSpPr>
              <p:cNvPr id="44" name="Freeform 248"/>
              <p:cNvSpPr>
                <a:spLocks/>
              </p:cNvSpPr>
              <p:nvPr/>
            </p:nvSpPr>
            <p:spPr bwMode="auto">
              <a:xfrm>
                <a:off x="528" y="1773"/>
                <a:ext cx="246" cy="156"/>
              </a:xfrm>
              <a:custGeom>
                <a:avLst/>
                <a:gdLst>
                  <a:gd name="T0" fmla="*/ 445 w 244"/>
                  <a:gd name="T1" fmla="*/ 61 h 157"/>
                  <a:gd name="T2" fmla="*/ 445 w 244"/>
                  <a:gd name="T3" fmla="*/ 0 h 157"/>
                  <a:gd name="T4" fmla="*/ 0 w 244"/>
                  <a:gd name="T5" fmla="*/ 0 h 157"/>
                  <a:gd name="T6" fmla="*/ 0 w 244"/>
                  <a:gd name="T7" fmla="*/ 61 h 157"/>
                  <a:gd name="T8" fmla="*/ 445 w 244"/>
                  <a:gd name="T9" fmla="*/ 61 h 157"/>
                  <a:gd name="T10" fmla="*/ 445 w 244"/>
                  <a:gd name="T11" fmla="*/ 61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7"/>
                  <a:gd name="T20" fmla="*/ 244 w 244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7">
                    <a:moveTo>
                      <a:pt x="244" y="157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4" y="15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45" name="Freeform 249"/>
              <p:cNvSpPr>
                <a:spLocks/>
              </p:cNvSpPr>
              <p:nvPr/>
            </p:nvSpPr>
            <p:spPr bwMode="auto">
              <a:xfrm>
                <a:off x="528" y="1850"/>
                <a:ext cx="246" cy="79"/>
              </a:xfrm>
              <a:custGeom>
                <a:avLst/>
                <a:gdLst>
                  <a:gd name="T0" fmla="*/ 2929 w 238"/>
                  <a:gd name="T1" fmla="*/ 39 h 79"/>
                  <a:gd name="T2" fmla="*/ 2929 w 238"/>
                  <a:gd name="T3" fmla="*/ 0 h 79"/>
                  <a:gd name="T4" fmla="*/ 0 w 238"/>
                  <a:gd name="T5" fmla="*/ 0 h 79"/>
                  <a:gd name="T6" fmla="*/ 0 w 238"/>
                  <a:gd name="T7" fmla="*/ 39 h 79"/>
                  <a:gd name="T8" fmla="*/ 2929 w 238"/>
                  <a:gd name="T9" fmla="*/ 39 h 79"/>
                  <a:gd name="T10" fmla="*/ 2929 w 238"/>
                  <a:gd name="T11" fmla="*/ 39 h 7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8"/>
                  <a:gd name="T19" fmla="*/ 0 h 79"/>
                  <a:gd name="T20" fmla="*/ 238 w 238"/>
                  <a:gd name="T21" fmla="*/ 79 h 7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8" h="79">
                    <a:moveTo>
                      <a:pt x="238" y="79"/>
                    </a:moveTo>
                    <a:lnTo>
                      <a:pt x="238" y="0"/>
                    </a:lnTo>
                    <a:lnTo>
                      <a:pt x="0" y="0"/>
                    </a:lnTo>
                    <a:lnTo>
                      <a:pt x="0" y="79"/>
                    </a:lnTo>
                    <a:lnTo>
                      <a:pt x="238" y="79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46" name="Freeform 250"/>
              <p:cNvSpPr>
                <a:spLocks/>
              </p:cNvSpPr>
              <p:nvPr/>
            </p:nvSpPr>
            <p:spPr bwMode="auto">
              <a:xfrm>
                <a:off x="528" y="1773"/>
                <a:ext cx="120" cy="156"/>
              </a:xfrm>
              <a:custGeom>
                <a:avLst/>
                <a:gdLst>
                  <a:gd name="T0" fmla="*/ 0 w 119"/>
                  <a:gd name="T1" fmla="*/ 0 h 157"/>
                  <a:gd name="T2" fmla="*/ 0 w 119"/>
                  <a:gd name="T3" fmla="*/ 61 h 157"/>
                  <a:gd name="T4" fmla="*/ 211 w 119"/>
                  <a:gd name="T5" fmla="*/ 39 h 157"/>
                  <a:gd name="T6" fmla="*/ 0 w 119"/>
                  <a:gd name="T7" fmla="*/ 0 h 157"/>
                  <a:gd name="T8" fmla="*/ 0 w 119"/>
                  <a:gd name="T9" fmla="*/ 0 h 15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9"/>
                  <a:gd name="T16" fmla="*/ 0 h 157"/>
                  <a:gd name="T17" fmla="*/ 119 w 119"/>
                  <a:gd name="T18" fmla="*/ 157 h 15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9" h="157">
                    <a:moveTo>
                      <a:pt x="0" y="0"/>
                    </a:moveTo>
                    <a:lnTo>
                      <a:pt x="0" y="157"/>
                    </a:lnTo>
                    <a:lnTo>
                      <a:pt x="119" y="7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A0C8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47" name="Freeform 251"/>
              <p:cNvSpPr>
                <a:spLocks/>
              </p:cNvSpPr>
              <p:nvPr/>
            </p:nvSpPr>
            <p:spPr bwMode="auto">
              <a:xfrm>
                <a:off x="528" y="1773"/>
                <a:ext cx="246" cy="156"/>
              </a:xfrm>
              <a:custGeom>
                <a:avLst/>
                <a:gdLst>
                  <a:gd name="T0" fmla="*/ 445 w 244"/>
                  <a:gd name="T1" fmla="*/ 61 h 157"/>
                  <a:gd name="T2" fmla="*/ 445 w 244"/>
                  <a:gd name="T3" fmla="*/ 0 h 157"/>
                  <a:gd name="T4" fmla="*/ 0 w 244"/>
                  <a:gd name="T5" fmla="*/ 0 h 157"/>
                  <a:gd name="T6" fmla="*/ 0 w 244"/>
                  <a:gd name="T7" fmla="*/ 61 h 157"/>
                  <a:gd name="T8" fmla="*/ 445 w 244"/>
                  <a:gd name="T9" fmla="*/ 61 h 157"/>
                  <a:gd name="T10" fmla="*/ 445 w 244"/>
                  <a:gd name="T11" fmla="*/ 61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7"/>
                  <a:gd name="T20" fmla="*/ 244 w 244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7">
                    <a:moveTo>
                      <a:pt x="244" y="157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4" y="15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</p:grpSp>
        <p:grpSp>
          <p:nvGrpSpPr>
            <p:cNvPr id="33" name="Group 253"/>
            <p:cNvGrpSpPr>
              <a:grpSpLocks/>
            </p:cNvGrpSpPr>
            <p:nvPr userDrawn="1"/>
          </p:nvGrpSpPr>
          <p:grpSpPr bwMode="auto">
            <a:xfrm>
              <a:off x="793347" y="5092835"/>
              <a:ext cx="163271" cy="105273"/>
              <a:chOff x="528" y="1164"/>
              <a:chExt cx="237" cy="157"/>
            </a:xfrm>
          </p:grpSpPr>
          <p:sp>
            <p:nvSpPr>
              <p:cNvPr id="40" name="Rectangle 254"/>
              <p:cNvSpPr>
                <a:spLocks noChangeArrowheads="1"/>
              </p:cNvSpPr>
              <p:nvPr/>
            </p:nvSpPr>
            <p:spPr bwMode="auto">
              <a:xfrm>
                <a:off x="528" y="1164"/>
                <a:ext cx="237" cy="156"/>
              </a:xfrm>
              <a:prstGeom prst="rect">
                <a:avLst/>
              </a:prstGeom>
              <a:noFill/>
              <a:ln w="31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  <a:defRPr/>
                </a:pPr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1" name="Rectangle 255"/>
              <p:cNvSpPr>
                <a:spLocks noChangeArrowheads="1"/>
              </p:cNvSpPr>
              <p:nvPr/>
            </p:nvSpPr>
            <p:spPr bwMode="auto">
              <a:xfrm>
                <a:off x="528" y="1164"/>
                <a:ext cx="237" cy="53"/>
              </a:xfrm>
              <a:prstGeom prst="rect">
                <a:avLst/>
              </a:prstGeom>
              <a:solidFill>
                <a:srgbClr val="FFFFFF"/>
              </a:solidFill>
              <a:ln w="31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  <a:defRPr/>
                </a:pPr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2" name="Rectangle 256"/>
              <p:cNvSpPr>
                <a:spLocks noChangeArrowheads="1"/>
              </p:cNvSpPr>
              <p:nvPr/>
            </p:nvSpPr>
            <p:spPr bwMode="auto">
              <a:xfrm>
                <a:off x="528" y="1217"/>
                <a:ext cx="237" cy="55"/>
              </a:xfrm>
              <a:prstGeom prst="rect">
                <a:avLst/>
              </a:prstGeom>
              <a:solidFill>
                <a:srgbClr val="00FF00"/>
              </a:solidFill>
              <a:ln w="3175">
                <a:solidFill>
                  <a:schemeClr val="tx1">
                    <a:lumMod val="50000"/>
                  </a:schemeClr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  <a:defRPr/>
                </a:pPr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3" name="Rectangle 257"/>
              <p:cNvSpPr>
                <a:spLocks noChangeArrowheads="1"/>
              </p:cNvSpPr>
              <p:nvPr/>
            </p:nvSpPr>
            <p:spPr bwMode="auto">
              <a:xfrm>
                <a:off x="528" y="1266"/>
                <a:ext cx="237" cy="55"/>
              </a:xfrm>
              <a:prstGeom prst="rect">
                <a:avLst/>
              </a:prstGeom>
              <a:solidFill>
                <a:srgbClr val="FF0000"/>
              </a:solidFill>
              <a:ln w="317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  <a:defRPr/>
                </a:pPr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</p:grpSp>
        <p:pic>
          <p:nvPicPr>
            <p:cNvPr id="34" name="Picture 268"/>
            <p:cNvPicPr>
              <a:picLocks noChangeAspect="1" noChangeArrowheads="1"/>
            </p:cNvPicPr>
            <p:nvPr userDrawn="1"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2914951" y="5092835"/>
              <a:ext cx="167015" cy="1093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5" name="Group 242"/>
            <p:cNvGrpSpPr>
              <a:grpSpLocks/>
            </p:cNvGrpSpPr>
            <p:nvPr userDrawn="1"/>
          </p:nvGrpSpPr>
          <p:grpSpPr bwMode="auto">
            <a:xfrm>
              <a:off x="1642783" y="5092835"/>
              <a:ext cx="163293" cy="104605"/>
              <a:chOff x="5555" y="2058"/>
              <a:chExt cx="245" cy="157"/>
            </a:xfrm>
          </p:grpSpPr>
          <p:sp>
            <p:nvSpPr>
              <p:cNvPr id="36" name="Freeform 243"/>
              <p:cNvSpPr>
                <a:spLocks/>
              </p:cNvSpPr>
              <p:nvPr/>
            </p:nvSpPr>
            <p:spPr bwMode="auto">
              <a:xfrm>
                <a:off x="5555" y="2058"/>
                <a:ext cx="245" cy="157"/>
              </a:xfrm>
              <a:custGeom>
                <a:avLst/>
                <a:gdLst>
                  <a:gd name="T0" fmla="*/ 0 w 244"/>
                  <a:gd name="T1" fmla="*/ 0 h 156"/>
                  <a:gd name="T2" fmla="*/ 0 w 244"/>
                  <a:gd name="T3" fmla="*/ 404 h 156"/>
                  <a:gd name="T4" fmla="*/ 445 w 244"/>
                  <a:gd name="T5" fmla="*/ 404 h 156"/>
                  <a:gd name="T6" fmla="*/ 445 w 244"/>
                  <a:gd name="T7" fmla="*/ 0 h 156"/>
                  <a:gd name="T8" fmla="*/ 0 w 244"/>
                  <a:gd name="T9" fmla="*/ 0 h 156"/>
                  <a:gd name="T10" fmla="*/ 0 w 244"/>
                  <a:gd name="T11" fmla="*/ 0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0" y="0"/>
                    </a:moveTo>
                    <a:lnTo>
                      <a:pt x="0" y="156"/>
                    </a:lnTo>
                    <a:lnTo>
                      <a:pt x="244" y="156"/>
                    </a:lnTo>
                    <a:lnTo>
                      <a:pt x="24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37" name="Freeform 244"/>
              <p:cNvSpPr>
                <a:spLocks/>
              </p:cNvSpPr>
              <p:nvPr/>
            </p:nvSpPr>
            <p:spPr bwMode="auto">
              <a:xfrm>
                <a:off x="5555" y="2162"/>
                <a:ext cx="245" cy="53"/>
              </a:xfrm>
              <a:custGeom>
                <a:avLst/>
                <a:gdLst>
                  <a:gd name="T0" fmla="*/ 0 w 244"/>
                  <a:gd name="T1" fmla="*/ 0 h 45"/>
                  <a:gd name="T2" fmla="*/ 0 w 244"/>
                  <a:gd name="T3" fmla="*/ 47398160 h 45"/>
                  <a:gd name="T4" fmla="*/ 445 w 244"/>
                  <a:gd name="T5" fmla="*/ 47398160 h 45"/>
                  <a:gd name="T6" fmla="*/ 445 w 244"/>
                  <a:gd name="T7" fmla="*/ 0 h 45"/>
                  <a:gd name="T8" fmla="*/ 0 w 244"/>
                  <a:gd name="T9" fmla="*/ 0 h 45"/>
                  <a:gd name="T10" fmla="*/ 0 w 244"/>
                  <a:gd name="T11" fmla="*/ 0 h 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45"/>
                  <a:gd name="T20" fmla="*/ 244 w 244"/>
                  <a:gd name="T21" fmla="*/ 45 h 4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45">
                    <a:moveTo>
                      <a:pt x="0" y="0"/>
                    </a:moveTo>
                    <a:lnTo>
                      <a:pt x="0" y="45"/>
                    </a:lnTo>
                    <a:lnTo>
                      <a:pt x="244" y="45"/>
                    </a:lnTo>
                    <a:lnTo>
                      <a:pt x="24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38" name="Freeform 245"/>
              <p:cNvSpPr>
                <a:spLocks/>
              </p:cNvSpPr>
              <p:nvPr/>
            </p:nvSpPr>
            <p:spPr bwMode="auto">
              <a:xfrm>
                <a:off x="5555" y="2060"/>
                <a:ext cx="245" cy="55"/>
              </a:xfrm>
              <a:custGeom>
                <a:avLst/>
                <a:gdLst>
                  <a:gd name="T0" fmla="*/ 0 w 244"/>
                  <a:gd name="T1" fmla="*/ 0 h 50"/>
                  <a:gd name="T2" fmla="*/ 0 w 244"/>
                  <a:gd name="T3" fmla="*/ 17379 h 50"/>
                  <a:gd name="T4" fmla="*/ 445 w 244"/>
                  <a:gd name="T5" fmla="*/ 17379 h 50"/>
                  <a:gd name="T6" fmla="*/ 445 w 244"/>
                  <a:gd name="T7" fmla="*/ 0 h 50"/>
                  <a:gd name="T8" fmla="*/ 0 w 244"/>
                  <a:gd name="T9" fmla="*/ 0 h 50"/>
                  <a:gd name="T10" fmla="*/ 0 w 244"/>
                  <a:gd name="T11" fmla="*/ 0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0"/>
                  <a:gd name="T20" fmla="*/ 244 w 244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0">
                    <a:moveTo>
                      <a:pt x="0" y="0"/>
                    </a:moveTo>
                    <a:lnTo>
                      <a:pt x="0" y="50"/>
                    </a:lnTo>
                    <a:lnTo>
                      <a:pt x="244" y="50"/>
                    </a:lnTo>
                    <a:lnTo>
                      <a:pt x="24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39" name="Freeform 246"/>
              <p:cNvSpPr>
                <a:spLocks/>
              </p:cNvSpPr>
              <p:nvPr/>
            </p:nvSpPr>
            <p:spPr bwMode="auto">
              <a:xfrm>
                <a:off x="5555" y="2058"/>
                <a:ext cx="245" cy="157"/>
              </a:xfrm>
              <a:custGeom>
                <a:avLst/>
                <a:gdLst>
                  <a:gd name="T0" fmla="*/ 445 w 244"/>
                  <a:gd name="T1" fmla="*/ 404 h 156"/>
                  <a:gd name="T2" fmla="*/ 445 w 244"/>
                  <a:gd name="T3" fmla="*/ 0 h 156"/>
                  <a:gd name="T4" fmla="*/ 0 w 244"/>
                  <a:gd name="T5" fmla="*/ 0 h 156"/>
                  <a:gd name="T6" fmla="*/ 0 w 244"/>
                  <a:gd name="T7" fmla="*/ 404 h 156"/>
                  <a:gd name="T8" fmla="*/ 445 w 244"/>
                  <a:gd name="T9" fmla="*/ 404 h 156"/>
                  <a:gd name="T10" fmla="*/ 445 w 244"/>
                  <a:gd name="T11" fmla="*/ 404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</p:grpSp>
      </p:grpSp>
      <p:sp>
        <p:nvSpPr>
          <p:cNvPr id="247" name="Rectangle 246"/>
          <p:cNvSpPr/>
          <p:nvPr userDrawn="1"/>
        </p:nvSpPr>
        <p:spPr bwMode="auto">
          <a:xfrm>
            <a:off x="8817935" y="6598211"/>
            <a:ext cx="921488" cy="24454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245" name="Rectangle 244"/>
          <p:cNvSpPr/>
          <p:nvPr userDrawn="1"/>
        </p:nvSpPr>
        <p:spPr bwMode="auto">
          <a:xfrm>
            <a:off x="111148" y="6613451"/>
            <a:ext cx="353547" cy="24454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221972" cy="854075"/>
          </a:xfrm>
        </p:spPr>
        <p:txBody>
          <a:bodyPr/>
          <a:lstStyle>
            <a:lvl1pPr marL="180000">
              <a:defRPr/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 marL="252000" indent="-252000">
              <a:spcBef>
                <a:spcPts val="0"/>
              </a:spcBef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278679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 smtClean="0"/>
          </a:p>
        </p:txBody>
      </p:sp>
      <p:sp>
        <p:nvSpPr>
          <p:cNvPr id="29700" name="Rectangle 58"/>
          <p:cNvSpPr>
            <a:spLocks noGrp="1" noChangeArrowheads="1"/>
          </p:cNvSpPr>
          <p:nvPr>
            <p:ph type="body" idx="1"/>
          </p:nvPr>
        </p:nvSpPr>
        <p:spPr bwMode="auto">
          <a:xfrm>
            <a:off x="266700" y="992188"/>
            <a:ext cx="9447213" cy="539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pic>
        <p:nvPicPr>
          <p:cNvPr id="29701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891588" y="6624000"/>
            <a:ext cx="808037" cy="14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61" title="[DM_E_CONFID]"/>
          <p:cNvSpPr>
            <a:spLocks noChangeArrowheads="1"/>
          </p:cNvSpPr>
          <p:nvPr userDrawn="1"/>
        </p:nvSpPr>
        <p:spPr bwMode="auto">
          <a:xfrm>
            <a:off x="3848101" y="6624000"/>
            <a:ext cx="2529839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 eaLnBrk="0" hangingPunct="0">
              <a:defRPr/>
            </a:pPr>
            <a:endParaRPr lang="de-DE" sz="800" b="0" baseline="0" dirty="0">
              <a:solidFill>
                <a:srgbClr val="00B5E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tangle 61" title="[DM_E_DOC_NO], v[DM_E_VER_NO], [DM_E_ISS_DATE]"/>
          <p:cNvSpPr>
            <a:spLocks noChangeArrowheads="1"/>
          </p:cNvSpPr>
          <p:nvPr userDrawn="1"/>
        </p:nvSpPr>
        <p:spPr bwMode="auto">
          <a:xfrm>
            <a:off x="541020" y="6624000"/>
            <a:ext cx="2758440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defRPr/>
            </a:pPr>
            <a:r>
              <a:rPr lang="nl-NL" sz="800" b="0" baseline="0" smtClean="0">
                <a:solidFill>
                  <a:srgbClr val="00B5E2"/>
                </a:solidFill>
                <a:latin typeface="Arial" pitchFamily="34" charset="0"/>
                <a:cs typeface="Arial" pitchFamily="34" charset="0"/>
              </a:rPr>
              <a:t>EUM/RSP/VWG/19/1049991, v1 Draft, 15 January 2019</a:t>
            </a:r>
            <a:endParaRPr lang="de-DE" sz="800" b="0" baseline="0" dirty="0">
              <a:solidFill>
                <a:srgbClr val="00B5E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177190" y="6570139"/>
            <a:ext cx="325730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FF9CC606-8418-49EA-9DB7-3FFD72983DD3}" type="slidenum">
              <a:rPr lang="de-DE" sz="900" b="0" smtClean="0">
                <a:solidFill>
                  <a:srgbClr val="00B5E2"/>
                </a:solidFill>
                <a:latin typeface="Arial" pitchFamily="34" charset="0"/>
                <a:cs typeface="Arial" pitchFamily="34" charset="0"/>
              </a:rPr>
              <a:pPr/>
              <a:t>‹#›</a:t>
            </a:fld>
            <a:endParaRPr lang="en-GB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670" r:id="rId1"/>
    <p:sldLayoutId id="2147487664" r:id="rId2"/>
  </p:sldLayoutIdLst>
  <p:transition/>
  <p:timing>
    <p:tnLst>
      <p:par>
        <p:cTn id="1" dur="indefinite" restart="never" nodeType="tmRoot"/>
      </p:par>
    </p:tnLst>
  </p:timing>
  <p:txStyles>
    <p:titleStyle>
      <a:lvl1pPr marL="1793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34" charset="0"/>
          <a:ea typeface="+mj-ea"/>
          <a:cs typeface="Arial" pitchFamily="34" charset="0"/>
        </a:defRPr>
      </a:lvl1pPr>
      <a:lvl2pPr marL="1793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34" charset="0"/>
          <a:cs typeface="Arial" pitchFamily="34" charset="0"/>
        </a:defRPr>
      </a:lvl2pPr>
      <a:lvl3pPr marL="1793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34" charset="0"/>
          <a:cs typeface="Arial" pitchFamily="34" charset="0"/>
        </a:defRPr>
      </a:lvl3pPr>
      <a:lvl4pPr marL="1793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34" charset="0"/>
          <a:cs typeface="Arial" pitchFamily="34" charset="0"/>
        </a:defRPr>
      </a:lvl4pPr>
      <a:lvl5pPr marL="1793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34" charset="0"/>
          <a:cs typeface="Arial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entury Gothic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entury Gothic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entury Gothic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entury Gothic" pitchFamily="34" charset="0"/>
        </a:defRPr>
      </a:lvl9pPr>
    </p:titleStyle>
    <p:bodyStyle>
      <a:lvl1pPr marL="266700" indent="-2667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3600">
          <a:solidFill>
            <a:schemeClr val="tx2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3200">
          <a:solidFill>
            <a:schemeClr val="tx2"/>
          </a:solidFill>
          <a:latin typeface="Arial" pitchFamily="34" charset="0"/>
          <a:cs typeface="Arial" pitchFamily="34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800">
          <a:solidFill>
            <a:schemeClr val="tx2"/>
          </a:solidFill>
          <a:latin typeface="Arial" pitchFamily="34" charset="0"/>
          <a:cs typeface="Arial" pitchFamily="34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400">
          <a:solidFill>
            <a:schemeClr val="tx2"/>
          </a:solidFill>
          <a:latin typeface="Arial" pitchFamily="34" charset="0"/>
          <a:cs typeface="Arial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0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defRPr sz="2400">
          <a:solidFill>
            <a:schemeClr val="tx2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defRPr sz="2400">
          <a:solidFill>
            <a:schemeClr val="tx2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defRPr sz="2400">
          <a:solidFill>
            <a:schemeClr val="tx2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defRPr sz="2400"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wmf"/><Relationship Id="rId3" Type="http://schemas.openxmlformats.org/officeDocument/2006/relationships/notesSlide" Target="../notesSlides/notesSlide2.xml"/><Relationship Id="rId7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8.wmf"/><Relationship Id="rId11" Type="http://schemas.openxmlformats.org/officeDocument/2006/relationships/image" Target="../media/image10.wmf"/><Relationship Id="rId5" Type="http://schemas.openxmlformats.org/officeDocument/2006/relationships/oleObject" Target="../embeddings/oleObject3.bin"/><Relationship Id="rId10" Type="http://schemas.openxmlformats.org/officeDocument/2006/relationships/oleObject" Target="../embeddings/oleObject5.bin"/><Relationship Id="rId4" Type="http://schemas.openxmlformats.org/officeDocument/2006/relationships/image" Target="../media/image11.png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.bin"/><Relationship Id="rId3" Type="http://schemas.openxmlformats.org/officeDocument/2006/relationships/image" Target="../media/image19.emf"/><Relationship Id="rId7" Type="http://schemas.openxmlformats.org/officeDocument/2006/relationships/image" Target="../media/image17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7.bin"/><Relationship Id="rId5" Type="http://schemas.openxmlformats.org/officeDocument/2006/relationships/image" Target="../media/image16.wmf"/><Relationship Id="rId4" Type="http://schemas.openxmlformats.org/officeDocument/2006/relationships/oleObject" Target="../embeddings/oleObject6.bin"/><Relationship Id="rId9" Type="http://schemas.openxmlformats.org/officeDocument/2006/relationships/image" Target="../media/image18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wmf"/><Relationship Id="rId3" Type="http://schemas.openxmlformats.org/officeDocument/2006/relationships/oleObject" Target="../embeddings/oleObject9.bin"/><Relationship Id="rId7" Type="http://schemas.openxmlformats.org/officeDocument/2006/relationships/oleObject" Target="../embeddings/oleObject11.bin"/><Relationship Id="rId12" Type="http://schemas.openxmlformats.org/officeDocument/2006/relationships/image" Target="../media/image26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3.wmf"/><Relationship Id="rId11" Type="http://schemas.openxmlformats.org/officeDocument/2006/relationships/oleObject" Target="../embeddings/oleObject13.bin"/><Relationship Id="rId5" Type="http://schemas.openxmlformats.org/officeDocument/2006/relationships/oleObject" Target="../embeddings/oleObject10.bin"/><Relationship Id="rId10" Type="http://schemas.openxmlformats.org/officeDocument/2006/relationships/image" Target="../media/image25.wmf"/><Relationship Id="rId4" Type="http://schemas.openxmlformats.org/officeDocument/2006/relationships/image" Target="../media/image22.wmf"/><Relationship Id="rId9" Type="http://schemas.openxmlformats.org/officeDocument/2006/relationships/oleObject" Target="../embeddings/oleObject12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1"/>
          <p:cNvSpPr txBox="1">
            <a:spLocks noChangeArrowheads="1"/>
          </p:cNvSpPr>
          <p:nvPr/>
        </p:nvSpPr>
        <p:spPr>
          <a:xfrm>
            <a:off x="3588115" y="3637302"/>
            <a:ext cx="6114240" cy="1059101"/>
          </a:xfrm>
          <a:prstGeom prst="rect">
            <a:avLst/>
          </a:prstGeom>
        </p:spPr>
        <p:txBody>
          <a:bodyPr anchor="t"/>
          <a:lstStyle>
            <a:lvl1pPr marL="0" indent="0" algn="r">
              <a:lnSpc>
                <a:spcPts val="3400"/>
              </a:lnSpc>
              <a:buNone/>
              <a:defRPr sz="2400" b="0" cap="none" baseline="0">
                <a:solidFill>
                  <a:srgbClr val="00205B"/>
                </a:solidFill>
              </a:defRPr>
            </a:lvl1pPr>
          </a:lstStyle>
          <a:p>
            <a:pPr lvl="0">
              <a:spcBef>
                <a:spcPct val="20000"/>
              </a:spcBef>
              <a:defRPr/>
            </a:pPr>
            <a:r>
              <a:rPr lang="en-US" sz="2000" u="sng" kern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Bertrand Fougnie</a:t>
            </a:r>
            <a:r>
              <a:rPr lang="en-US" sz="2000" kern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lvl="0">
              <a:spcBef>
                <a:spcPct val="20000"/>
              </a:spcBef>
              <a:defRPr/>
            </a:pPr>
            <a:r>
              <a:rPr lang="en-US" sz="2000" kern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or the Cloud</a:t>
            </a:r>
            <a:r>
              <a:rPr kumimoji="0" lang="en-US" sz="2000" b="0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&amp; Aerosol Team</a:t>
            </a:r>
          </a:p>
          <a:p>
            <a:pPr lvl="0">
              <a:spcBef>
                <a:spcPct val="20000"/>
              </a:spcBef>
              <a:defRPr/>
            </a:pPr>
            <a:r>
              <a:rPr lang="en-US" sz="2000" kern="0" baseline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Remote Sensing &amp; Products Division</a:t>
            </a:r>
            <a:endParaRPr kumimoji="0" lang="en-GB" sz="2000" b="0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 title="[DM_DOCNAME]"/>
          <p:cNvSpPr txBox="1"/>
          <p:nvPr/>
        </p:nvSpPr>
        <p:spPr>
          <a:xfrm>
            <a:off x="435094" y="1569379"/>
            <a:ext cx="9126584" cy="1980000"/>
          </a:xfrm>
          <a:prstGeom prst="rect">
            <a:avLst/>
          </a:prstGeom>
          <a:noFill/>
        </p:spPr>
        <p:txBody>
          <a:bodyPr wrap="square" rtlCol="0" anchor="b" anchorCtr="0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3200" kern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Aerosol Information from the 3MI </a:t>
            </a:r>
            <a:r>
              <a:rPr lang="en-GB" sz="3200" kern="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polarimeter</a:t>
            </a:r>
            <a:endParaRPr lang="en-GB" sz="3200" kern="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sz="3200" kern="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320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			and EPS-SG sensors</a:t>
            </a:r>
            <a:endParaRPr lang="en-GB" sz="2800" kern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1800" kern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-78827"/>
            <a:ext cx="9221972" cy="854075"/>
          </a:xfrm>
        </p:spPr>
        <p:txBody>
          <a:bodyPr/>
          <a:lstStyle/>
          <a:p>
            <a:r>
              <a:rPr lang="en-GB" dirty="0" smtClean="0"/>
              <a:t>Conclusion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66700" y="1157552"/>
            <a:ext cx="9447213" cy="5400903"/>
          </a:xfrm>
        </p:spPr>
        <p:txBody>
          <a:bodyPr>
            <a:normAutofit/>
          </a:bodyPr>
          <a:lstStyle/>
          <a:p>
            <a:endParaRPr lang="en-GB" sz="2200" dirty="0" smtClean="0"/>
          </a:p>
          <a:p>
            <a:r>
              <a:rPr lang="en-GB" sz="2200" dirty="0" smtClean="0"/>
              <a:t>The </a:t>
            </a:r>
            <a:r>
              <a:rPr lang="en-GB" sz="2200" dirty="0" err="1" smtClean="0"/>
              <a:t>polarimeter</a:t>
            </a:r>
            <a:r>
              <a:rPr lang="en-GB" sz="2200" dirty="0" smtClean="0"/>
              <a:t> 3MI will provide spectral, bidirectional and polarised measurements allowing the provision of aerosol characterisation in a long-term operational framework </a:t>
            </a:r>
          </a:p>
          <a:p>
            <a:endParaRPr lang="en-GB" sz="2200" dirty="0" smtClean="0"/>
          </a:p>
          <a:p>
            <a:endParaRPr lang="en-GB" sz="2200" dirty="0"/>
          </a:p>
          <a:p>
            <a:r>
              <a:rPr lang="en-GB" sz="2200" dirty="0" smtClean="0"/>
              <a:t>Combining the sensors from the EPS-SG platform, the MAP synergistic product will also greatly contribute to the aerosol characterisation by extending the performance and the number of retrieved </a:t>
            </a:r>
            <a:r>
              <a:rPr lang="en-GB" sz="2200" dirty="0" smtClean="0"/>
              <a:t>parameters</a:t>
            </a:r>
          </a:p>
          <a:p>
            <a:endParaRPr lang="en-GB" sz="2200" dirty="0" smtClean="0"/>
          </a:p>
          <a:p>
            <a:endParaRPr lang="en-GB" sz="2200" dirty="0"/>
          </a:p>
          <a:p>
            <a:r>
              <a:rPr lang="en-GB" sz="2200" dirty="0" smtClean="0"/>
              <a:t>These aerosol characterisation will support the Air Quality monitoring at the Global and Regional scale.</a:t>
            </a:r>
            <a:endParaRPr lang="en-GB" sz="2200" dirty="0" smtClean="0"/>
          </a:p>
        </p:txBody>
      </p:sp>
    </p:spTree>
    <p:extLst>
      <p:ext uri="{BB962C8B-B14F-4D97-AF65-F5344CB8AC3E}">
        <p14:creationId xmlns:p14="http://schemas.microsoft.com/office/powerpoint/2010/main" val="233768899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66700" y="984126"/>
            <a:ext cx="9447213" cy="5054366"/>
          </a:xfrm>
        </p:spPr>
        <p:txBody>
          <a:bodyPr>
            <a:normAutofit/>
          </a:bodyPr>
          <a:lstStyle/>
          <a:p>
            <a:pPr algn="ctr"/>
            <a:endParaRPr lang="en-GB" sz="3200" dirty="0"/>
          </a:p>
          <a:p>
            <a:pPr algn="ctr"/>
            <a:endParaRPr lang="en-GB" sz="3200" dirty="0" smtClean="0"/>
          </a:p>
          <a:p>
            <a:pPr algn="ctr"/>
            <a:endParaRPr lang="en-GB" sz="3200" dirty="0"/>
          </a:p>
          <a:p>
            <a:pPr algn="ctr"/>
            <a:endParaRPr lang="en-GB" sz="3200" dirty="0" smtClean="0"/>
          </a:p>
          <a:p>
            <a:pPr marL="0" indent="0" algn="ctr">
              <a:buNone/>
            </a:pPr>
            <a:r>
              <a:rPr lang="en-GB" sz="3200" dirty="0" smtClean="0"/>
              <a:t>Thank you for your attention</a:t>
            </a:r>
            <a:endParaRPr lang="en-GB" sz="2400" dirty="0" smtClean="0"/>
          </a:p>
        </p:txBody>
      </p:sp>
    </p:spTree>
    <p:extLst>
      <p:ext uri="{BB962C8B-B14F-4D97-AF65-F5344CB8AC3E}">
        <p14:creationId xmlns:p14="http://schemas.microsoft.com/office/powerpoint/2010/main" val="388755430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/>
          <a:srcRect l="6654" t="15627" r="599"/>
          <a:stretch/>
        </p:blipFill>
        <p:spPr>
          <a:xfrm>
            <a:off x="194325" y="1948163"/>
            <a:ext cx="4935363" cy="2917170"/>
          </a:xfrm>
          <a:prstGeom prst="rect">
            <a:avLst/>
          </a:prstGeom>
        </p:spPr>
      </p:pic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05775964"/>
              </p:ext>
            </p:extLst>
          </p:nvPr>
        </p:nvGraphicFramePr>
        <p:xfrm>
          <a:off x="5621053" y="1103290"/>
          <a:ext cx="4151535" cy="24988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192" r:id="rId5" imgW="6962760" imgH="4191120" progId="">
                  <p:embed/>
                </p:oleObj>
              </mc:Choice>
              <mc:Fallback>
                <p:oleObj r:id="rId5" imgW="6962760" imgH="4191120" progId="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621053" y="1103290"/>
                        <a:ext cx="4151535" cy="249887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/>
              <a:t>What’s the challenge ?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979880" y="918354"/>
            <a:ext cx="39988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aerosol optical properties</a:t>
            </a:r>
            <a:endParaRPr lang="en-GB" sz="2400" dirty="0">
              <a:solidFill>
                <a:schemeClr val="tx2">
                  <a:lumMod val="60000"/>
                  <a:lumOff val="4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947007" y="923324"/>
            <a:ext cx="1754326" cy="21544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400" b="0" dirty="0" smtClean="0">
                <a:solidFill>
                  <a:schemeClr val="tx1"/>
                </a:solidFill>
              </a:rPr>
              <a:t>Phase function 865nm</a:t>
            </a:r>
            <a:endParaRPr lang="en-GB" sz="1400" b="0" dirty="0">
              <a:solidFill>
                <a:schemeClr val="tx1"/>
              </a:solidFill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10739161"/>
              </p:ext>
            </p:extLst>
          </p:nvPr>
        </p:nvGraphicFramePr>
        <p:xfrm>
          <a:off x="6423922" y="2807765"/>
          <a:ext cx="770515" cy="8900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193" r:id="rId7" imgW="1781280" imgH="2057400" progId="">
                  <p:embed/>
                </p:oleObj>
              </mc:Choice>
              <mc:Fallback>
                <p:oleObj r:id="rId7" imgW="1781280" imgH="2057400" progId="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423922" y="2807765"/>
                        <a:ext cx="770515" cy="89000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2" name="Content Placeholder 4"/>
          <p:cNvPicPr>
            <a:picLocks noGrp="1" noChangeAspect="1"/>
          </p:cNvPicPr>
          <p:nvPr>
            <p:ph idx="1"/>
          </p:nvPr>
        </p:nvPicPr>
        <p:blipFill>
          <a:blip r:embed="rId9"/>
          <a:stretch>
            <a:fillRect/>
          </a:stretch>
        </p:blipFill>
        <p:spPr>
          <a:xfrm>
            <a:off x="4151038" y="1628928"/>
            <a:ext cx="839607" cy="1136208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251806" y="1643613"/>
            <a:ext cx="3163462" cy="21544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400" b="0" dirty="0" smtClean="0">
                <a:solidFill>
                  <a:schemeClr val="tx1"/>
                </a:solidFill>
              </a:rPr>
              <a:t>Spectral </a:t>
            </a:r>
            <a:r>
              <a:rPr lang="en-GB" sz="1400" b="0" dirty="0">
                <a:solidFill>
                  <a:schemeClr val="tx1"/>
                </a:solidFill>
              </a:rPr>
              <a:t>p</a:t>
            </a:r>
            <a:r>
              <a:rPr lang="en-GB" sz="1400" b="0" dirty="0" smtClean="0">
                <a:solidFill>
                  <a:schemeClr val="tx1"/>
                </a:solidFill>
              </a:rPr>
              <a:t>hase function at 140°</a:t>
            </a:r>
            <a:endParaRPr lang="en-GB" sz="1400" b="0" dirty="0">
              <a:solidFill>
                <a:schemeClr val="tx1"/>
              </a:solidFill>
            </a:endParaRPr>
          </a:p>
        </p:txBody>
      </p:sp>
      <p:graphicFrame>
        <p:nvGraphicFramePr>
          <p:cNvPr id="21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15152665"/>
              </p:ext>
            </p:extLst>
          </p:nvPr>
        </p:nvGraphicFramePr>
        <p:xfrm>
          <a:off x="5668531" y="4066822"/>
          <a:ext cx="4132763" cy="27911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194" r:id="rId10" imgW="6924600" imgH="4676760" progId="">
                  <p:embed/>
                </p:oleObj>
              </mc:Choice>
              <mc:Fallback>
                <p:oleObj r:id="rId10" imgW="6924600" imgH="4676760" progId="">
                  <p:embed/>
                  <p:pic>
                    <p:nvPicPr>
                      <p:cNvPr id="21" name="Object 20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5668531" y="4066822"/>
                        <a:ext cx="4132763" cy="279117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TextBox 23"/>
          <p:cNvSpPr txBox="1"/>
          <p:nvPr/>
        </p:nvSpPr>
        <p:spPr>
          <a:xfrm>
            <a:off x="5947007" y="3851378"/>
            <a:ext cx="2560970" cy="21544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400" b="0" dirty="0" smtClean="0">
                <a:solidFill>
                  <a:schemeClr val="tx1"/>
                </a:solidFill>
              </a:rPr>
              <a:t>Polarized phase function 865nm</a:t>
            </a:r>
            <a:endParaRPr lang="en-GB" sz="1400" b="0" dirty="0">
              <a:solidFill>
                <a:schemeClr val="tx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60485" y="5069467"/>
            <a:ext cx="4870938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à"/>
            </a:pPr>
            <a:r>
              <a:rPr lang="en-GB" sz="20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a</a:t>
            </a:r>
            <a:r>
              <a:rPr lang="en-GB" sz="20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ll depend on :</a:t>
            </a:r>
          </a:p>
          <a:p>
            <a:pPr algn="ctr"/>
            <a:r>
              <a:rPr lang="en-GB" sz="20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Aerosol properties: </a:t>
            </a:r>
            <a:r>
              <a:rPr lang="en-GB" sz="18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type fine/coarse, microphysics, size distribution, shape, absorption…</a:t>
            </a:r>
            <a:endParaRPr lang="en-GB" sz="18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438868" y="1859057"/>
            <a:ext cx="15408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1) Spectral</a:t>
            </a:r>
            <a:endParaRPr lang="en-GB" sz="2400" i="1" dirty="0">
              <a:solidFill>
                <a:schemeClr val="tx2">
                  <a:lumMod val="60000"/>
                  <a:lumOff val="4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406552" y="1226908"/>
            <a:ext cx="19046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2) Directional</a:t>
            </a:r>
            <a:endParaRPr lang="en-GB" sz="2400" i="1" dirty="0">
              <a:solidFill>
                <a:schemeClr val="tx2">
                  <a:lumMod val="60000"/>
                  <a:lumOff val="4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980952" y="4097291"/>
            <a:ext cx="16817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3) Polarised</a:t>
            </a:r>
            <a:endParaRPr lang="en-GB" sz="2400" i="1" dirty="0">
              <a:solidFill>
                <a:schemeClr val="tx2">
                  <a:lumMod val="60000"/>
                  <a:lumOff val="4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980059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/>
              <a:t>Introduction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28107" y="1054119"/>
            <a:ext cx="9447213" cy="5319746"/>
          </a:xfrm>
        </p:spPr>
        <p:txBody>
          <a:bodyPr>
            <a:noAutofit/>
          </a:bodyPr>
          <a:lstStyle/>
          <a:p>
            <a:r>
              <a:rPr lang="en-GB" sz="2000" dirty="0" smtClean="0"/>
              <a:t>The observed TOA signal is a combination of various terms:</a:t>
            </a:r>
          </a:p>
          <a:p>
            <a:pPr lvl="1"/>
            <a:r>
              <a:rPr lang="en-GB" sz="1600" dirty="0" smtClean="0"/>
              <a:t>The spectral variation</a:t>
            </a:r>
          </a:p>
          <a:p>
            <a:pPr lvl="1"/>
            <a:r>
              <a:rPr lang="en-GB" sz="1600" dirty="0" smtClean="0"/>
              <a:t>The bidirectional variation</a:t>
            </a:r>
          </a:p>
          <a:p>
            <a:pPr lvl="1"/>
            <a:r>
              <a:rPr lang="en-GB" sz="1600" dirty="0" smtClean="0"/>
              <a:t>The polarized contribution</a:t>
            </a:r>
          </a:p>
          <a:p>
            <a:pPr marL="0" indent="0">
              <a:buNone/>
            </a:pPr>
            <a:r>
              <a:rPr lang="en-GB" sz="2000" dirty="0" smtClean="0">
                <a:sym typeface="Wingdings" panose="05000000000000000000" pitchFamily="2" charset="2"/>
              </a:rPr>
              <a:t> </a:t>
            </a:r>
            <a:r>
              <a:rPr lang="en-GB" sz="2000" dirty="0" smtClean="0"/>
              <a:t>The measurement is influenced by the aerosol phase function, load and absorption, i.e. aerosol properties (nature, microphysics, size distribution, optical thickness) </a:t>
            </a:r>
          </a:p>
          <a:p>
            <a:endParaRPr lang="en-GB" sz="2000" dirty="0"/>
          </a:p>
          <a:p>
            <a:r>
              <a:rPr lang="en-GB" sz="2000" dirty="0" smtClean="0"/>
              <a:t>A proper aerosol retrieval includes:</a:t>
            </a:r>
          </a:p>
          <a:p>
            <a:pPr lvl="1"/>
            <a:r>
              <a:rPr lang="en-GB" sz="1600" dirty="0" smtClean="0"/>
              <a:t>The analysis of the information content</a:t>
            </a:r>
          </a:p>
          <a:p>
            <a:pPr lvl="1"/>
            <a:r>
              <a:rPr lang="en-GB" sz="1600" dirty="0" smtClean="0"/>
              <a:t>The associated identification of the constraints to be added on the retrieval (if/where needed) </a:t>
            </a:r>
          </a:p>
          <a:p>
            <a:pPr lvl="1"/>
            <a:r>
              <a:rPr lang="en-GB" sz="1600" dirty="0" smtClean="0"/>
              <a:t>The identification of the aerosol parameters to be retrieved and their expected validity range</a:t>
            </a:r>
          </a:p>
          <a:p>
            <a:endParaRPr lang="en-GB" sz="2000" dirty="0" smtClean="0"/>
          </a:p>
          <a:p>
            <a:r>
              <a:rPr lang="en-GB" sz="2000" dirty="0" smtClean="0"/>
              <a:t>The information content analysis (ICA) is crucial:</a:t>
            </a:r>
          </a:p>
          <a:p>
            <a:pPr lvl="1"/>
            <a:r>
              <a:rPr lang="en-GB" sz="1600" dirty="0" smtClean="0"/>
              <a:t>3MI provides: </a:t>
            </a:r>
            <a:r>
              <a:rPr lang="en-GB" sz="1400" dirty="0" smtClean="0"/>
              <a:t>12 bands, 3 polarisations, and 14 views</a:t>
            </a:r>
          </a:p>
          <a:p>
            <a:pPr lvl="1"/>
            <a:r>
              <a:rPr lang="en-GB" sz="1600" dirty="0" smtClean="0"/>
              <a:t>EPS-SG provides in addition: </a:t>
            </a:r>
            <a:r>
              <a:rPr lang="en-GB" sz="1400" dirty="0" smtClean="0"/>
              <a:t>the full spectral range (reflective and thermal) with high-resolution bands and a sub-pixel information</a:t>
            </a:r>
          </a:p>
          <a:p>
            <a:pPr marL="0" indent="0">
              <a:buNone/>
            </a:pPr>
            <a:r>
              <a:rPr lang="en-GB" sz="2000" dirty="0" smtClean="0">
                <a:sym typeface="Wingdings" panose="05000000000000000000" pitchFamily="2" charset="2"/>
              </a:rPr>
              <a:t> </a:t>
            </a:r>
            <a:r>
              <a:rPr lang="en-GB" sz="2000" dirty="0" smtClean="0"/>
              <a:t>3MI and EPS-SG sensors are key-elements for the aerosol retrieval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678362" y="1793994"/>
            <a:ext cx="78899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First order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4288375" y="1617349"/>
                <a:ext cx="540930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GB" sz="1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IE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𝑅</m:t>
                        </m:r>
                      </m:e>
                      <m:sub>
                        <m:r>
                          <a:rPr lang="en-IE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𝑎𝑒𝑟𝑜𝑠𝑜𝑙</m:t>
                        </m:r>
                      </m:sub>
                    </m:sSub>
                    <m:d>
                      <m:dPr>
                        <m:ctrlPr>
                          <a:rPr lang="en-GB" sz="1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IE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𝜆</m:t>
                        </m:r>
                        <m:r>
                          <a:rPr lang="en-IE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, </m:t>
                        </m:r>
                        <m:r>
                          <a:rPr lang="en-IE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𝑣𝑖𝑒𝑤</m:t>
                        </m:r>
                      </m:e>
                    </m:d>
                  </m:oMath>
                </a14:m>
                <a:r>
                  <a:rPr lang="en-GB" sz="1800" b="1" i="1" dirty="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   ~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IE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𝜔</m:t>
                        </m:r>
                      </m:e>
                      <m:sub>
                        <m:r>
                          <a:rPr lang="en-IE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𝑜</m:t>
                        </m:r>
                      </m:sub>
                    </m:sSub>
                    <m:d>
                      <m:dPr>
                        <m:ctrlPr>
                          <a:rPr lang="en-GB" sz="1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IE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𝜆</m:t>
                        </m:r>
                      </m:e>
                    </m:d>
                    <m:r>
                      <a:rPr lang="en-IE" sz="1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 </m:t>
                    </m:r>
                    <m:r>
                      <a:rPr lang="en-IE" sz="1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𝜏</m:t>
                    </m:r>
                    <m:d>
                      <m:dPr>
                        <m:ctrlPr>
                          <a:rPr lang="en-GB" sz="1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IE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𝜆</m:t>
                        </m:r>
                      </m:e>
                    </m:d>
                    <m:r>
                      <a:rPr lang="en-IE" sz="1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. </m:t>
                    </m:r>
                    <m:sSub>
                      <m:sSubPr>
                        <m:ctrlPr>
                          <a:rPr lang="en-GB" sz="1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IE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𝑃</m:t>
                        </m:r>
                      </m:e>
                      <m:sub>
                        <m:r>
                          <a:rPr lang="en-IE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𝑎𝑒𝑟𝑜𝑠𝑜𝑙</m:t>
                        </m:r>
                      </m:sub>
                    </m:sSub>
                    <m:d>
                      <m:dPr>
                        <m:ctrlPr>
                          <a:rPr lang="en-GB" sz="1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IE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𝜆</m:t>
                        </m:r>
                        <m:r>
                          <a:rPr lang="en-IE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, </m:t>
                        </m:r>
                        <m:r>
                          <a:rPr lang="en-IE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𝑣𝑖𝑒𝑤</m:t>
                        </m:r>
                      </m:e>
                    </m:d>
                  </m:oMath>
                </a14:m>
                <a:endParaRPr lang="en-GB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88375" y="1617349"/>
                <a:ext cx="5409301" cy="369332"/>
              </a:xfrm>
              <a:prstGeom prst="rect">
                <a:avLst/>
              </a:prstGeom>
              <a:blipFill>
                <a:blip r:embed="rId3"/>
                <a:stretch>
                  <a:fillRect t="-8197" b="-2459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/>
          <p:cNvSpPr/>
          <p:nvPr/>
        </p:nvSpPr>
        <p:spPr bwMode="auto">
          <a:xfrm>
            <a:off x="6596255" y="1558753"/>
            <a:ext cx="3179065" cy="534673"/>
          </a:xfrm>
          <a:prstGeom prst="rect">
            <a:avLst/>
          </a:prstGeom>
          <a:noFill/>
          <a:ln w="9525" cap="flat" cmpd="sng" algn="ctr">
            <a:solidFill>
              <a:schemeClr val="tx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294095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73" t="9374" r="39882" b="48858"/>
          <a:stretch/>
        </p:blipFill>
        <p:spPr>
          <a:xfrm rot="10800000">
            <a:off x="-299036" y="852614"/>
            <a:ext cx="7826047" cy="59806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EUMETSAT Polar System - Second Generation</a:t>
            </a:r>
            <a:endParaRPr lang="en-GB" dirty="0"/>
          </a:p>
        </p:txBody>
      </p:sp>
      <p:pic>
        <p:nvPicPr>
          <p:cNvPr id="6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0198" y="2473350"/>
            <a:ext cx="2330450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367253" y="5446643"/>
            <a:ext cx="32003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dirty="0" err="1" smtClean="0">
                <a:solidFill>
                  <a:schemeClr val="tx1"/>
                </a:solidFill>
              </a:rPr>
              <a:t>METimage</a:t>
            </a:r>
            <a:r>
              <a:rPr lang="en-GB" sz="1800" dirty="0" smtClean="0">
                <a:solidFill>
                  <a:schemeClr val="tx1"/>
                </a:solidFill>
              </a:rPr>
              <a:t>: </a:t>
            </a:r>
            <a:r>
              <a:rPr lang="en-GB" sz="1200" dirty="0" smtClean="0">
                <a:solidFill>
                  <a:schemeClr val="tx1"/>
                </a:solidFill>
                <a:latin typeface="Arial" pitchFamily="34" charset="0"/>
                <a:ea typeface="Times New Roman"/>
                <a:cs typeface="Arial" pitchFamily="34" charset="0"/>
              </a:rPr>
              <a:t>Visible-Infrared Imager</a:t>
            </a:r>
            <a:endParaRPr lang="en-GB" sz="1200" dirty="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947036" y="4774092"/>
            <a:ext cx="34751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dirty="0" smtClean="0">
                <a:solidFill>
                  <a:schemeClr val="tx1"/>
                </a:solidFill>
              </a:rPr>
              <a:t>Sentinel-5: </a:t>
            </a:r>
            <a:r>
              <a:rPr lang="en-GB" sz="1200" dirty="0" smtClean="0">
                <a:solidFill>
                  <a:schemeClr val="tx1"/>
                </a:solidFill>
                <a:latin typeface="Arial" pitchFamily="34" charset="0"/>
                <a:ea typeface="Times New Roman"/>
                <a:cs typeface="Arial" pitchFamily="34" charset="0"/>
              </a:rPr>
              <a:t>UV-VIS-NIR-SWIR Sounder</a:t>
            </a:r>
            <a:endParaRPr lang="en-GB" sz="1200" dirty="0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950888" y="4088295"/>
            <a:ext cx="24240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dirty="0" smtClean="0">
                <a:solidFill>
                  <a:schemeClr val="tx1"/>
                </a:solidFill>
              </a:rPr>
              <a:t>MWS: </a:t>
            </a:r>
            <a:r>
              <a:rPr lang="en-GB" sz="1200" dirty="0" smtClean="0">
                <a:solidFill>
                  <a:schemeClr val="tx1"/>
                </a:solidFill>
                <a:latin typeface="Arial" pitchFamily="34" charset="0"/>
                <a:ea typeface="Times New Roman"/>
                <a:cs typeface="Arial" pitchFamily="34" charset="0"/>
              </a:rPr>
              <a:t>Microwave Sounder</a:t>
            </a:r>
            <a:r>
              <a:rPr lang="en-GB" sz="1200" dirty="0" smtClean="0">
                <a:solidFill>
                  <a:schemeClr val="tx1"/>
                </a:solidFill>
              </a:rPr>
              <a:t> </a:t>
            </a:r>
            <a:endParaRPr lang="en-GB" sz="1200" dirty="0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0175" y="3922642"/>
            <a:ext cx="150393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1800" dirty="0" smtClean="0">
                <a:solidFill>
                  <a:schemeClr val="tx1"/>
                </a:solidFill>
              </a:rPr>
              <a:t>RO:</a:t>
            </a:r>
          </a:p>
          <a:p>
            <a:pPr algn="r"/>
            <a:r>
              <a:rPr lang="en-GB" sz="1200" dirty="0" smtClean="0">
                <a:solidFill>
                  <a:schemeClr val="tx1"/>
                </a:solidFill>
                <a:latin typeface="Arial" pitchFamily="34" charset="0"/>
                <a:ea typeface="Times New Roman"/>
                <a:cs typeface="Arial" pitchFamily="34" charset="0"/>
              </a:rPr>
              <a:t>Radio Occultation</a:t>
            </a:r>
            <a:endParaRPr lang="en-GB" sz="1200" dirty="0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442915" y="6082747"/>
            <a:ext cx="60459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dirty="0" smtClean="0">
                <a:solidFill>
                  <a:schemeClr val="tx1"/>
                </a:solidFill>
              </a:rPr>
              <a:t>IASI-NG: </a:t>
            </a:r>
            <a:r>
              <a:rPr lang="en-GB" sz="1200" dirty="0" smtClean="0">
                <a:solidFill>
                  <a:schemeClr val="tx1"/>
                </a:solidFill>
                <a:latin typeface="Arial" pitchFamily="34" charset="0"/>
                <a:ea typeface="Times New Roman"/>
                <a:cs typeface="Arial" pitchFamily="34" charset="0"/>
              </a:rPr>
              <a:t>Infrared Atmospheric Sounding Interferometer – New Generation</a:t>
            </a:r>
            <a:endParaRPr lang="en-GB" sz="1200" dirty="0">
              <a:solidFill>
                <a:schemeClr val="tx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941489" y="2872408"/>
            <a:ext cx="210538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dirty="0" smtClean="0">
                <a:solidFill>
                  <a:schemeClr val="tx1"/>
                </a:solidFill>
              </a:rPr>
              <a:t>3MI:</a:t>
            </a:r>
          </a:p>
          <a:p>
            <a:r>
              <a:rPr lang="en-GB" sz="1200" dirty="0" smtClean="0">
                <a:solidFill>
                  <a:schemeClr val="tx1"/>
                </a:solidFill>
                <a:latin typeface="Arial" pitchFamily="34" charset="0"/>
                <a:ea typeface="Times New Roman"/>
                <a:cs typeface="Arial" pitchFamily="34" charset="0"/>
              </a:rPr>
              <a:t>Multi-viewing,</a:t>
            </a:r>
          </a:p>
          <a:p>
            <a:pPr>
              <a:tabLst>
                <a:tab pos="357188" algn="l"/>
              </a:tabLst>
            </a:pPr>
            <a:r>
              <a:rPr lang="en-GB" sz="1200" dirty="0" smtClean="0">
                <a:solidFill>
                  <a:schemeClr val="tx1"/>
                </a:solidFill>
                <a:latin typeface="Arial" pitchFamily="34" charset="0"/>
                <a:ea typeface="Times New Roman"/>
                <a:cs typeface="Arial" pitchFamily="34" charset="0"/>
              </a:rPr>
              <a:t>	-channel,</a:t>
            </a:r>
          </a:p>
          <a:p>
            <a:pPr>
              <a:tabLst>
                <a:tab pos="357188" algn="l"/>
              </a:tabLst>
            </a:pPr>
            <a:r>
              <a:rPr lang="en-GB" sz="1200" dirty="0" smtClean="0">
                <a:solidFill>
                  <a:schemeClr val="tx1"/>
                </a:solidFill>
                <a:latin typeface="Arial" pitchFamily="34" charset="0"/>
                <a:ea typeface="Times New Roman"/>
                <a:cs typeface="Arial" pitchFamily="34" charset="0"/>
              </a:rPr>
              <a:t>	-polarisation Imager</a:t>
            </a:r>
            <a:r>
              <a:rPr lang="en-GB" sz="1200" dirty="0" smtClean="0">
                <a:solidFill>
                  <a:schemeClr val="tx1"/>
                </a:solidFill>
              </a:rPr>
              <a:t> </a:t>
            </a:r>
            <a:endParaRPr lang="en-GB" sz="1200" dirty="0">
              <a:solidFill>
                <a:schemeClr val="tx1"/>
              </a:solidFill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6635248" y="2808956"/>
            <a:ext cx="2675805" cy="1050234"/>
          </a:xfrm>
          <a:prstGeom prst="ellipse">
            <a:avLst/>
          </a:prstGeom>
          <a:solidFill>
            <a:srgbClr val="FF0000">
              <a:alpha val="13000"/>
            </a:srgbClr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 flipH="1">
            <a:off x="146378" y="3182268"/>
            <a:ext cx="21516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 smtClean="0">
                <a:solidFill>
                  <a:schemeClr val="accent4">
                    <a:lumMod val="25000"/>
                    <a:lumOff val="75000"/>
                  </a:schemeClr>
                </a:solidFill>
                <a:latin typeface="Comic Sans MS" panose="030F0702030302020204" pitchFamily="66" charset="0"/>
              </a:rPr>
              <a:t>Metop</a:t>
            </a:r>
            <a:r>
              <a:rPr lang="en-GB" sz="2400" dirty="0" smtClean="0">
                <a:solidFill>
                  <a:schemeClr val="accent4">
                    <a:lumMod val="25000"/>
                    <a:lumOff val="75000"/>
                  </a:schemeClr>
                </a:solidFill>
                <a:latin typeface="Comic Sans MS" panose="030F0702030302020204" pitchFamily="66" charset="0"/>
              </a:rPr>
              <a:t>-SG A</a:t>
            </a:r>
            <a:endParaRPr lang="en-GB" sz="2400" dirty="0">
              <a:solidFill>
                <a:schemeClr val="accent4">
                  <a:lumMod val="25000"/>
                  <a:lumOff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921254" y="914408"/>
            <a:ext cx="27313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800" dirty="0" err="1" smtClean="0">
                <a:solidFill>
                  <a:schemeClr val="tx1"/>
                </a:solidFill>
              </a:rPr>
              <a:t>Metop</a:t>
            </a:r>
            <a:r>
              <a:rPr lang="en-GB" sz="1800" dirty="0" smtClean="0">
                <a:solidFill>
                  <a:schemeClr val="tx1"/>
                </a:solidFill>
              </a:rPr>
              <a:t>-like orbit 9:30</a:t>
            </a:r>
          </a:p>
          <a:p>
            <a:pPr algn="r"/>
            <a:r>
              <a:rPr lang="en-GB" sz="1800" dirty="0" smtClean="0">
                <a:solidFill>
                  <a:schemeClr val="tx1"/>
                </a:solidFill>
              </a:rPr>
              <a:t>Launch Apr-2024</a:t>
            </a:r>
          </a:p>
          <a:p>
            <a:pPr algn="r"/>
            <a:r>
              <a:rPr lang="en-GB" sz="1800" dirty="0" smtClean="0">
                <a:solidFill>
                  <a:schemeClr val="tx1"/>
                </a:solidFill>
              </a:rPr>
              <a:t>25 years of operation</a:t>
            </a:r>
            <a:endParaRPr lang="en-GB" sz="1800" dirty="0">
              <a:solidFill>
                <a:schemeClr val="tx1"/>
              </a:solidFill>
            </a:endParaRPr>
          </a:p>
        </p:txBody>
      </p:sp>
      <p:sp>
        <p:nvSpPr>
          <p:cNvPr id="15" name="Oval 14"/>
          <p:cNvSpPr/>
          <p:nvPr/>
        </p:nvSpPr>
        <p:spPr bwMode="auto">
          <a:xfrm>
            <a:off x="4540119" y="4767108"/>
            <a:ext cx="4419242" cy="442426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18" name="Oval 17"/>
          <p:cNvSpPr/>
          <p:nvPr/>
        </p:nvSpPr>
        <p:spPr bwMode="auto">
          <a:xfrm>
            <a:off x="4138770" y="5357700"/>
            <a:ext cx="3657327" cy="591661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19" name="Oval 18"/>
          <p:cNvSpPr/>
          <p:nvPr/>
        </p:nvSpPr>
        <p:spPr bwMode="auto">
          <a:xfrm>
            <a:off x="2955883" y="6022414"/>
            <a:ext cx="6627732" cy="536647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994002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 flipH="1">
            <a:off x="-38346" y="2859360"/>
            <a:ext cx="3637548" cy="31063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3MI</a:t>
            </a:r>
            <a:r>
              <a:rPr lang="en-GB" dirty="0"/>
              <a:t> </a:t>
            </a:r>
            <a:r>
              <a:rPr lang="en-GB" dirty="0" smtClean="0"/>
              <a:t>on an nutshell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6700" y="992188"/>
            <a:ext cx="9639300" cy="5391150"/>
          </a:xfrm>
        </p:spPr>
        <p:txBody>
          <a:bodyPr>
            <a:normAutofit/>
          </a:bodyPr>
          <a:lstStyle/>
          <a:p>
            <a:pPr marL="342900" indent="-342900">
              <a:defRPr/>
            </a:pPr>
            <a:r>
              <a:rPr lang="en-IE" sz="2400" dirty="0" smtClean="0"/>
              <a:t>The instrument relies on a very simple concept</a:t>
            </a:r>
          </a:p>
          <a:p>
            <a:pPr marL="833850" lvl="1" indent="-342900">
              <a:defRPr/>
            </a:pPr>
            <a:r>
              <a:rPr lang="en-IE" sz="1800" dirty="0" smtClean="0"/>
              <a:t>2 wide field-of-view optics (VISNIR</a:t>
            </a:r>
            <a:r>
              <a:rPr lang="en-IE" sz="1800" dirty="0"/>
              <a:t> </a:t>
            </a:r>
            <a:r>
              <a:rPr lang="en-IE" sz="1800" dirty="0" smtClean="0"/>
              <a:t>+ SWIR)</a:t>
            </a:r>
          </a:p>
          <a:p>
            <a:pPr marL="833850" lvl="1" indent="-342900">
              <a:defRPr/>
            </a:pPr>
            <a:r>
              <a:rPr lang="en-IE" sz="1800" dirty="0" smtClean="0"/>
              <a:t>2D detectors at focal planes (CCD for VISNIR, and CMOS for SWIR)</a:t>
            </a:r>
          </a:p>
          <a:p>
            <a:pPr marL="833850" lvl="1" indent="-342900">
              <a:defRPr/>
            </a:pPr>
            <a:r>
              <a:rPr lang="en-IE" sz="1800" dirty="0" smtClean="0"/>
              <a:t>1 filter wheel </a:t>
            </a:r>
            <a:r>
              <a:rPr lang="en-IE" sz="1800" dirty="0" err="1" smtClean="0"/>
              <a:t>inc.</a:t>
            </a:r>
            <a:r>
              <a:rPr lang="en-IE" sz="1800" dirty="0" smtClean="0"/>
              <a:t> polarizer (12 bands from 410 to 2130nm with I/Q/U)</a:t>
            </a:r>
          </a:p>
          <a:p>
            <a:pPr marL="833850" lvl="1" indent="-342900">
              <a:defRPr/>
            </a:pPr>
            <a:endParaRPr lang="en-GB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77384" y="6129645"/>
            <a:ext cx="43457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solidFill>
                  <a:schemeClr val="tx1"/>
                </a:solidFill>
              </a:rPr>
              <a:t>See Fougnie et al., 2018 in JQSRT APOLO’17</a:t>
            </a:r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321828" y="2895083"/>
            <a:ext cx="29995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>
                <a:solidFill>
                  <a:schemeClr val="tx1"/>
                </a:solidFill>
              </a:rPr>
              <a:t>Multi-view during the overpass</a:t>
            </a:r>
            <a:endParaRPr lang="en-GB" sz="1400" dirty="0">
              <a:solidFill>
                <a:schemeClr val="tx1"/>
              </a:solidFill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70990972"/>
              </p:ext>
            </p:extLst>
          </p:nvPr>
        </p:nvGraphicFramePr>
        <p:xfrm>
          <a:off x="1" y="2859360"/>
          <a:ext cx="1265274" cy="2357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1209" r:id="rId4" imgW="5010120" imgH="933480" progId="">
                  <p:embed/>
                </p:oleObj>
              </mc:Choice>
              <mc:Fallback>
                <p:oleObj r:id="rId4" imgW="5010120" imgH="93348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" y="2859360"/>
                        <a:ext cx="1265274" cy="2357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62279865"/>
              </p:ext>
            </p:extLst>
          </p:nvPr>
        </p:nvGraphicFramePr>
        <p:xfrm>
          <a:off x="3599202" y="3340973"/>
          <a:ext cx="6306798" cy="26993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1210" r:id="rId6" imgW="7210440" imgH="3086280" progId="">
                  <p:embed/>
                </p:oleObj>
              </mc:Choice>
              <mc:Fallback>
                <p:oleObj r:id="rId6" imgW="7210440" imgH="308628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599202" y="3340973"/>
                        <a:ext cx="6306798" cy="269934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46155292"/>
              </p:ext>
            </p:extLst>
          </p:nvPr>
        </p:nvGraphicFramePr>
        <p:xfrm>
          <a:off x="7523310" y="2635639"/>
          <a:ext cx="2382690" cy="9429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1211" r:id="rId8" imgW="3152880" imgH="1247760" progId="">
                  <p:embed/>
                </p:oleObj>
              </mc:Choice>
              <mc:Fallback>
                <p:oleObj r:id="rId8" imgW="3152880" imgH="124776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7523310" y="2635639"/>
                        <a:ext cx="2382690" cy="94299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172195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Aerosol retrieval from 3MI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6749" y="1223299"/>
            <a:ext cx="6194390" cy="2655364"/>
          </a:xfrm>
        </p:spPr>
        <p:txBody>
          <a:bodyPr>
            <a:normAutofit/>
          </a:bodyPr>
          <a:lstStyle/>
          <a:p>
            <a:pPr marL="342900" indent="-342900">
              <a:defRPr/>
            </a:pPr>
            <a:r>
              <a:rPr lang="en-IE" sz="2400" dirty="0" smtClean="0"/>
              <a:t>Large information content:</a:t>
            </a:r>
          </a:p>
          <a:p>
            <a:pPr marL="833850" lvl="1" indent="-342900">
              <a:defRPr/>
            </a:pPr>
            <a:r>
              <a:rPr lang="en-IE" sz="2000" dirty="0" smtClean="0"/>
              <a:t>14 views : from -50° backward to 50° forward</a:t>
            </a:r>
          </a:p>
          <a:p>
            <a:pPr marL="833850" lvl="1" indent="-342900">
              <a:defRPr/>
            </a:pPr>
            <a:r>
              <a:rPr lang="en-IE" sz="2000" dirty="0" smtClean="0"/>
              <a:t>12 spectral bands: from 410 to 2130nm</a:t>
            </a:r>
          </a:p>
          <a:p>
            <a:pPr marL="833850" lvl="1" indent="-342900">
              <a:defRPr/>
            </a:pPr>
            <a:r>
              <a:rPr lang="en-IE" sz="2000" dirty="0" smtClean="0"/>
              <a:t>3 polarisations providing I, Q, and U (except for absorption bands)</a:t>
            </a:r>
          </a:p>
          <a:p>
            <a:pPr marL="833850" lvl="1" indent="-342900">
              <a:buFont typeface="Wingdings" panose="05000000000000000000" pitchFamily="2" charset="2"/>
              <a:buChar char="à"/>
              <a:defRPr/>
            </a:pPr>
            <a:r>
              <a:rPr lang="en-IE" sz="2000" dirty="0" smtClean="0"/>
              <a:t>Potentially 420 information per pixel to feed the </a:t>
            </a:r>
            <a:r>
              <a:rPr lang="en-IE" sz="2000" dirty="0" smtClean="0"/>
              <a:t>retrieval</a:t>
            </a:r>
            <a:endParaRPr lang="en-IE" sz="20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713" y="854075"/>
            <a:ext cx="1894238" cy="18581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712" y="2705801"/>
            <a:ext cx="1894239" cy="1867710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186314" y="4499062"/>
            <a:ext cx="9639300" cy="19871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2500" lnSpcReduction="10000"/>
          </a:bodyPr>
          <a:lstStyle>
            <a:lvl1pPr marL="252000" indent="-252000" algn="l" rtl="0" eaLnBrk="1" fontAlgn="base" hangingPunct="1"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•"/>
              <a:defRPr sz="36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8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+mn-lt"/>
              </a:defRPr>
            </a:lvl9pPr>
          </a:lstStyle>
          <a:p>
            <a:pPr marL="342900" indent="-342900">
              <a:defRPr/>
            </a:pPr>
            <a:r>
              <a:rPr lang="en-IE" sz="2400" b="0" kern="0" dirty="0" smtClean="0"/>
              <a:t>The aerosol retrieval will be based on an optimal simultaneous retrieval of the surface and aerosol </a:t>
            </a:r>
          </a:p>
          <a:p>
            <a:pPr marL="833850" lvl="1" indent="-342900">
              <a:defRPr/>
            </a:pPr>
            <a:r>
              <a:rPr lang="en-IE" sz="2000" b="0" kern="0" dirty="0" smtClean="0"/>
              <a:t>GRASP was adopted to be the best solver for this specific information</a:t>
            </a:r>
          </a:p>
          <a:p>
            <a:pPr marL="833850" lvl="1" indent="-342900">
              <a:defRPr/>
            </a:pPr>
            <a:r>
              <a:rPr lang="en-IE" sz="2000" b="0" kern="0" dirty="0" smtClean="0"/>
              <a:t>Configured to an Operational processor </a:t>
            </a:r>
            <a:r>
              <a:rPr lang="en-IE" sz="1800" b="0" kern="0" dirty="0" smtClean="0"/>
              <a:t>(product available 1:30 after sensing)</a:t>
            </a:r>
            <a:r>
              <a:rPr lang="en-IE" sz="2000" b="0" kern="0" dirty="0" smtClean="0"/>
              <a:t> </a:t>
            </a:r>
          </a:p>
          <a:p>
            <a:pPr marL="833850" lvl="1" indent="-342900">
              <a:defRPr/>
            </a:pPr>
            <a:r>
              <a:rPr lang="en-IE" sz="2000" b="0" kern="0" dirty="0" smtClean="0"/>
              <a:t>The simultaneous retrieval will be adjusted to optimise the performance of the aerosol retrieval</a:t>
            </a:r>
          </a:p>
          <a:p>
            <a:pPr marL="833850" lvl="1" indent="-342900">
              <a:defRPr/>
            </a:pPr>
            <a:endParaRPr lang="en-IE" sz="2000" b="0" kern="0" dirty="0" smtClean="0"/>
          </a:p>
        </p:txBody>
      </p:sp>
    </p:spTree>
    <p:extLst>
      <p:ext uri="{BB962C8B-B14F-4D97-AF65-F5344CB8AC3E}">
        <p14:creationId xmlns:p14="http://schemas.microsoft.com/office/powerpoint/2010/main" val="30143582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Aerosol retrieval from 3MI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6700" y="992187"/>
            <a:ext cx="9639300" cy="5663589"/>
          </a:xfrm>
        </p:spPr>
        <p:txBody>
          <a:bodyPr>
            <a:normAutofit lnSpcReduction="10000"/>
          </a:bodyPr>
          <a:lstStyle/>
          <a:p>
            <a:pPr marL="342900" indent="-342900">
              <a:defRPr/>
            </a:pPr>
            <a:r>
              <a:rPr lang="en-IE" sz="2400" dirty="0" smtClean="0"/>
              <a:t>Multi-directional polarimetry allows distinction of fine &amp; coarse particles and characterization of their properties. As a consequence, the </a:t>
            </a:r>
            <a:r>
              <a:rPr lang="en-IE" sz="2400" dirty="0" smtClean="0"/>
              <a:t>following aerosol </a:t>
            </a:r>
            <a:r>
              <a:rPr lang="en-IE" sz="2400" dirty="0" smtClean="0"/>
              <a:t>properties can be addressed:</a:t>
            </a:r>
            <a:endParaRPr lang="en-IE" sz="2400" dirty="0" smtClean="0"/>
          </a:p>
          <a:p>
            <a:pPr marL="833850" lvl="1" indent="-342900">
              <a:defRPr/>
            </a:pPr>
            <a:r>
              <a:rPr lang="en-IE" sz="1800" dirty="0" smtClean="0"/>
              <a:t>Aerosol optical thickness</a:t>
            </a:r>
          </a:p>
          <a:p>
            <a:pPr marL="833850" lvl="1" indent="-342900">
              <a:defRPr/>
            </a:pPr>
            <a:r>
              <a:rPr lang="en-IE" sz="1800" dirty="0" smtClean="0"/>
              <a:t>Angstrom coefficient</a:t>
            </a:r>
          </a:p>
          <a:p>
            <a:pPr marL="833850" lvl="1" indent="-342900">
              <a:defRPr/>
            </a:pPr>
            <a:r>
              <a:rPr lang="en-IE" sz="1800" dirty="0" smtClean="0"/>
              <a:t>Fine/coarse fraction</a:t>
            </a:r>
          </a:p>
          <a:p>
            <a:pPr marL="833850" lvl="1" indent="-342900">
              <a:defRPr/>
            </a:pPr>
            <a:r>
              <a:rPr lang="en-IE" sz="1800" dirty="0" smtClean="0"/>
              <a:t>Single scattering albedo</a:t>
            </a:r>
          </a:p>
          <a:p>
            <a:pPr marL="833850" lvl="1" indent="-342900">
              <a:defRPr/>
            </a:pPr>
            <a:r>
              <a:rPr lang="en-IE" sz="1800" dirty="0" smtClean="0"/>
              <a:t>Absorbing aerosol optical thickness</a:t>
            </a:r>
          </a:p>
          <a:p>
            <a:pPr marL="833850" lvl="1" indent="-342900">
              <a:defRPr/>
            </a:pPr>
            <a:r>
              <a:rPr lang="en-IE" sz="1800" dirty="0" smtClean="0"/>
              <a:t>Refractive indexes</a:t>
            </a:r>
          </a:p>
          <a:p>
            <a:pPr marL="833850" lvl="1" indent="-342900">
              <a:defRPr/>
            </a:pPr>
            <a:r>
              <a:rPr lang="en-IE" sz="1800" dirty="0" err="1" smtClean="0"/>
              <a:t>Sphericity</a:t>
            </a:r>
            <a:r>
              <a:rPr lang="en-IE" sz="1800" dirty="0" smtClean="0"/>
              <a:t> fraction</a:t>
            </a:r>
          </a:p>
          <a:p>
            <a:pPr marL="833850" lvl="1" indent="-342900">
              <a:defRPr/>
            </a:pPr>
            <a:r>
              <a:rPr lang="en-IE" sz="1800" dirty="0" smtClean="0"/>
              <a:t>Aerosol height</a:t>
            </a:r>
          </a:p>
          <a:p>
            <a:pPr marL="833850" lvl="1" indent="-342900">
              <a:defRPr/>
            </a:pPr>
            <a:endParaRPr lang="en-IE" sz="1600" dirty="0" smtClean="0"/>
          </a:p>
          <a:p>
            <a:pPr marL="342900" indent="-342900">
              <a:defRPr/>
            </a:pPr>
            <a:r>
              <a:rPr lang="en-IE" sz="2400" dirty="0" smtClean="0"/>
              <a:t>But it is unrealistic to retrieve all of them and everywhere</a:t>
            </a:r>
          </a:p>
          <a:p>
            <a:pPr marL="833850" lvl="1" indent="-342900">
              <a:defRPr/>
            </a:pPr>
            <a:r>
              <a:rPr lang="en-IE" sz="2000" dirty="0" smtClean="0"/>
              <a:t>The geometry of acquisition and/or the surface type strongly influence the performance of the retrieval</a:t>
            </a:r>
          </a:p>
          <a:p>
            <a:pPr marL="833850" lvl="1" indent="-342900">
              <a:defRPr/>
            </a:pPr>
            <a:r>
              <a:rPr lang="en-IE" sz="2000" dirty="0" smtClean="0"/>
              <a:t>With </a:t>
            </a:r>
            <a:r>
              <a:rPr lang="en-IE" sz="2000" dirty="0" smtClean="0"/>
              <a:t>respect to our user needs, the retrieval will be optimised to derive </a:t>
            </a:r>
            <a:r>
              <a:rPr lang="en-IE" sz="2000" dirty="0" smtClean="0"/>
              <a:t>properly for AOD and Aerosol </a:t>
            </a:r>
            <a:r>
              <a:rPr lang="en-IE" sz="2000" dirty="0" smtClean="0"/>
              <a:t>model</a:t>
            </a:r>
          </a:p>
          <a:p>
            <a:pPr marL="833850" lvl="1" indent="-342900">
              <a:defRPr/>
            </a:pPr>
            <a:r>
              <a:rPr lang="en-IE" sz="2000" dirty="0" smtClean="0"/>
              <a:t>Other parameters will be retrieved when/if possible</a:t>
            </a:r>
          </a:p>
        </p:txBody>
      </p:sp>
    </p:spTree>
    <p:extLst>
      <p:ext uri="{BB962C8B-B14F-4D97-AF65-F5344CB8AC3E}">
        <p14:creationId xmlns:p14="http://schemas.microsoft.com/office/powerpoint/2010/main" val="412670739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50" kern="1200" dirty="0">
                <a:latin typeface="Calibri Light" panose="020F0302020204030204"/>
              </a:rPr>
              <a:t>A Unique Aerosol Observatory from EPS-SG sensors</a:t>
            </a:r>
            <a:endParaRPr lang="en-GB" sz="3250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58687851"/>
              </p:ext>
            </p:extLst>
          </p:nvPr>
        </p:nvGraphicFramePr>
        <p:xfrm>
          <a:off x="5439146" y="2833465"/>
          <a:ext cx="4466854" cy="32217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2214" r:id="rId3" imgW="7620120" imgH="5495760" progId="">
                  <p:embed/>
                </p:oleObj>
              </mc:Choice>
              <mc:Fallback>
                <p:oleObj r:id="rId3" imgW="7620120" imgH="5495760" progId="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439146" y="2833465"/>
                        <a:ext cx="4466854" cy="322171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52185312"/>
              </p:ext>
            </p:extLst>
          </p:nvPr>
        </p:nvGraphicFramePr>
        <p:xfrm>
          <a:off x="8908010" y="5945979"/>
          <a:ext cx="828843" cy="9127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2215" r:id="rId5" imgW="1504800" imgH="1657440" progId="">
                  <p:embed/>
                </p:oleObj>
              </mc:Choice>
              <mc:Fallback>
                <p:oleObj r:id="rId5" imgW="1504800" imgH="1657440" progId="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8908010" y="5945979"/>
                        <a:ext cx="828843" cy="91277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81339313"/>
              </p:ext>
            </p:extLst>
          </p:nvPr>
        </p:nvGraphicFramePr>
        <p:xfrm>
          <a:off x="8019877" y="6257151"/>
          <a:ext cx="954152" cy="3985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2216" r:id="rId7" imgW="1504800" imgH="628560" progId="">
                  <p:embed/>
                </p:oleObj>
              </mc:Choice>
              <mc:Fallback>
                <p:oleObj r:id="rId7" imgW="1504800" imgH="628560" progId="">
                  <p:embed/>
                  <p:pic>
                    <p:nvPicPr>
                      <p:cNvPr id="7" name="Object 6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8019877" y="6257151"/>
                        <a:ext cx="954152" cy="39857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63120212"/>
              </p:ext>
            </p:extLst>
          </p:nvPr>
        </p:nvGraphicFramePr>
        <p:xfrm>
          <a:off x="5879386" y="6265403"/>
          <a:ext cx="2175068" cy="487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2217" r:id="rId9" imgW="3657600" imgH="819000" progId="">
                  <p:embed/>
                </p:oleObj>
              </mc:Choice>
              <mc:Fallback>
                <p:oleObj r:id="rId9" imgW="3657600" imgH="819000" progId="">
                  <p:embed/>
                  <p:pic>
                    <p:nvPicPr>
                      <p:cNvPr id="8" name="Object 7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5879386" y="6265403"/>
                        <a:ext cx="2175068" cy="487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74030088"/>
              </p:ext>
            </p:extLst>
          </p:nvPr>
        </p:nvGraphicFramePr>
        <p:xfrm>
          <a:off x="616482" y="3658930"/>
          <a:ext cx="4531976" cy="26064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2218" r:id="rId11" imgW="5514840" imgH="3171960" progId="">
                  <p:embed/>
                </p:oleObj>
              </mc:Choice>
              <mc:Fallback>
                <p:oleObj r:id="rId11" imgW="5514840" imgH="3171960" progId="">
                  <p:embed/>
                  <p:pic>
                    <p:nvPicPr>
                      <p:cNvPr id="9" name="Object 8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616482" y="3658930"/>
                        <a:ext cx="4531976" cy="260647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Content Placeholder 4"/>
          <p:cNvSpPr txBox="1">
            <a:spLocks/>
          </p:cNvSpPr>
          <p:nvPr/>
        </p:nvSpPr>
        <p:spPr bwMode="auto">
          <a:xfrm>
            <a:off x="325793" y="1020556"/>
            <a:ext cx="9502817" cy="3743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4295" tIns="37148" rIns="74295" bIns="37148" numCol="1" anchor="t" anchorCtr="0" compatLnSpc="1">
            <a:prstTxWarp prst="textNoShape">
              <a:avLst/>
            </a:prstTxWarp>
            <a:normAutofit/>
          </a:bodyPr>
          <a:lstStyle>
            <a:lvl1pPr marL="252000" indent="-252000" algn="l" rtl="0" eaLnBrk="1" fontAlgn="base" hangingPunct="1"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•"/>
              <a:defRPr sz="36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8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+mn-lt"/>
              </a:defRPr>
            </a:lvl9pPr>
          </a:lstStyle>
          <a:p>
            <a:r>
              <a:rPr lang="en-GB" sz="1800" kern="0" dirty="0" smtClean="0"/>
              <a:t>H</a:t>
            </a:r>
            <a:r>
              <a:rPr lang="en-GB" sz="1800" dirty="0" smtClean="0"/>
              <a:t>yper-instrument for </a:t>
            </a:r>
            <a:r>
              <a:rPr lang="en-GB" sz="1800" dirty="0"/>
              <a:t>a 4-km aerosol product: MAP (Multi-sensor Aerosol Product</a:t>
            </a:r>
            <a:r>
              <a:rPr lang="en-GB" sz="1800" dirty="0" smtClean="0"/>
              <a:t>): </a:t>
            </a:r>
            <a:r>
              <a:rPr lang="en-GB" sz="1800" b="0" kern="0" dirty="0" smtClean="0"/>
              <a:t>synergy between 3MI </a:t>
            </a:r>
            <a:r>
              <a:rPr lang="en-GB" sz="1800" b="0" kern="0" dirty="0"/>
              <a:t>(core aerosol mission), Sentinel-5, </a:t>
            </a:r>
            <a:r>
              <a:rPr lang="en-GB" sz="1800" b="0" kern="0" dirty="0" err="1"/>
              <a:t>METimage</a:t>
            </a:r>
            <a:r>
              <a:rPr lang="en-GB" sz="1800" b="0" kern="0" dirty="0"/>
              <a:t>, IASI-NG</a:t>
            </a:r>
          </a:p>
          <a:p>
            <a:r>
              <a:rPr lang="en-GB" sz="1800" b="0" kern="0" dirty="0"/>
              <a:t>The MAP measurements will allow</a:t>
            </a:r>
          </a:p>
          <a:p>
            <a:pPr lvl="1"/>
            <a:r>
              <a:rPr lang="en-GB" sz="1600" b="0" kern="0" dirty="0"/>
              <a:t>Consolidation and improvement of the 3MI retrieval </a:t>
            </a:r>
          </a:p>
          <a:p>
            <a:pPr lvl="1"/>
            <a:r>
              <a:rPr lang="en-GB" sz="1600" b="0" kern="0" dirty="0"/>
              <a:t>Extensive list of aerosol parameters to be retrieved</a:t>
            </a:r>
          </a:p>
          <a:p>
            <a:pPr lvl="2"/>
            <a:r>
              <a:rPr lang="en-GB" sz="1200" b="0" kern="0" dirty="0"/>
              <a:t>Special care for an aerosol model “compatible” with CAMS/NWP models </a:t>
            </a:r>
          </a:p>
          <a:p>
            <a:pPr lvl="4"/>
            <a:endParaRPr lang="en-GB" sz="600" b="0" kern="0" dirty="0"/>
          </a:p>
          <a:p>
            <a:r>
              <a:rPr lang="en-GB" sz="1800" b="0" kern="0" dirty="0"/>
              <a:t>Gather </a:t>
            </a:r>
            <a:r>
              <a:rPr lang="en-GB" sz="1800" b="0" kern="0" dirty="0" smtClean="0"/>
              <a:t>pros </a:t>
            </a:r>
            <a:r>
              <a:rPr lang="en-GB" sz="1800" b="0" kern="0" dirty="0"/>
              <a:t>from POLDER/PARASOL, MODIS</a:t>
            </a:r>
            <a:r>
              <a:rPr lang="en-GB" sz="1800" b="0" kern="0" dirty="0" smtClean="0"/>
              <a:t>, </a:t>
            </a:r>
          </a:p>
          <a:p>
            <a:pPr marL="0" indent="0">
              <a:buNone/>
            </a:pPr>
            <a:r>
              <a:rPr lang="en-GB" sz="1800" b="0" kern="0" dirty="0"/>
              <a:t>	</a:t>
            </a:r>
            <a:r>
              <a:rPr lang="en-GB" sz="1800" b="0" kern="0" dirty="0" smtClean="0"/>
              <a:t>and EPS/</a:t>
            </a:r>
            <a:r>
              <a:rPr lang="en-GB" sz="1800" b="0" kern="0" dirty="0" err="1" smtClean="0"/>
              <a:t>PMAp</a:t>
            </a:r>
            <a:r>
              <a:rPr lang="en-GB" sz="1800" b="0" kern="0" dirty="0" smtClean="0"/>
              <a:t> </a:t>
            </a:r>
            <a:r>
              <a:rPr lang="en-GB" sz="1800" b="0" kern="0" dirty="0"/>
              <a:t>(GOME, AVHRR, IASI)</a:t>
            </a:r>
          </a:p>
        </p:txBody>
      </p:sp>
    </p:spTree>
    <p:extLst>
      <p:ext uri="{BB962C8B-B14F-4D97-AF65-F5344CB8AC3E}">
        <p14:creationId xmlns:p14="http://schemas.microsoft.com/office/powerpoint/2010/main" val="337395258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sz="3250" kern="1200" dirty="0">
                <a:latin typeface="Calibri Light" panose="020F0302020204030204"/>
              </a:rPr>
              <a:t>A Unique Aerosol Observatory from EPS-SG sensors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50715" y="986292"/>
            <a:ext cx="9447213" cy="5319746"/>
          </a:xfrm>
        </p:spPr>
        <p:txBody>
          <a:bodyPr>
            <a:normAutofit/>
          </a:bodyPr>
          <a:lstStyle/>
          <a:p>
            <a:r>
              <a:rPr lang="en-GB" sz="2000" dirty="0" smtClean="0"/>
              <a:t>Information content = incredible collection of measurements from the same single platform</a:t>
            </a:r>
            <a:endParaRPr lang="en-GB" sz="1600" dirty="0"/>
          </a:p>
          <a:p>
            <a:pPr lvl="2"/>
            <a:endParaRPr lang="en-GB" sz="1200" dirty="0"/>
          </a:p>
          <a:p>
            <a:r>
              <a:rPr lang="en-GB" sz="2000" dirty="0" smtClean="0"/>
              <a:t>Creating an hyper-instrument with many key-elements for a 4-km aerosol product: MAP (Multi-sensor Aerosol Product)</a:t>
            </a:r>
          </a:p>
          <a:p>
            <a:pPr lvl="1"/>
            <a:r>
              <a:rPr lang="en-GB" sz="1800" dirty="0" smtClean="0"/>
              <a:t>Extended spectral content: UV/VIS/NIR/SWIR/TIR</a:t>
            </a:r>
          </a:p>
          <a:p>
            <a:pPr lvl="1"/>
            <a:r>
              <a:rPr lang="en-GB" sz="1800" dirty="0" smtClean="0"/>
              <a:t>Improved spectral content: highly resolved in absorption lines</a:t>
            </a:r>
          </a:p>
          <a:p>
            <a:pPr lvl="1"/>
            <a:r>
              <a:rPr lang="en-GB" sz="1800" dirty="0" smtClean="0"/>
              <a:t>Sub-pixel radiometric characterisation</a:t>
            </a:r>
          </a:p>
          <a:p>
            <a:pPr lvl="1"/>
            <a:r>
              <a:rPr lang="en-GB" sz="1800" dirty="0" smtClean="0"/>
              <a:t>Multi-view and polarisation </a:t>
            </a:r>
            <a:endParaRPr lang="en-GB" sz="2000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076" y="3795634"/>
            <a:ext cx="8812490" cy="2797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44083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iewgraph Landscape Template">
  <a:themeElements>
    <a:clrScheme name="Custom 2">
      <a:dk1>
        <a:srgbClr val="002569"/>
      </a:dk1>
      <a:lt1>
        <a:srgbClr val="FFFFFF"/>
      </a:lt1>
      <a:dk2>
        <a:srgbClr val="002569"/>
      </a:dk2>
      <a:lt2>
        <a:srgbClr val="5F758D"/>
      </a:lt2>
      <a:accent1>
        <a:srgbClr val="FF9A00"/>
      </a:accent1>
      <a:accent2>
        <a:srgbClr val="279989"/>
      </a:accent2>
      <a:accent3>
        <a:srgbClr val="FFFFFF"/>
      </a:accent3>
      <a:accent4>
        <a:srgbClr val="001E59"/>
      </a:accent4>
      <a:accent5>
        <a:srgbClr val="FFCAAA"/>
      </a:accent5>
      <a:accent6>
        <a:srgbClr val="90281C"/>
      </a:accent6>
      <a:hlink>
        <a:srgbClr val="7498C0"/>
      </a:hlink>
      <a:folHlink>
        <a:srgbClr val="929497"/>
      </a:folHlink>
    </a:clrScheme>
    <a:fontScheme name="1_EUM_template_v03">
      <a:majorFont>
        <a:latin typeface="Century Gothic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2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36000" tIns="36000" rIns="36000" bIns="3600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9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2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36000" tIns="36000" rIns="36000" bIns="3600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9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1_EUM_template_v03 1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FF9A00"/>
        </a:accent1>
        <a:accent2>
          <a:srgbClr val="9F2D20"/>
        </a:accent2>
        <a:accent3>
          <a:srgbClr val="FFFFFF"/>
        </a:accent3>
        <a:accent4>
          <a:srgbClr val="001E59"/>
        </a:accent4>
        <a:accent5>
          <a:srgbClr val="FFCAAA"/>
        </a:accent5>
        <a:accent6>
          <a:srgbClr val="90281C"/>
        </a:accent6>
        <a:hlink>
          <a:srgbClr val="7498C0"/>
        </a:hlink>
        <a:folHlink>
          <a:srgbClr val="92949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2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F6D0A9"/>
        </a:accent1>
        <a:accent2>
          <a:srgbClr val="EBCAE3"/>
        </a:accent2>
        <a:accent3>
          <a:srgbClr val="FFFFFF"/>
        </a:accent3>
        <a:accent4>
          <a:srgbClr val="001E59"/>
        </a:accent4>
        <a:accent5>
          <a:srgbClr val="FAE4D1"/>
        </a:accent5>
        <a:accent6>
          <a:srgbClr val="D5B7CE"/>
        </a:accent6>
        <a:hlink>
          <a:srgbClr val="4E2029"/>
        </a:hlink>
        <a:folHlink>
          <a:srgbClr val="423B6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3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5B97B1"/>
        </a:accent1>
        <a:accent2>
          <a:srgbClr val="F39600"/>
        </a:accent2>
        <a:accent3>
          <a:srgbClr val="FFFFFF"/>
        </a:accent3>
        <a:accent4>
          <a:srgbClr val="001E59"/>
        </a:accent4>
        <a:accent5>
          <a:srgbClr val="B5C9D5"/>
        </a:accent5>
        <a:accent6>
          <a:srgbClr val="DC8700"/>
        </a:accent6>
        <a:hlink>
          <a:srgbClr val="FFE4AE"/>
        </a:hlink>
        <a:folHlink>
          <a:srgbClr val="002A3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4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003F80"/>
        </a:accent1>
        <a:accent2>
          <a:srgbClr val="BDD7EE"/>
        </a:accent2>
        <a:accent3>
          <a:srgbClr val="FFFFFF"/>
        </a:accent3>
        <a:accent4>
          <a:srgbClr val="001E59"/>
        </a:accent4>
        <a:accent5>
          <a:srgbClr val="AAAFC0"/>
        </a:accent5>
        <a:accent6>
          <a:srgbClr val="ABC3D8"/>
        </a:accent6>
        <a:hlink>
          <a:srgbClr val="FFD350"/>
        </a:hlink>
        <a:folHlink>
          <a:srgbClr val="EB6F3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5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C75B12"/>
        </a:accent1>
        <a:accent2>
          <a:srgbClr val="003359"/>
        </a:accent2>
        <a:accent3>
          <a:srgbClr val="FFFFFF"/>
        </a:accent3>
        <a:accent4>
          <a:srgbClr val="001E59"/>
        </a:accent4>
        <a:accent5>
          <a:srgbClr val="E0B5AA"/>
        </a:accent5>
        <a:accent6>
          <a:srgbClr val="002D50"/>
        </a:accent6>
        <a:hlink>
          <a:srgbClr val="92A2BD"/>
        </a:hlink>
        <a:folHlink>
          <a:srgbClr val="C7B37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Viewgraph Landscape Template [Read-Only]" id="{3D504BAE-B617-46E5-BC29-A2E5D16C4E40}" vid="{81130204-6B6C-4189-BC8B-F18C686F8D9F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EUMETSAT_AerosolRetrieval&amp;Validation</Template>
  <TotalTime>9248</TotalTime>
  <Words>813</Words>
  <Application>Microsoft Office PowerPoint</Application>
  <PresentationFormat>A4 Paper (210x297 mm)</PresentationFormat>
  <Paragraphs>119</Paragraphs>
  <Slides>11</Slides>
  <Notes>6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3" baseType="lpstr">
      <vt:lpstr>Arial</vt:lpstr>
      <vt:lpstr>Calibri</vt:lpstr>
      <vt:lpstr>Calibri Light</vt:lpstr>
      <vt:lpstr>Cambria Math</vt:lpstr>
      <vt:lpstr>Century Gothic</vt:lpstr>
      <vt:lpstr>Comic Sans MS</vt:lpstr>
      <vt:lpstr>Helvetica</vt:lpstr>
      <vt:lpstr>Tahoma</vt:lpstr>
      <vt:lpstr>Times New Roman</vt:lpstr>
      <vt:lpstr>Wingdings</vt:lpstr>
      <vt:lpstr>Viewgraph Landscape Template</vt:lpstr>
      <vt:lpstr>Clip</vt:lpstr>
      <vt:lpstr>PowerPoint Presentation</vt:lpstr>
      <vt:lpstr>What’s the challenge ?</vt:lpstr>
      <vt:lpstr>Introduction</vt:lpstr>
      <vt:lpstr>EUMETSAT Polar System - Second Generation</vt:lpstr>
      <vt:lpstr>3MI on an nutshell</vt:lpstr>
      <vt:lpstr>Aerosol retrieval from 3MI</vt:lpstr>
      <vt:lpstr>Aerosol retrieval from 3MI</vt:lpstr>
      <vt:lpstr>A Unique Aerosol Observatory from EPS-SG sensors</vt:lpstr>
      <vt:lpstr>A Unique Aerosol Observatory from EPS-SG sensors</vt:lpstr>
      <vt:lpstr>Conclusion</vt:lpstr>
      <vt:lpstr>PowerPoint Presentation</vt:lpstr>
    </vt:vector>
  </TitlesOfParts>
  <Company>EUMETSAT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Bertrand Fougnie</dc:creator>
  <cp:lastModifiedBy>Bertrand Fougnie</cp:lastModifiedBy>
  <cp:revision>189</cp:revision>
  <cp:lastPrinted>2006-03-06T14:11:17Z</cp:lastPrinted>
  <dcterms:created xsi:type="dcterms:W3CDTF">2019-01-15T08:41:40Z</dcterms:created>
  <dcterms:modified xsi:type="dcterms:W3CDTF">2021-06-07T05:33:41Z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DM_DOCNUM">
    <vt:lpwstr>1049991</vt:lpwstr>
  </property>
  <property fmtid="{D5CDD505-2E9C-101B-9397-08002B2CF9AE}" pid="3" name="DM_DOCNAME">
    <vt:lpwstr>EUM_AerosolRetrieval&amp;Validation</vt:lpwstr>
  </property>
  <property fmtid="{D5CDD505-2E9C-101B-9397-08002B2CF9AE}" pid="4" name="DM_AUTHOR">
    <vt:lpwstr>Bertrand Fougnie</vt:lpwstr>
  </property>
  <property fmtid="{D5CDD505-2E9C-101B-9397-08002B2CF9AE}" pid="5" name="DM_E_DOC_NO">
    <vt:lpwstr>EUM/RSP/VWG/19/1049991</vt:lpwstr>
  </property>
  <property fmtid="{D5CDD505-2E9C-101B-9397-08002B2CF9AE}" pid="6" name="DM_E_VER_NO">
    <vt:lpwstr>1 Draft</vt:lpwstr>
  </property>
  <property fmtid="{D5CDD505-2E9C-101B-9397-08002B2CF9AE}" pid="7" name="DM_E_ISS_DATE">
    <vt:lpwstr>15 January 2019</vt:lpwstr>
  </property>
  <property fmtid="{D5CDD505-2E9C-101B-9397-08002B2CF9AE}" pid="8" name="DM_E_FROM_PERS2">
    <vt:lpwstr/>
  </property>
  <property fmtid="{D5CDD505-2E9C-101B-9397-08002B2CF9AE}" pid="9" name="DM_E_CONFID">
    <vt:lpwstr/>
  </property>
  <property fmtid="{D5CDD505-2E9C-101B-9397-08002B2CF9AE}" pid="10" name="DM_E_WBS_CODE">
    <vt:lpwstr/>
  </property>
  <property fmtid="{D5CDD505-2E9C-101B-9397-08002B2CF9AE}" pid="11" name="DM_E_DISTRIB">
    <vt:lpwstr/>
  </property>
</Properties>
</file>