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2"/>
  </p:notesMasterIdLst>
  <p:sldIdLst>
    <p:sldId id="293" r:id="rId3"/>
    <p:sldId id="296" r:id="rId4"/>
    <p:sldId id="297" r:id="rId5"/>
    <p:sldId id="299" r:id="rId6"/>
    <p:sldId id="301" r:id="rId7"/>
    <p:sldId id="315" r:id="rId8"/>
    <p:sldId id="305" r:id="rId9"/>
    <p:sldId id="328" r:id="rId10"/>
    <p:sldId id="313" r:id="rId11"/>
    <p:sldId id="327" r:id="rId12"/>
    <p:sldId id="309" r:id="rId13"/>
    <p:sldId id="304" r:id="rId14"/>
    <p:sldId id="310" r:id="rId15"/>
    <p:sldId id="311" r:id="rId16"/>
    <p:sldId id="317" r:id="rId17"/>
    <p:sldId id="312" r:id="rId18"/>
    <p:sldId id="294" r:id="rId19"/>
    <p:sldId id="320" r:id="rId20"/>
    <p:sldId id="316" r:id="rId21"/>
  </p:sldIdLst>
  <p:sldSz cx="10080625" cy="5670550"/>
  <p:notesSz cx="7772400" cy="10058400"/>
  <p:defaultTextStyle>
    <a:defPPr>
      <a:defRPr lang="nl-NL"/>
    </a:defPPr>
    <a:lvl1pPr marL="0" algn="l" defTabSz="4570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5" algn="l" defTabSz="4570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89" algn="l" defTabSz="4570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35" algn="l" defTabSz="4570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80" algn="l" defTabSz="4570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22" algn="l" defTabSz="4570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67" algn="l" defTabSz="4570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10" algn="l" defTabSz="4570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55" algn="l" defTabSz="4570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49DC"/>
    <a:srgbClr val="F05158"/>
    <a:srgbClr val="FAC197"/>
    <a:srgbClr val="F6C51C"/>
    <a:srgbClr val="FC2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560" y="-96"/>
      </p:cViewPr>
      <p:guideLst>
        <p:guide orient="horz" pos="1786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7B613-8F88-5046-9A53-2675781C0A38}" type="datetimeFigureOut">
              <a:t>07/06/21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9D524-CC04-7640-939A-A99E0C23B74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713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5" algn="l" defTabSz="4570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9" algn="l" defTabSz="4570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35" algn="l" defTabSz="4570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80" algn="l" defTabSz="4570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22" algn="l" defTabSz="4570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67" algn="l" defTabSz="4570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10" algn="l" defTabSz="4570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55" algn="l" defTabSz="4570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0E51A-277F-CF48-BADC-11EDF677BC6A}" type="slidenum">
              <a:rPr>
                <a:solidFill>
                  <a:prstClr val="black"/>
                </a:solidFill>
                <a:latin typeface="Calibri"/>
              </a:rPr>
              <a:pPr/>
              <a:t>1</a:t>
            </a:fld>
            <a:endParaRPr lang="nl-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956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9550" y="819150"/>
            <a:ext cx="7280275" cy="4095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766" indent="-182766">
              <a:buFont typeface="Arial" panose="020B0604020202020204" pitchFamily="34" charset="0"/>
              <a:buChar char="•"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1786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62107"/>
            <a:ext cx="9072000" cy="67438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62107"/>
            <a:ext cx="9072000" cy="67438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1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1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62107"/>
            <a:ext cx="9072000" cy="67438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846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92944" y="302132"/>
            <a:ext cx="8693646" cy="5206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3932" y="1326701"/>
            <a:ext cx="9072265" cy="328862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5986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92944" y="302132"/>
            <a:ext cx="8693646" cy="5206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3932" y="1326701"/>
            <a:ext cx="9072265" cy="328862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427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92944" y="302132"/>
            <a:ext cx="8693646" cy="5206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3932" y="1326701"/>
            <a:ext cx="4427041" cy="328862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728" y="1326701"/>
            <a:ext cx="4427041" cy="328862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647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92944" y="302132"/>
            <a:ext cx="8693646" cy="5206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146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92944" y="302132"/>
            <a:ext cx="8693646" cy="241437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295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92944" y="302132"/>
            <a:ext cx="8693646" cy="5206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3932" y="1326700"/>
            <a:ext cx="4427041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728" y="1326701"/>
            <a:ext cx="4427041" cy="328862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3932" y="3044535"/>
            <a:ext cx="4427041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98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62107"/>
            <a:ext cx="9072000" cy="67438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2722778"/>
            <a:ext cx="9072000" cy="4962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92944" y="302132"/>
            <a:ext cx="8693646" cy="5206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3932" y="1326701"/>
            <a:ext cx="4427041" cy="328862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728" y="1326700"/>
            <a:ext cx="4427041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728" y="3044535"/>
            <a:ext cx="4427041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335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92944" y="302132"/>
            <a:ext cx="8693646" cy="5206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3932" y="1326700"/>
            <a:ext cx="4427041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728" y="1326700"/>
            <a:ext cx="4427041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3932" y="3044535"/>
            <a:ext cx="9072265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6509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92944" y="302132"/>
            <a:ext cx="8693646" cy="5206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932" y="1326700"/>
            <a:ext cx="9072265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3932" y="3044535"/>
            <a:ext cx="9072265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570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92944" y="302132"/>
            <a:ext cx="8693646" cy="5206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932" y="1326700"/>
            <a:ext cx="4427041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728" y="1326700"/>
            <a:ext cx="4427041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3932" y="3044535"/>
            <a:ext cx="4427041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728" y="3044535"/>
            <a:ext cx="4427041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721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92944" y="302132"/>
            <a:ext cx="8693646" cy="5206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3932" y="1326700"/>
            <a:ext cx="2921198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578" y="1326700"/>
            <a:ext cx="2921198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9223" y="1326700"/>
            <a:ext cx="2921198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3932" y="3044535"/>
            <a:ext cx="2921198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578" y="3044535"/>
            <a:ext cx="2921198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9223" y="3044535"/>
            <a:ext cx="2921198" cy="15684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070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62107"/>
            <a:ext cx="9072000" cy="67438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62107"/>
            <a:ext cx="9072000" cy="67438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1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62107"/>
            <a:ext cx="9072000" cy="67438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172156"/>
            <a:ext cx="9072000" cy="4962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62107"/>
            <a:ext cx="9072000" cy="67438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1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62107"/>
            <a:ext cx="9072000" cy="67438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1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1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62107"/>
            <a:ext cx="9072000" cy="67438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1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3706" lvl="1" indent="-32389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5558" lvl="2" indent="-287903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7412" lvl="3" indent="-215925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59265" lvl="4" indent="-215925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1118" lvl="5" indent="-215925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2970" lvl="6" indent="-215925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>
      <a:lvl1pPr marL="357178" indent="-267883">
        <a:spcBef>
          <a:spcPts val="1172"/>
        </a:spcBef>
        <a:buClr>
          <a:srgbClr val="FFFFFF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90" y="-10418"/>
            <a:ext cx="10065841" cy="5682754"/>
          </a:xfrm>
          <a:prstGeom prst="rect">
            <a:avLst/>
          </a:prstGeom>
          <a:ln>
            <a:noFill/>
          </a:ln>
        </p:spPr>
      </p:pic>
      <p:pic>
        <p:nvPicPr>
          <p:cNvPr id="6" name="Picture 7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237179" y="41008"/>
            <a:ext cx="1502363" cy="1563485"/>
          </a:xfrm>
          <a:prstGeom prst="rect">
            <a:avLst/>
          </a:prstGeom>
          <a:ln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92944" y="302132"/>
            <a:ext cx="8693646" cy="520619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6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503932" y="1326701"/>
            <a:ext cx="9072265" cy="328862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Arial"/>
              </a:rPr>
              <a:t>Click to edit the outline text format</a:t>
            </a:r>
          </a:p>
          <a:p>
            <a:pPr marL="714337" lvl="1" indent="-267877">
              <a:spcBef>
                <a:spcPts val="938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300" b="0" strike="noStrike" spc="-1">
                <a:latin typeface="Arial"/>
              </a:rPr>
              <a:t>Second Outline Level</a:t>
            </a:r>
          </a:p>
          <a:p>
            <a:pPr marL="1071506" lvl="2" indent="-238113">
              <a:spcBef>
                <a:spcPts val="70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Third Outline Level</a:t>
            </a:r>
          </a:p>
          <a:p>
            <a:pPr marL="1428675" lvl="3" indent="-178585">
              <a:spcBef>
                <a:spcPts val="469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700" b="0" strike="noStrike" spc="-1">
                <a:latin typeface="Arial"/>
              </a:rPr>
              <a:t>Fourth Outline Level</a:t>
            </a:r>
          </a:p>
          <a:p>
            <a:pPr marL="1785843" lvl="4" indent="-178585">
              <a:spcBef>
                <a:spcPts val="2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700" b="0" strike="noStrike" spc="-1">
                <a:latin typeface="Arial"/>
              </a:rPr>
              <a:t>Fifth Outline Level</a:t>
            </a:r>
          </a:p>
          <a:p>
            <a:pPr marL="2143012" lvl="5" indent="-178585">
              <a:spcBef>
                <a:spcPts val="2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700" b="0" strike="noStrike" spc="-1">
                <a:latin typeface="Arial"/>
              </a:rPr>
              <a:t>Sixth Outline Level</a:t>
            </a:r>
          </a:p>
          <a:p>
            <a:pPr marL="2500180" lvl="6" indent="-178585">
              <a:spcBef>
                <a:spcPts val="2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7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16209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/>
    <p:bodyStyle>
      <a:lvl1pPr marL="357178" indent="-267883">
        <a:spcBef>
          <a:spcPts val="1172"/>
        </a:spcBef>
        <a:buClr>
          <a:srgbClr val="FFFFFF"/>
        </a:buClr>
        <a:buSzPct val="45000"/>
        <a:buFont typeface="Wingdings" charset="2"/>
        <a:buChar char="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microsoft.com/office/2007/relationships/hdphoto" Target="../media/hdphoto1.wdp"/><Relationship Id="rId6" Type="http://schemas.microsoft.com/office/2007/relationships/hdphoto" Target="../media/hdphoto2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gif"/><Relationship Id="rId3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756047" y="1453279"/>
            <a:ext cx="8567738" cy="9677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 anchor="ctr"/>
          <a:lstStyle/>
          <a:p>
            <a:pPr algn="ctr" defTabSz="377978"/>
            <a:r>
              <a:rPr lang="en-US" sz="30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S5P-TROPOMI AER_LH Product</a:t>
            </a:r>
          </a:p>
          <a:p>
            <a:pPr algn="ctr" defTabSz="377978"/>
            <a:r>
              <a:rPr lang="en-US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Global aerosol layer height</a:t>
            </a:r>
            <a:endParaRPr lang="en-US" spc="-1">
              <a:solidFill>
                <a:prstClr val="black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907256" y="2548097"/>
            <a:ext cx="8164711" cy="6712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rmAutofit/>
          </a:bodyPr>
          <a:lstStyle/>
          <a:p>
            <a:pPr algn="ctr" defTabSz="377978">
              <a:spcBef>
                <a:spcPts val="530"/>
              </a:spcBef>
            </a:pPr>
            <a:r>
              <a:rPr lang="en-US" sz="23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 M. de Graaf, S. Nanda, P. Veefkind</a:t>
            </a:r>
            <a:r>
              <a:rPr lang="en-US" sz="23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, M. Sneep, M. ter Linden</a:t>
            </a:r>
            <a:endParaRPr lang="en-US" sz="2300" spc="-1">
              <a:solidFill>
                <a:prstClr val="black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  <p:pic>
        <p:nvPicPr>
          <p:cNvPr id="124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-299453"/>
            <a:ext cx="1992213" cy="1407666"/>
          </a:xfrm>
          <a:prstGeom prst="rect">
            <a:avLst/>
          </a:prstGeom>
          <a:ln>
            <a:noFill/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943" y="1"/>
            <a:ext cx="7611103" cy="136243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25" y="-13125"/>
            <a:ext cx="4325226" cy="140750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6481" y="4566504"/>
            <a:ext cx="5426869" cy="585213"/>
          </a:xfrm>
          <a:prstGeom prst="rect">
            <a:avLst/>
          </a:prstGeom>
          <a:ln>
            <a:noFill/>
          </a:ln>
        </p:spPr>
      </p:pic>
      <p:sp>
        <p:nvSpPr>
          <p:cNvPr id="10" name="CustomShape 2"/>
          <p:cNvSpPr/>
          <p:nvPr/>
        </p:nvSpPr>
        <p:spPr>
          <a:xfrm>
            <a:off x="149158" y="5343589"/>
            <a:ext cx="9853839" cy="266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Autofit/>
          </a:bodyPr>
          <a:lstStyle/>
          <a:p>
            <a:pPr algn="ctr" defTabSz="377978">
              <a:spcBef>
                <a:spcPts val="530"/>
              </a:spcBef>
            </a:pP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CEOS Atmospheric Composition Virtual Constellation AC-VC-17          |         7-11 June 2021           |         M. de Graaf </a:t>
            </a:r>
            <a:r>
              <a:rPr lang="en-US" sz="1000" i="1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et al.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</a:t>
            </a:r>
            <a:r>
              <a:rPr lang="mr-IN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–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Aerosol Layer Height</a:t>
            </a:r>
            <a:endParaRPr lang="en-US" sz="1000" spc="-1">
              <a:solidFill>
                <a:prstClr val="black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497138" y="3160861"/>
            <a:ext cx="50387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377978"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Overview</a:t>
            </a:r>
          </a:p>
          <a:p>
            <a:pPr marL="285750" indent="-285750" defTabSz="377978"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Recent improvements</a:t>
            </a:r>
            <a:endParaRPr lang="en-US" spc="-1">
              <a:solidFill>
                <a:prstClr val="black"/>
              </a:solidFill>
              <a:latin typeface="RijksoverheidSerifWeb Regular"/>
              <a:cs typeface="RijksoverheidSerifWeb Regular"/>
            </a:endParaRPr>
          </a:p>
          <a:p>
            <a:pPr marL="285750" indent="-285750" defTabSz="377978"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Validation</a:t>
            </a:r>
          </a:p>
          <a:p>
            <a:pPr marL="285750" indent="-285750" defTabSz="377978"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Issues and future improvements</a:t>
            </a:r>
          </a:p>
        </p:txBody>
      </p:sp>
    </p:spTree>
    <p:extLst>
      <p:ext uri="{BB962C8B-B14F-4D97-AF65-F5344CB8AC3E}">
        <p14:creationId xmlns:p14="http://schemas.microsoft.com/office/powerpoint/2010/main" val="379674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943" y="1"/>
            <a:ext cx="7611103" cy="1362434"/>
          </a:xfrm>
          <a:prstGeom prst="rect">
            <a:avLst/>
          </a:prstGeom>
        </p:spPr>
      </p:pic>
      <p:sp>
        <p:nvSpPr>
          <p:cNvPr id="49" name="CustomShape 1"/>
          <p:cNvSpPr/>
          <p:nvPr/>
        </p:nvSpPr>
        <p:spPr>
          <a:xfrm>
            <a:off x="375120" y="2518920"/>
            <a:ext cx="9391320" cy="63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91410" rIns="89969" bIns="9141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Validation</a:t>
            </a:r>
            <a:endParaRPr lang="en-US" sz="2800" spc="-1">
              <a:latin typeface="RijksoverheidSerifWeb Regular"/>
              <a:cs typeface="RijksoverheidSerifWeb Regular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25" y="-13122"/>
            <a:ext cx="4325226" cy="1407509"/>
          </a:xfrm>
          <a:prstGeom prst="rect">
            <a:avLst/>
          </a:prstGeom>
        </p:spPr>
      </p:pic>
      <p:sp>
        <p:nvSpPr>
          <p:cNvPr id="5" name="CustomShape 2"/>
          <p:cNvSpPr/>
          <p:nvPr/>
        </p:nvSpPr>
        <p:spPr>
          <a:xfrm>
            <a:off x="149158" y="5343589"/>
            <a:ext cx="9853839" cy="266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Autofit/>
          </a:bodyPr>
          <a:lstStyle/>
          <a:p>
            <a:pPr algn="ctr" defTabSz="377978">
              <a:spcBef>
                <a:spcPts val="530"/>
              </a:spcBef>
            </a:pP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CEOS Atmospheric Composition Virtual Constellation AC-VC-17          |         7-11 June 2021           |         M. de Graaf </a:t>
            </a:r>
            <a:r>
              <a:rPr lang="en-US" sz="1000" i="1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et al.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</a:t>
            </a:r>
            <a:r>
              <a:rPr lang="mr-IN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–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Aerosol Layer Height`</a:t>
            </a:r>
            <a:endParaRPr lang="en-US" sz="1000" spc="-1">
              <a:solidFill>
                <a:prstClr val="black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903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25" y="-13122"/>
            <a:ext cx="4325226" cy="1407509"/>
          </a:xfrm>
          <a:prstGeom prst="rect">
            <a:avLst/>
          </a:prstGeom>
        </p:spPr>
      </p:pic>
      <p:pic>
        <p:nvPicPr>
          <p:cNvPr id="87" name="Afbeelding 8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027412" y="1910844"/>
            <a:ext cx="3488509" cy="3681758"/>
          </a:xfrm>
          <a:prstGeom prst="rect">
            <a:avLst/>
          </a:prstGeom>
          <a:ln>
            <a:noFill/>
          </a:ln>
        </p:spPr>
      </p:pic>
      <p:pic>
        <p:nvPicPr>
          <p:cNvPr id="88" name="Afbeelding 8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200" y="1910844"/>
            <a:ext cx="3975212" cy="3652956"/>
          </a:xfrm>
          <a:prstGeom prst="rect">
            <a:avLst/>
          </a:prstGeom>
          <a:ln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84658" y="1485064"/>
            <a:ext cx="4474903" cy="63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91410" rIns="89969" bIns="9141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All colocated pixels May '18-March '19</a:t>
            </a:r>
            <a:endParaRPr lang="en-US" sz="1600" spc="-1">
              <a:latin typeface="RijksoverheidSerifWeb Regular"/>
              <a:cs typeface="RijksoverheidSerifWeb Regular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4787313" y="1497714"/>
            <a:ext cx="2191116" cy="367848"/>
          </a:xfrm>
          <a:prstGeom prst="rect">
            <a:avLst/>
          </a:prstGeom>
          <a:noFill/>
          <a:ln>
            <a:noFill/>
          </a:ln>
        </p:spPr>
        <p:txBody>
          <a:bodyPr wrap="square" lIns="89969" tIns="44985" rIns="89969" bIns="44985">
            <a:spAutoFit/>
          </a:bodyPr>
          <a:lstStyle/>
          <a:p>
            <a:r>
              <a:rPr lang="en-US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4 selected events</a:t>
            </a:r>
            <a:endParaRPr lang="en-US" spc="-1">
              <a:latin typeface="RijksoverheidSerifWeb Regular"/>
              <a:cs typeface="RijksoverheidSerifWeb Regular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7637300" y="1910845"/>
            <a:ext cx="2255863" cy="28048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rmAutofit/>
          </a:bodyPr>
          <a:lstStyle/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pPr defTabSz="377978">
              <a:spcBef>
                <a:spcPts val="530"/>
              </a:spcBef>
            </a:pPr>
            <a:r>
              <a:rPr lang="nl-NL" sz="2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collocation:</a:t>
            </a:r>
          </a:p>
          <a:p>
            <a:pPr defTabSz="377978">
              <a:spcBef>
                <a:spcPts val="530"/>
              </a:spcBef>
            </a:pPr>
            <a:r>
              <a:rPr lang="nl-NL" sz="2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&lt; 100 km</a:t>
            </a:r>
          </a:p>
          <a:p>
            <a:pPr defTabSz="377978">
              <a:spcBef>
                <a:spcPts val="530"/>
              </a:spcBef>
            </a:pPr>
            <a:r>
              <a:rPr lang="nl-NL" sz="2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&lt; 5 hrs</a:t>
            </a:r>
          </a:p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pPr defTabSz="377978">
              <a:spcBef>
                <a:spcPts val="530"/>
              </a:spcBef>
            </a:pPr>
            <a:r>
              <a:rPr lang="nl-NL" sz="12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Nanda</a:t>
            </a:r>
            <a:r>
              <a:rPr lang="nl-NL" sz="12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 </a:t>
            </a:r>
            <a:r>
              <a:rPr lang="nl-NL" sz="1200" i="1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et al.,</a:t>
            </a:r>
            <a:r>
              <a:rPr lang="nl-NL" sz="12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 AMT, 2019</a:t>
            </a:r>
          </a:p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375120" y="867714"/>
            <a:ext cx="5623668" cy="63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91410" rIns="89969" bIns="9141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TROPOMI vs. CALIOP ALH </a:t>
            </a:r>
            <a:endParaRPr lang="en-US" sz="2800" spc="-1">
              <a:latin typeface="RijksoverheidSerifWeb Regular"/>
              <a:cs typeface="RijksoverheidSerifWeb Regular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5091211" y="5279126"/>
            <a:ext cx="1559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>
                <a:solidFill>
                  <a:srgbClr val="0000FF"/>
                </a:solidFill>
                <a:latin typeface="RijksoverheidSerifWeb Regular"/>
                <a:ea typeface="Spectral"/>
                <a:cs typeface="RijksoverheidSerifWeb Regular"/>
              </a:rPr>
              <a:t>TROPOMI  ALH</a:t>
            </a:r>
            <a:endParaRPr lang="nl-NL">
              <a:solidFill>
                <a:srgbClr val="0000FF"/>
              </a:solidFill>
              <a:latin typeface="RijksoverheidSerifWeb Regular"/>
              <a:cs typeface="RijksoverheidSerifWeb Regular"/>
            </a:endParaRPr>
          </a:p>
        </p:txBody>
      </p:sp>
      <p:sp>
        <p:nvSpPr>
          <p:cNvPr id="10" name="Rechthoek 9"/>
          <p:cNvSpPr/>
          <p:nvPr/>
        </p:nvSpPr>
        <p:spPr>
          <a:xfrm rot="16200000">
            <a:off x="2949221" y="3439113"/>
            <a:ext cx="2156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>
                <a:solidFill>
                  <a:srgbClr val="0000FF"/>
                </a:solidFill>
                <a:latin typeface="RijksoverheidSerifWeb Regular"/>
                <a:ea typeface="Spectral"/>
                <a:cs typeface="RijksoverheidSerifWeb Regular"/>
              </a:rPr>
              <a:t>CALIOP weighted ext.</a:t>
            </a:r>
            <a:endParaRPr lang="nl-NL">
              <a:solidFill>
                <a:srgbClr val="0000FF"/>
              </a:solidFill>
              <a:latin typeface="RijksoverheidSerifWeb Regular"/>
              <a:cs typeface="RijksoverheidSerifWeb Regular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2456422" y="4564539"/>
            <a:ext cx="613986" cy="126285"/>
          </a:xfrm>
          <a:prstGeom prst="rect">
            <a:avLst/>
          </a:prstGeom>
          <a:solidFill>
            <a:srgbClr val="5049DC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ijksoverheidSerifWeb Regular"/>
              <a:cs typeface="RijksoverheidSerifWeb Regular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2456421" y="4802523"/>
            <a:ext cx="613987" cy="132247"/>
          </a:xfrm>
          <a:prstGeom prst="rect">
            <a:avLst/>
          </a:prstGeom>
          <a:solidFill>
            <a:srgbClr val="F05158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  <a:latin typeface="RijksoverheidSerifWeb Regular"/>
              <a:cs typeface="RijksoverheidSerifWeb Regular"/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3070408" y="4425571"/>
            <a:ext cx="1592395" cy="3062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9" tIns="44985" rIns="89969" bIns="4498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spc="-1">
                <a:solidFill>
                  <a:srgbClr val="000000"/>
                </a:solidFill>
                <a:latin typeface="RijksoverheidSerifWeb Regular"/>
                <a:ea typeface="Spectral"/>
                <a:cs typeface="RijksoverheidSerifWeb Regular"/>
              </a:rPr>
              <a:t>Ocean</a:t>
            </a:r>
            <a:endParaRPr lang="en-US" sz="1400" spc="-1">
              <a:solidFill>
                <a:srgbClr val="000000"/>
              </a:solidFill>
              <a:latin typeface="RijksoverheidSerifWeb Regular"/>
              <a:cs typeface="RijksoverheidSerifWeb Regular"/>
            </a:endParaRPr>
          </a:p>
        </p:txBody>
      </p:sp>
      <p:sp>
        <p:nvSpPr>
          <p:cNvPr id="14" name="CustomShape 2"/>
          <p:cNvSpPr/>
          <p:nvPr/>
        </p:nvSpPr>
        <p:spPr>
          <a:xfrm>
            <a:off x="3070408" y="4703653"/>
            <a:ext cx="1965925" cy="3062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9" tIns="44985" rIns="89969" bIns="4498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spc="-1">
                <a:solidFill>
                  <a:srgbClr val="000000"/>
                </a:solidFill>
                <a:latin typeface="RijksoverheidSerifWeb Regular"/>
                <a:ea typeface="Spectral"/>
                <a:cs typeface="RijksoverheidSerifWeb Regular"/>
              </a:rPr>
              <a:t>land</a:t>
            </a:r>
            <a:endParaRPr lang="en-US" sz="1400" spc="-1">
              <a:solidFill>
                <a:srgbClr val="000000"/>
              </a:solidFill>
              <a:latin typeface="RijksoverheidSerifWeb Regular"/>
              <a:cs typeface="RijksoverheidSerifWeb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785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reen Shot 2019-11-07 at 17.29.2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48" y="1607425"/>
            <a:ext cx="7272262" cy="2871249"/>
          </a:xfrm>
          <a:prstGeom prst="rect">
            <a:avLst/>
          </a:prstGeom>
        </p:spPr>
      </p:pic>
      <p:sp>
        <p:nvSpPr>
          <p:cNvPr id="7" name="CustomShape 1"/>
          <p:cNvSpPr/>
          <p:nvPr/>
        </p:nvSpPr>
        <p:spPr>
          <a:xfrm>
            <a:off x="375120" y="565364"/>
            <a:ext cx="9391320" cy="63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91410" rIns="89969" bIns="9141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TROPOMI vs. MISR ALH for fire plumes</a:t>
            </a:r>
            <a:endParaRPr lang="en-US" sz="2800" spc="-1">
              <a:latin typeface="RijksoverheidSerifWeb Regular"/>
              <a:cs typeface="RijksoverheidSerifWeb Regular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7637300" y="2923863"/>
            <a:ext cx="2255863" cy="1791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rmAutofit/>
          </a:bodyPr>
          <a:lstStyle/>
          <a:p>
            <a:pPr defTabSz="377978">
              <a:spcBef>
                <a:spcPts val="530"/>
              </a:spcBef>
            </a:pPr>
            <a:r>
              <a:rPr lang="nl-NL" sz="12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Courtesy:</a:t>
            </a:r>
          </a:p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ea typeface="DejaVu Sans"/>
              <a:cs typeface="RijksoverheidSerifWeb Regular"/>
            </a:endParaRPr>
          </a:p>
          <a:p>
            <a:pPr defTabSz="377978">
              <a:spcBef>
                <a:spcPts val="530"/>
              </a:spcBef>
            </a:pPr>
            <a:r>
              <a:rPr lang="nl-NL" sz="12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D. Griffin, </a:t>
            </a:r>
          </a:p>
          <a:p>
            <a:pPr defTabSz="377978">
              <a:spcBef>
                <a:spcPts val="530"/>
              </a:spcBef>
            </a:pPr>
            <a:r>
              <a:rPr lang="nl-NL" sz="12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Environment &amp; Climate Change Canada</a:t>
            </a:r>
          </a:p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ea typeface="DejaVu Sans"/>
              <a:cs typeface="RijksoverheidSerifWeb Regular"/>
            </a:endParaRPr>
          </a:p>
          <a:p>
            <a:pPr defTabSz="377978">
              <a:spcBef>
                <a:spcPts val="530"/>
              </a:spcBef>
            </a:pPr>
            <a:r>
              <a:rPr lang="nl-NL" sz="12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Griffin </a:t>
            </a:r>
            <a:r>
              <a:rPr lang="nl-NL" sz="1200" i="1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et al.,</a:t>
            </a:r>
            <a:r>
              <a:rPr lang="nl-NL" sz="12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 AMT, 2019</a:t>
            </a:r>
          </a:p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5419968" y="4373741"/>
            <a:ext cx="1772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MISR </a:t>
            </a:r>
            <a:r>
              <a:rPr lang="mr-IN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–</a:t>
            </a:r>
            <a:r>
              <a:rPr lang="nl-NL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TROPOMI</a:t>
            </a:r>
            <a:endParaRPr lang="nl-NL">
              <a:latin typeface="RijksoverheidSerifWeb Regular"/>
              <a:cs typeface="RijksoverheidSerifWeb Regular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785943" y="4194000"/>
            <a:ext cx="66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pc="-1">
                <a:solidFill>
                  <a:srgbClr val="FF0000"/>
                </a:solidFill>
                <a:latin typeface="RijksoverheidSerifWeb Regular"/>
                <a:cs typeface="RijksoverheidSerifWeb Regular"/>
              </a:rPr>
              <a:t>MISR </a:t>
            </a:r>
            <a:endParaRPr lang="nl-NL">
              <a:solidFill>
                <a:srgbClr val="FF0000"/>
              </a:solidFill>
              <a:latin typeface="RijksoverheidSerifWeb Regular"/>
              <a:cs typeface="RijksoverheidSerifWeb Regular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277370" y="4196034"/>
            <a:ext cx="66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pc="-1">
                <a:solidFill>
                  <a:srgbClr val="0000FF"/>
                </a:solidFill>
                <a:latin typeface="RijksoverheidSerifWeb Regular"/>
                <a:cs typeface="RijksoverheidSerifWeb Regular"/>
              </a:rPr>
              <a:t>MISR </a:t>
            </a:r>
            <a:endParaRPr lang="nl-NL">
              <a:solidFill>
                <a:srgbClr val="0000FF"/>
              </a:solidFill>
              <a:latin typeface="RijksoverheidSerifWeb Regular"/>
              <a:cs typeface="RijksoverheidSerifWeb Regular"/>
            </a:endParaRPr>
          </a:p>
        </p:txBody>
      </p:sp>
      <p:sp>
        <p:nvSpPr>
          <p:cNvPr id="10" name="Rechthoek 9"/>
          <p:cNvSpPr/>
          <p:nvPr/>
        </p:nvSpPr>
        <p:spPr>
          <a:xfrm rot="16200000">
            <a:off x="2340571" y="3580272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spc="-1">
                <a:solidFill>
                  <a:srgbClr val="0000FF"/>
                </a:solidFill>
                <a:latin typeface="RijksoverheidSerifWeb Regular"/>
                <a:cs typeface="RijksoverheidSerifWeb Regular"/>
              </a:rPr>
              <a:t>TROPOMI</a:t>
            </a:r>
            <a:endParaRPr lang="nl-NL" sz="1400">
              <a:solidFill>
                <a:srgbClr val="0000FF"/>
              </a:solidFill>
              <a:latin typeface="RijksoverheidSerifWeb Regular"/>
              <a:cs typeface="RijksoverheidSerifWeb Regular"/>
            </a:endParaRPr>
          </a:p>
        </p:txBody>
      </p:sp>
      <p:sp>
        <p:nvSpPr>
          <p:cNvPr id="11" name="Rechthoek 10"/>
          <p:cNvSpPr/>
          <p:nvPr/>
        </p:nvSpPr>
        <p:spPr>
          <a:xfrm rot="16200000">
            <a:off x="-69874" y="3580271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spc="-1">
                <a:solidFill>
                  <a:srgbClr val="FF0000"/>
                </a:solidFill>
                <a:latin typeface="RijksoverheidSerifWeb Regular"/>
                <a:cs typeface="RijksoverheidSerifWeb Regular"/>
              </a:rPr>
              <a:t>TROPOMI</a:t>
            </a:r>
            <a:endParaRPr lang="nl-NL" sz="1400">
              <a:solidFill>
                <a:srgbClr val="FF0000"/>
              </a:solidFill>
              <a:latin typeface="RijksoverheidSerifWeb Regular"/>
              <a:cs typeface="RijksoverheidSerifWeb Regular"/>
            </a:endParaRPr>
          </a:p>
        </p:txBody>
      </p:sp>
      <p:pic>
        <p:nvPicPr>
          <p:cNvPr id="13" name="Afbeelding 12" descr="Screen Shot 2019-11-07 at 17.15.0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29" y="1466782"/>
            <a:ext cx="5452199" cy="375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reen Shot 2019-11-07 at 17.33.3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29" y="1607425"/>
            <a:ext cx="7121981" cy="2734966"/>
          </a:xfrm>
          <a:prstGeom prst="rect">
            <a:avLst/>
          </a:prstGeom>
        </p:spPr>
      </p:pic>
      <p:sp>
        <p:nvSpPr>
          <p:cNvPr id="6" name="CustomShape 2"/>
          <p:cNvSpPr/>
          <p:nvPr/>
        </p:nvSpPr>
        <p:spPr>
          <a:xfrm>
            <a:off x="7637300" y="2923863"/>
            <a:ext cx="2255863" cy="1791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rmAutofit/>
          </a:bodyPr>
          <a:lstStyle/>
          <a:p>
            <a:pPr defTabSz="377978">
              <a:spcBef>
                <a:spcPts val="530"/>
              </a:spcBef>
            </a:pPr>
            <a:r>
              <a:rPr lang="nl-NL" sz="12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Courtesy:</a:t>
            </a:r>
          </a:p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ea typeface="DejaVu Sans"/>
              <a:cs typeface="RijksoverheidSerifWeb Regular"/>
            </a:endParaRPr>
          </a:p>
          <a:p>
            <a:pPr defTabSz="377978">
              <a:spcBef>
                <a:spcPts val="530"/>
              </a:spcBef>
            </a:pPr>
            <a:r>
              <a:rPr lang="nl-NL" sz="12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D. Griffin, </a:t>
            </a:r>
          </a:p>
          <a:p>
            <a:pPr defTabSz="377978">
              <a:spcBef>
                <a:spcPts val="530"/>
              </a:spcBef>
            </a:pPr>
            <a:r>
              <a:rPr lang="nl-NL" sz="12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Environment &amp; Climate Change Canada</a:t>
            </a:r>
          </a:p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ea typeface="DejaVu Sans"/>
              <a:cs typeface="RijksoverheidSerifWeb Regular"/>
            </a:endParaRPr>
          </a:p>
          <a:p>
            <a:pPr defTabSz="377978">
              <a:spcBef>
                <a:spcPts val="530"/>
              </a:spcBef>
            </a:pPr>
            <a:r>
              <a:rPr lang="nl-NL" sz="12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Griffin </a:t>
            </a:r>
            <a:r>
              <a:rPr lang="nl-NL" sz="1200" i="1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et al.,</a:t>
            </a:r>
            <a:r>
              <a:rPr lang="nl-NL" sz="12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 AMT, 2019</a:t>
            </a:r>
          </a:p>
          <a:p>
            <a:pPr defTabSz="377978">
              <a:spcBef>
                <a:spcPts val="530"/>
              </a:spcBef>
            </a:pPr>
            <a:endParaRPr lang="nl-NL" sz="1200" spc="-1">
              <a:solidFill>
                <a:srgbClr val="FFFFFF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375120" y="565364"/>
            <a:ext cx="9391320" cy="63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91410" rIns="89969" bIns="9141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TROPOMI vs. CALIOP ALH for fire plumes</a:t>
            </a:r>
            <a:endParaRPr lang="en-US" sz="2800" spc="-1">
              <a:latin typeface="RijksoverheidSerifWeb Regular"/>
              <a:cs typeface="RijksoverheidSerifWeb Regular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286934" y="4325365"/>
            <a:ext cx="194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CALIOP</a:t>
            </a:r>
            <a:r>
              <a:rPr lang="mr-IN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–</a:t>
            </a:r>
            <a:r>
              <a:rPr lang="nl-NL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TROPOMI</a:t>
            </a:r>
            <a:endParaRPr lang="nl-NL">
              <a:latin typeface="RijksoverheidSerifWeb Regular"/>
              <a:cs typeface="RijksoverheidSerifWeb Regular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62043" y="4063948"/>
            <a:ext cx="7239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spc="-1">
                <a:solidFill>
                  <a:srgbClr val="FF0000"/>
                </a:solidFill>
                <a:latin typeface="RijksoverheidSerifWeb Regular"/>
                <a:cs typeface="RijksoverheidSerifWeb Regular"/>
              </a:rPr>
              <a:t>CALIOP</a:t>
            </a:r>
            <a:endParaRPr lang="nl-NL" sz="1400">
              <a:solidFill>
                <a:srgbClr val="FF0000"/>
              </a:solidFill>
              <a:latin typeface="RijksoverheidSerifWeb Regular"/>
              <a:cs typeface="RijksoverheidSerifWeb Regular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007466" y="4093992"/>
            <a:ext cx="7239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spc="-1">
                <a:solidFill>
                  <a:srgbClr val="0000FF"/>
                </a:solidFill>
                <a:latin typeface="RijksoverheidSerifWeb Regular"/>
                <a:cs typeface="RijksoverheidSerifWeb Regular"/>
              </a:rPr>
              <a:t>CALIOP</a:t>
            </a:r>
            <a:endParaRPr lang="nl-NL" sz="1400">
              <a:solidFill>
                <a:srgbClr val="0000FF"/>
              </a:solidFill>
              <a:latin typeface="RijksoverheidSerifWeb Regular"/>
              <a:cs typeface="RijksoverheidSerifWeb Regular"/>
            </a:endParaRPr>
          </a:p>
        </p:txBody>
      </p:sp>
      <p:sp>
        <p:nvSpPr>
          <p:cNvPr id="11" name="Rechthoek 10"/>
          <p:cNvSpPr/>
          <p:nvPr/>
        </p:nvSpPr>
        <p:spPr>
          <a:xfrm rot="16200000">
            <a:off x="2485699" y="3580272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spc="-1">
                <a:solidFill>
                  <a:srgbClr val="0000FF"/>
                </a:solidFill>
                <a:latin typeface="RijksoverheidSerifWeb Regular"/>
                <a:cs typeface="RijksoverheidSerifWeb Regular"/>
              </a:rPr>
              <a:t>TROPOMI</a:t>
            </a:r>
            <a:endParaRPr lang="nl-NL" sz="1400">
              <a:solidFill>
                <a:srgbClr val="0000FF"/>
              </a:solidFill>
              <a:latin typeface="RijksoverheidSerifWeb Regular"/>
              <a:cs typeface="RijksoverheidSerifWeb Regular"/>
            </a:endParaRPr>
          </a:p>
        </p:txBody>
      </p:sp>
      <p:sp>
        <p:nvSpPr>
          <p:cNvPr id="12" name="Rechthoek 11"/>
          <p:cNvSpPr/>
          <p:nvPr/>
        </p:nvSpPr>
        <p:spPr>
          <a:xfrm rot="16200000">
            <a:off x="63160" y="3556083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spc="-1">
                <a:solidFill>
                  <a:srgbClr val="FF0000"/>
                </a:solidFill>
                <a:latin typeface="RijksoverheidSerifWeb Regular"/>
                <a:cs typeface="RijksoverheidSerifWeb Regular"/>
              </a:rPr>
              <a:t>TROPOMI</a:t>
            </a:r>
            <a:endParaRPr lang="nl-NL" sz="1400">
              <a:solidFill>
                <a:srgbClr val="FF0000"/>
              </a:solidFill>
              <a:latin typeface="RijksoverheidSerifWeb Regular"/>
              <a:cs typeface="RijksoverheidSerifWeb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46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722156" y="1342114"/>
            <a:ext cx="8180293" cy="63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91410" rIns="89969" bIns="9141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ALH validation conclusions</a:t>
            </a:r>
          </a:p>
          <a:p>
            <a:pPr>
              <a:lnSpc>
                <a:spcPct val="100000"/>
              </a:lnSpc>
            </a:pPr>
            <a:endParaRPr lang="en-US" sz="2800" spc="-1">
              <a:solidFill>
                <a:srgbClr val="FFFFFF"/>
              </a:solidFill>
              <a:latin typeface="RijksoverheidSerifWeb Regular"/>
              <a:ea typeface="Spectral"/>
              <a:cs typeface="RijksoverheidSerifWeb Regular"/>
            </a:endParaRP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ALH is a centroidal layer height. </a:t>
            </a: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Multiple layers cannot be detected, but an average height is retrieved</a:t>
            </a: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±0.6 km lower than MISR plume height, very close to expectations</a:t>
            </a: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Lower than Caliop, as expected</a:t>
            </a: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ALH is more accurate for thicker plumes (&gt; 3km CALIOP and TROPOMI &lt; 50 m!)</a:t>
            </a: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Thin plumes and high altitude plumes may be missed.</a:t>
            </a:r>
            <a:endParaRPr lang="en-US" spc="-1">
              <a:latin typeface="RijksoverheidSerifWeb Regular"/>
              <a:cs typeface="RijksoverheidSerifWeb Regular"/>
            </a:endParaRP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High surface albedo biases ALH low</a:t>
            </a: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Fire plume heights were not found to depend on fire classification, fire power, or scattering geometry. </a:t>
            </a:r>
          </a:p>
        </p:txBody>
      </p:sp>
      <p:sp>
        <p:nvSpPr>
          <p:cNvPr id="3" name="CustomShape 2"/>
          <p:cNvSpPr/>
          <p:nvPr/>
        </p:nvSpPr>
        <p:spPr>
          <a:xfrm>
            <a:off x="149158" y="5343589"/>
            <a:ext cx="9853839" cy="266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Autofit/>
          </a:bodyPr>
          <a:lstStyle/>
          <a:p>
            <a:pPr algn="ctr" defTabSz="377978">
              <a:spcBef>
                <a:spcPts val="530"/>
              </a:spcBef>
            </a:pP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CEOS Atmospheric Composition Virtual Constellation AC-VC-17          |         7-11 June 2021           |         M. de Graaf </a:t>
            </a:r>
            <a:r>
              <a:rPr lang="en-US" sz="1000" i="1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et al.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</a:t>
            </a:r>
            <a:r>
              <a:rPr lang="mr-IN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–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Aerosol Layer Height</a:t>
            </a:r>
            <a:endParaRPr lang="en-US" sz="1000" spc="-1">
              <a:solidFill>
                <a:prstClr val="black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  <p:grpSp>
        <p:nvGrpSpPr>
          <p:cNvPr id="6" name="Groeperen 5"/>
          <p:cNvGrpSpPr/>
          <p:nvPr/>
        </p:nvGrpSpPr>
        <p:grpSpPr>
          <a:xfrm>
            <a:off x="938225" y="-13122"/>
            <a:ext cx="7829821" cy="1407509"/>
            <a:chOff x="938225" y="-13122"/>
            <a:chExt cx="7829821" cy="1407509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943" y="1"/>
              <a:ext cx="7611103" cy="1362434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225" y="-13122"/>
              <a:ext cx="4325226" cy="1407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23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06610" y="2650609"/>
            <a:ext cx="4390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377978">
              <a:buFont typeface="Arial"/>
              <a:buChar char="•"/>
            </a:pPr>
            <a:r>
              <a:rPr lang="en-US" sz="2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Issues and future improvements</a:t>
            </a:r>
          </a:p>
        </p:txBody>
      </p:sp>
      <p:grpSp>
        <p:nvGrpSpPr>
          <p:cNvPr id="8" name="Groeperen 7"/>
          <p:cNvGrpSpPr/>
          <p:nvPr/>
        </p:nvGrpSpPr>
        <p:grpSpPr>
          <a:xfrm>
            <a:off x="938225" y="-13122"/>
            <a:ext cx="7829821" cy="1407509"/>
            <a:chOff x="938225" y="-13122"/>
            <a:chExt cx="7829821" cy="1407509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943" y="1"/>
              <a:ext cx="7611103" cy="1362434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225" y="-13122"/>
              <a:ext cx="4325226" cy="1407509"/>
            </a:xfrm>
            <a:prstGeom prst="rect">
              <a:avLst/>
            </a:prstGeom>
          </p:spPr>
        </p:pic>
      </p:grpSp>
      <p:sp>
        <p:nvSpPr>
          <p:cNvPr id="11" name="CustomShape 2"/>
          <p:cNvSpPr/>
          <p:nvPr/>
        </p:nvSpPr>
        <p:spPr>
          <a:xfrm>
            <a:off x="149158" y="5343589"/>
            <a:ext cx="9853839" cy="266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Autofit/>
          </a:bodyPr>
          <a:lstStyle/>
          <a:p>
            <a:pPr algn="ctr" defTabSz="377978">
              <a:spcBef>
                <a:spcPts val="530"/>
              </a:spcBef>
            </a:pP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CEOS Atmospheric Composition Virtual Constellation AC-VC-17          |         7-11 June 2021           |         M. de Graaf </a:t>
            </a:r>
            <a:r>
              <a:rPr lang="en-US" sz="1000" i="1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et al.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</a:t>
            </a:r>
            <a:r>
              <a:rPr lang="mr-IN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–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Aerosol Layer Height</a:t>
            </a:r>
            <a:endParaRPr lang="en-US" sz="1000" spc="-1">
              <a:solidFill>
                <a:prstClr val="black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996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9"/>
          <p:cNvGrpSpPr/>
          <p:nvPr/>
        </p:nvGrpSpPr>
        <p:grpSpPr>
          <a:xfrm>
            <a:off x="-38151" y="1593742"/>
            <a:ext cx="5123603" cy="3938877"/>
            <a:chOff x="364952" y="524189"/>
            <a:chExt cx="5440457" cy="4572000"/>
          </a:xfrm>
        </p:grpSpPr>
        <p:pic>
          <p:nvPicPr>
            <p:cNvPr id="17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952" y="524189"/>
              <a:ext cx="5440457" cy="4572000"/>
            </a:xfrm>
            <a:prstGeom prst="rect">
              <a:avLst/>
            </a:prstGeom>
          </p:spPr>
        </p:pic>
        <p:sp>
          <p:nvSpPr>
            <p:cNvPr id="18" name="Oval 8"/>
            <p:cNvSpPr/>
            <p:nvPr/>
          </p:nvSpPr>
          <p:spPr>
            <a:xfrm>
              <a:off x="3654374" y="1731666"/>
              <a:ext cx="1367246" cy="1262587"/>
            </a:xfrm>
            <a:prstGeom prst="ellipse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</p:grpSp>
      <p:pic>
        <p:nvPicPr>
          <p:cNvPr id="19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453" y="1593744"/>
            <a:ext cx="4791239" cy="3938879"/>
          </a:xfrm>
          <a:prstGeom prst="rect">
            <a:avLst/>
          </a:prstGeom>
        </p:spPr>
      </p:pic>
      <p:sp>
        <p:nvSpPr>
          <p:cNvPr id="20" name="Oval 8"/>
          <p:cNvSpPr/>
          <p:nvPr/>
        </p:nvSpPr>
        <p:spPr>
          <a:xfrm>
            <a:off x="3055790" y="2639890"/>
            <a:ext cx="1287617" cy="1087746"/>
          </a:xfrm>
          <a:prstGeom prst="ellipse">
            <a:avLst/>
          </a:prstGeom>
          <a:noFill/>
          <a:ln w="12700" cmpd="sng">
            <a:solidFill>
              <a:srgbClr val="FC2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grpSp>
        <p:nvGrpSpPr>
          <p:cNvPr id="21" name="Groeperen 20"/>
          <p:cNvGrpSpPr/>
          <p:nvPr/>
        </p:nvGrpSpPr>
        <p:grpSpPr>
          <a:xfrm>
            <a:off x="938225" y="-13122"/>
            <a:ext cx="7829821" cy="1407509"/>
            <a:chOff x="938225" y="-13122"/>
            <a:chExt cx="7829821" cy="1407509"/>
          </a:xfrm>
        </p:grpSpPr>
        <p:pic>
          <p:nvPicPr>
            <p:cNvPr id="22" name="Afbeelding 21"/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943" y="1"/>
              <a:ext cx="7611103" cy="1362434"/>
            </a:xfrm>
            <a:prstGeom prst="rect">
              <a:avLst/>
            </a:prstGeom>
          </p:spPr>
        </p:pic>
        <p:pic>
          <p:nvPicPr>
            <p:cNvPr id="23" name="Afbeelding 2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225" y="-13122"/>
              <a:ext cx="4325226" cy="1407509"/>
            </a:xfrm>
            <a:prstGeom prst="rect">
              <a:avLst/>
            </a:prstGeom>
          </p:spPr>
        </p:pic>
      </p:grpSp>
      <p:sp>
        <p:nvSpPr>
          <p:cNvPr id="10" name="Rechthoek 9"/>
          <p:cNvSpPr/>
          <p:nvPr/>
        </p:nvSpPr>
        <p:spPr>
          <a:xfrm>
            <a:off x="380117" y="1001365"/>
            <a:ext cx="40831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7978"/>
            <a:r>
              <a:rPr lang="en-US" sz="16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land/sea contrasts and high surface albedo bias</a:t>
            </a:r>
          </a:p>
        </p:txBody>
      </p:sp>
    </p:spTree>
    <p:extLst>
      <p:ext uri="{BB962C8B-B14F-4D97-AF65-F5344CB8AC3E}">
        <p14:creationId xmlns:p14="http://schemas.microsoft.com/office/powerpoint/2010/main" val="3014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/>
        </p:nvGrpSpPr>
        <p:grpSpPr>
          <a:xfrm>
            <a:off x="938225" y="-13122"/>
            <a:ext cx="7829821" cy="1407509"/>
            <a:chOff x="938225" y="-13122"/>
            <a:chExt cx="7829821" cy="1407509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943" y="1"/>
              <a:ext cx="7611103" cy="1362434"/>
            </a:xfrm>
            <a:prstGeom prst="rect">
              <a:avLst/>
            </a:prstGeom>
          </p:spPr>
        </p:pic>
        <p:pic>
          <p:nvPicPr>
            <p:cNvPr id="14" name="Afbeelding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225" y="-13122"/>
              <a:ext cx="4325226" cy="1407509"/>
            </a:xfrm>
            <a:prstGeom prst="rect">
              <a:avLst/>
            </a:prstGeom>
          </p:spPr>
        </p:pic>
      </p:grpSp>
      <p:pic>
        <p:nvPicPr>
          <p:cNvPr id="5" name="Afbeelding 4" descr="20191028_yellowsea_rg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914" y="1757290"/>
            <a:ext cx="4509071" cy="3608403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4311968" y="4688835"/>
            <a:ext cx="2803770" cy="646300"/>
          </a:xfrm>
          <a:prstGeom prst="rect">
            <a:avLst/>
          </a:prstGeom>
        </p:spPr>
        <p:txBody>
          <a:bodyPr wrap="none" lIns="91410" tIns="45705" rIns="91410" bIns="45705">
            <a:spAutoFit/>
          </a:bodyPr>
          <a:lstStyle/>
          <a:p>
            <a:r>
              <a:rPr lang="en-US" spc="-1">
                <a:solidFill>
                  <a:srgbClr val="FFFFFF"/>
                </a:solidFill>
                <a:latin typeface="Bookman Old Style"/>
                <a:ea typeface="Spectral"/>
                <a:cs typeface="Bookman Old Style"/>
              </a:rPr>
              <a:t>Polluted dust in China,</a:t>
            </a:r>
          </a:p>
          <a:p>
            <a:r>
              <a:rPr lang="en-US" spc="-1">
                <a:solidFill>
                  <a:srgbClr val="FFFFFF"/>
                </a:solidFill>
                <a:latin typeface="Bookman Old Style"/>
                <a:ea typeface="Spectral"/>
                <a:cs typeface="Bookman Old Style"/>
              </a:rPr>
              <a:t>Oct 2019</a:t>
            </a:r>
            <a:endParaRPr lang="nl-NL">
              <a:latin typeface="Bookman Old Style"/>
              <a:cs typeface="Bookman Old Style"/>
            </a:endParaRPr>
          </a:p>
        </p:txBody>
      </p:sp>
      <p:pic>
        <p:nvPicPr>
          <p:cNvPr id="3" name="Afbeelding 2" descr="20191028_yellowsea_eas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844" y="1757291"/>
            <a:ext cx="4509071" cy="3608403"/>
          </a:xfrm>
          <a:prstGeom prst="rect">
            <a:avLst/>
          </a:prstGeom>
        </p:spPr>
      </p:pic>
      <p:pic>
        <p:nvPicPr>
          <p:cNvPr id="4" name="Afbeelding 3" descr="20191028_yellowsea_modis_wes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7639" y="1749184"/>
            <a:ext cx="4481013" cy="3585951"/>
          </a:xfrm>
          <a:prstGeom prst="rect">
            <a:avLst/>
          </a:prstGeom>
        </p:spPr>
      </p:pic>
      <p:sp>
        <p:nvSpPr>
          <p:cNvPr id="9" name="CustomShape 3"/>
          <p:cNvSpPr/>
          <p:nvPr/>
        </p:nvSpPr>
        <p:spPr>
          <a:xfrm>
            <a:off x="591889" y="2885041"/>
            <a:ext cx="1736640" cy="822240"/>
          </a:xfrm>
          <a:prstGeom prst="ellipse">
            <a:avLst/>
          </a:prstGeom>
          <a:noFill/>
          <a:ln w="36720">
            <a:solidFill>
              <a:srgbClr val="FF3366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4"/>
          <p:cNvSpPr/>
          <p:nvPr/>
        </p:nvSpPr>
        <p:spPr>
          <a:xfrm>
            <a:off x="3885558" y="2885041"/>
            <a:ext cx="1736640" cy="822240"/>
          </a:xfrm>
          <a:prstGeom prst="ellipse">
            <a:avLst/>
          </a:prstGeom>
          <a:noFill/>
          <a:ln w="36720">
            <a:solidFill>
              <a:srgbClr val="FF3366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Rechthoek 10"/>
          <p:cNvSpPr/>
          <p:nvPr/>
        </p:nvSpPr>
        <p:spPr>
          <a:xfrm>
            <a:off x="721866" y="1092505"/>
            <a:ext cx="21476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>
                <a:solidFill>
                  <a:schemeClr val="bg1"/>
                </a:solidFill>
                <a:latin typeface="RijksoverheidSerifWeb Regular"/>
                <a:cs typeface="RijksoverheidSerifWeb Regular"/>
              </a:rPr>
              <a:t>(Angular) surface effects</a:t>
            </a:r>
            <a:endParaRPr lang="nl-NL" sz="1600">
              <a:latin typeface="RijksoverheidSerifWeb Regular"/>
              <a:cs typeface="RijksoverheidSerifWeb Regular"/>
            </a:endParaRPr>
          </a:p>
        </p:txBody>
      </p:sp>
      <p:sp>
        <p:nvSpPr>
          <p:cNvPr id="15" name="CustomShape 2"/>
          <p:cNvSpPr/>
          <p:nvPr/>
        </p:nvSpPr>
        <p:spPr>
          <a:xfrm>
            <a:off x="149158" y="5343589"/>
            <a:ext cx="9853839" cy="266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Autofit/>
          </a:bodyPr>
          <a:lstStyle/>
          <a:p>
            <a:pPr algn="ctr" defTabSz="377978">
              <a:spcBef>
                <a:spcPts val="530"/>
              </a:spcBef>
            </a:pP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CEOS Atmospheric Composition Virtual Constellation AC-VC-17          |         7-11 June 2021           |         M. de Graaf </a:t>
            </a:r>
            <a:r>
              <a:rPr lang="en-US" sz="1000" i="1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et al.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</a:t>
            </a:r>
            <a:r>
              <a:rPr lang="mr-IN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–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Aerosol Layer Height`</a:t>
            </a:r>
            <a:endParaRPr lang="en-US" sz="1000" spc="-1">
              <a:solidFill>
                <a:prstClr val="black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0172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reen Shot 2021-06-04 at 14.48.1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5" y="2204676"/>
            <a:ext cx="7468359" cy="3445525"/>
          </a:xfrm>
          <a:prstGeom prst="rect">
            <a:avLst/>
          </a:prstGeom>
        </p:spPr>
      </p:pic>
      <p:grpSp>
        <p:nvGrpSpPr>
          <p:cNvPr id="7" name="Groeperen 6"/>
          <p:cNvGrpSpPr/>
          <p:nvPr/>
        </p:nvGrpSpPr>
        <p:grpSpPr>
          <a:xfrm>
            <a:off x="56863" y="-2008538"/>
            <a:ext cx="7458881" cy="4299901"/>
            <a:chOff x="56863" y="-2019392"/>
            <a:chExt cx="7458881" cy="4299901"/>
          </a:xfrm>
        </p:grpSpPr>
        <p:pic>
          <p:nvPicPr>
            <p:cNvPr id="4" name="Afbeelding 3" descr="Screen Shot 2021-06-04 at 14.48.26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63" y="10206"/>
              <a:ext cx="7458881" cy="2270303"/>
            </a:xfrm>
            <a:prstGeom prst="rect">
              <a:avLst/>
            </a:prstGeom>
          </p:spPr>
        </p:pic>
        <p:sp>
          <p:nvSpPr>
            <p:cNvPr id="6" name="Boog 5"/>
            <p:cNvSpPr/>
            <p:nvPr/>
          </p:nvSpPr>
          <p:spPr>
            <a:xfrm rot="5937117">
              <a:off x="3237603" y="-422913"/>
              <a:ext cx="4167398" cy="974440"/>
            </a:xfrm>
            <a:prstGeom prst="arc">
              <a:avLst>
                <a:gd name="adj1" fmla="val 15152691"/>
                <a:gd name="adj2" fmla="val 21174694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9" name="CustomShape 2"/>
          <p:cNvSpPr/>
          <p:nvPr/>
        </p:nvSpPr>
        <p:spPr>
          <a:xfrm>
            <a:off x="1950030" y="3986758"/>
            <a:ext cx="1604102" cy="2755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9" tIns="44985" rIns="89969" bIns="4498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Tropomi ALH</a:t>
            </a:r>
            <a:endParaRPr lang="en-US" sz="1200" spc="-1">
              <a:latin typeface="RijksoverheidSerifWeb Regular"/>
              <a:cs typeface="RijksoverheidSerifWeb Regular"/>
            </a:endParaRPr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2890672" y="4262273"/>
            <a:ext cx="113731" cy="24952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>
            <a:off x="3629924" y="3419424"/>
            <a:ext cx="1169892" cy="0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stomShape 2"/>
          <p:cNvSpPr/>
          <p:nvPr/>
        </p:nvSpPr>
        <p:spPr>
          <a:xfrm>
            <a:off x="2990530" y="3267767"/>
            <a:ext cx="1604102" cy="2755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9" tIns="44985" rIns="89969" bIns="4498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>
                <a:solidFill>
                  <a:srgbClr val="CCFFCC"/>
                </a:solidFill>
                <a:latin typeface="RijksoverheidSerifWeb Regular"/>
                <a:ea typeface="Spectral"/>
                <a:cs typeface="RijksoverheidSerifWeb Regular"/>
              </a:rPr>
              <a:t>smoke</a:t>
            </a:r>
            <a:endParaRPr lang="en-US" sz="1200" spc="-1">
              <a:solidFill>
                <a:srgbClr val="CCFFCC"/>
              </a:solidFill>
              <a:latin typeface="RijksoverheidSerifWeb Regular"/>
              <a:cs typeface="RijksoverheidSerifWeb Regular"/>
            </a:endParaRPr>
          </a:p>
        </p:txBody>
      </p:sp>
      <p:cxnSp>
        <p:nvCxnSpPr>
          <p:cNvPr id="14" name="Rechte verbindingslijn met pijl 13"/>
          <p:cNvCxnSpPr/>
          <p:nvPr/>
        </p:nvCxnSpPr>
        <p:spPr>
          <a:xfrm>
            <a:off x="3337642" y="3552122"/>
            <a:ext cx="113731" cy="249523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>
            <a:off x="2900902" y="4133387"/>
            <a:ext cx="2208283" cy="12888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hoek 18"/>
          <p:cNvSpPr/>
          <p:nvPr/>
        </p:nvSpPr>
        <p:spPr>
          <a:xfrm rot="17467693">
            <a:off x="3530573" y="725302"/>
            <a:ext cx="236788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Down">
              <a:avLst>
                <a:gd name="adj" fmla="val 20217608"/>
              </a:avLst>
            </a:prstTxWarp>
            <a:spAutoFit/>
          </a:bodyPr>
          <a:lstStyle/>
          <a:p>
            <a:pPr algn="ctr"/>
            <a:r>
              <a:rPr lang="nl-NL" cap="none" spc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RijksoverheidSerifWeb Regular"/>
                <a:cs typeface="RijksoverheidSerifWeb Regular"/>
              </a:rPr>
              <a:t>calipso track</a:t>
            </a:r>
          </a:p>
        </p:txBody>
      </p:sp>
      <p:cxnSp>
        <p:nvCxnSpPr>
          <p:cNvPr id="22" name="Rechte verbindingslijn met pijl 21"/>
          <p:cNvCxnSpPr/>
          <p:nvPr/>
        </p:nvCxnSpPr>
        <p:spPr>
          <a:xfrm flipH="1">
            <a:off x="5241776" y="1895952"/>
            <a:ext cx="33969" cy="4427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ustomShape 1"/>
          <p:cNvSpPr/>
          <p:nvPr/>
        </p:nvSpPr>
        <p:spPr>
          <a:xfrm>
            <a:off x="7515744" y="2291363"/>
            <a:ext cx="2564880" cy="33432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 anchor="ctr"/>
          <a:lstStyle/>
          <a:p>
            <a:pPr algn="ctr" defTabSz="377978"/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ALH on 11 Jan 2020</a:t>
            </a:r>
          </a:p>
          <a:p>
            <a:pPr algn="ctr" defTabSz="377978"/>
            <a:endParaRPr lang="en-US" sz="1400" spc="-1">
              <a:solidFill>
                <a:srgbClr val="FFFFFF"/>
              </a:solidFill>
              <a:latin typeface="RijksoverheidSerifWeb Regular"/>
              <a:ea typeface="ＭＳ Ｐゴシック"/>
              <a:cs typeface="RijksoverheidSerifWeb Regular"/>
            </a:endParaRPr>
          </a:p>
          <a:p>
            <a:pPr algn="ctr" defTabSz="377978"/>
            <a:endParaRPr lang="en-US" sz="1400" spc="-1">
              <a:solidFill>
                <a:srgbClr val="FFFFFF"/>
              </a:solidFill>
              <a:latin typeface="RijksoverheidSerifWeb Regular"/>
              <a:ea typeface="ＭＳ Ｐゴシック"/>
              <a:cs typeface="RijksoverheidSerifWeb Regular"/>
            </a:endParaRPr>
          </a:p>
          <a:p>
            <a:pPr algn="ctr" defTabSz="377978"/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Smoke from fires in </a:t>
            </a:r>
          </a:p>
          <a:p>
            <a:pPr algn="ctr" defTabSz="377978"/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New South Wales reached</a:t>
            </a:r>
          </a:p>
          <a:p>
            <a:pPr algn="ctr" defTabSz="377978"/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up to 25 km!</a:t>
            </a:r>
          </a:p>
          <a:p>
            <a:pPr algn="ctr" defTabSz="377978"/>
            <a:endParaRPr lang="en-US" sz="1400" spc="-1">
              <a:solidFill>
                <a:srgbClr val="FFFFFF"/>
              </a:solidFill>
              <a:latin typeface="RijksoverheidSerifWeb Regular"/>
              <a:ea typeface="ＭＳ Ｐゴシック"/>
              <a:cs typeface="RijksoverheidSerifWeb Regular"/>
            </a:endParaRPr>
          </a:p>
          <a:p>
            <a:pPr algn="ctr" defTabSz="377978"/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TROPOMI ALH was </a:t>
            </a:r>
          </a:p>
          <a:p>
            <a:pPr algn="ctr" defTabSz="377978"/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never &gt; 12 km</a:t>
            </a:r>
          </a:p>
          <a:p>
            <a:pPr algn="ctr" defTabSz="377978"/>
            <a:endParaRPr lang="en-US" sz="1400" spc="-1">
              <a:solidFill>
                <a:srgbClr val="FFFFFF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63765" y="682456"/>
            <a:ext cx="343552" cy="453590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69737" y="834856"/>
            <a:ext cx="343552" cy="453590"/>
          </a:xfrm>
          <a:prstGeom prst="rect">
            <a:avLst/>
          </a:prstGeom>
        </p:spPr>
      </p:pic>
      <p:cxnSp>
        <p:nvCxnSpPr>
          <p:cNvPr id="27" name="Rechte verbindingslijn met pijl 26"/>
          <p:cNvCxnSpPr/>
          <p:nvPr/>
        </p:nvCxnSpPr>
        <p:spPr>
          <a:xfrm>
            <a:off x="616041" y="2616086"/>
            <a:ext cx="5648660" cy="0"/>
          </a:xfrm>
          <a:prstGeom prst="straightConnector1">
            <a:avLst/>
          </a:prstGeom>
          <a:ln w="38100" cmpd="sng">
            <a:solidFill>
              <a:srgbClr val="FFFF00">
                <a:alpha val="42000"/>
              </a:srgb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hthoek 30"/>
          <p:cNvSpPr/>
          <p:nvPr/>
        </p:nvSpPr>
        <p:spPr>
          <a:xfrm>
            <a:off x="7909141" y="1737499"/>
            <a:ext cx="1851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7978"/>
            <a:r>
              <a:rPr lang="en-US" sz="16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upper altitude limit</a:t>
            </a:r>
          </a:p>
        </p:txBody>
      </p:sp>
    </p:spTree>
    <p:extLst>
      <p:ext uri="{BB962C8B-B14F-4D97-AF65-F5344CB8AC3E}">
        <p14:creationId xmlns:p14="http://schemas.microsoft.com/office/powerpoint/2010/main" val="18785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124112" y="2457642"/>
            <a:ext cx="7079357" cy="2585293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nl-NL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Version 2.0 will released soon</a:t>
            </a:r>
          </a:p>
          <a:p>
            <a:endParaRPr lang="nl-NL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pPr marL="342900" indent="-342900">
              <a:buFont typeface="Arial"/>
              <a:buChar char="•"/>
            </a:pPr>
            <a:r>
              <a:rPr lang="nl-NL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Improved cloud screening, global coverage</a:t>
            </a:r>
          </a:p>
          <a:p>
            <a:endParaRPr lang="nl-NL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r>
              <a:rPr lang="nl-NL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Future plans:</a:t>
            </a:r>
          </a:p>
          <a:p>
            <a:endParaRPr lang="nl-NL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pPr marL="342900" indent="-342900">
              <a:buFont typeface="Arial"/>
              <a:buChar char="•"/>
            </a:pPr>
            <a:r>
              <a:rPr lang="nl-NL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Fit surface albedo</a:t>
            </a:r>
          </a:p>
          <a:p>
            <a:pPr marL="342900" indent="-342900">
              <a:buFont typeface="Arial"/>
              <a:buChar char="•"/>
            </a:pPr>
            <a:r>
              <a:rPr lang="nl-NL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Use improved (D)LER when available </a:t>
            </a:r>
          </a:p>
          <a:p>
            <a:pPr marL="342900" indent="-342900">
              <a:buFont typeface="Arial"/>
              <a:buChar char="•"/>
            </a:pPr>
            <a:r>
              <a:rPr lang="nl-NL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Use AOT for plume selection when available</a:t>
            </a:r>
          </a:p>
        </p:txBody>
      </p:sp>
      <p:sp>
        <p:nvSpPr>
          <p:cNvPr id="5" name="CustomShape 2"/>
          <p:cNvSpPr/>
          <p:nvPr/>
        </p:nvSpPr>
        <p:spPr>
          <a:xfrm>
            <a:off x="149158" y="5343589"/>
            <a:ext cx="9853839" cy="266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Autofit/>
          </a:bodyPr>
          <a:lstStyle/>
          <a:p>
            <a:pPr algn="ctr" defTabSz="377978">
              <a:spcBef>
                <a:spcPts val="530"/>
              </a:spcBef>
            </a:pP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CEOS Atmospheric Composition Virtual Constellation AC-VC-17          |         7-11 June 2021           |         M. de Graaf </a:t>
            </a:r>
            <a:r>
              <a:rPr lang="en-US" sz="1000" i="1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et al.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</a:t>
            </a:r>
            <a:r>
              <a:rPr lang="mr-IN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–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Aerosol Layer Height</a:t>
            </a:r>
            <a:endParaRPr lang="en-US" sz="1000" spc="-1">
              <a:solidFill>
                <a:prstClr val="black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  <p:grpSp>
        <p:nvGrpSpPr>
          <p:cNvPr id="6" name="Groeperen 5"/>
          <p:cNvGrpSpPr/>
          <p:nvPr/>
        </p:nvGrpSpPr>
        <p:grpSpPr>
          <a:xfrm>
            <a:off x="938225" y="-13122"/>
            <a:ext cx="7829821" cy="1407509"/>
            <a:chOff x="938225" y="-13122"/>
            <a:chExt cx="7829821" cy="1407509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943" y="1"/>
              <a:ext cx="7611103" cy="1362434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225" y="-13122"/>
              <a:ext cx="4325226" cy="1407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20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4527420" y="1287433"/>
            <a:ext cx="2736211" cy="63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91410" rIns="89969" bIns="9141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spc="-1">
                <a:solidFill>
                  <a:srgbClr val="FFFFFF"/>
                </a:solidFill>
                <a:latin typeface="Bookman Old Style"/>
                <a:ea typeface="Spectral"/>
                <a:cs typeface="Bookman Old Style"/>
              </a:rPr>
              <a:t>ALH algorithm</a:t>
            </a:r>
            <a:endParaRPr lang="en-US" sz="2800" spc="-1">
              <a:latin typeface="Bookman Old Style"/>
              <a:cs typeface="Bookman Old Style"/>
            </a:endParaRPr>
          </a:p>
        </p:txBody>
      </p:sp>
      <p:sp>
        <p:nvSpPr>
          <p:cNvPr id="45" name="TextShape 3"/>
          <p:cNvSpPr txBox="1"/>
          <p:nvPr/>
        </p:nvSpPr>
        <p:spPr>
          <a:xfrm>
            <a:off x="4510495" y="1535399"/>
            <a:ext cx="5428328" cy="3805627"/>
          </a:xfrm>
          <a:prstGeom prst="rect">
            <a:avLst/>
          </a:prstGeom>
          <a:noFill/>
          <a:ln w="12600">
            <a:noFill/>
          </a:ln>
        </p:spPr>
        <p:txBody>
          <a:bodyPr lIns="71255" tIns="71255" rIns="71255" bIns="71255">
            <a:noAutofit/>
          </a:bodyPr>
          <a:lstStyle/>
          <a:p>
            <a:pPr algn="ctr">
              <a:lnSpc>
                <a:spcPct val="100000"/>
              </a:lnSpc>
            </a:pPr>
            <a:endParaRPr lang="en-US" spc="-1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pPr algn="ctr">
              <a:lnSpc>
                <a:spcPct val="100000"/>
              </a:lnSpc>
            </a:pPr>
            <a:endParaRPr lang="en-US" spc="-1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pPr>
              <a:lnSpc>
                <a:spcPct val="100000"/>
              </a:lnSpc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Helvetica Neue"/>
                <a:cs typeface="RijksoverheidSerifWeb Regular"/>
              </a:rPr>
              <a:t>TROPOMI ALH is based on</a:t>
            </a:r>
            <a:endParaRPr lang="en-US" spc="-1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pPr marL="171403" indent="-171403">
              <a:buFont typeface="Arial"/>
              <a:buChar char="•"/>
            </a:pPr>
            <a:endParaRPr lang="en-US" spc="-1">
              <a:solidFill>
                <a:schemeClr val="bg1"/>
              </a:solidFill>
              <a:latin typeface="RijksoverheidSerifWeb Regular"/>
              <a:cs typeface="RijksoverheidSerifWeb Regular"/>
            </a:endParaRPr>
          </a:p>
          <a:p>
            <a:pPr marL="286111" indent="-285750">
              <a:buClr>
                <a:schemeClr val="bg1"/>
              </a:buClr>
              <a:buSzPct val="145000"/>
              <a:buFont typeface="Arial"/>
              <a:buChar char="•"/>
            </a:pPr>
            <a:r>
              <a:rPr lang="en-US" spc="-1">
                <a:solidFill>
                  <a:schemeClr val="bg1"/>
                </a:solidFill>
                <a:latin typeface="RijksoverheidSerifWeb Regular"/>
                <a:ea typeface="Helvetica Neue"/>
                <a:cs typeface="RijksoverheidSerifWeb Regular"/>
              </a:rPr>
              <a:t>O2-A band retrieval of scattering layer height</a:t>
            </a:r>
            <a:endParaRPr lang="en-US" spc="-1">
              <a:solidFill>
                <a:schemeClr val="bg1"/>
              </a:solidFill>
              <a:latin typeface="RijksoverheidSerifWeb Regular"/>
              <a:cs typeface="RijksoverheidSerifWeb Regular"/>
            </a:endParaRPr>
          </a:p>
          <a:p>
            <a:pPr marL="286111" indent="-285750">
              <a:buClr>
                <a:schemeClr val="bg1"/>
              </a:buClr>
              <a:buSzPct val="145000"/>
              <a:buFont typeface="Arial"/>
              <a:buChar char="•"/>
            </a:pPr>
            <a:r>
              <a:rPr lang="en-US" spc="-1">
                <a:solidFill>
                  <a:schemeClr val="bg1"/>
                </a:solidFill>
                <a:latin typeface="RijksoverheidSerifWeb Regular"/>
                <a:ea typeface="Helvetica Neue"/>
                <a:cs typeface="RijksoverheidSerifWeb Regular"/>
              </a:rPr>
              <a:t>Forward model based on NN</a:t>
            </a:r>
          </a:p>
          <a:p>
            <a:pPr marL="286111" indent="-285750">
              <a:buClr>
                <a:schemeClr val="bg1"/>
              </a:buClr>
              <a:buSzPct val="145000"/>
              <a:buFont typeface="Arial"/>
              <a:buChar char="•"/>
            </a:pPr>
            <a:r>
              <a:rPr lang="en-US" spc="-1">
                <a:solidFill>
                  <a:schemeClr val="bg1"/>
                </a:solidFill>
                <a:latin typeface="RijksoverheidSerifWeb Regular"/>
                <a:ea typeface="Helvetica Neue"/>
                <a:cs typeface="RijksoverheidSerifWeb Regular"/>
              </a:rPr>
              <a:t>Optimal Estimation</a:t>
            </a:r>
            <a:endParaRPr lang="en-US" spc="-1">
              <a:solidFill>
                <a:schemeClr val="bg1"/>
              </a:solidFill>
              <a:latin typeface="RijksoverheidSerifWeb Regular"/>
              <a:cs typeface="RijksoverheidSerifWeb Regular"/>
            </a:endParaRPr>
          </a:p>
          <a:p>
            <a:pPr marL="286111" indent="-285750">
              <a:buClr>
                <a:schemeClr val="bg1"/>
              </a:buClr>
              <a:buSzPct val="145000"/>
              <a:buFont typeface="Arial"/>
              <a:buChar char="•"/>
            </a:pPr>
            <a:r>
              <a:rPr lang="en-US" spc="-1">
                <a:solidFill>
                  <a:schemeClr val="bg1"/>
                </a:solidFill>
                <a:latin typeface="RijksoverheidSerifWeb Regular"/>
                <a:ea typeface="Helvetica Neue"/>
                <a:cs typeface="RijksoverheidSerifWeb Regular"/>
              </a:rPr>
              <a:t>One homogenous layer, fixed 100 hPa thickness, fixed aerosol model (WA)</a:t>
            </a:r>
          </a:p>
          <a:p>
            <a:pPr marL="286111" indent="-285750">
              <a:buClr>
                <a:schemeClr val="bg1"/>
              </a:buClr>
              <a:buSzPct val="145000"/>
              <a:buFont typeface="Arial"/>
              <a:buChar char="•"/>
            </a:pPr>
            <a:r>
              <a:rPr lang="en-US" spc="-1">
                <a:solidFill>
                  <a:schemeClr val="bg1"/>
                </a:solidFill>
                <a:latin typeface="RijksoverheidSerifWeb Regular"/>
                <a:ea typeface="Helvetica Neue"/>
                <a:cs typeface="RijksoverheidSerifWeb Regular"/>
              </a:rPr>
              <a:t>Fitted is mid-layer pressure (z</a:t>
            </a:r>
            <a:r>
              <a:rPr lang="en-US" spc="-1" baseline="-25000">
                <a:solidFill>
                  <a:schemeClr val="bg1"/>
                </a:solidFill>
                <a:latin typeface="RijksoverheidSerifWeb Regular"/>
                <a:ea typeface="Helvetica Neue"/>
                <a:cs typeface="RijksoverheidSerifWeb Regular"/>
              </a:rPr>
              <a:t>p</a:t>
            </a:r>
            <a:r>
              <a:rPr lang="en-US" spc="-1">
                <a:solidFill>
                  <a:schemeClr val="bg1"/>
                </a:solidFill>
                <a:latin typeface="RijksoverheidSerifWeb Regular"/>
                <a:ea typeface="Helvetica Neue"/>
                <a:cs typeface="RijksoverheidSerifWeb Regular"/>
              </a:rPr>
              <a:t>)  and </a:t>
            </a:r>
            <a:r>
              <a:rPr lang="en-US" spc="-1">
                <a:solidFill>
                  <a:schemeClr val="bg1"/>
                </a:solidFill>
                <a:latin typeface="RijksoverheidSerifWeb Regular"/>
                <a:ea typeface="Lucida Grande"/>
                <a:cs typeface="RijksoverheidSerifWeb Regular"/>
              </a:rPr>
              <a:t>τ</a:t>
            </a:r>
            <a:endParaRPr lang="en-US" spc="-1">
              <a:solidFill>
                <a:schemeClr val="bg1"/>
              </a:solidFill>
              <a:latin typeface="RijksoverheidSerifWeb Regular"/>
              <a:cs typeface="RijksoverheidSerifWeb Regular"/>
            </a:endParaRPr>
          </a:p>
          <a:p>
            <a:pPr marL="361">
              <a:buClr>
                <a:srgbClr val="000000"/>
              </a:buClr>
              <a:buSzPct val="145000"/>
            </a:pPr>
            <a:endParaRPr lang="en-US" spc="-1">
              <a:solidFill>
                <a:schemeClr val="bg1"/>
              </a:solidFill>
              <a:latin typeface="RijksoverheidSerifWeb Regular"/>
              <a:cs typeface="RijksoverheidSerifWeb Regular"/>
            </a:endParaRPr>
          </a:p>
          <a:p>
            <a:pPr marL="171403" indent="-171403">
              <a:buFont typeface="Arial"/>
              <a:buChar char="•"/>
            </a:pPr>
            <a:endParaRPr lang="en-US" spc="-1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25" y="-13122"/>
            <a:ext cx="4325226" cy="1407509"/>
          </a:xfrm>
          <a:prstGeom prst="rect">
            <a:avLst/>
          </a:prstGeom>
        </p:spPr>
      </p:pic>
      <p:pic>
        <p:nvPicPr>
          <p:cNvPr id="2" name="Afbeelding 1" descr="Screen Shot 2019-11-07 at 16.15.3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94" y="2791564"/>
            <a:ext cx="3441731" cy="2849616"/>
          </a:xfrm>
          <a:prstGeom prst="rect">
            <a:avLst/>
          </a:prstGeom>
        </p:spPr>
      </p:pic>
      <p:pic>
        <p:nvPicPr>
          <p:cNvPr id="12" name="Google Shape;120;p22" descr="oxygenAban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17" r="1877"/>
          <a:stretch/>
        </p:blipFill>
        <p:spPr>
          <a:xfrm>
            <a:off x="693295" y="105847"/>
            <a:ext cx="3441729" cy="2673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7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Afbeelding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31988" y="238273"/>
            <a:ext cx="1065220" cy="1336500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alpha val="75000"/>
              </a:schemeClr>
            </a:glow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" name="Afbeelding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09537" y="238273"/>
            <a:ext cx="1079786" cy="1336500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alpha val="75000"/>
              </a:schemeClr>
            </a:glow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Afbeelding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683435" y="238273"/>
            <a:ext cx="1105481" cy="1336500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alpha val="75000"/>
              </a:schemeClr>
            </a:glow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8" name="CustomShape 1"/>
          <p:cNvSpPr/>
          <p:nvPr/>
        </p:nvSpPr>
        <p:spPr>
          <a:xfrm>
            <a:off x="5412348" y="2685960"/>
            <a:ext cx="202680" cy="30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Afbeelding 78"/>
          <p:cNvPicPr/>
          <p:nvPr/>
        </p:nvPicPr>
        <p:blipFill>
          <a:blip r:embed="rId5"/>
          <a:stretch/>
        </p:blipFill>
        <p:spPr>
          <a:xfrm>
            <a:off x="492227" y="433081"/>
            <a:ext cx="5352840" cy="3987360"/>
          </a:xfrm>
          <a:prstGeom prst="rect">
            <a:avLst/>
          </a:prstGeom>
          <a:ln>
            <a:noFill/>
          </a:ln>
        </p:spPr>
      </p:pic>
      <p:sp>
        <p:nvSpPr>
          <p:cNvPr id="80" name="CustomShape 2"/>
          <p:cNvSpPr/>
          <p:nvPr/>
        </p:nvSpPr>
        <p:spPr>
          <a:xfrm>
            <a:off x="428147" y="4602605"/>
            <a:ext cx="4881240" cy="644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44985" rIns="89969" bIns="44985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TROPOMI AER_LH  </a:t>
            </a:r>
          </a:p>
          <a:p>
            <a:pPr>
              <a:lnSpc>
                <a:spcPct val="100000"/>
              </a:lnSpc>
            </a:pPr>
            <a:r>
              <a:rPr lang="en-US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released Sept. 30, 2019</a:t>
            </a:r>
          </a:p>
        </p:txBody>
      </p:sp>
      <p:sp>
        <p:nvSpPr>
          <p:cNvPr id="81" name="CustomShape 3"/>
          <p:cNvSpPr/>
          <p:nvPr/>
        </p:nvSpPr>
        <p:spPr>
          <a:xfrm>
            <a:off x="3516227" y="2550245"/>
            <a:ext cx="605160" cy="218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44985" rIns="89969" bIns="4498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Sunglint</a:t>
            </a:r>
            <a:endParaRPr lang="en-US" sz="800" spc="-1">
              <a:latin typeface="RijksoverheidSerifWeb Regular"/>
              <a:cs typeface="RijksoverheidSerifWeb Regular"/>
            </a:endParaRPr>
          </a:p>
        </p:txBody>
      </p:sp>
      <p:sp>
        <p:nvSpPr>
          <p:cNvPr id="82" name="CustomShape 4"/>
          <p:cNvSpPr/>
          <p:nvPr/>
        </p:nvSpPr>
        <p:spPr>
          <a:xfrm>
            <a:off x="1903429" y="1124641"/>
            <a:ext cx="1301040" cy="2817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44985" rIns="89969" bIns="4498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Wildfire smoke</a:t>
            </a:r>
            <a:endParaRPr lang="en-US" sz="1200" spc="-1">
              <a:latin typeface="RijksoverheidSerifWeb Regular"/>
              <a:cs typeface="RijksoverheidSerifWeb Regular"/>
            </a:endParaRPr>
          </a:p>
        </p:txBody>
      </p:sp>
      <p:sp>
        <p:nvSpPr>
          <p:cNvPr id="83" name="CustomShape 5"/>
          <p:cNvSpPr/>
          <p:nvPr/>
        </p:nvSpPr>
        <p:spPr>
          <a:xfrm>
            <a:off x="4124627" y="3413520"/>
            <a:ext cx="1087560" cy="2817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44985" rIns="89969" bIns="4498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Desert Dust</a:t>
            </a:r>
            <a:endParaRPr lang="en-US" sz="1200" spc="-1">
              <a:latin typeface="RijksoverheidSerifWeb Regular"/>
              <a:cs typeface="RijksoverheidSerifWeb Regular"/>
            </a:endParaRPr>
          </a:p>
        </p:txBody>
      </p:sp>
      <p:pic>
        <p:nvPicPr>
          <p:cNvPr id="11" name="Afbeelding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34880" y="3826347"/>
            <a:ext cx="4954036" cy="1552505"/>
          </a:xfrm>
          <a:prstGeom prst="rect">
            <a:avLst/>
          </a:prstGeom>
          <a:ln>
            <a:noFill/>
          </a:ln>
        </p:spPr>
      </p:pic>
      <p:sp>
        <p:nvSpPr>
          <p:cNvPr id="15" name="TextShape 3"/>
          <p:cNvSpPr txBox="1"/>
          <p:nvPr/>
        </p:nvSpPr>
        <p:spPr>
          <a:xfrm>
            <a:off x="5931988" y="1535400"/>
            <a:ext cx="4006834" cy="1996034"/>
          </a:xfrm>
          <a:prstGeom prst="rect">
            <a:avLst/>
          </a:prstGeom>
          <a:noFill/>
          <a:ln w="12600">
            <a:noFill/>
          </a:ln>
        </p:spPr>
        <p:txBody>
          <a:bodyPr lIns="71255" tIns="71255" rIns="71255" bIns="71255">
            <a:noAutofit/>
          </a:bodyPr>
          <a:lstStyle/>
          <a:p>
            <a:pPr algn="ctr">
              <a:lnSpc>
                <a:spcPct val="100000"/>
              </a:lnSpc>
            </a:pPr>
            <a:endParaRPr lang="en-US" spc="-1">
              <a:solidFill>
                <a:srgbClr val="FFFFFF"/>
              </a:solidFill>
              <a:latin typeface="RijksoverheidSerifWeb Regular"/>
              <a:cs typeface="RijksoverheidSerifWeb Regular"/>
            </a:endParaRPr>
          </a:p>
          <a:p>
            <a:pPr>
              <a:lnSpc>
                <a:spcPct val="100000"/>
              </a:lnSpc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Helvetica Neue"/>
                <a:cs typeface="RijksoverheidSerifWeb Regular"/>
              </a:rPr>
              <a:t>TROPOMI ALH is available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Helvetica Neue"/>
                <a:cs typeface="RijksoverheidSerifWeb Regular"/>
              </a:rPr>
              <a:t>globally, land and ocean, cloud screened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Helvetica Neue"/>
                <a:cs typeface="RijksoverheidSerifWeb Regular"/>
              </a:rPr>
              <a:t>within 3 hrs of sensing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pc="-1">
                <a:solidFill>
                  <a:srgbClr val="FFFFFF"/>
                </a:solidFill>
                <a:latin typeface="RijksoverheidSerifWeb Regular"/>
                <a:ea typeface="Helvetica Neue"/>
                <a:cs typeface="RijksoverheidSerifWeb Regular"/>
              </a:rPr>
              <a:t>for absorbing aerosol layers</a:t>
            </a:r>
          </a:p>
        </p:txBody>
      </p:sp>
      <p:sp>
        <p:nvSpPr>
          <p:cNvPr id="14" name="CustomShape 2"/>
          <p:cNvSpPr/>
          <p:nvPr/>
        </p:nvSpPr>
        <p:spPr>
          <a:xfrm>
            <a:off x="149158" y="5343589"/>
            <a:ext cx="9853839" cy="266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Autofit/>
          </a:bodyPr>
          <a:lstStyle/>
          <a:p>
            <a:pPr algn="ctr" defTabSz="377978">
              <a:spcBef>
                <a:spcPts val="530"/>
              </a:spcBef>
            </a:pP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CEOS Atmospheric Composition Virtual Constellation AC-VC-17          |         7-11 June 2021           |         M. de Graaf </a:t>
            </a:r>
            <a:r>
              <a:rPr lang="en-US" sz="1000" i="1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et al.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</a:t>
            </a:r>
            <a:r>
              <a:rPr lang="mr-IN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–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Aerosol Layer Height</a:t>
            </a:r>
            <a:endParaRPr lang="en-US" sz="1000" spc="-1">
              <a:solidFill>
                <a:prstClr val="black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711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Afbeelding 53"/>
          <p:cNvPicPr/>
          <p:nvPr/>
        </p:nvPicPr>
        <p:blipFill>
          <a:blip r:embed="rId2"/>
          <a:stretch/>
        </p:blipFill>
        <p:spPr>
          <a:xfrm>
            <a:off x="34200" y="222480"/>
            <a:ext cx="10080360" cy="5253120"/>
          </a:xfrm>
          <a:prstGeom prst="rect">
            <a:avLst/>
          </a:prstGeom>
          <a:ln>
            <a:noFill/>
          </a:ln>
        </p:spPr>
      </p:pic>
      <p:sp>
        <p:nvSpPr>
          <p:cNvPr id="3" name="CustomShape 1"/>
          <p:cNvSpPr/>
          <p:nvPr/>
        </p:nvSpPr>
        <p:spPr>
          <a:xfrm>
            <a:off x="6712670" y="128045"/>
            <a:ext cx="3273017" cy="63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91410" rIns="89969" bIns="9141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/>
                <a:ea typeface="Spectral"/>
                <a:cs typeface="Bookman Old Style"/>
              </a:rPr>
              <a:t>2018 - 06 - 01</a:t>
            </a:r>
            <a:endParaRPr lang="en-US" sz="28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2507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335;p7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7760" y="2811960"/>
            <a:ext cx="9742320" cy="247428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6712670" y="128045"/>
            <a:ext cx="3273017" cy="63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91410" rIns="89969" bIns="9141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/>
                <a:ea typeface="Spectral"/>
                <a:cs typeface="Bookman Old Style"/>
              </a:rPr>
              <a:t>2018 - 06 - 01</a:t>
            </a:r>
            <a:endParaRPr lang="en-US" sz="28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/>
              <a:cs typeface="Bookman Old Style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5561701" y="2077805"/>
            <a:ext cx="1150969" cy="227665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5561701" y="2457870"/>
            <a:ext cx="1150969" cy="227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6812017" y="1958346"/>
            <a:ext cx="2401708" cy="398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9" tIns="44985" rIns="89969" bIns="4498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FFFFFF"/>
                </a:solidFill>
                <a:latin typeface="Bookman Old Style"/>
                <a:ea typeface="Spectral"/>
                <a:cs typeface="Bookman Old Style"/>
              </a:rPr>
              <a:t>Tropomi ALH</a:t>
            </a:r>
            <a:endParaRPr lang="en-US" sz="2000" spc="-1">
              <a:latin typeface="Bookman Old Style"/>
              <a:cs typeface="Bookman Old Style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6824468" y="2310058"/>
            <a:ext cx="2725434" cy="398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9" tIns="44985" rIns="89969" bIns="4498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FFFFFF"/>
                </a:solidFill>
                <a:latin typeface="Bookman Old Style"/>
                <a:ea typeface="Spectral"/>
                <a:cs typeface="Bookman Old Style"/>
              </a:rPr>
              <a:t>Caliop weighted ext.</a:t>
            </a:r>
            <a:endParaRPr lang="en-US" sz="2000" spc="-1">
              <a:latin typeface="Bookman Old Style"/>
              <a:cs typeface="Bookman Old Style"/>
            </a:endParaRPr>
          </a:p>
        </p:txBody>
      </p:sp>
      <p:sp>
        <p:nvSpPr>
          <p:cNvPr id="10" name="CustomShape 2"/>
          <p:cNvSpPr/>
          <p:nvPr/>
        </p:nvSpPr>
        <p:spPr>
          <a:xfrm>
            <a:off x="149158" y="5343589"/>
            <a:ext cx="9853839" cy="266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Autofit/>
          </a:bodyPr>
          <a:lstStyle/>
          <a:p>
            <a:pPr algn="ctr" defTabSz="377978">
              <a:spcBef>
                <a:spcPts val="530"/>
              </a:spcBef>
            </a:pP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CEOS Atmospheric Composition Virtual Constellation AC-VC-17          |         7-11 June 2021           |         M. de Graaf </a:t>
            </a:r>
            <a:r>
              <a:rPr lang="en-US" sz="1000" i="1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et al.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</a:t>
            </a:r>
            <a:r>
              <a:rPr lang="mr-IN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–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Aerosol Layer Height</a:t>
            </a:r>
            <a:endParaRPr lang="en-US" sz="1000" spc="-1">
              <a:solidFill>
                <a:prstClr val="black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943" y="1"/>
            <a:ext cx="7611103" cy="136243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25" y="-13122"/>
            <a:ext cx="4325226" cy="14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9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Afbeelding 8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38560" y="274320"/>
            <a:ext cx="5221440" cy="2610000"/>
          </a:xfrm>
          <a:prstGeom prst="rect">
            <a:avLst/>
          </a:prstGeom>
          <a:ln w="18360">
            <a:noFill/>
          </a:ln>
        </p:spPr>
      </p:pic>
      <p:pic>
        <p:nvPicPr>
          <p:cNvPr id="85" name="Afbeelding 8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38560" y="3017520"/>
            <a:ext cx="5221440" cy="2575080"/>
          </a:xfrm>
          <a:prstGeom prst="rect">
            <a:avLst/>
          </a:prstGeom>
          <a:ln w="18360"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4206240" y="221760"/>
            <a:ext cx="1736640" cy="822240"/>
          </a:xfrm>
          <a:prstGeom prst="ellipse">
            <a:avLst/>
          </a:prstGeom>
          <a:noFill/>
          <a:ln w="36720">
            <a:solidFill>
              <a:srgbClr val="FF3366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0" name="Group 5"/>
          <p:cNvGrpSpPr/>
          <p:nvPr/>
        </p:nvGrpSpPr>
        <p:grpSpPr>
          <a:xfrm>
            <a:off x="2873520" y="1446480"/>
            <a:ext cx="783360" cy="3307680"/>
            <a:chOff x="2873520" y="1446480"/>
            <a:chExt cx="783360" cy="3307680"/>
          </a:xfrm>
        </p:grpSpPr>
        <p:sp>
          <p:nvSpPr>
            <p:cNvPr id="91" name="CustomShape 6"/>
            <p:cNvSpPr/>
            <p:nvPr/>
          </p:nvSpPr>
          <p:spPr>
            <a:xfrm>
              <a:off x="2912400" y="4225680"/>
              <a:ext cx="744480" cy="528480"/>
            </a:xfrm>
            <a:prstGeom prst="ellipse">
              <a:avLst/>
            </a:prstGeom>
            <a:noFill/>
            <a:ln w="36720">
              <a:solidFill>
                <a:srgbClr val="666666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7"/>
            <p:cNvSpPr/>
            <p:nvPr/>
          </p:nvSpPr>
          <p:spPr>
            <a:xfrm>
              <a:off x="2873520" y="1446480"/>
              <a:ext cx="691920" cy="564480"/>
            </a:xfrm>
            <a:prstGeom prst="ellipse">
              <a:avLst/>
            </a:prstGeom>
            <a:noFill/>
            <a:ln w="36720">
              <a:solidFill>
                <a:srgbClr val="E6E6E6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3" name="Line 8"/>
          <p:cNvSpPr/>
          <p:nvPr/>
        </p:nvSpPr>
        <p:spPr>
          <a:xfrm flipH="1">
            <a:off x="543600" y="1097281"/>
            <a:ext cx="5212080" cy="360"/>
          </a:xfrm>
          <a:prstGeom prst="line">
            <a:avLst/>
          </a:prstGeom>
          <a:ln w="18360">
            <a:solidFill>
              <a:srgbClr val="2323DC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Line 9"/>
          <p:cNvSpPr/>
          <p:nvPr/>
        </p:nvSpPr>
        <p:spPr>
          <a:xfrm flipH="1">
            <a:off x="543600" y="1457280"/>
            <a:ext cx="5212080" cy="360"/>
          </a:xfrm>
          <a:prstGeom prst="line">
            <a:avLst/>
          </a:prstGeom>
          <a:ln w="18360">
            <a:solidFill>
              <a:srgbClr val="2323DC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5" name="Group 10"/>
          <p:cNvGrpSpPr/>
          <p:nvPr/>
        </p:nvGrpSpPr>
        <p:grpSpPr>
          <a:xfrm>
            <a:off x="1923120" y="914400"/>
            <a:ext cx="1459440" cy="3382560"/>
            <a:chOff x="1923120" y="914400"/>
            <a:chExt cx="1459440" cy="3382560"/>
          </a:xfrm>
        </p:grpSpPr>
        <p:sp>
          <p:nvSpPr>
            <p:cNvPr id="96" name="CustomShape 11"/>
            <p:cNvSpPr/>
            <p:nvPr/>
          </p:nvSpPr>
          <p:spPr>
            <a:xfrm>
              <a:off x="2103120" y="3657600"/>
              <a:ext cx="1279440" cy="639360"/>
            </a:xfrm>
            <a:prstGeom prst="ellipse">
              <a:avLst/>
            </a:prstGeom>
            <a:noFill/>
            <a:ln w="36720">
              <a:solidFill>
                <a:srgbClr val="FFD32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" name="CustomShape 12"/>
            <p:cNvSpPr/>
            <p:nvPr/>
          </p:nvSpPr>
          <p:spPr>
            <a:xfrm>
              <a:off x="1923120" y="914400"/>
              <a:ext cx="1279440" cy="639360"/>
            </a:xfrm>
            <a:prstGeom prst="ellipse">
              <a:avLst/>
            </a:prstGeom>
            <a:noFill/>
            <a:ln w="36720">
              <a:solidFill>
                <a:srgbClr val="FFD32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" name="Tekstvak 1"/>
          <p:cNvSpPr txBox="1"/>
          <p:nvPr/>
        </p:nvSpPr>
        <p:spPr>
          <a:xfrm>
            <a:off x="5966617" y="189655"/>
            <a:ext cx="2027996" cy="646300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r>
              <a:rPr lang="nl-NL">
                <a:solidFill>
                  <a:srgbClr val="FC295B"/>
                </a:solidFill>
                <a:latin typeface="Bookman Old Style"/>
                <a:cs typeface="Bookman Old Style"/>
              </a:rPr>
              <a:t>Siberian wildfire </a:t>
            </a:r>
          </a:p>
          <a:p>
            <a:r>
              <a:rPr lang="nl-NL">
                <a:solidFill>
                  <a:srgbClr val="FC295B"/>
                </a:solidFill>
                <a:latin typeface="Bookman Old Style"/>
                <a:cs typeface="Bookman Old Style"/>
              </a:rPr>
              <a:t>smoke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014088" y="1154993"/>
            <a:ext cx="935147" cy="307770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r>
              <a:rPr lang="nl-NL" sz="1400">
                <a:solidFill>
                  <a:srgbClr val="3366FF"/>
                </a:solidFill>
                <a:latin typeface="Bookman Old Style"/>
                <a:cs typeface="Bookman Old Style"/>
              </a:rPr>
              <a:t>Sunglint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5979795" y="852773"/>
            <a:ext cx="1518352" cy="369326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r>
              <a:rPr lang="nl-NL">
                <a:solidFill>
                  <a:srgbClr val="F6C51C"/>
                </a:solidFill>
                <a:latin typeface="Bookman Old Style"/>
                <a:cs typeface="Bookman Old Style"/>
              </a:rPr>
              <a:t>Desert dust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003530" y="1594153"/>
            <a:ext cx="2710986" cy="369326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r>
              <a:rPr lang="nl-NL">
                <a:solidFill>
                  <a:schemeClr val="bg1">
                    <a:lumMod val="85000"/>
                  </a:schemeClr>
                </a:solidFill>
                <a:latin typeface="Bookman Old Style"/>
                <a:cs typeface="Bookman Old Style"/>
              </a:rPr>
              <a:t>African wildfire smoke</a:t>
            </a:r>
          </a:p>
        </p:txBody>
      </p:sp>
      <p:cxnSp>
        <p:nvCxnSpPr>
          <p:cNvPr id="5" name="Rechte verbindingslijn 4"/>
          <p:cNvCxnSpPr>
            <a:endCxn id="18" idx="1"/>
          </p:cNvCxnSpPr>
          <p:nvPr/>
        </p:nvCxnSpPr>
        <p:spPr>
          <a:xfrm flipV="1">
            <a:off x="3178824" y="1037437"/>
            <a:ext cx="2800970" cy="6566"/>
          </a:xfrm>
          <a:prstGeom prst="line">
            <a:avLst/>
          </a:prstGeom>
          <a:ln>
            <a:solidFill>
              <a:srgbClr val="F6C5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7" name="Group 2"/>
          <p:cNvGrpSpPr/>
          <p:nvPr/>
        </p:nvGrpSpPr>
        <p:grpSpPr>
          <a:xfrm>
            <a:off x="4206240" y="221761"/>
            <a:ext cx="1736640" cy="3485520"/>
            <a:chOff x="4206240" y="221760"/>
            <a:chExt cx="1736640" cy="3485520"/>
          </a:xfrm>
        </p:grpSpPr>
        <p:sp>
          <p:nvSpPr>
            <p:cNvPr id="88" name="CustomShape 3"/>
            <p:cNvSpPr/>
            <p:nvPr/>
          </p:nvSpPr>
          <p:spPr>
            <a:xfrm>
              <a:off x="4206240" y="221760"/>
              <a:ext cx="1736640" cy="822240"/>
            </a:xfrm>
            <a:prstGeom prst="ellipse">
              <a:avLst/>
            </a:prstGeom>
            <a:noFill/>
            <a:ln w="36720">
              <a:solidFill>
                <a:srgbClr val="FF3366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4"/>
            <p:cNvSpPr/>
            <p:nvPr/>
          </p:nvSpPr>
          <p:spPr>
            <a:xfrm>
              <a:off x="4206240" y="2885040"/>
              <a:ext cx="1736640" cy="822240"/>
            </a:xfrm>
            <a:prstGeom prst="ellipse">
              <a:avLst/>
            </a:prstGeom>
            <a:noFill/>
            <a:ln w="36720">
              <a:solidFill>
                <a:srgbClr val="FF3366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cxnSp>
        <p:nvCxnSpPr>
          <p:cNvPr id="22" name="Rechte verbindingslijn 21"/>
          <p:cNvCxnSpPr/>
          <p:nvPr/>
        </p:nvCxnSpPr>
        <p:spPr>
          <a:xfrm flipV="1">
            <a:off x="3656880" y="1807028"/>
            <a:ext cx="2284988" cy="65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1008810" y="2065260"/>
            <a:ext cx="687909" cy="369326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r>
              <a:rPr lang="nl-NL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/>
                <a:cs typeface="Bookman Old Style"/>
              </a:rPr>
              <a:t>ALH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1008806" y="5101895"/>
            <a:ext cx="609462" cy="369326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r>
              <a:rPr lang="nl-NL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/>
                <a:cs typeface="Bookman Old Style"/>
              </a:rPr>
              <a:t>AAI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797415" y="3025382"/>
            <a:ext cx="2394395" cy="1200298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nl-NL">
                <a:solidFill>
                  <a:schemeClr val="bg1"/>
                </a:solidFill>
                <a:latin typeface="Bookman Old Style"/>
                <a:cs typeface="Bookman Old Style"/>
              </a:rPr>
              <a:t>August 2019 </a:t>
            </a:r>
          </a:p>
          <a:p>
            <a:r>
              <a:rPr lang="nl-NL">
                <a:solidFill>
                  <a:schemeClr val="bg1"/>
                </a:solidFill>
                <a:latin typeface="Bookman Old Style"/>
                <a:cs typeface="Bookman Old Style"/>
              </a:rPr>
              <a:t>ALH and AAI </a:t>
            </a:r>
          </a:p>
          <a:p>
            <a:r>
              <a:rPr lang="nl-NL">
                <a:solidFill>
                  <a:schemeClr val="bg1"/>
                </a:solidFill>
                <a:latin typeface="Bookman Old Style"/>
                <a:cs typeface="Bookman Old Style"/>
              </a:rPr>
              <a:t>show absorbing aerosol events</a:t>
            </a:r>
          </a:p>
        </p:txBody>
      </p:sp>
    </p:spTree>
    <p:extLst>
      <p:ext uri="{BB962C8B-B14F-4D97-AF65-F5344CB8AC3E}">
        <p14:creationId xmlns:p14="http://schemas.microsoft.com/office/powerpoint/2010/main" val="306652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943" y="1"/>
            <a:ext cx="7611103" cy="1362434"/>
          </a:xfrm>
          <a:prstGeom prst="rect">
            <a:avLst/>
          </a:prstGeom>
        </p:spPr>
      </p:pic>
      <p:sp>
        <p:nvSpPr>
          <p:cNvPr id="49" name="CustomShape 1"/>
          <p:cNvSpPr/>
          <p:nvPr/>
        </p:nvSpPr>
        <p:spPr>
          <a:xfrm>
            <a:off x="375120" y="2518920"/>
            <a:ext cx="9391320" cy="63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91410" rIns="89969" bIns="9141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Upcoming version 2</a:t>
            </a:r>
            <a:endParaRPr lang="en-US" sz="2800" spc="-1">
              <a:latin typeface="RijksoverheidSerifWeb Regular"/>
              <a:cs typeface="RijksoverheidSerifWeb Regular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25" y="-13122"/>
            <a:ext cx="4325226" cy="1407509"/>
          </a:xfrm>
          <a:prstGeom prst="rect">
            <a:avLst/>
          </a:prstGeom>
        </p:spPr>
      </p:pic>
      <p:sp>
        <p:nvSpPr>
          <p:cNvPr id="5" name="CustomShape 2"/>
          <p:cNvSpPr/>
          <p:nvPr/>
        </p:nvSpPr>
        <p:spPr>
          <a:xfrm>
            <a:off x="149158" y="5343589"/>
            <a:ext cx="9853839" cy="266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>
            <a:noAutofit/>
          </a:bodyPr>
          <a:lstStyle/>
          <a:p>
            <a:pPr algn="ctr" defTabSz="377978">
              <a:spcBef>
                <a:spcPts val="530"/>
              </a:spcBef>
            </a:pP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CEOS Atmospheric Composition Virtual Constellation AC-VC-17          |         7-11 June 2021           |         M. de Graaf </a:t>
            </a:r>
            <a:r>
              <a:rPr lang="en-US" sz="1000" i="1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et al.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</a:t>
            </a:r>
            <a:r>
              <a:rPr lang="mr-IN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–</a:t>
            </a:r>
            <a:r>
              <a:rPr lang="en-US" sz="1000" spc="-1">
                <a:solidFill>
                  <a:srgbClr val="FFFFFF"/>
                </a:solidFill>
                <a:latin typeface="RijksoverheidSerifWeb Regular"/>
                <a:cs typeface="RijksoverheidSerifWeb Regular"/>
              </a:rPr>
              <a:t> Aerosol Layer Height</a:t>
            </a:r>
            <a:endParaRPr lang="en-US" sz="1000" spc="-1">
              <a:solidFill>
                <a:prstClr val="black"/>
              </a:solidFill>
              <a:latin typeface="RijksoverheidSerifWeb Regular"/>
              <a:ea typeface="DejaVu Sans"/>
              <a:cs typeface="RijksoverheidSerifWeb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132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/>
        </p:nvGrpSpPr>
        <p:grpSpPr>
          <a:xfrm>
            <a:off x="376821" y="0"/>
            <a:ext cx="3941509" cy="2049139"/>
            <a:chOff x="2286000" y="-33421"/>
            <a:chExt cx="5280660" cy="3200400"/>
          </a:xfrm>
        </p:grpSpPr>
        <p:pic>
          <p:nvPicPr>
            <p:cNvPr id="8" name="Afbeelding 7" descr="Screen Shot 2020-09-01 at 09.55.10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0" y="-33421"/>
              <a:ext cx="5280660" cy="3200400"/>
            </a:xfrm>
            <a:prstGeom prst="rect">
              <a:avLst/>
            </a:prstGeom>
          </p:spPr>
        </p:pic>
        <p:cxnSp>
          <p:nvCxnSpPr>
            <p:cNvPr id="9" name="Rechte verbindingslijn 8"/>
            <p:cNvCxnSpPr/>
            <p:nvPr/>
          </p:nvCxnSpPr>
          <p:spPr>
            <a:xfrm>
              <a:off x="3149600" y="1871272"/>
              <a:ext cx="4013200" cy="3385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fbeelding 1" descr="s5p_alh_20190902_DDS2B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288" y="3465337"/>
            <a:ext cx="2709157" cy="2169240"/>
          </a:xfrm>
          <a:prstGeom prst="rect">
            <a:avLst/>
          </a:prstGeom>
        </p:spPr>
      </p:pic>
      <p:pic>
        <p:nvPicPr>
          <p:cNvPr id="3" name="Afbeelding 2" descr="s5p_alh_20190902_V1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288" y="1280450"/>
            <a:ext cx="2709157" cy="2194366"/>
          </a:xfrm>
          <a:prstGeom prst="rect">
            <a:avLst/>
          </a:prstGeom>
        </p:spPr>
      </p:pic>
      <p:pic>
        <p:nvPicPr>
          <p:cNvPr id="4" name="Afbeelding 3" descr="s5p_alh_20190902_diff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19" y="2175150"/>
            <a:ext cx="4320469" cy="3459427"/>
          </a:xfrm>
          <a:prstGeom prst="rect">
            <a:avLst/>
          </a:prstGeom>
        </p:spPr>
      </p:pic>
      <p:sp>
        <p:nvSpPr>
          <p:cNvPr id="15" name="Rechthoek 14"/>
          <p:cNvSpPr/>
          <p:nvPr/>
        </p:nvSpPr>
        <p:spPr>
          <a:xfrm>
            <a:off x="4558590" y="2469587"/>
            <a:ext cx="693043" cy="353339"/>
          </a:xfrm>
          <a:prstGeom prst="rect">
            <a:avLst/>
          </a:prstGeom>
        </p:spPr>
        <p:txBody>
          <a:bodyPr wrap="square" lIns="75603" tIns="37801" rIns="75603" bIns="37801">
            <a:spAutoFit/>
          </a:bodyPr>
          <a:lstStyle/>
          <a:p>
            <a:r>
              <a:rPr lang="nl-NL">
                <a:solidFill>
                  <a:srgbClr val="FF0000"/>
                </a:solidFill>
                <a:latin typeface="RijksoverheidSerifWeb Regular"/>
                <a:cs typeface="RijksoverheidSerifWeb Regular"/>
              </a:rPr>
              <a:t>V1</a:t>
            </a:r>
          </a:p>
        </p:txBody>
      </p:sp>
      <p:sp>
        <p:nvSpPr>
          <p:cNvPr id="16" name="Rechthoek 15"/>
          <p:cNvSpPr/>
          <p:nvPr/>
        </p:nvSpPr>
        <p:spPr>
          <a:xfrm>
            <a:off x="4473288" y="5163132"/>
            <a:ext cx="693043" cy="353339"/>
          </a:xfrm>
          <a:prstGeom prst="rect">
            <a:avLst/>
          </a:prstGeom>
        </p:spPr>
        <p:txBody>
          <a:bodyPr wrap="square" lIns="75603" tIns="37801" rIns="75603" bIns="37801">
            <a:spAutoFit/>
          </a:bodyPr>
          <a:lstStyle/>
          <a:p>
            <a:r>
              <a:rPr lang="nl-NL">
                <a:solidFill>
                  <a:srgbClr val="FF0000"/>
                </a:solidFill>
                <a:latin typeface="RijksoverheidSerifWeb Regular"/>
                <a:cs typeface="RijksoverheidSerifWeb Regular"/>
              </a:rPr>
              <a:t>V2</a:t>
            </a:r>
          </a:p>
        </p:txBody>
      </p:sp>
      <p:sp>
        <p:nvSpPr>
          <p:cNvPr id="17" name="Rechthoek 16"/>
          <p:cNvSpPr/>
          <p:nvPr/>
        </p:nvSpPr>
        <p:spPr>
          <a:xfrm>
            <a:off x="1839277" y="2233443"/>
            <a:ext cx="719677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nl-NL" sz="1200">
                <a:solidFill>
                  <a:schemeClr val="tx1">
                    <a:lumMod val="50000"/>
                    <a:lumOff val="50000"/>
                  </a:schemeClr>
                </a:solidFill>
                <a:latin typeface="RijksoverheidSerifWeb Regular"/>
                <a:cs typeface="RijksoverheidSerifWeb Regular"/>
              </a:rPr>
              <a:t>V1  --  V2      </a:t>
            </a:r>
          </a:p>
        </p:txBody>
      </p:sp>
      <p:sp>
        <p:nvSpPr>
          <p:cNvPr id="11" name="Rechthoek 10"/>
          <p:cNvSpPr/>
          <p:nvPr/>
        </p:nvSpPr>
        <p:spPr>
          <a:xfrm>
            <a:off x="238320" y="5478348"/>
            <a:ext cx="567276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nl-NL" sz="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ijksoverheidSerifWeb Regular"/>
              </a:rPr>
              <a:t>      V2 only       </a:t>
            </a:r>
          </a:p>
        </p:txBody>
      </p:sp>
      <p:sp>
        <p:nvSpPr>
          <p:cNvPr id="14" name="CustomShape 1"/>
          <p:cNvSpPr/>
          <p:nvPr/>
        </p:nvSpPr>
        <p:spPr>
          <a:xfrm>
            <a:off x="7269327" y="126012"/>
            <a:ext cx="2811297" cy="55085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05" tIns="37203" rIns="74405" bIns="37203" anchor="ctr"/>
          <a:lstStyle/>
          <a:p>
            <a:pPr algn="ctr" defTabSz="377978"/>
            <a:endParaRPr lang="en-US" sz="1400" spc="-1">
              <a:solidFill>
                <a:srgbClr val="FFFFFF"/>
              </a:solidFill>
              <a:latin typeface="RijksoverheidSerifWeb Regular"/>
              <a:ea typeface="ＭＳ Ｐゴシック"/>
              <a:cs typeface="RijksoverheidSerifWeb Regular"/>
            </a:endParaRPr>
          </a:p>
          <a:p>
            <a:pPr algn="ctr" defTabSz="377978"/>
            <a:endParaRPr lang="en-US" sz="1400" spc="-1">
              <a:solidFill>
                <a:srgbClr val="FFFFFF"/>
              </a:solidFill>
              <a:latin typeface="RijksoverheidSerifWeb Regular"/>
              <a:ea typeface="ＭＳ Ｐゴシック"/>
              <a:cs typeface="RijksoverheidSerifWeb Regular"/>
            </a:endParaRPr>
          </a:p>
          <a:p>
            <a:pPr algn="ctr" defTabSz="377978"/>
            <a:endParaRPr lang="en-US" sz="1400" spc="-1">
              <a:solidFill>
                <a:srgbClr val="FFFFFF"/>
              </a:solidFill>
              <a:latin typeface="RijksoverheidSerifWeb Regular"/>
              <a:ea typeface="ＭＳ Ｐゴシック"/>
              <a:cs typeface="RijksoverheidSerifWeb Regular"/>
            </a:endParaRPr>
          </a:p>
          <a:p>
            <a:pPr algn="ctr" defTabSz="377978"/>
            <a:endParaRPr lang="en-US" sz="1400" spc="-1">
              <a:solidFill>
                <a:srgbClr val="FFFFFF"/>
              </a:solidFill>
              <a:latin typeface="RijksoverheidSerifWeb Regular"/>
              <a:ea typeface="ＭＳ Ｐゴシック"/>
              <a:cs typeface="RijksoverheidSerifWeb Regular"/>
            </a:endParaRPr>
          </a:p>
          <a:p>
            <a:pPr algn="ctr" defTabSz="377978"/>
            <a:endParaRPr lang="en-US" sz="1400" spc="-1">
              <a:solidFill>
                <a:srgbClr val="FFFFFF"/>
              </a:solidFill>
              <a:latin typeface="RijksoverheidSerifWeb Regular"/>
              <a:ea typeface="ＭＳ Ｐゴシック"/>
              <a:cs typeface="RijksoverheidSerifWeb Regular"/>
            </a:endParaRPr>
          </a:p>
          <a:p>
            <a:pPr algn="ctr" defTabSz="377978"/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ALH is currently only processed for pixels wih AAI&gt;0   (plumes of absorbing aerosols)</a:t>
            </a:r>
          </a:p>
          <a:p>
            <a:pPr algn="ctr" defTabSz="377978"/>
            <a:endParaRPr lang="en-US" sz="1400" spc="-1">
              <a:solidFill>
                <a:srgbClr val="FFFFFF"/>
              </a:solidFill>
              <a:latin typeface="RijksoverheidSerifWeb Regular"/>
              <a:ea typeface="ＭＳ Ｐゴシック"/>
              <a:cs typeface="RijksoverheidSerifWeb Regular"/>
            </a:endParaRPr>
          </a:p>
          <a:p>
            <a:pPr algn="ctr" defTabSz="377978"/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v1 problems:</a:t>
            </a:r>
          </a:p>
          <a:p>
            <a:pPr marL="342900" indent="-342900" defTabSz="377978">
              <a:buFont typeface="Arial"/>
              <a:buChar char="•"/>
            </a:pPr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AAI is degrading </a:t>
            </a:r>
          </a:p>
          <a:p>
            <a:pPr marL="342900" indent="-342900" defTabSz="377978">
              <a:buFont typeface="Arial"/>
              <a:buChar char="•"/>
            </a:pPr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non-absorbing aerosols are not processed</a:t>
            </a:r>
          </a:p>
          <a:p>
            <a:pPr marL="342900" indent="-342900" defTabSz="377978">
              <a:buFont typeface="Arial"/>
              <a:buChar char="•"/>
            </a:pPr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Need for strict filtering is gone since the introduction of NN-very fast processing</a:t>
            </a:r>
          </a:p>
          <a:p>
            <a:pPr marL="342900" indent="-342900" defTabSz="377978">
              <a:buFont typeface="Arial"/>
              <a:buChar char="•"/>
            </a:pPr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cloud mask filtering makes more sense for all aerosol products</a:t>
            </a:r>
          </a:p>
          <a:p>
            <a:pPr algn="ctr" defTabSz="377978"/>
            <a:endParaRPr lang="en-US" sz="1400" spc="-1">
              <a:solidFill>
                <a:srgbClr val="FFFFFF"/>
              </a:solidFill>
              <a:latin typeface="RijksoverheidSerifWeb Regular"/>
              <a:ea typeface="ＭＳ Ｐゴシック"/>
              <a:cs typeface="RijksoverheidSerifWeb Regular"/>
            </a:endParaRPr>
          </a:p>
          <a:p>
            <a:pPr algn="ctr" defTabSz="377978"/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v2:</a:t>
            </a:r>
          </a:p>
          <a:p>
            <a:pPr marL="342900" indent="-342900" defTabSz="377978">
              <a:buFont typeface="Arial"/>
              <a:buChar char="•"/>
            </a:pPr>
            <a:r>
              <a:rPr lang="en-US" sz="1400" spc="-1">
                <a:solidFill>
                  <a:srgbClr val="FFFFFF"/>
                </a:solidFill>
                <a:latin typeface="RijksoverheidSerifWeb Regular"/>
                <a:ea typeface="ＭＳ Ｐゴシック"/>
                <a:cs typeface="RijksoverheidSerifWeb Regular"/>
              </a:rPr>
              <a:t>Filter</a:t>
            </a:r>
            <a:r>
              <a:rPr lang="en-US" sz="1400" spc="-1">
                <a:solidFill>
                  <a:srgbClr val="FFFFFF"/>
                </a:solidFill>
                <a:latin typeface="RijksoverheidSerifWeb Regular"/>
                <a:ea typeface="DejaVu Sans"/>
                <a:cs typeface="RijksoverheidSerifWeb Regular"/>
              </a:rPr>
              <a:t>ing only on clouds and sunglint</a:t>
            </a:r>
          </a:p>
        </p:txBody>
      </p:sp>
      <p:sp>
        <p:nvSpPr>
          <p:cNvPr id="19" name="Tekstvak 18"/>
          <p:cNvSpPr txBox="1"/>
          <p:nvPr/>
        </p:nvSpPr>
        <p:spPr>
          <a:xfrm rot="16200000">
            <a:off x="-637995" y="882676"/>
            <a:ext cx="20559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>
                <a:latin typeface="RijksoverheidSerifWeb Regular"/>
                <a:cs typeface="RijksoverheidSerifWeb Regular"/>
              </a:rPr>
              <a:t>number of pixels with AAI &gt; 0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650393" y="50180"/>
            <a:ext cx="623197" cy="21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>
                <a:solidFill>
                  <a:schemeClr val="tx2">
                    <a:lumMod val="60000"/>
                    <a:lumOff val="40000"/>
                  </a:schemeClr>
                </a:solidFill>
                <a:latin typeface="RijksoverheidSerifWeb Regular"/>
                <a:cs typeface="RijksoverheidSerifWeb Regular"/>
              </a:rPr>
              <a:t>Aussie fires</a:t>
            </a:r>
          </a:p>
        </p:txBody>
      </p:sp>
    </p:spTree>
    <p:extLst>
      <p:ext uri="{BB962C8B-B14F-4D97-AF65-F5344CB8AC3E}">
        <p14:creationId xmlns:p14="http://schemas.microsoft.com/office/powerpoint/2010/main" val="217666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7792596" y="1635119"/>
            <a:ext cx="1943115" cy="29518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69" tIns="91410" rIns="89969" bIns="9141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Plumes filtered as clouds:</a:t>
            </a:r>
          </a:p>
          <a:p>
            <a:pPr>
              <a:lnSpc>
                <a:spcPct val="100000"/>
              </a:lnSpc>
            </a:pPr>
            <a:endParaRPr lang="en-US" sz="2000" spc="-1">
              <a:solidFill>
                <a:srgbClr val="FFFFFF"/>
              </a:solidFill>
              <a:latin typeface="RijksoverheidSerifWeb Regular"/>
              <a:ea typeface="Spectral"/>
              <a:cs typeface="RijksoverheidSerifWeb Regular"/>
            </a:endParaRPr>
          </a:p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FFFFFF"/>
                </a:solidFill>
                <a:latin typeface="RijksoverheidSerifWeb Regular"/>
                <a:ea typeface="Spectral"/>
                <a:cs typeface="RijksoverheidSerifWeb Regular"/>
              </a:rPr>
              <a:t>Cloud filter is off for AAI&gt;1</a:t>
            </a:r>
            <a:endParaRPr lang="en-US" sz="2000" spc="-1">
              <a:latin typeface="RijksoverheidSerifWeb Regular"/>
              <a:cs typeface="RijksoverheidSerifWeb Regular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25" y="-13122"/>
            <a:ext cx="4325226" cy="1407509"/>
          </a:xfrm>
          <a:prstGeom prst="rect">
            <a:avLst/>
          </a:prstGeom>
        </p:spPr>
      </p:pic>
      <p:pic>
        <p:nvPicPr>
          <p:cNvPr id="3" name="Afbeelding 2" descr="hbffpnfdkidljlha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12" y="645591"/>
            <a:ext cx="4093345" cy="2465454"/>
          </a:xfrm>
          <a:prstGeom prst="rect">
            <a:avLst/>
          </a:prstGeom>
        </p:spPr>
      </p:pic>
      <p:pic>
        <p:nvPicPr>
          <p:cNvPr id="7" name="Afbeelding 6" descr="fmlgpjmbdndcokhj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11" y="3111045"/>
            <a:ext cx="4093345" cy="2399327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85078" y="5048410"/>
            <a:ext cx="143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latin typeface="Bookman Old Style"/>
                <a:cs typeface="Bookman Old Style"/>
              </a:rPr>
              <a:t>VIIRS RGB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11426" y="2571187"/>
            <a:ext cx="6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CD5B5"/>
                </a:solidFill>
                <a:latin typeface="Bookman Old Style"/>
                <a:cs typeface="Bookman Old Style"/>
              </a:rPr>
              <a:t>ALH</a:t>
            </a:r>
          </a:p>
        </p:txBody>
      </p:sp>
      <p:sp>
        <p:nvSpPr>
          <p:cNvPr id="9" name="Rechthoek 8"/>
          <p:cNvSpPr/>
          <p:nvPr/>
        </p:nvSpPr>
        <p:spPr>
          <a:xfrm>
            <a:off x="4474557" y="5048410"/>
            <a:ext cx="4750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>
                <a:solidFill>
                  <a:srgbClr val="FCD5B5"/>
                </a:solidFill>
                <a:latin typeface="Bookman Old Style"/>
                <a:cs typeface="Bookman Old Style"/>
              </a:rPr>
              <a:t>Raikoke (Russia) eruption 22 June 2019</a:t>
            </a:r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821592" y="663220"/>
            <a:ext cx="2268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>
                <a:solidFill>
                  <a:srgbClr val="FCD5B5"/>
                </a:solidFill>
                <a:latin typeface="Bookman Old Style"/>
                <a:cs typeface="Bookman Old Style"/>
              </a:rPr>
              <a:t>No retrieval due to </a:t>
            </a:r>
          </a:p>
          <a:p>
            <a:r>
              <a:rPr lang="nl-NL">
                <a:solidFill>
                  <a:srgbClr val="FCD5B5"/>
                </a:solidFill>
                <a:latin typeface="Bookman Old Style"/>
                <a:cs typeface="Bookman Old Style"/>
              </a:rPr>
              <a:t>cloud filter</a:t>
            </a:r>
            <a:endParaRPr lang="nl-NL"/>
          </a:p>
        </p:txBody>
      </p:sp>
      <p:cxnSp>
        <p:nvCxnSpPr>
          <p:cNvPr id="16" name="Rechte verbindingslijn met pijl 15"/>
          <p:cNvCxnSpPr/>
          <p:nvPr/>
        </p:nvCxnSpPr>
        <p:spPr>
          <a:xfrm>
            <a:off x="2353486" y="1134533"/>
            <a:ext cx="0" cy="591977"/>
          </a:xfrm>
          <a:prstGeom prst="straightConnector1">
            <a:avLst/>
          </a:prstGeom>
          <a:ln>
            <a:solidFill>
              <a:srgbClr val="FAC19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eperen 13"/>
          <p:cNvGrpSpPr/>
          <p:nvPr/>
        </p:nvGrpSpPr>
        <p:grpSpPr>
          <a:xfrm>
            <a:off x="4474557" y="1309551"/>
            <a:ext cx="2902077" cy="3585813"/>
            <a:chOff x="585078" y="-483356"/>
            <a:chExt cx="2902077" cy="3585813"/>
          </a:xfrm>
        </p:grpSpPr>
        <p:pic>
          <p:nvPicPr>
            <p:cNvPr id="11" name="Afbeelding 10" descr="olopdjkkcfhjnbm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078" y="-483356"/>
              <a:ext cx="2902077" cy="3585813"/>
            </a:xfrm>
            <a:prstGeom prst="rect">
              <a:avLst/>
            </a:prstGeom>
          </p:spPr>
        </p:pic>
        <p:sp>
          <p:nvSpPr>
            <p:cNvPr id="13" name="Tekstvak 12"/>
            <p:cNvSpPr txBox="1"/>
            <p:nvPr/>
          </p:nvSpPr>
          <p:spPr>
            <a:xfrm>
              <a:off x="660985" y="2672209"/>
              <a:ext cx="2057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>
                  <a:solidFill>
                    <a:schemeClr val="bg1"/>
                  </a:solidFill>
                </a:rPr>
                <a:t>ISS digital camera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401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5573</TotalTime>
  <Words>825</Words>
  <Application>Microsoft Macintosh PowerPoint</Application>
  <PresentationFormat>Aangepast</PresentationFormat>
  <Paragraphs>160</Paragraphs>
  <Slides>19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/>
  <dc:description/>
  <cp:lastModifiedBy>Martin de Graaf</cp:lastModifiedBy>
  <cp:revision>199</cp:revision>
  <dcterms:created xsi:type="dcterms:W3CDTF">2019-10-01T10:24:14Z</dcterms:created>
  <dcterms:modified xsi:type="dcterms:W3CDTF">2021-06-07T08:20:43Z</dcterms:modified>
  <dc:language>en-US</dc:language>
</cp:coreProperties>
</file>