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359" r:id="rId2"/>
    <p:sldId id="279" r:id="rId3"/>
    <p:sldId id="348" r:id="rId4"/>
    <p:sldId id="360" r:id="rId5"/>
    <p:sldId id="276" r:id="rId6"/>
    <p:sldId id="277" r:id="rId7"/>
    <p:sldId id="350" r:id="rId8"/>
    <p:sldId id="354" r:id="rId9"/>
    <p:sldId id="355" r:id="rId10"/>
    <p:sldId id="339" r:id="rId11"/>
    <p:sldId id="270" r:id="rId12"/>
  </p:sldIdLst>
  <p:sldSz cx="12192000" cy="6858000"/>
  <p:notesSz cx="6858000" cy="9144000"/>
  <p:embeddedFontLst>
    <p:embeddedFont>
      <p:font typeface="Book Antiqua" panose="02040602050305030304" pitchFamily="18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gcec/nsvjIDX3Gx2ADWIrGb9Et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16B12E-E423-4CF4-B129-9977A535B467}">
  <a:tblStyle styleId="{8A16B12E-E423-4CF4-B129-9977A535B46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2" autoAdjust="0"/>
    <p:restoredTop sz="94694"/>
  </p:normalViewPr>
  <p:slideViewPr>
    <p:cSldViewPr snapToGrid="0">
      <p:cViewPr varScale="1">
        <p:scale>
          <a:sx n="81" d="100"/>
          <a:sy n="81" d="100"/>
        </p:scale>
        <p:origin x="74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b72f44cb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b72f44cb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1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0" name="Google Shape;33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7" name="Google Shape;34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 txBox="1"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137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996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711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711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711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711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711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711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2"/>
          <p:cNvSpPr txBox="1">
            <a:spLocks noGrp="1"/>
          </p:cNvSpPr>
          <p:nvPr>
            <p:ph type="title"/>
          </p:nvPr>
        </p:nvSpPr>
        <p:spPr>
          <a:xfrm>
            <a:off x="609600" y="936865"/>
            <a:ext cx="10972800" cy="85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body" idx="1"/>
          </p:nvPr>
        </p:nvSpPr>
        <p:spPr>
          <a:xfrm>
            <a:off x="609600" y="2146905"/>
            <a:ext cx="10972800" cy="397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7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711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711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3556">
                <a:solidFill>
                  <a:srgbClr val="888888"/>
                </a:solidFill>
              </a:defRPr>
            </a:lvl1pPr>
            <a:lvl2pPr marL="1219170" lvl="1" indent="-304792" algn="l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200">
                <a:solidFill>
                  <a:srgbClr val="888888"/>
                </a:solidFill>
              </a:defRPr>
            </a:lvl2pPr>
            <a:lvl3pPr marL="1828754" lvl="2" indent="-304792" algn="l">
              <a:spcBef>
                <a:spcPts val="569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844">
                <a:solidFill>
                  <a:srgbClr val="888888"/>
                </a:solidFill>
              </a:defRPr>
            </a:lvl3pPr>
            <a:lvl4pPr marL="2438339" lvl="3" indent="-304792" algn="l">
              <a:spcBef>
                <a:spcPts val="497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2489">
                <a:solidFill>
                  <a:srgbClr val="888888"/>
                </a:solidFill>
              </a:defRPr>
            </a:lvl4pPr>
            <a:lvl5pPr marL="3047924" lvl="4" indent="-304792" algn="l">
              <a:spcBef>
                <a:spcPts val="497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2489">
                <a:solidFill>
                  <a:srgbClr val="888888"/>
                </a:solidFill>
              </a:defRPr>
            </a:lvl5pPr>
            <a:lvl6pPr marL="3657509" lvl="5" indent="-304792" algn="l">
              <a:spcBef>
                <a:spcPts val="497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2489">
                <a:solidFill>
                  <a:srgbClr val="888888"/>
                </a:solidFill>
              </a:defRPr>
            </a:lvl6pPr>
            <a:lvl7pPr marL="4267093" lvl="6" indent="-304792" algn="l">
              <a:spcBef>
                <a:spcPts val="497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2489">
                <a:solidFill>
                  <a:srgbClr val="888888"/>
                </a:solidFill>
              </a:defRPr>
            </a:lvl7pPr>
            <a:lvl8pPr marL="4876678" lvl="7" indent="-304792" algn="l">
              <a:spcBef>
                <a:spcPts val="497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2489">
                <a:solidFill>
                  <a:srgbClr val="888888"/>
                </a:solidFill>
              </a:defRPr>
            </a:lvl8pPr>
            <a:lvl9pPr marL="5486263" lvl="8" indent="-304792" algn="l">
              <a:spcBef>
                <a:spcPts val="497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2489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8"/>
          <p:cNvSpPr txBox="1">
            <a:spLocks noGrp="1"/>
          </p:cNvSpPr>
          <p:nvPr>
            <p:ph type="title"/>
          </p:nvPr>
        </p:nvSpPr>
        <p:spPr>
          <a:xfrm>
            <a:off x="609600" y="936865"/>
            <a:ext cx="10972800" cy="85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body" idx="1"/>
          </p:nvPr>
        </p:nvSpPr>
        <p:spPr>
          <a:xfrm>
            <a:off x="609599" y="1863007"/>
            <a:ext cx="5386917" cy="5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67" b="1"/>
            </a:lvl1pPr>
            <a:lvl2pPr marL="1219170" lvl="1" indent="-304792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3556" b="1"/>
            </a:lvl2pPr>
            <a:lvl3pPr marL="1828754" lvl="2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3pPr>
            <a:lvl4pPr marL="2438339" lvl="3" indent="-304792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844" b="1"/>
            </a:lvl4pPr>
            <a:lvl5pPr marL="3047924" lvl="4" indent="-304792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844" b="1"/>
            </a:lvl5pPr>
            <a:lvl6pPr marL="3657509" lvl="5" indent="-304792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844" b="1"/>
            </a:lvl6pPr>
            <a:lvl7pPr marL="4267093" lvl="6" indent="-304792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844" b="1"/>
            </a:lvl7pPr>
            <a:lvl8pPr marL="4876678" lvl="7" indent="-304792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844" b="1"/>
            </a:lvl8pPr>
            <a:lvl9pPr marL="5486263" lvl="8" indent="-304792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844" b="1"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body" idx="2"/>
          </p:nvPr>
        </p:nvSpPr>
        <p:spPr>
          <a:xfrm>
            <a:off x="609599" y="2653292"/>
            <a:ext cx="5386917" cy="359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75719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1pPr>
            <a:lvl2pPr marL="1219170" lvl="1" indent="-530592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3556"/>
            </a:lvl2pPr>
            <a:lvl3pPr marL="1828754" lvl="2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85381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844"/>
            </a:lvl4pPr>
            <a:lvl5pPr marL="3047924" lvl="4" indent="-485381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844"/>
            </a:lvl5pPr>
            <a:lvl6pPr marL="3657509" lvl="5" indent="-485381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844"/>
            </a:lvl6pPr>
            <a:lvl7pPr marL="4267093" lvl="6" indent="-485381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844"/>
            </a:lvl7pPr>
            <a:lvl8pPr marL="4876678" lvl="7" indent="-485381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844"/>
            </a:lvl8pPr>
            <a:lvl9pPr marL="5486263" lvl="8" indent="-485381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844"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body" idx="3"/>
          </p:nvPr>
        </p:nvSpPr>
        <p:spPr>
          <a:xfrm>
            <a:off x="6193370" y="1863007"/>
            <a:ext cx="5389033" cy="5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67" b="1"/>
            </a:lvl1pPr>
            <a:lvl2pPr marL="1219170" lvl="1" indent="-304792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3556" b="1"/>
            </a:lvl2pPr>
            <a:lvl3pPr marL="1828754" lvl="2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3pPr>
            <a:lvl4pPr marL="2438339" lvl="3" indent="-304792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844" b="1"/>
            </a:lvl4pPr>
            <a:lvl5pPr marL="3047924" lvl="4" indent="-304792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844" b="1"/>
            </a:lvl5pPr>
            <a:lvl6pPr marL="3657509" lvl="5" indent="-304792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844" b="1"/>
            </a:lvl6pPr>
            <a:lvl7pPr marL="4267093" lvl="6" indent="-304792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844" b="1"/>
            </a:lvl7pPr>
            <a:lvl8pPr marL="4876678" lvl="7" indent="-304792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844" b="1"/>
            </a:lvl8pPr>
            <a:lvl9pPr marL="5486263" lvl="8" indent="-304792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844" b="1"/>
            </a:lvl9pPr>
          </a:lstStyle>
          <a:p>
            <a:endParaRPr/>
          </a:p>
        </p:txBody>
      </p:sp>
      <p:sp>
        <p:nvSpPr>
          <p:cNvPr id="54" name="Google Shape;54;p38"/>
          <p:cNvSpPr txBox="1">
            <a:spLocks noGrp="1"/>
          </p:cNvSpPr>
          <p:nvPr>
            <p:ph type="body" idx="4"/>
          </p:nvPr>
        </p:nvSpPr>
        <p:spPr>
          <a:xfrm>
            <a:off x="6193370" y="2653292"/>
            <a:ext cx="5389033" cy="359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75719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1pPr>
            <a:lvl2pPr marL="1219170" lvl="1" indent="-530592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3556"/>
            </a:lvl2pPr>
            <a:lvl3pPr marL="1828754" lvl="2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85381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844"/>
            </a:lvl4pPr>
            <a:lvl5pPr marL="3047924" lvl="4" indent="-485381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844"/>
            </a:lvl5pPr>
            <a:lvl6pPr marL="3657509" lvl="5" indent="-485381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844"/>
            </a:lvl6pPr>
            <a:lvl7pPr marL="4267093" lvl="6" indent="-485381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844"/>
            </a:lvl7pPr>
            <a:lvl8pPr marL="4876678" lvl="7" indent="-485381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844"/>
            </a:lvl8pPr>
            <a:lvl9pPr marL="5486263" lvl="8" indent="-485381" algn="l">
              <a:spcBef>
                <a:spcPts val="569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844"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9"/>
          <p:cNvSpPr txBox="1">
            <a:spLocks noGrp="1"/>
          </p:cNvSpPr>
          <p:nvPr>
            <p:ph type="title"/>
          </p:nvPr>
        </p:nvSpPr>
        <p:spPr>
          <a:xfrm>
            <a:off x="609603" y="905496"/>
            <a:ext cx="4011084" cy="103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3556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body" idx="1"/>
          </p:nvPr>
        </p:nvSpPr>
        <p:spPr>
          <a:xfrm>
            <a:off x="4766735" y="905497"/>
            <a:ext cx="6815668" cy="522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666055" algn="l">
              <a:spcBef>
                <a:spcPts val="1137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5689"/>
            </a:lvl1pPr>
            <a:lvl2pPr marL="1219170" lvl="1" indent="-620844" algn="l">
              <a:spcBef>
                <a:spcPts val="996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4977"/>
            </a:lvl2pPr>
            <a:lvl3pPr marL="1828754" lvl="2" indent="-575719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3pPr>
            <a:lvl4pPr marL="2438339" lvl="3" indent="-530592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3556"/>
            </a:lvl4pPr>
            <a:lvl5pPr marL="3047924" lvl="4" indent="-530592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3556"/>
            </a:lvl5pPr>
            <a:lvl6pPr marL="3657509" lvl="5" indent="-530592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3556"/>
            </a:lvl6pPr>
            <a:lvl7pPr marL="4267093" lvl="6" indent="-530592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3556"/>
            </a:lvl7pPr>
            <a:lvl8pPr marL="4876678" lvl="7" indent="-530592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3556"/>
            </a:lvl8pPr>
            <a:lvl9pPr marL="5486263" lvl="8" indent="-530592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3556"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body" idx="2"/>
          </p:nvPr>
        </p:nvSpPr>
        <p:spPr>
          <a:xfrm>
            <a:off x="609606" y="2146025"/>
            <a:ext cx="4011084" cy="398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497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89"/>
            </a:lvl1pPr>
            <a:lvl2pPr marL="1219170" lvl="1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2pPr>
            <a:lvl3pPr marL="1828754" lvl="2" indent="-304792" algn="l"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777"/>
            </a:lvl3pPr>
            <a:lvl4pPr marL="2438339" lvl="3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marL="3657509" lvl="5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marL="4267093" lvl="6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marL="4876678" lvl="7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marL="5486263" lvl="8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0"/>
          <p:cNvSpPr txBox="1">
            <a:spLocks noGrp="1"/>
          </p:cNvSpPr>
          <p:nvPr>
            <p:ph type="title"/>
          </p:nvPr>
        </p:nvSpPr>
        <p:spPr>
          <a:xfrm>
            <a:off x="2389717" y="5144689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3556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0"/>
          <p:cNvSpPr>
            <a:spLocks noGrp="1"/>
          </p:cNvSpPr>
          <p:nvPr>
            <p:ph type="pic" idx="2"/>
          </p:nvPr>
        </p:nvSpPr>
        <p:spPr>
          <a:xfrm>
            <a:off x="2389717" y="956864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1137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56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996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3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3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3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3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3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3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40"/>
          <p:cNvSpPr txBox="1">
            <a:spLocks noGrp="1"/>
          </p:cNvSpPr>
          <p:nvPr>
            <p:ph type="body" idx="1"/>
          </p:nvPr>
        </p:nvSpPr>
        <p:spPr>
          <a:xfrm>
            <a:off x="2389717" y="5711433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497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89"/>
            </a:lvl1pPr>
            <a:lvl2pPr marL="1219170" lvl="1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2pPr>
            <a:lvl3pPr marL="1828754" lvl="2" indent="-304792" algn="l"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777"/>
            </a:lvl3pPr>
            <a:lvl4pPr marL="2438339" lvl="3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marL="3047924" lvl="4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marL="3657509" lvl="5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marL="4267093" lvl="6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marL="4876678" lvl="7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marL="5486263" lvl="8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0548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1858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609600" y="936865"/>
            <a:ext cx="10972800" cy="85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609600" y="2146905"/>
            <a:ext cx="10972800" cy="397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" name="Google Shape;14;p30" descr="MD-flag-background-ppt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" y="0"/>
            <a:ext cx="12191999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0" descr="UMBC-primary-logo-CMYK-on-black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2383" y="114909"/>
            <a:ext cx="2332336" cy="53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0" descr="corner-element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559895" y="5201411"/>
            <a:ext cx="1632108" cy="165658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30.png"/><Relationship Id="rId21" Type="http://schemas.openxmlformats.org/officeDocument/2006/relationships/image" Target="../media/image9.png"/><Relationship Id="rId7" Type="http://schemas.openxmlformats.org/officeDocument/2006/relationships/image" Target="../media/image33.png"/><Relationship Id="rId12" Type="http://schemas.openxmlformats.org/officeDocument/2006/relationships/image" Target="../media/image4.jpg"/><Relationship Id="rId17" Type="http://schemas.openxmlformats.org/officeDocument/2006/relationships/image" Target="../media/image40.png"/><Relationship Id="rId25" Type="http://schemas.openxmlformats.org/officeDocument/2006/relationships/image" Target="../media/image46.jpeg"/><Relationship Id="rId3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20" Type="http://schemas.openxmlformats.org/officeDocument/2006/relationships/image" Target="../media/image6.png"/><Relationship Id="rId29" Type="http://schemas.openxmlformats.org/officeDocument/2006/relationships/hyperlink" Target="mailto:vacaiced@umbc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5.jpg"/><Relationship Id="rId24" Type="http://schemas.openxmlformats.org/officeDocument/2006/relationships/image" Target="../media/image45.png"/><Relationship Id="rId32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23" Type="http://schemas.openxmlformats.org/officeDocument/2006/relationships/image" Target="../media/image44.png"/><Relationship Id="rId28" Type="http://schemas.openxmlformats.org/officeDocument/2006/relationships/hyperlink" Target="mailto:delgado@umbc.edu" TargetMode="External"/><Relationship Id="rId10" Type="http://schemas.openxmlformats.org/officeDocument/2006/relationships/image" Target="../media/image7.png"/><Relationship Id="rId19" Type="http://schemas.openxmlformats.org/officeDocument/2006/relationships/image" Target="../media/image42.png"/><Relationship Id="rId31" Type="http://schemas.openxmlformats.org/officeDocument/2006/relationships/image" Target="../media/image50.png"/><Relationship Id="rId4" Type="http://schemas.openxmlformats.org/officeDocument/2006/relationships/image" Target="../media/image31.emf"/><Relationship Id="rId9" Type="http://schemas.openxmlformats.org/officeDocument/2006/relationships/image" Target="../media/image8.png"/><Relationship Id="rId14" Type="http://schemas.openxmlformats.org/officeDocument/2006/relationships/image" Target="../media/image37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49.jpeg"/><Relationship Id="rId8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75/JTECH-D-20-0050.1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0092" y="292281"/>
            <a:ext cx="11785600" cy="2153356"/>
          </a:xfrm>
          <a:prstGeom prst="rect">
            <a:avLst/>
          </a:prstGeom>
        </p:spPr>
        <p:txBody>
          <a:bodyPr vert="horz" lIns="162560" tIns="81280" rIns="162560" bIns="8128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Unified Ceilometer Network</a:t>
            </a:r>
            <a:endParaRPr lang="en-US" altLang="en-US" sz="4800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01678" y="1792111"/>
            <a:ext cx="11082428" cy="2943579"/>
          </a:xfrm>
          <a:prstGeom prst="rect">
            <a:avLst/>
          </a:prstGeom>
        </p:spPr>
        <p:txBody>
          <a:bodyPr vert="horz" lIns="162560" tIns="81280" rIns="162560" bIns="8128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667" dirty="0">
                <a:solidFill>
                  <a:schemeClr val="tx1"/>
                </a:solidFill>
              </a:rPr>
              <a:t>Ruben Delgado</a:t>
            </a:r>
            <a:r>
              <a:rPr lang="en-US" sz="2667" baseline="30000" dirty="0">
                <a:solidFill>
                  <a:schemeClr val="tx1"/>
                </a:solidFill>
              </a:rPr>
              <a:t>1,2</a:t>
            </a:r>
            <a:r>
              <a:rPr lang="en-US" sz="2667" b="1" dirty="0">
                <a:solidFill>
                  <a:schemeClr val="tx1"/>
                </a:solidFill>
              </a:rPr>
              <a:t>, </a:t>
            </a:r>
            <a:r>
              <a:rPr lang="en-US" sz="2667" dirty="0">
                <a:solidFill>
                  <a:schemeClr val="tx1"/>
                </a:solidFill>
              </a:rPr>
              <a:t>V. Caicedo</a:t>
            </a:r>
            <a:r>
              <a:rPr lang="en-US" sz="2667" baseline="30000" dirty="0">
                <a:solidFill>
                  <a:schemeClr val="tx1"/>
                </a:solidFill>
              </a:rPr>
              <a:t>1</a:t>
            </a:r>
            <a:r>
              <a:rPr lang="en-US" sz="2667" dirty="0">
                <a:solidFill>
                  <a:schemeClr val="tx1"/>
                </a:solidFill>
              </a:rPr>
              <a:t>, K. Taguba</a:t>
            </a:r>
            <a:r>
              <a:rPr lang="en-US" sz="2667" baseline="30000" dirty="0">
                <a:solidFill>
                  <a:schemeClr val="tx1"/>
                </a:solidFill>
              </a:rPr>
              <a:t>1</a:t>
            </a:r>
            <a:r>
              <a:rPr lang="en-US" sz="2667" dirty="0">
                <a:solidFill>
                  <a:schemeClr val="tx1"/>
                </a:solidFill>
              </a:rPr>
              <a:t>, D. Taylor</a:t>
            </a:r>
            <a:r>
              <a:rPr lang="en-US" sz="2667" baseline="30000" dirty="0">
                <a:solidFill>
                  <a:schemeClr val="tx1"/>
                </a:solidFill>
              </a:rPr>
              <a:t>1</a:t>
            </a:r>
            <a:r>
              <a:rPr lang="en-US" sz="2667" dirty="0">
                <a:solidFill>
                  <a:schemeClr val="tx1"/>
                </a:solidFill>
              </a:rPr>
              <a:t>, P. Maniktala</a:t>
            </a:r>
            <a:r>
              <a:rPr lang="en-US" sz="2667" baseline="30000" dirty="0">
                <a:solidFill>
                  <a:schemeClr val="tx1"/>
                </a:solidFill>
              </a:rPr>
              <a:t>1</a:t>
            </a:r>
            <a:r>
              <a:rPr lang="en-US" sz="2667" dirty="0">
                <a:solidFill>
                  <a:schemeClr val="tx1"/>
                </a:solidFill>
              </a:rPr>
              <a:t>,</a:t>
            </a:r>
          </a:p>
          <a:p>
            <a:pPr>
              <a:defRPr/>
            </a:pPr>
            <a:r>
              <a:rPr lang="en-US" sz="2667" dirty="0">
                <a:solidFill>
                  <a:schemeClr val="tx1"/>
                </a:solidFill>
              </a:rPr>
              <a:t>R. Perona</a:t>
            </a:r>
            <a:r>
              <a:rPr lang="en-US" sz="2667" baseline="30000" dirty="0">
                <a:solidFill>
                  <a:schemeClr val="tx1"/>
                </a:solidFill>
              </a:rPr>
              <a:t>1</a:t>
            </a:r>
            <a:r>
              <a:rPr lang="en-US" sz="2667" dirty="0">
                <a:solidFill>
                  <a:schemeClr val="tx1"/>
                </a:solidFill>
              </a:rPr>
              <a:t>, B. B. Demoz</a:t>
            </a:r>
            <a:r>
              <a:rPr lang="en-US" sz="2667" baseline="30000" dirty="0">
                <a:solidFill>
                  <a:schemeClr val="tx1"/>
                </a:solidFill>
              </a:rPr>
              <a:t>1,2</a:t>
            </a:r>
            <a:r>
              <a:rPr lang="en-US" sz="2667" dirty="0">
                <a:solidFill>
                  <a:schemeClr val="tx1"/>
                </a:solidFill>
              </a:rPr>
              <a:t>, R. K. Sakai</a:t>
            </a:r>
            <a:r>
              <a:rPr lang="en-US" sz="2667" baseline="30000" dirty="0">
                <a:solidFill>
                  <a:schemeClr val="tx1"/>
                </a:solidFill>
              </a:rPr>
              <a:t>3</a:t>
            </a:r>
            <a:r>
              <a:rPr lang="en-US" sz="2667" dirty="0">
                <a:solidFill>
                  <a:schemeClr val="tx1"/>
                </a:solidFill>
              </a:rPr>
              <a:t>, F. Moshary</a:t>
            </a:r>
            <a:r>
              <a:rPr lang="en-US" sz="2667" baseline="30000" dirty="0">
                <a:solidFill>
                  <a:schemeClr val="tx1"/>
                </a:solidFill>
              </a:rPr>
              <a:t>2,4</a:t>
            </a:r>
            <a:r>
              <a:rPr lang="en-US" sz="2667" dirty="0">
                <a:solidFill>
                  <a:schemeClr val="tx1"/>
                </a:solidFill>
              </a:rPr>
              <a:t>, E.J. Welton</a:t>
            </a:r>
            <a:r>
              <a:rPr lang="en-US" sz="2667" baseline="30000" dirty="0">
                <a:solidFill>
                  <a:schemeClr val="tx1"/>
                </a:solidFill>
              </a:rPr>
              <a:t>5</a:t>
            </a:r>
            <a:r>
              <a:rPr lang="en-US" sz="2667" dirty="0">
                <a:solidFill>
                  <a:schemeClr val="tx1"/>
                </a:solidFill>
              </a:rPr>
              <a:t>,</a:t>
            </a:r>
          </a:p>
          <a:p>
            <a:pPr>
              <a:defRPr/>
            </a:pPr>
            <a:r>
              <a:rPr lang="en-US" sz="2667" dirty="0">
                <a:solidFill>
                  <a:schemeClr val="tx1"/>
                </a:solidFill>
              </a:rPr>
              <a:t>B. L. Lefer</a:t>
            </a:r>
            <a:r>
              <a:rPr lang="en-US" sz="2667" baseline="30000" dirty="0">
                <a:solidFill>
                  <a:schemeClr val="tx1"/>
                </a:solidFill>
              </a:rPr>
              <a:t>6</a:t>
            </a:r>
            <a:r>
              <a:rPr lang="en-US" sz="2667" dirty="0">
                <a:solidFill>
                  <a:schemeClr val="tx1"/>
                </a:solidFill>
              </a:rPr>
              <a:t>,M. Woodman</a:t>
            </a:r>
            <a:r>
              <a:rPr lang="en-US" sz="2667" baseline="30000" dirty="0">
                <a:solidFill>
                  <a:schemeClr val="tx1"/>
                </a:solidFill>
              </a:rPr>
              <a:t>7</a:t>
            </a:r>
            <a:r>
              <a:rPr lang="en-US" sz="2667" dirty="0">
                <a:solidFill>
                  <a:schemeClr val="tx1"/>
                </a:solidFill>
              </a:rPr>
              <a:t>, D. Krask</a:t>
            </a:r>
            <a:r>
              <a:rPr lang="en-US" sz="2667" baseline="30000" dirty="0">
                <a:solidFill>
                  <a:schemeClr val="tx1"/>
                </a:solidFill>
              </a:rPr>
              <a:t>7</a:t>
            </a:r>
            <a:r>
              <a:rPr lang="en-US" sz="2667" dirty="0">
                <a:solidFill>
                  <a:schemeClr val="tx1"/>
                </a:solidFill>
              </a:rPr>
              <a:t>, J. Szykman</a:t>
            </a:r>
            <a:r>
              <a:rPr lang="en-US" sz="2667" baseline="30000" dirty="0">
                <a:solidFill>
                  <a:schemeClr val="tx1"/>
                </a:solidFill>
              </a:rPr>
              <a:t>8</a:t>
            </a:r>
            <a:r>
              <a:rPr lang="en-US" sz="2667" dirty="0">
                <a:solidFill>
                  <a:schemeClr val="tx1"/>
                </a:solidFill>
              </a:rPr>
              <a:t>, K. Cavender</a:t>
            </a:r>
            <a:r>
              <a:rPr lang="en-US" sz="2667" baseline="30000" dirty="0">
                <a:solidFill>
                  <a:schemeClr val="tx1"/>
                </a:solidFill>
              </a:rPr>
              <a:t>8</a:t>
            </a:r>
            <a:endParaRPr lang="en-US" sz="2667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1067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University of Maryland, Baltimore County</a:t>
            </a:r>
          </a:p>
          <a:p>
            <a:pPr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NOAA Center for Earth System Sciences and Remote Sensing Technologies</a:t>
            </a:r>
          </a:p>
          <a:p>
            <a:pPr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Howard University, </a:t>
            </a: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City College of New York</a:t>
            </a:r>
          </a:p>
          <a:p>
            <a:pPr>
              <a:defRPr/>
            </a:pP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NASA Goddard Space Flight Center, </a:t>
            </a: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NASA Headquarters</a:t>
            </a:r>
          </a:p>
          <a:p>
            <a:pPr>
              <a:defRPr/>
            </a:pP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Maryland Department of the Environment </a:t>
            </a:r>
          </a:p>
          <a:p>
            <a:pPr>
              <a:defRPr/>
            </a:pP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U.S. Environmental Protection Agency</a:t>
            </a:r>
          </a:p>
          <a:p>
            <a:pPr>
              <a:defRPr/>
            </a:pPr>
            <a:endParaRPr lang="en-US" sz="10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081920" y="5996226"/>
            <a:ext cx="80281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CEOS Atmospheric Composition Virtual Constellation AC-VC-17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88259-AC39-4D3D-9844-E59784CF8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676" y="5154279"/>
            <a:ext cx="1531203" cy="82052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A238C02-915A-4870-BEA3-81985CC73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216" y="4232661"/>
            <a:ext cx="987074" cy="1006057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B6F3A35-A035-4D15-AC67-D860975F5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16" y="4232661"/>
            <a:ext cx="827220" cy="1273917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4A57B86-0CC2-44E7-B1A0-E42AB54A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3092" y="5371713"/>
            <a:ext cx="2924491" cy="487415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30010A4-031F-4305-A439-4C9120F71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2707" y="4210274"/>
            <a:ext cx="893961" cy="1315776"/>
          </a:xfrm>
          <a:prstGeom prst="rect">
            <a:avLst/>
          </a:prstGeom>
        </p:spPr>
      </p:pic>
      <p:pic>
        <p:nvPicPr>
          <p:cNvPr id="15" name="Picture 2" descr="Symbols of NASA | NASA">
            <a:extLst>
              <a:ext uri="{FF2B5EF4-FFF2-40B4-BE49-F238E27FC236}">
                <a16:creationId xmlns:a16="http://schemas.microsoft.com/office/drawing/2014/main" id="{7CE94D4E-30F4-4EAF-BF50-6364EA13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642" y="4151248"/>
            <a:ext cx="2174940" cy="108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506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5192547" y="103695"/>
            <a:ext cx="20104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Summary</a:t>
            </a: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118768" y="1181574"/>
            <a:ext cx="12160577" cy="6456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endParaRPr lang="en-US" sz="2200" b="1" dirty="0">
              <a:solidFill>
                <a:srgbClr val="000066"/>
              </a:solidFill>
              <a:latin typeface="Book Antiqua" pitchFamily="18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</a:rPr>
              <a:t>Vertical and temporal resolution of lidar allows: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</a:rPr>
              <a:t>Assessment of long-range transport of natural and anthropogenic aerosols  vs. local sources to local air quality.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endParaRPr lang="en-US" sz="2200" b="1" dirty="0">
              <a:latin typeface="Calibri" panose="020F0502020204030204" pitchFamily="34" charset="0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</a:rPr>
              <a:t>Aid source allocation of particle pollution for during Air Quality Action Days. Evidence for Exclusion of Air Quality Exceedance due to Exceptional Events.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</a:rPr>
              <a:t>Continuous monitoring of PBL –verification and validation of satellite, forecasts and models.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200" b="1" dirty="0">
              <a:latin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</a:rPr>
              <a:t>Lidar + real time ground monitoring of pollutants: Characterization of temporal and spatial changes of particle pollution, oxidants, and precursors.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89" b="1" dirty="0"/>
          </a:p>
          <a:p>
            <a:endParaRPr lang="en-US" sz="2200" b="1" dirty="0"/>
          </a:p>
          <a:p>
            <a:endParaRPr lang="en-US" sz="2200" b="1" dirty="0"/>
          </a:p>
          <a:p>
            <a:endParaRPr lang="en-US" sz="2200" b="1" dirty="0">
              <a:solidFill>
                <a:srgbClr val="000066"/>
              </a:solidFill>
              <a:latin typeface="Book Antiqua" pitchFamily="18" charset="0"/>
            </a:endParaRPr>
          </a:p>
          <a:p>
            <a:r>
              <a:rPr lang="en-US" sz="2200" b="1" dirty="0">
                <a:solidFill>
                  <a:srgbClr val="000066"/>
                </a:solidFill>
                <a:latin typeface="Book Antiqua" pitchFamily="18" charset="0"/>
              </a:rPr>
              <a:t>	</a:t>
            </a:r>
          </a:p>
          <a:p>
            <a:endParaRPr lang="en-US" sz="2200" b="1" dirty="0">
              <a:solidFill>
                <a:srgbClr val="000066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273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"/>
          <p:cNvSpPr/>
          <p:nvPr/>
        </p:nvSpPr>
        <p:spPr>
          <a:xfrm>
            <a:off x="3967760" y="64428"/>
            <a:ext cx="8224241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3733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Acknowledgements</a:t>
            </a:r>
            <a:endParaRPr sz="2489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7CE4C97-79AB-BF4B-92BC-7DD535D51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694" y="4344530"/>
            <a:ext cx="1316993" cy="98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DB0091-F3CC-D449-BB2C-B5EDB92CD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25" y="3408566"/>
            <a:ext cx="1730103" cy="648788"/>
          </a:xfrm>
          <a:prstGeom prst="rect">
            <a:avLst/>
          </a:prstGeom>
        </p:spPr>
      </p:pic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1DBFCDC-AC1F-6741-89A1-79EEA8A2D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584" y="4662123"/>
            <a:ext cx="2137109" cy="52748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C4EECD0-78C8-AA4A-B376-5C2BE3A85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3" y="808231"/>
            <a:ext cx="1249881" cy="1273917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0C8F8F0-D4D2-A44A-9C6D-E760014AA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8586" y="2482188"/>
            <a:ext cx="1848473" cy="970448"/>
          </a:xfrm>
          <a:prstGeom prst="rect">
            <a:avLst/>
          </a:prstGeom>
        </p:spPr>
      </p:pic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B5F3C5-C32E-A645-A984-8ED2668720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5384" y="4296939"/>
            <a:ext cx="755277" cy="1293283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6231824F-4933-6643-A5A1-28D56BD9D5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6681" y="802937"/>
            <a:ext cx="1176044" cy="1730961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12BD4FD5-E4AA-0743-83BA-8A17537FED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1448" y="3570844"/>
            <a:ext cx="3010137" cy="501689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943FF61-31C2-B347-ADE3-4E428FBD30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2048" y="2644924"/>
            <a:ext cx="1176045" cy="745597"/>
          </a:xfrm>
          <a:prstGeom prst="rect">
            <a:avLst/>
          </a:prstGeom>
        </p:spPr>
      </p:pic>
      <p:pic>
        <p:nvPicPr>
          <p:cNvPr id="35" name="Picture 34" descr="Logo, company name&#10;&#10;Description automatically generated">
            <a:extLst>
              <a:ext uri="{FF2B5EF4-FFF2-40B4-BE49-F238E27FC236}">
                <a16:creationId xmlns:a16="http://schemas.microsoft.com/office/drawing/2014/main" id="{C14ACB6E-1059-BE47-8E14-9D4B2226E0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97320" y="2592697"/>
            <a:ext cx="1475797" cy="783076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D42214EB-7CF0-3B42-A514-44F357EF8F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0676" y="4139041"/>
            <a:ext cx="2288661" cy="492697"/>
          </a:xfrm>
          <a:prstGeom prst="rect">
            <a:avLst/>
          </a:prstGeom>
        </p:spPr>
      </p:pic>
      <p:pic>
        <p:nvPicPr>
          <p:cNvPr id="39" name="Picture 38" descr="A picture containing logo&#10;&#10;Description automatically generated">
            <a:extLst>
              <a:ext uri="{FF2B5EF4-FFF2-40B4-BE49-F238E27FC236}">
                <a16:creationId xmlns:a16="http://schemas.microsoft.com/office/drawing/2014/main" id="{689718E4-E374-2A43-B4A5-CAC7722143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0840" y="5052222"/>
            <a:ext cx="3164888" cy="527481"/>
          </a:xfrm>
          <a:prstGeom prst="rect">
            <a:avLst/>
          </a:prstGeom>
        </p:spPr>
      </p:pic>
      <p:pic>
        <p:nvPicPr>
          <p:cNvPr id="41" name="Picture 4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86CC3E1-C5C9-8C46-A453-45D16EBB1F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96103" y="3493546"/>
            <a:ext cx="2221900" cy="496660"/>
          </a:xfrm>
          <a:prstGeom prst="rect">
            <a:avLst/>
          </a:prstGeom>
        </p:spPr>
      </p:pic>
      <p:pic>
        <p:nvPicPr>
          <p:cNvPr id="43" name="Picture 42" descr="Logo, company name&#10;&#10;Description automatically generated">
            <a:extLst>
              <a:ext uri="{FF2B5EF4-FFF2-40B4-BE49-F238E27FC236}">
                <a16:creationId xmlns:a16="http://schemas.microsoft.com/office/drawing/2014/main" id="{3E13BA7E-72ED-8441-AC98-2904467652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7295" y="4224967"/>
            <a:ext cx="1714032" cy="700896"/>
          </a:xfrm>
          <a:prstGeom prst="rect">
            <a:avLst/>
          </a:prstGeom>
        </p:spPr>
      </p:pic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531E440C-11C1-DD4A-80CD-4B254620BD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1224" y="2683477"/>
            <a:ext cx="1863563" cy="650284"/>
          </a:xfrm>
          <a:prstGeom prst="rect">
            <a:avLst/>
          </a:prstGeom>
        </p:spPr>
      </p:pic>
      <p:pic>
        <p:nvPicPr>
          <p:cNvPr id="47" name="Picture 46" descr="Qr code&#10;&#10;Description automatically generated">
            <a:extLst>
              <a:ext uri="{FF2B5EF4-FFF2-40B4-BE49-F238E27FC236}">
                <a16:creationId xmlns:a16="http://schemas.microsoft.com/office/drawing/2014/main" id="{15C6B4CA-27A5-B74B-B73E-C88FCFD60E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19819" y="2604069"/>
            <a:ext cx="920653" cy="795819"/>
          </a:xfrm>
          <a:prstGeom prst="rect">
            <a:avLst/>
          </a:prstGeom>
        </p:spPr>
      </p:pic>
      <p:pic>
        <p:nvPicPr>
          <p:cNvPr id="53" name="Picture 52" descr="Logo&#10;&#10;Description automatically generated">
            <a:extLst>
              <a:ext uri="{FF2B5EF4-FFF2-40B4-BE49-F238E27FC236}">
                <a16:creationId xmlns:a16="http://schemas.microsoft.com/office/drawing/2014/main" id="{3FDF968C-9CCE-C646-BEAF-A82CCD7DAD6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96699" y="2802370"/>
            <a:ext cx="1418549" cy="587073"/>
          </a:xfrm>
          <a:prstGeom prst="rect">
            <a:avLst/>
          </a:prstGeom>
        </p:spPr>
      </p:pic>
      <p:pic>
        <p:nvPicPr>
          <p:cNvPr id="55" name="Picture 54" descr="Logo&#10;&#10;Description automatically generated">
            <a:extLst>
              <a:ext uri="{FF2B5EF4-FFF2-40B4-BE49-F238E27FC236}">
                <a16:creationId xmlns:a16="http://schemas.microsoft.com/office/drawing/2014/main" id="{FBCB3952-10BD-B24F-8E03-501320CFCE9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5365" y="864279"/>
            <a:ext cx="880892" cy="1356572"/>
          </a:xfrm>
          <a:prstGeom prst="rect">
            <a:avLst/>
          </a:prstGeom>
        </p:spPr>
      </p:pic>
      <p:pic>
        <p:nvPicPr>
          <p:cNvPr id="1026" name="Picture 2" descr="Symbols of NASA | NASA">
            <a:extLst>
              <a:ext uri="{FF2B5EF4-FFF2-40B4-BE49-F238E27FC236}">
                <a16:creationId xmlns:a16="http://schemas.microsoft.com/office/drawing/2014/main" id="{7806A3FB-AAAE-9643-9CC1-664C73456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937" y="795112"/>
            <a:ext cx="2568176" cy="128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A picture containing text&#10;&#10;Description automatically generated">
            <a:extLst>
              <a:ext uri="{FF2B5EF4-FFF2-40B4-BE49-F238E27FC236}">
                <a16:creationId xmlns:a16="http://schemas.microsoft.com/office/drawing/2014/main" id="{E574D321-A659-7946-AFE2-2650F91ABF7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66041" y="4863667"/>
            <a:ext cx="2003436" cy="551333"/>
          </a:xfrm>
          <a:prstGeom prst="rect">
            <a:avLst/>
          </a:prstGeom>
        </p:spPr>
      </p:pic>
      <p:pic>
        <p:nvPicPr>
          <p:cNvPr id="1028" name="Picture 4" descr="Vaisala - a global leader in environmental and industrial measurement |">
            <a:extLst>
              <a:ext uri="{FF2B5EF4-FFF2-40B4-BE49-F238E27FC236}">
                <a16:creationId xmlns:a16="http://schemas.microsoft.com/office/drawing/2014/main" id="{FE5DDDEE-8040-BD4C-9963-3BDDF0FAE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005" y="3794170"/>
            <a:ext cx="1246268" cy="32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ufft - Smart environmental sensors for most reliable measurements">
            <a:extLst>
              <a:ext uri="{FF2B5EF4-FFF2-40B4-BE49-F238E27FC236}">
                <a16:creationId xmlns:a16="http://schemas.microsoft.com/office/drawing/2014/main" id="{4E54BC7C-DC31-8E46-8045-D46147C50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013" y="4511980"/>
            <a:ext cx="1039704" cy="59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TT Hydromet">
            <a:extLst>
              <a:ext uri="{FF2B5EF4-FFF2-40B4-BE49-F238E27FC236}">
                <a16:creationId xmlns:a16="http://schemas.microsoft.com/office/drawing/2014/main" id="{3F9FA3F6-4DF2-CC4B-93FA-27C8F9F17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323" y="5810534"/>
            <a:ext cx="775967" cy="51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eather &amp; Climate - Leosphere - Leosphere">
            <a:extLst>
              <a:ext uri="{FF2B5EF4-FFF2-40B4-BE49-F238E27FC236}">
                <a16:creationId xmlns:a16="http://schemas.microsoft.com/office/drawing/2014/main" id="{E173110E-CC72-6241-919C-0EEC3D01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693" y="3710441"/>
            <a:ext cx="1370471" cy="38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R1000: Measurement and Control Datalogger">
            <a:extLst>
              <a:ext uri="{FF2B5EF4-FFF2-40B4-BE49-F238E27FC236}">
                <a16:creationId xmlns:a16="http://schemas.microsoft.com/office/drawing/2014/main" id="{C1F8F091-6694-E847-97DE-5C7CBD27C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3947" y="6732893"/>
            <a:ext cx="214644" cy="6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Google Shape;72;p1">
            <a:extLst>
              <a:ext uri="{FF2B5EF4-FFF2-40B4-BE49-F238E27FC236}">
                <a16:creationId xmlns:a16="http://schemas.microsoft.com/office/drawing/2014/main" id="{6EB2C93E-1F37-7941-A0A5-BB66B8D22E88}"/>
              </a:ext>
            </a:extLst>
          </p:cNvPr>
          <p:cNvSpPr txBox="1"/>
          <p:nvPr/>
        </p:nvSpPr>
        <p:spPr>
          <a:xfrm>
            <a:off x="4657579" y="744834"/>
            <a:ext cx="7876336" cy="1766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81267" rIns="162533" bIns="81267" anchor="t" anchorCtr="0">
            <a:noAutofit/>
          </a:bodyPr>
          <a:lstStyle/>
          <a:p>
            <a:pPr algn="ctr">
              <a:buClr>
                <a:schemeClr val="dk1"/>
              </a:buClr>
              <a:buSzPts val="2000"/>
            </a:pPr>
            <a:r>
              <a:rPr lang="en-US" sz="248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Primary Contacts: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533"/>
              </a:spcBef>
              <a:buClr>
                <a:schemeClr val="dk1"/>
              </a:buClr>
              <a:buSzPts val="20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Maryland, Baltimore County </a:t>
            </a:r>
          </a:p>
          <a:p>
            <a:pPr algn="ctr">
              <a:spcBef>
                <a:spcPts val="533"/>
              </a:spcBef>
              <a:buClr>
                <a:schemeClr val="dk1"/>
              </a:buClr>
              <a:buSzPts val="20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Ruben Delgado (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8"/>
              </a:rPr>
              <a:t>delgado@umbc.edu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algn="ctr">
              <a:spcBef>
                <a:spcPts val="533"/>
              </a:spcBef>
              <a:buClr>
                <a:schemeClr val="dk1"/>
              </a:buClr>
              <a:buSzPts val="20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Vanessa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Caicedo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9"/>
              </a:rPr>
              <a:t>vacaiced@umbc.edu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</a:p>
        </p:txBody>
      </p:sp>
      <p:pic>
        <p:nvPicPr>
          <p:cNvPr id="1038" name="Picture 14" descr="Logos and Branding | The City College of New York">
            <a:extLst>
              <a:ext uri="{FF2B5EF4-FFF2-40B4-BE49-F238E27FC236}">
                <a16:creationId xmlns:a16="http://schemas.microsoft.com/office/drawing/2014/main" id="{D1F80BE9-41A8-4E48-88DF-7BE9378B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150" y="5785274"/>
            <a:ext cx="1406087" cy="56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pool ball, room, gambling house&#10;&#10;Description automatically generated">
            <a:extLst>
              <a:ext uri="{FF2B5EF4-FFF2-40B4-BE49-F238E27FC236}">
                <a16:creationId xmlns:a16="http://schemas.microsoft.com/office/drawing/2014/main" id="{B568C945-9428-44EE-A4D9-73A91AED514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01438" y="5705452"/>
            <a:ext cx="833089" cy="833089"/>
          </a:xfrm>
          <a:prstGeom prst="rect">
            <a:avLst/>
          </a:prstGeom>
        </p:spPr>
      </p:pic>
      <p:pic>
        <p:nvPicPr>
          <p:cNvPr id="6" name="Picture 2" descr="NJ DEP Logo">
            <a:extLst>
              <a:ext uri="{FF2B5EF4-FFF2-40B4-BE49-F238E27FC236}">
                <a16:creationId xmlns:a16="http://schemas.microsoft.com/office/drawing/2014/main" id="{591EA51F-56D1-470C-9DE2-9AE1681D5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761" y="5623292"/>
            <a:ext cx="874744" cy="87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Home">
            <a:extLst>
              <a:ext uri="{FF2B5EF4-FFF2-40B4-BE49-F238E27FC236}">
                <a16:creationId xmlns:a16="http://schemas.microsoft.com/office/drawing/2014/main" id="{C518A75B-EF29-4B5B-AE40-D81502364F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  <p:pic>
        <p:nvPicPr>
          <p:cNvPr id="9" name="Picture 8" descr="CDPHE">
            <a:extLst>
              <a:ext uri="{FF2B5EF4-FFF2-40B4-BE49-F238E27FC236}">
                <a16:creationId xmlns:a16="http://schemas.microsoft.com/office/drawing/2014/main" id="{73A3A720-9505-45E1-B03C-99F377398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951" y="5651609"/>
            <a:ext cx="1861341" cy="79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036497" y="-19321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" sz="3733" b="1" dirty="0">
                <a:solidFill>
                  <a:schemeClr val="bg1"/>
                </a:solidFill>
              </a:rPr>
              <a:t>Planetary Boundary Layer (PBL) Monitoring</a:t>
            </a:r>
            <a:endParaRPr sz="3733" b="1" dirty="0">
              <a:solidFill>
                <a:schemeClr val="bg1"/>
              </a:solidFill>
            </a:endParaRPr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79907" y="611033"/>
            <a:ext cx="11844317" cy="25468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80990" indent="-380990" algn="just">
              <a:lnSpc>
                <a:spcPct val="90000"/>
              </a:lnSpc>
              <a:spcBef>
                <a:spcPts val="1333"/>
              </a:spcBef>
              <a:buSzPts val="1100"/>
            </a:pPr>
            <a:r>
              <a:rPr lang="en" sz="2133" dirty="0"/>
              <a:t>Understanding the evolution of the </a:t>
            </a:r>
            <a:r>
              <a:rPr lang="en" sz="2133" b="1" dirty="0"/>
              <a:t>PBL</a:t>
            </a:r>
            <a:r>
              <a:rPr lang="en" sz="2133" dirty="0"/>
              <a:t> is crucial for air pollution as PBL dynamics control pollutant accumulation and dispersion, which in turn also influence aerosol-radiation PBL interactions </a:t>
            </a:r>
            <a:endParaRPr sz="2133" dirty="0"/>
          </a:p>
          <a:p>
            <a:pPr marL="0" indent="0" algn="just">
              <a:buNone/>
            </a:pPr>
            <a:endParaRPr sz="1067" dirty="0"/>
          </a:p>
          <a:p>
            <a:pPr marL="380990" indent="-380990" algn="just">
              <a:buSzPts val="1100"/>
            </a:pPr>
            <a:r>
              <a:rPr lang="en" sz="2133" dirty="0"/>
              <a:t>Current observations are rarely available in the spatiotemporal scales needed to further our understanding of complex PBL dynamics. Ceilometers offer a low cost and reliable option for continuous measurements of the PBL.</a:t>
            </a:r>
            <a:endParaRPr sz="2133" dirty="0"/>
          </a:p>
          <a:p>
            <a:pPr marL="0" indent="0">
              <a:buNone/>
            </a:pPr>
            <a:endParaRPr sz="1867" dirty="0"/>
          </a:p>
          <a:p>
            <a:pPr marL="0" indent="0">
              <a:spcBef>
                <a:spcPts val="800"/>
              </a:spcBef>
              <a:buSzPts val="1100"/>
              <a:buNone/>
            </a:pPr>
            <a:endParaRPr sz="1867" dirty="0"/>
          </a:p>
          <a:p>
            <a:pPr marL="0" indent="0">
              <a:spcBef>
                <a:spcPts val="800"/>
              </a:spcBef>
              <a:spcAft>
                <a:spcPts val="2133"/>
              </a:spcAft>
              <a:buNone/>
            </a:pPr>
            <a:endParaRPr sz="1867" dirty="0"/>
          </a:p>
        </p:txBody>
      </p:sp>
      <p:sp>
        <p:nvSpPr>
          <p:cNvPr id="75" name="Google Shape;75;p16"/>
          <p:cNvSpPr txBox="1"/>
          <p:nvPr/>
        </p:nvSpPr>
        <p:spPr>
          <a:xfrm>
            <a:off x="94369" y="2662213"/>
            <a:ext cx="5993057" cy="36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80990" indent="-38099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Ceilometers (Aerosol Backscatter) can monitor:</a:t>
            </a:r>
          </a:p>
          <a:p>
            <a:pPr marL="990575" lvl="1" indent="-38099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" sz="2133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Clouds and precipitation</a:t>
            </a:r>
          </a:p>
          <a:p>
            <a:pPr marL="990575" lvl="1" indent="-38099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" sz="2133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PBL stratification</a:t>
            </a:r>
            <a:r>
              <a:rPr lang="en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residual layers, nocturnal boundary layers (NBL), lofted aerosol layers, etc.</a:t>
            </a:r>
          </a:p>
          <a:p>
            <a:pPr marL="990575" lvl="1" indent="-38099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" sz="2133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Synoptic changes influencing PBL dynamics</a:t>
            </a:r>
          </a:p>
          <a:p>
            <a:pPr marL="990575" lvl="1" indent="-38099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" sz="2133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Impact of local circulation (bay/sea/lake/land breeze)</a:t>
            </a:r>
          </a:p>
          <a:p>
            <a:pPr marL="990575" lvl="1" indent="-38099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" sz="2133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Strong shallow inversions</a:t>
            </a:r>
            <a:endParaRPr sz="2133" b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</a:pPr>
            <a:endParaRPr sz="2489" dirty="0"/>
          </a:p>
        </p:txBody>
      </p:sp>
      <p:grpSp>
        <p:nvGrpSpPr>
          <p:cNvPr id="81" name="Google Shape;81;p16"/>
          <p:cNvGrpSpPr/>
          <p:nvPr/>
        </p:nvGrpSpPr>
        <p:grpSpPr>
          <a:xfrm>
            <a:off x="5886609" y="2469291"/>
            <a:ext cx="3003212" cy="2139087"/>
            <a:chOff x="7277844" y="2385643"/>
            <a:chExt cx="2263500" cy="1820100"/>
          </a:xfrm>
        </p:grpSpPr>
        <p:sp>
          <p:nvSpPr>
            <p:cNvPr id="82" name="Google Shape;82;p16"/>
            <p:cNvSpPr/>
            <p:nvPr/>
          </p:nvSpPr>
          <p:spPr>
            <a:xfrm>
              <a:off x="7277844" y="2385643"/>
              <a:ext cx="2263500" cy="1820100"/>
            </a:xfrm>
            <a:prstGeom prst="rect">
              <a:avLst/>
            </a:prstGeom>
            <a:solidFill>
              <a:srgbClr val="00B0F0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" name="Google Shape;83;p16"/>
            <p:cNvGrpSpPr/>
            <p:nvPr/>
          </p:nvGrpSpPr>
          <p:grpSpPr>
            <a:xfrm>
              <a:off x="7426484" y="2509324"/>
              <a:ext cx="1960076" cy="1609828"/>
              <a:chOff x="468349" y="2605547"/>
              <a:chExt cx="4361541" cy="3576601"/>
            </a:xfrm>
          </p:grpSpPr>
          <p:pic>
            <p:nvPicPr>
              <p:cNvPr id="84" name="Google Shape;84;p1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68349" y="2605547"/>
                <a:ext cx="4361541" cy="35766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5" name="Google Shape;85;p16"/>
              <p:cNvSpPr txBox="1"/>
              <p:nvPr/>
            </p:nvSpPr>
            <p:spPr>
              <a:xfrm>
                <a:off x="1326293" y="4150734"/>
                <a:ext cx="1862400" cy="47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r>
                  <a:rPr lang="en" sz="120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Precipitation </a:t>
                </a:r>
                <a:endParaRPr sz="2489"/>
              </a:p>
            </p:txBody>
          </p:sp>
          <p:sp>
            <p:nvSpPr>
              <p:cNvPr id="86" name="Google Shape;86;p16"/>
              <p:cNvSpPr txBox="1"/>
              <p:nvPr/>
            </p:nvSpPr>
            <p:spPr>
              <a:xfrm>
                <a:off x="2971253" y="4233734"/>
                <a:ext cx="1395000" cy="47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r>
                  <a:rPr lang="en" sz="120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Clouds</a:t>
                </a:r>
                <a:endParaRPr sz="2489"/>
              </a:p>
            </p:txBody>
          </p:sp>
          <p:cxnSp>
            <p:nvCxnSpPr>
              <p:cNvPr id="87" name="Google Shape;87;p16"/>
              <p:cNvCxnSpPr/>
              <p:nvPr/>
            </p:nvCxnSpPr>
            <p:spPr>
              <a:xfrm>
                <a:off x="3379382" y="4603093"/>
                <a:ext cx="630600" cy="799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88" name="Google Shape;88;p16"/>
              <p:cNvSpPr txBox="1"/>
              <p:nvPr/>
            </p:nvSpPr>
            <p:spPr>
              <a:xfrm>
                <a:off x="699503" y="4481390"/>
                <a:ext cx="1961400" cy="55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r>
                  <a:rPr lang="en" sz="120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Clouds</a:t>
                </a:r>
                <a:endParaRPr sz="2489"/>
              </a:p>
            </p:txBody>
          </p:sp>
          <p:cxnSp>
            <p:nvCxnSpPr>
              <p:cNvPr id="89" name="Google Shape;89;p16"/>
              <p:cNvCxnSpPr/>
              <p:nvPr/>
            </p:nvCxnSpPr>
            <p:spPr>
              <a:xfrm>
                <a:off x="1927109" y="4603093"/>
                <a:ext cx="304800" cy="799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90" name="Google Shape;90;p16"/>
              <p:cNvCxnSpPr/>
              <p:nvPr/>
            </p:nvCxnSpPr>
            <p:spPr>
              <a:xfrm>
                <a:off x="1200046" y="5013121"/>
                <a:ext cx="126300" cy="311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</p:grpSp>
      </p:grpSp>
      <p:grpSp>
        <p:nvGrpSpPr>
          <p:cNvPr id="91" name="Google Shape;91;p16"/>
          <p:cNvGrpSpPr/>
          <p:nvPr/>
        </p:nvGrpSpPr>
        <p:grpSpPr>
          <a:xfrm>
            <a:off x="9100126" y="2446675"/>
            <a:ext cx="3002749" cy="2141139"/>
            <a:chOff x="9209579" y="2577875"/>
            <a:chExt cx="2931990" cy="2107420"/>
          </a:xfrm>
        </p:grpSpPr>
        <p:sp>
          <p:nvSpPr>
            <p:cNvPr id="92" name="Google Shape;92;p16"/>
            <p:cNvSpPr/>
            <p:nvPr/>
          </p:nvSpPr>
          <p:spPr>
            <a:xfrm>
              <a:off x="9266296" y="2579895"/>
              <a:ext cx="2671500" cy="21054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3" name="Google Shape;93;p16"/>
            <p:cNvPicPr preferRelativeResize="0"/>
            <p:nvPr/>
          </p:nvPicPr>
          <p:blipFill rotWithShape="1">
            <a:blip r:embed="rId4">
              <a:alphaModFix/>
            </a:blip>
            <a:srcRect l="52863" b="50176"/>
            <a:stretch/>
          </p:blipFill>
          <p:spPr>
            <a:xfrm>
              <a:off x="9209579" y="2577875"/>
              <a:ext cx="2931990" cy="1878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16"/>
            <p:cNvSpPr txBox="1"/>
            <p:nvPr/>
          </p:nvSpPr>
          <p:spPr>
            <a:xfrm>
              <a:off x="10489375" y="4469556"/>
              <a:ext cx="1113000" cy="10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" sz="933">
                  <a:latin typeface="Calibri"/>
                  <a:ea typeface="Calibri"/>
                  <a:cs typeface="Calibri"/>
                  <a:sym typeface="Calibri"/>
                </a:rPr>
                <a:t>Frontal passage</a:t>
              </a:r>
              <a:endParaRPr sz="933"/>
            </a:p>
          </p:txBody>
        </p:sp>
      </p:grpSp>
      <p:grpSp>
        <p:nvGrpSpPr>
          <p:cNvPr id="95" name="Google Shape;95;p16"/>
          <p:cNvGrpSpPr/>
          <p:nvPr/>
        </p:nvGrpSpPr>
        <p:grpSpPr>
          <a:xfrm>
            <a:off x="5886608" y="4752275"/>
            <a:ext cx="3084691" cy="1921155"/>
            <a:chOff x="6422695" y="4489622"/>
            <a:chExt cx="2833930" cy="1890900"/>
          </a:xfrm>
        </p:grpSpPr>
        <p:sp>
          <p:nvSpPr>
            <p:cNvPr id="96" name="Google Shape;96;p16"/>
            <p:cNvSpPr/>
            <p:nvPr/>
          </p:nvSpPr>
          <p:spPr>
            <a:xfrm>
              <a:off x="6422695" y="4489622"/>
              <a:ext cx="2771100" cy="1890900"/>
            </a:xfrm>
            <a:prstGeom prst="rect">
              <a:avLst/>
            </a:prstGeom>
            <a:solidFill>
              <a:srgbClr val="00B050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7" name="Google Shape;97;p16"/>
            <p:cNvPicPr preferRelativeResize="0"/>
            <p:nvPr/>
          </p:nvPicPr>
          <p:blipFill rotWithShape="1">
            <a:blip r:embed="rId4">
              <a:alphaModFix/>
            </a:blip>
            <a:srcRect l="53561" t="51435"/>
            <a:stretch/>
          </p:blipFill>
          <p:spPr>
            <a:xfrm>
              <a:off x="6485652" y="4509873"/>
              <a:ext cx="2770973" cy="17561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8" name="Google Shape;98;p16"/>
          <p:cNvGrpSpPr/>
          <p:nvPr/>
        </p:nvGrpSpPr>
        <p:grpSpPr>
          <a:xfrm>
            <a:off x="8903890" y="4731711"/>
            <a:ext cx="3101615" cy="1939829"/>
            <a:chOff x="9127331" y="4737764"/>
            <a:chExt cx="3028526" cy="1878000"/>
          </a:xfrm>
        </p:grpSpPr>
        <p:sp>
          <p:nvSpPr>
            <p:cNvPr id="99" name="Google Shape;99;p16"/>
            <p:cNvSpPr/>
            <p:nvPr/>
          </p:nvSpPr>
          <p:spPr>
            <a:xfrm>
              <a:off x="9383178" y="4737764"/>
              <a:ext cx="2679000" cy="1878000"/>
            </a:xfrm>
            <a:prstGeom prst="rect">
              <a:avLst/>
            </a:prstGeom>
            <a:solidFill>
              <a:srgbClr val="7030A0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0" name="Google Shape;100;p16"/>
            <p:cNvPicPr preferRelativeResize="0"/>
            <p:nvPr/>
          </p:nvPicPr>
          <p:blipFill rotWithShape="1">
            <a:blip r:embed="rId4">
              <a:alphaModFix/>
            </a:blip>
            <a:srcRect t="51262" r="50214"/>
            <a:stretch/>
          </p:blipFill>
          <p:spPr>
            <a:xfrm>
              <a:off x="9127331" y="4783734"/>
              <a:ext cx="3028526" cy="17965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" name="Google Shape;101;p16"/>
          <p:cNvSpPr/>
          <p:nvPr/>
        </p:nvSpPr>
        <p:spPr>
          <a:xfrm>
            <a:off x="10851507" y="2946629"/>
            <a:ext cx="121200" cy="1528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AAAAAA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6709168" y="6457549"/>
            <a:ext cx="1110400" cy="2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1067" dirty="0">
                <a:latin typeface="Calibri"/>
                <a:ea typeface="Calibri"/>
                <a:cs typeface="Calibri"/>
                <a:sym typeface="Calibri"/>
              </a:rPr>
              <a:t>Lake Breeze</a:t>
            </a:r>
            <a:endParaRPr sz="1067" dirty="0"/>
          </a:p>
        </p:txBody>
      </p:sp>
      <p:sp>
        <p:nvSpPr>
          <p:cNvPr id="103" name="Google Shape;103;p16"/>
          <p:cNvSpPr/>
          <p:nvPr/>
        </p:nvSpPr>
        <p:spPr>
          <a:xfrm>
            <a:off x="7017449" y="5122263"/>
            <a:ext cx="131600" cy="142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8730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FA055-6D6F-422E-B591-2C497AFE3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"/>
            <a:ext cx="10972800" cy="731836"/>
          </a:xfrm>
        </p:spPr>
        <p:txBody>
          <a:bodyPr>
            <a:normAutofit/>
          </a:bodyPr>
          <a:lstStyle/>
          <a:p>
            <a:r>
              <a:rPr lang="en-US" sz="3733" b="1" dirty="0">
                <a:solidFill>
                  <a:schemeClr val="bg1"/>
                </a:solidFill>
              </a:rPr>
              <a:t>Unified Ceilometer Network (UCN)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90E45-983A-4EE6-BD1A-03C2D00E7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6444" y="1280353"/>
            <a:ext cx="6675751" cy="3657600"/>
          </a:xfrm>
        </p:spPr>
        <p:txBody>
          <a:bodyPr>
            <a:noAutofit/>
          </a:bodyPr>
          <a:lstStyle/>
          <a:p>
            <a:pPr algn="just"/>
            <a:r>
              <a:rPr lang="en-US" sz="2000" dirty="0">
                <a:solidFill>
                  <a:schemeClr val="tx1"/>
                </a:solidFill>
              </a:rPr>
              <a:t>UCN began with evaluation studies (Ad-Hoc Ceilometer Evaluation Study) and prototype networks (E-PAMS Network Testbed) since December 2016.</a:t>
            </a:r>
          </a:p>
          <a:p>
            <a:pPr algn="just"/>
            <a:endParaRPr lang="en-US" sz="1000" dirty="0">
              <a:solidFill>
                <a:schemeClr val="tx1"/>
              </a:solidFill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U.S. EPA mandate to state and local air quality agencies to measure hourly MLH at the national PAMS:</a:t>
            </a:r>
          </a:p>
          <a:p>
            <a:pPr marL="152396" indent="0" algn="just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State Implementation Plan (SIP) modeling data needs</a:t>
            </a:r>
          </a:p>
          <a:p>
            <a:pPr algn="just"/>
            <a:endParaRPr lang="en-US" sz="1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Collaboration between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32 states and 4 federal agencies (EPA, NASA, NOAA and USDA), 8 academic institutions and 1 international agency (Environment and Climate Change Canada) for extensive observational coverage in North America (40+ sites).</a:t>
            </a:r>
          </a:p>
          <a:p>
            <a:pPr marL="152396" indent="0" algn="just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UCN hosts, process, display, and distribute ceilometer data and products.</a:t>
            </a:r>
            <a:endParaRPr lang="en-US" sz="800" dirty="0">
              <a:solidFill>
                <a:schemeClr val="tx1"/>
              </a:solidFill>
            </a:endParaRPr>
          </a:p>
          <a:p>
            <a:pPr marL="152396" indent="0" algn="just">
              <a:buNone/>
            </a:pPr>
            <a:r>
              <a:rPr lang="en-US" sz="800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88950F-CFD3-458F-B25C-A137191A7AAC}"/>
              </a:ext>
            </a:extLst>
          </p:cNvPr>
          <p:cNvGrpSpPr/>
          <p:nvPr/>
        </p:nvGrpSpPr>
        <p:grpSpPr>
          <a:xfrm>
            <a:off x="388067" y="1459462"/>
            <a:ext cx="4932786" cy="4733948"/>
            <a:chOff x="930687" y="841481"/>
            <a:chExt cx="4061825" cy="3362874"/>
          </a:xfrm>
        </p:grpSpPr>
        <p:pic>
          <p:nvPicPr>
            <p:cNvPr id="17" name="Picture 16" descr="Map&#10;&#10;Description automatically generated">
              <a:extLst>
                <a:ext uri="{FF2B5EF4-FFF2-40B4-BE49-F238E27FC236}">
                  <a16:creationId xmlns:a16="http://schemas.microsoft.com/office/drawing/2014/main" id="{486CAE39-2462-44D1-8D87-590C58025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87" y="841481"/>
              <a:ext cx="4061825" cy="336287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A31E21-2D45-4646-8D89-D212F16EAF95}"/>
                </a:ext>
              </a:extLst>
            </p:cNvPr>
            <p:cNvSpPr txBox="1"/>
            <p:nvPr/>
          </p:nvSpPr>
          <p:spPr>
            <a:xfrm>
              <a:off x="1777401" y="3709501"/>
              <a:ext cx="3112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</a:rPr>
                <a:t>https://alg.umbc.edu/ucn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9041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752EE4-8E55-4B72-8AB5-6858D77A3BCB}"/>
              </a:ext>
            </a:extLst>
          </p:cNvPr>
          <p:cNvSpPr/>
          <p:nvPr/>
        </p:nvSpPr>
        <p:spPr>
          <a:xfrm>
            <a:off x="-610718" y="1247545"/>
            <a:ext cx="8387831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40 Enhanced PAMS locations operational by October 2021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Enhanced Instrumentation: Ceilometer, PANDORA, Auto GC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Ambient air database (met, PM</a:t>
            </a:r>
            <a:r>
              <a:rPr lang="en-US" sz="1800" baseline="-250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US" sz="18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</a:t>
            </a:r>
            <a:r>
              <a:rPr lang="en-US" sz="1800" baseline="-250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,NO</a:t>
            </a:r>
            <a:r>
              <a:rPr lang="en-US" sz="1800" baseline="-250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NOx, speciated VOCs) </a:t>
            </a:r>
          </a:p>
          <a:p>
            <a:pPr marL="1371600" lvl="3"/>
            <a:endParaRPr lang="en-US" sz="800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3"/>
            <a:endParaRPr lang="en-US" sz="800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 panose="020F0502020204030204" pitchFamily="34" charset="0"/>
                <a:ea typeface="Calibri"/>
                <a:cs typeface="Calibri"/>
                <a:sym typeface="Calibri"/>
              </a:rPr>
              <a:t>Near real-time data processing </a:t>
            </a:r>
            <a:r>
              <a:rPr lang="en-US" sz="1800" dirty="0">
                <a:latin typeface="Calibri" panose="020F0502020204030204" pitchFamily="34" charset="0"/>
                <a:ea typeface="Calibri"/>
                <a:cs typeface="Calibri"/>
                <a:sym typeface="Calibri"/>
              </a:rPr>
              <a:t>(MLH, NBL, residual layer (RL), aerosol layers)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/>
                <a:cs typeface="Calibri"/>
                <a:sym typeface="Calibri"/>
              </a:rPr>
              <a:t>Near real-time particle pollution detection (e.g. </a:t>
            </a:r>
            <a:r>
              <a:rPr lang="en-US" sz="1800" dirty="0" err="1">
                <a:latin typeface="Calibri" panose="020F0502020204030204" pitchFamily="34" charset="0"/>
                <a:ea typeface="Calibri"/>
                <a:cs typeface="Calibri"/>
                <a:sym typeface="Calibri"/>
              </a:rPr>
              <a:t>haze,smoke,dust</a:t>
            </a:r>
            <a:r>
              <a:rPr lang="en-US" sz="1800" dirty="0">
                <a:latin typeface="Calibri" panose="020F0502020204030204" pitchFamily="34" charset="0"/>
                <a:ea typeface="Calibri"/>
                <a:cs typeface="Calibri"/>
                <a:sym typeface="Calibri"/>
              </a:rPr>
              <a:t>)</a:t>
            </a:r>
          </a:p>
          <a:p>
            <a:pPr marL="1371600" lvl="3"/>
            <a:endParaRPr lang="en-US" sz="800" dirty="0"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1371600" lvl="3"/>
            <a:endParaRPr lang="en-US" sz="800" dirty="0"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Development of standardized retrieval algorithms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for heterogeneous network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u="sng" dirty="0">
                <a:latin typeface="Calibri" panose="020F0502020204030204" pitchFamily="34" charset="0"/>
                <a:ea typeface="Calibri"/>
                <a:cs typeface="Calibri"/>
                <a:sym typeface="Calibri"/>
              </a:rPr>
              <a:t>Automated</a:t>
            </a:r>
            <a:r>
              <a:rPr lang="en-US" sz="1600" dirty="0"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PBL algorithm corrects for instrument signal quality, screens for precipitation and cloud layers, and provides PBLH uncertainties.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Ceilometer aerosol backscatter profiles are used to determine the PBL height with continuous 10-minute temporal resolution (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Caicedo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et al. 2020).</a:t>
            </a:r>
          </a:p>
          <a:p>
            <a:pPr marL="1371600" lvl="3"/>
            <a:r>
              <a:rPr lang="en-US" sz="1600" dirty="0"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</a:p>
          <a:p>
            <a:pPr marL="1371600" lvl="3"/>
            <a:endParaRPr lang="en-US" sz="800" dirty="0"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 validation/verification for current/future models and satellite missions (TEMPO, MAIA, etc.)</a:t>
            </a:r>
          </a:p>
          <a:p>
            <a:pPr marL="914400" lvl="2"/>
            <a:endParaRPr lang="en-US" sz="800" b="1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/>
            <a:endParaRPr lang="en-US" sz="800" b="1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Retrospective analysis of air quality events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B2A376-BB38-48D3-A47C-7684D6DDEA69}"/>
              </a:ext>
            </a:extLst>
          </p:cNvPr>
          <p:cNvSpPr/>
          <p:nvPr/>
        </p:nvSpPr>
        <p:spPr>
          <a:xfrm>
            <a:off x="3268716" y="142721"/>
            <a:ext cx="7375737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000"/>
            </a:pPr>
            <a:r>
              <a:rPr lang="en-US" sz="2800" b="1" dirty="0">
                <a:solidFill>
                  <a:schemeClr val="bg1"/>
                </a:solidFill>
              </a:rPr>
              <a:t>What are the most exciting opportunities?</a:t>
            </a:r>
          </a:p>
        </p:txBody>
      </p:sp>
      <p:sp>
        <p:nvSpPr>
          <p:cNvPr id="17" name="Google Shape;374;p23">
            <a:extLst>
              <a:ext uri="{FF2B5EF4-FFF2-40B4-BE49-F238E27FC236}">
                <a16:creationId xmlns:a16="http://schemas.microsoft.com/office/drawing/2014/main" id="{E1AE7FD2-A46D-4FB9-99F6-3E85A247437D}"/>
              </a:ext>
            </a:extLst>
          </p:cNvPr>
          <p:cNvSpPr/>
          <p:nvPr/>
        </p:nvSpPr>
        <p:spPr>
          <a:xfrm>
            <a:off x="7968173" y="1473957"/>
            <a:ext cx="3937528" cy="179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PBL Automated Outputs:</a:t>
            </a:r>
            <a:endParaRPr sz="1100" b="1" dirty="0"/>
          </a:p>
          <a:p>
            <a:pPr marL="285750" marR="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Cloud-base heights</a:t>
            </a:r>
            <a:endParaRPr dirty="0"/>
          </a:p>
          <a:p>
            <a:pPr marL="285750" marR="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Precipitation flags </a:t>
            </a:r>
            <a:endParaRPr dirty="0"/>
          </a:p>
          <a:p>
            <a:pPr marL="285750" marR="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Filtered PBL heights (NSL, RL, MLH)</a:t>
            </a:r>
            <a:endParaRPr dirty="0"/>
          </a:p>
          <a:p>
            <a:pPr marL="285750" marR="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Uncertainties for PBL heights</a:t>
            </a:r>
            <a:endParaRPr dirty="0"/>
          </a:p>
        </p:txBody>
      </p:sp>
      <p:pic>
        <p:nvPicPr>
          <p:cNvPr id="18" name="Google Shape;370;p23">
            <a:extLst>
              <a:ext uri="{FF2B5EF4-FFF2-40B4-BE49-F238E27FC236}">
                <a16:creationId xmlns:a16="http://schemas.microsoft.com/office/drawing/2014/main" id="{E157863B-3BD3-4652-AF15-E87A2A66E7D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5674" y="3429000"/>
            <a:ext cx="4202526" cy="2178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593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1"/>
          <p:cNvSpPr/>
          <p:nvPr/>
        </p:nvSpPr>
        <p:spPr>
          <a:xfrm>
            <a:off x="72326" y="1052121"/>
            <a:ext cx="24628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21"/>
          <p:cNvSpPr/>
          <p:nvPr/>
        </p:nvSpPr>
        <p:spPr>
          <a:xfrm>
            <a:off x="250942" y="826297"/>
            <a:ext cx="11511300" cy="1182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/>
            <a:r>
              <a:rPr lang="en-US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Automated Common Algorithm for Planetary Boundary Layer Retrievals Using Aerosol Lidars in Support of the U.S. EPA Photochemical Assessment Monitoring Stations Program</a:t>
            </a:r>
          </a:p>
          <a:p>
            <a:pPr algn="ctr"/>
            <a:endParaRPr sz="1067" dirty="0"/>
          </a:p>
        </p:txBody>
      </p:sp>
      <p:cxnSp>
        <p:nvCxnSpPr>
          <p:cNvPr id="334" name="Google Shape;334;p21"/>
          <p:cNvCxnSpPr/>
          <p:nvPr/>
        </p:nvCxnSpPr>
        <p:spPr>
          <a:xfrm>
            <a:off x="189570" y="693237"/>
            <a:ext cx="9255988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21"/>
          <p:cNvSpPr txBox="1"/>
          <p:nvPr/>
        </p:nvSpPr>
        <p:spPr>
          <a:xfrm>
            <a:off x="3036081" y="-70740"/>
            <a:ext cx="10515600" cy="871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733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Planetary Boundary Layer Height Algorithm </a:t>
            </a: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1"/>
          <p:cNvSpPr/>
          <p:nvPr/>
        </p:nvSpPr>
        <p:spPr>
          <a:xfrm>
            <a:off x="1586239" y="5246535"/>
            <a:ext cx="11357369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lvl="0"/>
            <a:r>
              <a:rPr lang="en-US" sz="2133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Common retrieval algorithm for heterogeneous network </a:t>
            </a:r>
            <a:r>
              <a:rPr lang="en-US" sz="2133" b="1" dirty="0">
                <a:solidFill>
                  <a:srgbClr val="FF0000"/>
                </a:solidFill>
                <a:latin typeface="Calibri" panose="020F0502020204030204" pitchFamily="34" charset="0"/>
              </a:rPr>
              <a:t>with proper QA applied</a:t>
            </a:r>
            <a:endParaRPr sz="2133" b="1" dirty="0">
              <a:solidFill>
                <a:srgbClr val="FF0000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7773" y="2713825"/>
            <a:ext cx="4820491" cy="221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1"/>
          <p:cNvPicPr preferRelativeResize="0"/>
          <p:nvPr/>
        </p:nvPicPr>
        <p:blipFill rotWithShape="1">
          <a:blip r:embed="rId4">
            <a:alphaModFix/>
          </a:blip>
          <a:srcRect t="-2"/>
          <a:stretch/>
        </p:blipFill>
        <p:spPr>
          <a:xfrm>
            <a:off x="396181" y="2782220"/>
            <a:ext cx="2880060" cy="1648777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1"/>
          <p:cNvSpPr txBox="1"/>
          <p:nvPr/>
        </p:nvSpPr>
        <p:spPr>
          <a:xfrm>
            <a:off x="389117" y="1934178"/>
            <a:ext cx="5604869" cy="77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Addresses instrumental signal quality</a:t>
            </a:r>
          </a:p>
          <a:p>
            <a:pPr algn="ctr"/>
            <a:r>
              <a:rPr lang="en-US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(SNR, artifacts, overlap, etc.) </a:t>
            </a:r>
            <a:endParaRPr sz="2489" dirty="0"/>
          </a:p>
        </p:txBody>
      </p:sp>
      <p:sp>
        <p:nvSpPr>
          <p:cNvPr id="340" name="Google Shape;340;p21"/>
          <p:cNvSpPr/>
          <p:nvPr/>
        </p:nvSpPr>
        <p:spPr>
          <a:xfrm>
            <a:off x="389117" y="1865470"/>
            <a:ext cx="5706883" cy="3127059"/>
          </a:xfrm>
          <a:prstGeom prst="rect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1"/>
          <p:cNvSpPr txBox="1"/>
          <p:nvPr/>
        </p:nvSpPr>
        <p:spPr>
          <a:xfrm>
            <a:off x="6257745" y="1934178"/>
            <a:ext cx="5719055" cy="77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133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Haar</a:t>
            </a:r>
            <a:r>
              <a:rPr lang="en-US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step-function to detect changes in aerosol backscatter profiles using multiple dilations</a:t>
            </a:r>
            <a:endParaRPr sz="2489" dirty="0"/>
          </a:p>
        </p:txBody>
      </p:sp>
      <p:sp>
        <p:nvSpPr>
          <p:cNvPr id="342" name="Google Shape;342;p21"/>
          <p:cNvSpPr/>
          <p:nvPr/>
        </p:nvSpPr>
        <p:spPr>
          <a:xfrm>
            <a:off x="6213304" y="1865469"/>
            <a:ext cx="5706881" cy="3127060"/>
          </a:xfrm>
          <a:prstGeom prst="rect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3933" y="2824298"/>
            <a:ext cx="2942615" cy="167504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1"/>
          <p:cNvSpPr txBox="1"/>
          <p:nvPr/>
        </p:nvSpPr>
        <p:spPr>
          <a:xfrm>
            <a:off x="752662" y="4582160"/>
            <a:ext cx="5047157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 minimum reliable signals and limitations</a:t>
            </a:r>
            <a:endParaRPr sz="2489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3363DD-C17D-4C86-A041-3A7408CB18B2}"/>
              </a:ext>
            </a:extLst>
          </p:cNvPr>
          <p:cNvSpPr txBox="1"/>
          <p:nvPr/>
        </p:nvSpPr>
        <p:spPr>
          <a:xfrm>
            <a:off x="3768639" y="5915666"/>
            <a:ext cx="4475905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 Light" panose="020F0302020204030204" pitchFamily="34" charset="0"/>
              </a:rPr>
              <a:t>Caicedo</a:t>
            </a:r>
            <a:r>
              <a:rPr lang="en-US" dirty="0">
                <a:latin typeface="Calibri" panose="020F0502020204030204" pitchFamily="34" charset="0"/>
                <a:cs typeface="Calibri Light" panose="020F0302020204030204" pitchFamily="34" charset="0"/>
              </a:rPr>
              <a:t> et al. (2020)</a:t>
            </a:r>
          </a:p>
          <a:p>
            <a:pPr algn="ctr"/>
            <a:r>
              <a:rPr lang="en-US" u="sng" dirty="0">
                <a:latin typeface="Calibri" panose="020F0502020204030204" pitchFamily="34" charset="0"/>
                <a:cs typeface="Calibri Light" panose="020F0302020204030204" pitchFamily="34" charset="0"/>
                <a:hlinkClick r:id="rId6"/>
              </a:rPr>
              <a:t>https://doi.org/10.1175/JTECH-D-20-0050.1</a:t>
            </a:r>
            <a:endParaRPr lang="en-US" dirty="0">
              <a:latin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2"/>
          <p:cNvSpPr/>
          <p:nvPr/>
        </p:nvSpPr>
        <p:spPr>
          <a:xfrm>
            <a:off x="72326" y="1052121"/>
            <a:ext cx="24628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0" name="Google Shape;350;p22"/>
          <p:cNvCxnSpPr/>
          <p:nvPr/>
        </p:nvCxnSpPr>
        <p:spPr>
          <a:xfrm>
            <a:off x="189570" y="693237"/>
            <a:ext cx="9255988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51" name="Google Shape;351;p22"/>
          <p:cNvSpPr txBox="1"/>
          <p:nvPr/>
        </p:nvSpPr>
        <p:spPr>
          <a:xfrm>
            <a:off x="3036081" y="-70740"/>
            <a:ext cx="10515600" cy="871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733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Planetary Boundary Layer Height Algorithm </a:t>
            </a: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2"/>
          <p:cNvSpPr/>
          <p:nvPr/>
        </p:nvSpPr>
        <p:spPr>
          <a:xfrm>
            <a:off x="318613" y="923736"/>
            <a:ext cx="11382257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2667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 of standardized retrieval algorithms for heterogeneous network </a:t>
            </a:r>
            <a:endParaRPr sz="2667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3288" y="3814383"/>
            <a:ext cx="5348925" cy="253666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2"/>
          <p:cNvSpPr txBox="1"/>
          <p:nvPr/>
        </p:nvSpPr>
        <p:spPr>
          <a:xfrm>
            <a:off x="340350" y="1935623"/>
            <a:ext cx="5604869" cy="1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21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Automatically screens for clouds and precipitation </a:t>
            </a:r>
            <a:endParaRPr sz="2489"/>
          </a:p>
          <a:p>
            <a:pPr marL="380990" indent="-38099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Derive cloud layer heights using the Haar wavelet retrieval methodology</a:t>
            </a:r>
            <a:endParaRPr sz="2489"/>
          </a:p>
        </p:txBody>
      </p:sp>
      <p:sp>
        <p:nvSpPr>
          <p:cNvPr id="355" name="Google Shape;355;p22"/>
          <p:cNvSpPr/>
          <p:nvPr/>
        </p:nvSpPr>
        <p:spPr>
          <a:xfrm>
            <a:off x="140802" y="1816100"/>
            <a:ext cx="5906431" cy="4891965"/>
          </a:xfrm>
          <a:prstGeom prst="rect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2"/>
          <p:cNvSpPr txBox="1"/>
          <p:nvPr/>
        </p:nvSpPr>
        <p:spPr>
          <a:xfrm>
            <a:off x="6246781" y="1935623"/>
            <a:ext cx="5719055" cy="11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21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Layer attribution for the PBL height is supported with the use of continuation and time-tracking parameters</a:t>
            </a:r>
            <a:endParaRPr sz="2489"/>
          </a:p>
        </p:txBody>
      </p:sp>
      <p:sp>
        <p:nvSpPr>
          <p:cNvPr id="357" name="Google Shape;357;p22"/>
          <p:cNvSpPr/>
          <p:nvPr/>
        </p:nvSpPr>
        <p:spPr>
          <a:xfrm>
            <a:off x="6164537" y="1816100"/>
            <a:ext cx="5906431" cy="4891965"/>
          </a:xfrm>
          <a:prstGeom prst="rect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187" y="3730797"/>
            <a:ext cx="3647316" cy="2298192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2"/>
          <p:cNvSpPr txBox="1"/>
          <p:nvPr/>
        </p:nvSpPr>
        <p:spPr>
          <a:xfrm>
            <a:off x="4271357" y="4360070"/>
            <a:ext cx="1706023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Cloud Layer</a:t>
            </a:r>
            <a:endParaRPr sz="2489"/>
          </a:p>
        </p:txBody>
      </p:sp>
      <p:sp>
        <p:nvSpPr>
          <p:cNvPr id="360" name="Google Shape;360;p22"/>
          <p:cNvSpPr txBox="1"/>
          <p:nvPr/>
        </p:nvSpPr>
        <p:spPr>
          <a:xfrm>
            <a:off x="520345" y="5958157"/>
            <a:ext cx="1882311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backscatter</a:t>
            </a:r>
            <a:endParaRPr sz="2489"/>
          </a:p>
        </p:txBody>
      </p:sp>
      <p:sp>
        <p:nvSpPr>
          <p:cNvPr id="361" name="Google Shape;361;p22"/>
          <p:cNvSpPr txBox="1"/>
          <p:nvPr/>
        </p:nvSpPr>
        <p:spPr>
          <a:xfrm>
            <a:off x="2377845" y="5958157"/>
            <a:ext cx="1940962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Wavelet Transform</a:t>
            </a:r>
            <a:endParaRPr sz="2489" dirty="0"/>
          </a:p>
        </p:txBody>
      </p:sp>
      <p:sp>
        <p:nvSpPr>
          <p:cNvPr id="362" name="Google Shape;362;p22"/>
          <p:cNvSpPr/>
          <p:nvPr/>
        </p:nvSpPr>
        <p:spPr>
          <a:xfrm>
            <a:off x="3938017" y="4418813"/>
            <a:ext cx="380791" cy="374955"/>
          </a:xfrm>
          <a:prstGeom prst="righ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2"/>
          <p:cNvSpPr/>
          <p:nvPr/>
        </p:nvSpPr>
        <p:spPr>
          <a:xfrm>
            <a:off x="7156704" y="3402503"/>
            <a:ext cx="353568" cy="301797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2"/>
          <p:cNvSpPr/>
          <p:nvPr/>
        </p:nvSpPr>
        <p:spPr>
          <a:xfrm>
            <a:off x="10253472" y="3423684"/>
            <a:ext cx="268224" cy="301797"/>
          </a:xfrm>
          <a:prstGeom prst="moon">
            <a:avLst>
              <a:gd name="adj" fmla="val 50000"/>
            </a:avLst>
          </a:prstGeom>
          <a:solidFill>
            <a:srgbClr val="A5A5A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849AE-F73E-4CC5-90BF-33801D93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800" y="492364"/>
            <a:ext cx="10083800" cy="23947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Three-Dimensional Air Quality System (3D-AQS)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75F1D-EFA5-4FF0-B8B4-7755502AD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23094" y="1439370"/>
            <a:ext cx="7658100" cy="3979259"/>
          </a:xfrm>
        </p:spPr>
        <p:txBody>
          <a:bodyPr>
            <a:noAutofit/>
          </a:bodyPr>
          <a:lstStyle/>
          <a:p>
            <a:r>
              <a:rPr lang="en-US" sz="2133" dirty="0"/>
              <a:t>UCN is at the center of a re-invigorated effort to combine remote sensing and ground-based measurements of aerosol concentrations into a 3D-view of the atmosphere.</a:t>
            </a:r>
          </a:p>
          <a:p>
            <a:pPr marL="152396" indent="0">
              <a:buNone/>
            </a:pPr>
            <a:endParaRPr lang="en-US" sz="2133" dirty="0"/>
          </a:p>
          <a:p>
            <a:r>
              <a:rPr lang="en-US" sz="2133" dirty="0"/>
              <a:t>Designed to improve the accessibility of data for the air quality community across the U.S.</a:t>
            </a:r>
          </a:p>
          <a:p>
            <a:pPr marL="152396" indent="0">
              <a:buNone/>
            </a:pPr>
            <a:endParaRPr lang="en-US" sz="2133" dirty="0"/>
          </a:p>
          <a:p>
            <a:r>
              <a:rPr lang="en-US" sz="2133" dirty="0"/>
              <a:t>Serving two distinct audiences who need:</a:t>
            </a:r>
          </a:p>
          <a:p>
            <a:pPr lvl="1"/>
            <a:r>
              <a:rPr lang="en-US" sz="2133" dirty="0"/>
              <a:t>Real-time tools that are used by forecasters for interpretation and guidance on the day of measurement</a:t>
            </a:r>
          </a:p>
          <a:p>
            <a:pPr lvl="1"/>
            <a:r>
              <a:rPr lang="en-US" sz="2133" dirty="0"/>
              <a:t>Retrospective analysis tools for compliance assessment, analysis, and event interpretation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EE804-B491-4AEA-BECD-CA32A2CB5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2" y="2727204"/>
            <a:ext cx="3680883" cy="3581400"/>
          </a:xfrm>
          <a:prstGeom prst="rect">
            <a:avLst/>
          </a:prstGeom>
        </p:spPr>
      </p:pic>
      <p:pic>
        <p:nvPicPr>
          <p:cNvPr id="5" name="Picture 4" descr="Figtemp.png">
            <a:extLst>
              <a:ext uri="{FF2B5EF4-FFF2-40B4-BE49-F238E27FC236}">
                <a16:creationId xmlns:a16="http://schemas.microsoft.com/office/drawing/2014/main" id="{10BEF321-0F21-4501-A40C-645145325979}"/>
              </a:ext>
            </a:extLst>
          </p:cNvPr>
          <p:cNvPicPr/>
          <p:nvPr/>
        </p:nvPicPr>
        <p:blipFill>
          <a:blip r:embed="rId3"/>
          <a:srcRect l="6250" t="7265" r="5769" b="8333"/>
          <a:stretch>
            <a:fillRect/>
          </a:stretch>
        </p:blipFill>
        <p:spPr>
          <a:xfrm>
            <a:off x="886922" y="1001833"/>
            <a:ext cx="2587585" cy="17253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E6BFED-E24C-42F8-82D8-34C6A07E9EC3}"/>
              </a:ext>
            </a:extLst>
          </p:cNvPr>
          <p:cNvSpPr txBox="1"/>
          <p:nvPr/>
        </p:nvSpPr>
        <p:spPr>
          <a:xfrm>
            <a:off x="1132990" y="6348383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</a:rPr>
              <a:t>Dreessen</a:t>
            </a:r>
            <a:r>
              <a:rPr lang="en-US" sz="1800" dirty="0">
                <a:latin typeface="Calibri" panose="020F0502020204030204" pitchFamily="34" charset="0"/>
              </a:rPr>
              <a:t> et al. 2016</a:t>
            </a:r>
          </a:p>
        </p:txBody>
      </p:sp>
    </p:spTree>
    <p:extLst>
      <p:ext uri="{BB962C8B-B14F-4D97-AF65-F5344CB8AC3E}">
        <p14:creationId xmlns:p14="http://schemas.microsoft.com/office/powerpoint/2010/main" val="2296807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745255E-D17E-49F0-8C6E-A108CBE11B2D}"/>
              </a:ext>
            </a:extLst>
          </p:cNvPr>
          <p:cNvGrpSpPr/>
          <p:nvPr/>
        </p:nvGrpSpPr>
        <p:grpSpPr>
          <a:xfrm>
            <a:off x="-230818" y="731836"/>
            <a:ext cx="12392076" cy="4546621"/>
            <a:chOff x="-230818" y="1623247"/>
            <a:chExt cx="12392076" cy="4546621"/>
          </a:xfrm>
        </p:grpSpPr>
        <p:pic>
          <p:nvPicPr>
            <p:cNvPr id="4" name="Google Shape;155;p26">
              <a:extLst>
                <a:ext uri="{FF2B5EF4-FFF2-40B4-BE49-F238E27FC236}">
                  <a16:creationId xmlns:a16="http://schemas.microsoft.com/office/drawing/2014/main" id="{C5F1EC83-3756-4B80-8E63-6E2008B7DB1C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707227" y="2327582"/>
              <a:ext cx="4395600" cy="3113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57;p26">
              <a:extLst>
                <a:ext uri="{FF2B5EF4-FFF2-40B4-BE49-F238E27FC236}">
                  <a16:creationId xmlns:a16="http://schemas.microsoft.com/office/drawing/2014/main" id="{702D0053-B678-4723-A480-ACD6297E6A2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41682" y="2470953"/>
              <a:ext cx="2966025" cy="2869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8;p26" descr="C:\Users\Christopher.Loughner\Desktop\PBL\pbl_timeseries_essex_umbc_hub_edgewood_Page_2.jpg">
              <a:extLst>
                <a:ext uri="{FF2B5EF4-FFF2-40B4-BE49-F238E27FC236}">
                  <a16:creationId xmlns:a16="http://schemas.microsoft.com/office/drawing/2014/main" id="{667DA7ED-1C06-4C77-A45E-3A7EF4419C2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0427" y="2160732"/>
              <a:ext cx="4239408" cy="3275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59;p26">
              <a:extLst>
                <a:ext uri="{FF2B5EF4-FFF2-40B4-BE49-F238E27FC236}">
                  <a16:creationId xmlns:a16="http://schemas.microsoft.com/office/drawing/2014/main" id="{371E2CD7-0B34-4A8B-AE17-058F3A351F57}"/>
                </a:ext>
              </a:extLst>
            </p:cNvPr>
            <p:cNvSpPr txBox="1"/>
            <p:nvPr/>
          </p:nvSpPr>
          <p:spPr>
            <a:xfrm>
              <a:off x="714472" y="1623247"/>
              <a:ext cx="11087100" cy="5374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2933" b="1" u="sng" dirty="0">
                  <a:solidFill>
                    <a:schemeClr val="tx1"/>
                  </a:solidFill>
                  <a:latin typeface="Calibri" panose="020F0502020204030204" pitchFamily="34" charset="0"/>
                </a:rPr>
                <a:t>Verification/Validation of Models and Satellite Products</a:t>
              </a:r>
              <a:endParaRPr sz="2933" b="1" u="sng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Google Shape;156;p26">
              <a:extLst>
                <a:ext uri="{FF2B5EF4-FFF2-40B4-BE49-F238E27FC236}">
                  <a16:creationId xmlns:a16="http://schemas.microsoft.com/office/drawing/2014/main" id="{09520D88-6343-4096-8BA2-5187CB1D7A01}"/>
                </a:ext>
              </a:extLst>
            </p:cNvPr>
            <p:cNvSpPr txBox="1"/>
            <p:nvPr/>
          </p:nvSpPr>
          <p:spPr>
            <a:xfrm>
              <a:off x="5020858" y="5468266"/>
              <a:ext cx="7140400" cy="6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US" sz="2000" dirty="0">
                  <a:latin typeface="Calibri"/>
                  <a:ea typeface="Calibri"/>
                  <a:cs typeface="Calibri"/>
                  <a:sym typeface="Calibri"/>
                </a:rPr>
                <a:t>Smoke transport within PBL observed by ceilometers network supplementing  GOES-16/ABI AOD </a:t>
              </a:r>
            </a:p>
            <a:p>
              <a:pPr algn="ctr"/>
              <a:r>
                <a:rPr lang="en-US" sz="2000" dirty="0">
                  <a:latin typeface="Calibri" panose="020F0502020204030204" pitchFamily="34" charset="0"/>
                  <a:ea typeface="Calibri"/>
                  <a:cs typeface="Calibri"/>
                  <a:sym typeface="Calibri"/>
                </a:rPr>
                <a:t>Huff et al. 2021</a:t>
              </a:r>
            </a:p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DOI: 10.1175/JTECH-D-20-0162.1</a:t>
              </a:r>
              <a:endParaRPr lang="en-US" sz="2000" dirty="0">
                <a:latin typeface="Calibri" panose="020F050202020403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60;p26">
              <a:extLst>
                <a:ext uri="{FF2B5EF4-FFF2-40B4-BE49-F238E27FC236}">
                  <a16:creationId xmlns:a16="http://schemas.microsoft.com/office/drawing/2014/main" id="{D8CB1BE3-37DA-4095-96EC-0A246178EE03}"/>
                </a:ext>
              </a:extLst>
            </p:cNvPr>
            <p:cNvSpPr txBox="1"/>
            <p:nvPr/>
          </p:nvSpPr>
          <p:spPr>
            <a:xfrm>
              <a:off x="-230818" y="5492668"/>
              <a:ext cx="5389235" cy="6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2000" dirty="0">
                  <a:latin typeface="Calibri"/>
                  <a:ea typeface="Calibri"/>
                  <a:cs typeface="Calibri"/>
                  <a:sym typeface="Calibri"/>
                </a:rPr>
                <a:t>PBL Height:</a:t>
              </a:r>
            </a:p>
            <a:p>
              <a:pPr algn="ctr"/>
              <a:r>
                <a:rPr lang="en" sz="2000" dirty="0">
                  <a:latin typeface="Calibri"/>
                  <a:ea typeface="Calibri"/>
                  <a:cs typeface="Calibri"/>
                  <a:sym typeface="Calibri"/>
                </a:rPr>
                <a:t>Ceilometer vs NOAA FV3 and GFS model</a:t>
              </a:r>
            </a:p>
            <a:p>
              <a:pPr algn="ctr"/>
              <a:r>
                <a:rPr lang="en" sz="2000" dirty="0">
                  <a:latin typeface="Calibri"/>
                  <a:ea typeface="Calibri"/>
                  <a:cs typeface="Calibri"/>
                  <a:sym typeface="Calibri"/>
                </a:rPr>
                <a:t>(Loughner et al. 2019)</a:t>
              </a:r>
              <a:endParaRPr sz="20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E03B8D2-E574-4955-AFAF-85739D9ED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800" y="492364"/>
            <a:ext cx="10083800" cy="23947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Three-Dimensional Air Quality System (3D-AQS)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F4B0CB-A78B-4BE9-8971-0E9315C1016E}"/>
              </a:ext>
            </a:extLst>
          </p:cNvPr>
          <p:cNvSpPr/>
          <p:nvPr/>
        </p:nvSpPr>
        <p:spPr>
          <a:xfrm>
            <a:off x="390427" y="6011693"/>
            <a:ext cx="11411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Calibri" panose="020F0502020204030204" pitchFamily="34" charset="0"/>
              </a:rPr>
              <a:t>UCN is at center of re-invigorated effort to combine remote sensing and ground-based measurements of aerosol concentrations into a 3D-view of the atmosphere.</a:t>
            </a:r>
          </a:p>
        </p:txBody>
      </p:sp>
    </p:spTree>
    <p:extLst>
      <p:ext uri="{BB962C8B-B14F-4D97-AF65-F5344CB8AC3E}">
        <p14:creationId xmlns:p14="http://schemas.microsoft.com/office/powerpoint/2010/main" val="2251504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31B89C1-B018-42BC-ABFB-9F1D62B1E632}"/>
              </a:ext>
            </a:extLst>
          </p:cNvPr>
          <p:cNvGrpSpPr/>
          <p:nvPr/>
        </p:nvGrpSpPr>
        <p:grpSpPr>
          <a:xfrm>
            <a:off x="772224" y="1561962"/>
            <a:ext cx="10035778" cy="4816742"/>
            <a:chOff x="369453" y="2084476"/>
            <a:chExt cx="10035778" cy="4816742"/>
          </a:xfrm>
        </p:grpSpPr>
        <p:pic>
          <p:nvPicPr>
            <p:cNvPr id="13" name="Picture 1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4EAF146-4D54-4074-99B0-077EBDED7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9453" y="4029369"/>
              <a:ext cx="3378892" cy="278541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A05D3D-39B9-4CAB-96EF-68805B8A9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57" y="2145744"/>
              <a:ext cx="3378892" cy="2622763"/>
            </a:xfrm>
            <a:prstGeom prst="rect">
              <a:avLst/>
            </a:prstGeom>
          </p:spPr>
        </p:pic>
        <p:pic>
          <p:nvPicPr>
            <p:cNvPr id="11" name="Picture 1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F57A18-2327-4E6F-A5E4-117B1AE2D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4651" y="2214283"/>
              <a:ext cx="3070580" cy="2871849"/>
            </a:xfrm>
            <a:prstGeom prst="rect">
              <a:avLst/>
            </a:prstGeom>
          </p:spPr>
        </p:pic>
        <p:pic>
          <p:nvPicPr>
            <p:cNvPr id="9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952AE9F-6179-4646-8DC7-4BD47781C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52538" y="4029369"/>
              <a:ext cx="3282113" cy="2871849"/>
            </a:xfrm>
            <a:prstGeom prst="rect">
              <a:avLst/>
            </a:prstGeom>
          </p:spPr>
        </p:pic>
        <p:pic>
          <p:nvPicPr>
            <p:cNvPr id="15" name="Picture 1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ED544DC6-2B36-4A1D-81D2-012C3EC15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4874" y="2084476"/>
              <a:ext cx="3417381" cy="2689047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1A8267-D1C1-449C-96FD-463B306B2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502" y="4456749"/>
            <a:ext cx="28575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0202D60-38E9-4281-8612-7E8695BCE623}"/>
              </a:ext>
            </a:extLst>
          </p:cNvPr>
          <p:cNvSpPr/>
          <p:nvPr/>
        </p:nvSpPr>
        <p:spPr>
          <a:xfrm>
            <a:off x="8523088" y="6102438"/>
            <a:ext cx="171232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NOAA GOES-16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EB7525-6765-4EB0-B6B8-F4B5092B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83270"/>
            <a:ext cx="11049000" cy="165354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b="1" u="sng" dirty="0"/>
              <a:t>California Wildfire Smoke Transport to Eastern U.S.</a:t>
            </a:r>
            <a:br>
              <a:rPr lang="en-US" sz="3600" b="1" u="sng" dirty="0"/>
            </a:br>
            <a:r>
              <a:rPr lang="en-US" sz="3600" b="1" dirty="0"/>
              <a:t>September 15, 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E11527-999C-4C95-A3FF-CBA214A72993}"/>
              </a:ext>
            </a:extLst>
          </p:cNvPr>
          <p:cNvSpPr txBox="1"/>
          <p:nvPr/>
        </p:nvSpPr>
        <p:spPr>
          <a:xfrm>
            <a:off x="1251858" y="2592181"/>
            <a:ext cx="5565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EBCF90-C964-48BD-BD7D-557A5655F85C}"/>
              </a:ext>
            </a:extLst>
          </p:cNvPr>
          <p:cNvSpPr txBox="1"/>
          <p:nvPr/>
        </p:nvSpPr>
        <p:spPr>
          <a:xfrm>
            <a:off x="4812252" y="2597788"/>
            <a:ext cx="50526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1D8A09-92EA-4533-BD02-893B233389B9}"/>
              </a:ext>
            </a:extLst>
          </p:cNvPr>
          <p:cNvSpPr txBox="1"/>
          <p:nvPr/>
        </p:nvSpPr>
        <p:spPr>
          <a:xfrm>
            <a:off x="8100733" y="2595180"/>
            <a:ext cx="42351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93712-32D4-4687-9E58-E1B62610165D}"/>
              </a:ext>
            </a:extLst>
          </p:cNvPr>
          <p:cNvSpPr txBox="1"/>
          <p:nvPr/>
        </p:nvSpPr>
        <p:spPr>
          <a:xfrm>
            <a:off x="1251857" y="4373790"/>
            <a:ext cx="53091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A57A01-7ACB-4883-9370-4AC95DE1CE4A}"/>
              </a:ext>
            </a:extLst>
          </p:cNvPr>
          <p:cNvSpPr txBox="1"/>
          <p:nvPr/>
        </p:nvSpPr>
        <p:spPr>
          <a:xfrm>
            <a:off x="4852953" y="4411978"/>
            <a:ext cx="53091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DC</a:t>
            </a:r>
          </a:p>
        </p:txBody>
      </p:sp>
    </p:spTree>
    <p:extLst>
      <p:ext uri="{BB962C8B-B14F-4D97-AF65-F5344CB8AC3E}">
        <p14:creationId xmlns:p14="http://schemas.microsoft.com/office/powerpoint/2010/main" val="2384922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3352</TotalTime>
  <Words>1004</Words>
  <Application>Microsoft Office PowerPoint</Application>
  <PresentationFormat>Widescreen</PresentationFormat>
  <Paragraphs>125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Book Antiqua</vt:lpstr>
      <vt:lpstr>Calibri</vt:lpstr>
      <vt:lpstr>Arial</vt:lpstr>
      <vt:lpstr>Office Theme</vt:lpstr>
      <vt:lpstr>PowerPoint Presentation</vt:lpstr>
      <vt:lpstr>Planetary Boundary Layer (PBL) Monitoring</vt:lpstr>
      <vt:lpstr>Unified Ceilometer Network (UCN)</vt:lpstr>
      <vt:lpstr>PowerPoint Presentation</vt:lpstr>
      <vt:lpstr>PowerPoint Presentation</vt:lpstr>
      <vt:lpstr>PowerPoint Presentation</vt:lpstr>
      <vt:lpstr>Three-Dimensional Air Quality System (3D-AQS) </vt:lpstr>
      <vt:lpstr>Three-Dimensional Air Quality System (3D-AQS) </vt:lpstr>
      <vt:lpstr>California Wildfire Smoke Transport to Eastern U.S. September 15, 2020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Lord</dc:creator>
  <cp:lastModifiedBy>Ruben Delgado</cp:lastModifiedBy>
  <cp:revision>108</cp:revision>
  <dcterms:created xsi:type="dcterms:W3CDTF">2019-02-27T15:38:32Z</dcterms:created>
  <dcterms:modified xsi:type="dcterms:W3CDTF">2021-06-04T01:23:16Z</dcterms:modified>
</cp:coreProperties>
</file>