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78" r:id="rId2"/>
    <p:sldId id="282" r:id="rId3"/>
    <p:sldId id="280" r:id="rId4"/>
    <p:sldId id="281" r:id="rId5"/>
    <p:sldId id="283" r:id="rId6"/>
    <p:sldId id="285" r:id="rId7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37" autoAdjust="0"/>
    <p:restoredTop sz="94660"/>
  </p:normalViewPr>
  <p:slideViewPr>
    <p:cSldViewPr snapToGrid="0">
      <p:cViewPr varScale="1">
        <p:scale>
          <a:sx n="79" d="100"/>
          <a:sy n="79" d="100"/>
        </p:scale>
        <p:origin x="5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07A036E6-6D54-4B78-9ABB-4FE2E18E96D0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8B128B93-BF90-4BB9-B0C9-762176D45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5500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F322F5E1-5195-4792-A0E3-42DC695AF7AF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60463"/>
            <a:ext cx="5572125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781"/>
            <a:ext cx="5588000" cy="3655457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B0D5600F-4168-42E9-9FE7-11DD5B8FE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59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0385" y="2492915"/>
            <a:ext cx="10363200" cy="72276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0386" y="3847065"/>
            <a:ext cx="5961633" cy="221260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74336"/>
            <a:ext cx="2743200" cy="365125"/>
          </a:xfrm>
          <a:prstGeom prst="rect">
            <a:avLst/>
          </a:prstGeom>
        </p:spPr>
        <p:txBody>
          <a:bodyPr/>
          <a:lstStyle/>
          <a:p>
            <a:fld id="{0AA59793-C156-499B-A27C-B13B45B618E6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74336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CEOS AC-VC June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591C9-1069-47C8-BF2F-DC125323CA97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ceos_logo.png"/>
          <p:cNvPicPr/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830385" y="1217405"/>
            <a:ext cx="3343875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Shape 10"/>
          <p:cNvSpPr txBox="1">
            <a:spLocks/>
          </p:cNvSpPr>
          <p:nvPr userDrawn="1"/>
        </p:nvSpPr>
        <p:spPr>
          <a:xfrm>
            <a:off x="830386" y="2246635"/>
            <a:ext cx="3741615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395"/>
          <a:stretch/>
        </p:blipFill>
        <p:spPr>
          <a:xfrm>
            <a:off x="0" y="-68240"/>
            <a:ext cx="12192000" cy="6926239"/>
          </a:xfrm>
          <a:prstGeom prst="rect">
            <a:avLst/>
          </a:prstGeom>
        </p:spPr>
      </p:pic>
      <p:pic>
        <p:nvPicPr>
          <p:cNvPr id="12" name="ceos_logo.png"/>
          <p:cNvPicPr/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Shape 10"/>
          <p:cNvSpPr txBox="1">
            <a:spLocks/>
          </p:cNvSpPr>
          <p:nvPr userDrawn="1"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  <p:sp>
        <p:nvSpPr>
          <p:cNvPr id="14" name="Shape 10"/>
          <p:cNvSpPr txBox="1">
            <a:spLocks/>
          </p:cNvSpPr>
          <p:nvPr userDrawn="1"/>
        </p:nvSpPr>
        <p:spPr>
          <a:xfrm>
            <a:off x="622789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>
              <a:defRPr sz="1800" b="0">
                <a:solidFill>
                  <a:srgbClr val="000000"/>
                </a:solidFill>
              </a:defRPr>
            </a:pPr>
            <a:endParaRPr lang="en-US" sz="4400" b="1" kern="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Shape 11"/>
          <p:cNvSpPr/>
          <p:nvPr userDrawn="1"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</p:spTree>
    <p:extLst>
      <p:ext uri="{BB962C8B-B14F-4D97-AF65-F5344CB8AC3E}">
        <p14:creationId xmlns:p14="http://schemas.microsoft.com/office/powerpoint/2010/main" val="1753092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86CB4B4D-7CA3-9044-876B-883B54F8677D}" type="slidenum">
              <a:rPr lang="en-US" kern="0" smtClean="0">
                <a:solidFill>
                  <a:srgbClr val="002569"/>
                </a:solidFill>
              </a:rPr>
              <a:pPr defTabSz="457200"/>
              <a:t>‹#›</a:t>
            </a:fld>
            <a:endParaRPr lang="en-US" kern="0">
              <a:solidFill>
                <a:srgbClr val="002569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22090" y="152400"/>
            <a:ext cx="8082116" cy="990600"/>
          </a:xfrm>
          <a:prstGeom prst="rect">
            <a:avLst/>
          </a:prstGeom>
        </p:spPr>
        <p:txBody>
          <a:bodyPr anchor="ctr"/>
          <a:lstStyle>
            <a:lvl1pPr>
              <a:defRPr kumimoji="0" lang="en-US" sz="2400" dirty="0">
                <a:solidFill>
                  <a:schemeClr val="bg1"/>
                </a:solidFill>
                <a:latin typeface="+mj-lt"/>
              </a:defRPr>
            </a:lvl1pPr>
          </a:lstStyle>
          <a:p>
            <a:pPr marL="0" lvl="0" indent="0" algn="l">
              <a:spcBef>
                <a:spcPts val="500"/>
              </a:spcBef>
              <a:buSzPct val="100000"/>
              <a:buFont typeface="Arial"/>
              <a:buNone/>
            </a:pPr>
            <a:r>
              <a:rPr kumimoji="0"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9091653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3031A-FC38-4CA2-8EF7-5F4B736C3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0740" y="113665"/>
            <a:ext cx="8275320" cy="1082675"/>
          </a:xfrm>
          <a:prstGeom prst="rect">
            <a:avLst/>
          </a:prstGeom>
        </p:spPr>
        <p:txBody>
          <a:bodyPr anchor="ctr"/>
          <a:lstStyle>
            <a:lvl1pPr>
              <a:defRPr kumimoji="0" lang="en-US" sz="2400">
                <a:solidFill>
                  <a:schemeClr val="bg1"/>
                </a:solidFill>
                <a:latin typeface="+mj-lt"/>
              </a:defRPr>
            </a:lvl1pPr>
          </a:lstStyle>
          <a:p>
            <a:pPr marL="0" lvl="0" indent="0" algn="l">
              <a:spcBef>
                <a:spcPts val="500"/>
              </a:spcBef>
              <a:buSzPct val="100000"/>
              <a:buFont typeface="Arial"/>
              <a:buNone/>
            </a:pPr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9523F-0BD5-43A6-B662-9115D1B10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" y="1409700"/>
            <a:ext cx="11887200" cy="513715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29BBF2-9028-42CA-B358-A4C29C200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1532-F2EC-4153-ABDA-1C9AEA260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08884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9652000" y="6546852"/>
            <a:ext cx="2540000" cy="369332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defTabSz="457200"/>
            <a:fld id="{86CB4B4D-7CA3-9044-876B-883B54F8677D}" type="slidenum">
              <a:rPr lang="en-US" kern="0" smtClean="0">
                <a:solidFill>
                  <a:srgbClr val="002569"/>
                </a:solidFill>
              </a:rPr>
              <a:pPr defTabSz="457200"/>
              <a:t>‹#›</a:t>
            </a:fld>
            <a:endParaRPr lang="en-US" kern="0">
              <a:solidFill>
                <a:srgbClr val="002569"/>
              </a:solidFill>
            </a:endParaRPr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0"/>
            <a:ext cx="12192000" cy="1266667"/>
            <a:chOff x="0" y="1156447"/>
            <a:chExt cx="12192000" cy="1266667"/>
          </a:xfrm>
        </p:grpSpPr>
        <p:pic>
          <p:nvPicPr>
            <p:cNvPr id="3" name="Picture 2"/>
            <p:cNvPicPr>
              <a:picLocks noChangeAspect="1"/>
            </p:cNvPicPr>
            <p:nvPr userDrawn="1"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7922"/>
            <a:stretch/>
          </p:blipFill>
          <p:spPr>
            <a:xfrm>
              <a:off x="0" y="1156447"/>
              <a:ext cx="8364071" cy="1266667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 userDrawn="1"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457"/>
            <a:stretch/>
          </p:blipFill>
          <p:spPr>
            <a:xfrm>
              <a:off x="7958571" y="1156447"/>
              <a:ext cx="4233429" cy="1266667"/>
            </a:xfrm>
            <a:prstGeom prst="rect">
              <a:avLst/>
            </a:prstGeom>
          </p:spPr>
        </p:pic>
      </p:grpSp>
      <p:sp>
        <p:nvSpPr>
          <p:cNvPr id="9" name="Shape 3"/>
          <p:cNvSpPr/>
          <p:nvPr userDrawn="1"/>
        </p:nvSpPr>
        <p:spPr>
          <a:xfrm>
            <a:off x="101600" y="6629401"/>
            <a:ext cx="31496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CEOS AC-VC Annual Meeting, 07-11 June 2021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741995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7" r:id="rId3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gsics.atmos.umd.edu/bin/view/Development/WebHome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10"/>
          <p:cNvSpPr txBox="1">
            <a:spLocks/>
          </p:cNvSpPr>
          <p:nvPr/>
        </p:nvSpPr>
        <p:spPr>
          <a:xfrm>
            <a:off x="458445" y="3505200"/>
            <a:ext cx="7405395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>
              <a:defRPr sz="1800" b="0">
                <a:solidFill>
                  <a:srgbClr val="000000"/>
                </a:solidFill>
              </a:defRPr>
            </a:pPr>
            <a:r>
              <a:rPr lang="en-US" sz="3200" kern="0" dirty="0">
                <a:solidFill>
                  <a:schemeClr val="bg1"/>
                </a:solidFill>
                <a:latin typeface="+mj-lt"/>
              </a:rPr>
              <a:t>5.01 GHG Summary</a:t>
            </a:r>
          </a:p>
        </p:txBody>
      </p:sp>
    </p:spTree>
    <p:extLst>
      <p:ext uri="{BB962C8B-B14F-4D97-AF65-F5344CB8AC3E}">
        <p14:creationId xmlns:p14="http://schemas.microsoft.com/office/powerpoint/2010/main" val="2670166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511E70-C0F8-4227-8D61-0F99D5225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Summary of Topics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819261A-5EC0-4FCA-804E-EF3CA1290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 primary focus of the first session greenhouse gas (GHG) day was the status of the pilot CO</a:t>
            </a:r>
            <a:r>
              <a:rPr lang="en-US" sz="1800" dirty="0"/>
              <a:t>2</a:t>
            </a:r>
            <a:r>
              <a:rPr lang="en-US" sz="2000" dirty="0"/>
              <a:t> and CH</a:t>
            </a:r>
            <a:r>
              <a:rPr lang="en-US" sz="1800" dirty="0"/>
              <a:t>4</a:t>
            </a:r>
            <a:r>
              <a:rPr lang="en-US" sz="2000" dirty="0"/>
              <a:t> inventories being developed to support the first global stocktake</a:t>
            </a:r>
          </a:p>
          <a:p>
            <a:pPr lvl="1"/>
            <a:r>
              <a:rPr lang="en-US" sz="2000" dirty="0"/>
              <a:t>D. Crisp provided a high level overview of the objectives and deliverables</a:t>
            </a:r>
          </a:p>
          <a:p>
            <a:pPr lvl="1"/>
            <a:r>
              <a:rPr lang="en-US" sz="2000" dirty="0"/>
              <a:t>B. Byrne summarized the approach and status of the CO</a:t>
            </a:r>
            <a:r>
              <a:rPr lang="en-US" sz="2000" baseline="-25000" dirty="0"/>
              <a:t>2</a:t>
            </a:r>
            <a:r>
              <a:rPr lang="en-US" sz="2000" dirty="0"/>
              <a:t> inventory development effort</a:t>
            </a:r>
          </a:p>
          <a:p>
            <a:pPr lvl="1"/>
            <a:r>
              <a:rPr lang="en-US" sz="2000" dirty="0"/>
              <a:t>J. Worden and R. Engelen summarized the approach, status, and plans for the CH</a:t>
            </a:r>
            <a:r>
              <a:rPr lang="en-US" sz="2000" baseline="-25000" dirty="0"/>
              <a:t>4</a:t>
            </a:r>
            <a:r>
              <a:rPr lang="en-US" sz="2000" dirty="0"/>
              <a:t> inventory development effort and the long-term plan for an operational GHG flux estimates</a:t>
            </a:r>
          </a:p>
          <a:p>
            <a:pPr lvl="1"/>
            <a:endParaRPr lang="en-US" sz="2000" dirty="0"/>
          </a:p>
          <a:p>
            <a:r>
              <a:rPr lang="en-US" sz="2000" dirty="0"/>
              <a:t>The second session was devoted to status reports from operating and planned missions</a:t>
            </a:r>
          </a:p>
          <a:p>
            <a:pPr lvl="1"/>
            <a:r>
              <a:rPr lang="en-US" sz="2000" dirty="0"/>
              <a:t>Operating missions: GOSAT, GOSAT-2, OCO-2/3, TROPOMI</a:t>
            </a:r>
          </a:p>
          <a:p>
            <a:pPr lvl="1"/>
            <a:r>
              <a:rPr lang="en-US" sz="2000" dirty="0"/>
              <a:t>Missions in development: </a:t>
            </a:r>
            <a:r>
              <a:rPr lang="en-US" sz="2000" dirty="0" err="1"/>
              <a:t>MethaneSat</a:t>
            </a:r>
            <a:r>
              <a:rPr lang="en-US" sz="2000" dirty="0"/>
              <a:t>, AIM, GOSAT-GW, Carbon Mapper, </a:t>
            </a:r>
            <a:r>
              <a:rPr lang="en-US" sz="2000" dirty="0" err="1"/>
              <a:t>MicroCarb</a:t>
            </a:r>
            <a:r>
              <a:rPr lang="en-US" sz="2000" dirty="0"/>
              <a:t>, CO2M</a:t>
            </a:r>
          </a:p>
          <a:p>
            <a:pPr lvl="1"/>
            <a:r>
              <a:rPr lang="en-US" sz="2000" dirty="0"/>
              <a:t>Discussion: How do we coordinate the implementation and operations of the public and private GHG satellites to provide the most useful products</a:t>
            </a:r>
          </a:p>
          <a:p>
            <a:pPr lvl="2"/>
            <a:r>
              <a:rPr lang="en-US" sz="2000" dirty="0"/>
              <a:t>Cross-calibration, Coordinated observations, cross validation, integrated products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93AE402-EEE1-4A1A-BB62-5ADCB577F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86CB4B4D-7CA3-9044-876B-883B54F8677D}" type="slidenum">
              <a:rPr lang="en-US" kern="0" smtClean="0">
                <a:solidFill>
                  <a:srgbClr val="002569"/>
                </a:solidFill>
              </a:rPr>
              <a:pPr defTabSz="457200"/>
              <a:t>2</a:t>
            </a:fld>
            <a:endParaRPr lang="en-US" kern="0">
              <a:solidFill>
                <a:srgbClr val="0025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55924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7FDCC-5680-4B84-9093-24E017D34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Overall comments on the GST effort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EB9C5-35BC-49F3-AD68-3752C16AE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" y="1409700"/>
            <a:ext cx="11887200" cy="5137151"/>
          </a:xfrm>
        </p:spPr>
        <p:txBody>
          <a:bodyPr/>
          <a:lstStyle/>
          <a:p>
            <a:r>
              <a:rPr lang="en-US" sz="2000" dirty="0"/>
              <a:t>We have made a lot of progress over the past year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Last year, we had a CO</a:t>
            </a:r>
            <a:r>
              <a:rPr lang="en-US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product but had not identified a CH</a:t>
            </a:r>
            <a:r>
              <a:rPr lang="en-US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product. Now, we have two groups collaborating on CH</a:t>
            </a:r>
            <a:r>
              <a:rPr lang="en-US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products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We now have a specific plan and schedule for delivering products to the COP-26</a:t>
            </a:r>
          </a:p>
          <a:p>
            <a:r>
              <a:rPr lang="en-US" sz="2000" dirty="0"/>
              <a:t>A huge amount of progress has been made in quantifying regional to local emissions using combinations of data from different satellites or satellite + aircraft data, where the emissions and their uncertainties are “quite large”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This is where we have most confidence (or greatest information content) in our results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Several satellites under development have observation strategies optimized for this</a:t>
            </a:r>
          </a:p>
          <a:p>
            <a:r>
              <a:rPr lang="en-US" sz="2000" dirty="0"/>
              <a:t>Large discrepancies remain in top-down versus bottom up for global budgets 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For CO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satellites  are providing a 1 Pg / 3 Pg land / ocean CO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net flux partitioning versus 2/2 for bottom up; resolving this is critical for understanding of Carbon/Climate feedbacks. 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For the methane budget, the wetlands bottom up versus top down estimates have similar disagreements.  In addition, bottom up estimates suggests fossil methane emissions are ~100 Tg /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but isotope data suggest 120 to 140 Tg/yr.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60E743-13D8-45BF-8DFA-5FF219D9C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1532-F2EC-4153-ABDA-1C9AEA2607D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63992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7FDCC-5680-4B84-9093-24E017D34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Overall comments on the GST effort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EB9C5-35BC-49F3-AD68-3752C16AE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" y="1409700"/>
            <a:ext cx="11887200" cy="5137151"/>
          </a:xfrm>
        </p:spPr>
        <p:txBody>
          <a:bodyPr/>
          <a:lstStyle/>
          <a:p>
            <a:r>
              <a:rPr lang="en-US" sz="2000" dirty="0"/>
              <a:t>The products under development have also identified limitations in the current capabilities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While resolution and coverage are the primary assets of space based products, we still need improvements in those areas</a:t>
            </a:r>
          </a:p>
          <a:p>
            <a:pPr lvl="2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GOSAT-GW, GeoCarb, CO2M and other future missions will address these needs in many areas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Space based systems provide poor coverage over persistently cloudy regions and regions at high latitudes that receive little sunlight during winter. </a:t>
            </a:r>
          </a:p>
          <a:p>
            <a:pPr lvl="2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This emphasizes the need for an enhanced ground-based network in these regions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Available space-based GHG products also reinforce the need for more accurate retrieval algorithms and inverse modeling systems</a:t>
            </a:r>
          </a:p>
          <a:p>
            <a:pPr lvl="2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Accuracies in the CO</a:t>
            </a:r>
            <a:r>
              <a:rPr lang="en-US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and CH</a:t>
            </a:r>
            <a:r>
              <a:rPr lang="en-US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retrievals needs to be improved as variable biases in the data could potentially explain these top-down/bottom up discrepancies. </a:t>
            </a:r>
          </a:p>
          <a:p>
            <a:pPr lvl="2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Structural and/or parametric error in global chemistry transport models, or incorrect up-scaling of bottom-up emissions / fluxes could also explain the discrepancies so these high level budget questions are still a science challenge.</a:t>
            </a:r>
          </a:p>
          <a:p>
            <a:r>
              <a:rPr lang="en-US" sz="1800" dirty="0"/>
              <a:t>We still need to define the best practices for developing and using top-down atmospheric inverse models for informing and validating bottom-up national inventories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60E743-13D8-45BF-8DFA-5FF219D9C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1532-F2EC-4153-ABDA-1C9AEA2607D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07019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6DBB9-60F3-4A2E-B686-E4537DF30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Discussion – Coordination of Public/Private 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FE3E5-9338-4658-9C78-D9FAFC315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How can we coordinate measurements of the national/agency and commercial satellites (</a:t>
            </a:r>
            <a:r>
              <a:rPr lang="en-US" sz="2000" dirty="0" err="1"/>
              <a:t>GHGSat</a:t>
            </a:r>
            <a:r>
              <a:rPr lang="en-US" sz="2000" dirty="0"/>
              <a:t>, Carbon Mapper, </a:t>
            </a:r>
            <a:r>
              <a:rPr lang="en-US" sz="2000" dirty="0" err="1"/>
              <a:t>MethaneSAT</a:t>
            </a:r>
            <a:r>
              <a:rPr lang="en-US" sz="2000" dirty="0"/>
              <a:t>)? Is CEOS the best organization for that effort?</a:t>
            </a:r>
          </a:p>
          <a:p>
            <a:pPr lvl="1"/>
            <a:r>
              <a:rPr lang="en-US" sz="1800" dirty="0"/>
              <a:t>Tight coordination is challenging, OCO-3 uses an automated prioritization tool</a:t>
            </a:r>
          </a:p>
          <a:p>
            <a:pPr lvl="1"/>
            <a:r>
              <a:rPr lang="en-US" sz="1800" dirty="0"/>
              <a:t>It would be interesting to have some testbed to optimize viewing across multiple assets. </a:t>
            </a:r>
          </a:p>
          <a:p>
            <a:pPr lvl="1"/>
            <a:r>
              <a:rPr lang="en-US" sz="2000" dirty="0"/>
              <a:t>The </a:t>
            </a:r>
            <a:r>
              <a:rPr lang="en-US" sz="2000" dirty="0" err="1"/>
              <a:t>GHGSat</a:t>
            </a:r>
            <a:r>
              <a:rPr lang="en-US" sz="2000" dirty="0"/>
              <a:t>/TROPOMI collaboration was a grassroots effort that illustrates one model</a:t>
            </a:r>
          </a:p>
          <a:p>
            <a:pPr lvl="1"/>
            <a:r>
              <a:rPr lang="en-US" sz="1800" dirty="0"/>
              <a:t>Perhaps coordination could benefit from a "tip and queue" working group to devise more optimal strategies (ideally, a coordinated anomaly detection and notification framework).  </a:t>
            </a:r>
          </a:p>
          <a:p>
            <a:pPr lvl="1"/>
            <a:r>
              <a:rPr lang="en-US" sz="1800" dirty="0"/>
              <a:t>It will likely require significant investment in time and resources to make this more operational across diverse systems - but definitely doable.</a:t>
            </a:r>
          </a:p>
          <a:p>
            <a:pPr lvl="1"/>
            <a:r>
              <a:rPr lang="en-US" sz="2000" dirty="0"/>
              <a:t>Could IMEO help to coordinate the CEOS efforts with commercial efforts for CH</a:t>
            </a:r>
            <a:r>
              <a:rPr lang="en-US" sz="2000" baseline="-25000" dirty="0"/>
              <a:t>4</a:t>
            </a:r>
            <a:r>
              <a:rPr lang="en-US" sz="2000" dirty="0"/>
              <a:t>? </a:t>
            </a:r>
          </a:p>
          <a:p>
            <a:pPr lvl="1"/>
            <a:r>
              <a:rPr lang="en-US" sz="2000" dirty="0"/>
              <a:t>IG3IS might be a more appropriate interface between the national and commercial efforts, but we have not yet explored that option. </a:t>
            </a:r>
          </a:p>
          <a:p>
            <a:pPr lvl="1"/>
            <a:r>
              <a:rPr lang="en-US" sz="2000" dirty="0"/>
              <a:t>We should encourage support and empowerment of already established programs like IG3IS. Don't have time to reinvent the wheel - or wrangle all the governments again!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9BA81A-E697-40A5-BE8B-FB21FE352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1532-F2EC-4153-ABDA-1C9AEA2607D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31885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8C0AF-E14E-44C7-9849-27243B51F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Discussion – Cross Calibration and Cross Validation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B7563-B133-429B-90EC-2EBF3D044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Cross-validation of radiances and cross validation of retrieved concentration data from the public and private systems needs attention. Is CEOS the best group for that?</a:t>
            </a:r>
          </a:p>
          <a:p>
            <a:pPr lvl="1"/>
            <a:r>
              <a:rPr lang="en-US" sz="1800" dirty="0"/>
              <a:t>CEOS WGCV has been primarily on radiance calibration, but has also started to explore the use GHG measurements from commercial aircraft to validate both concentrations and fluxes</a:t>
            </a:r>
          </a:p>
          <a:p>
            <a:pPr lvl="1"/>
            <a:r>
              <a:rPr lang="en-US" sz="1800" dirty="0"/>
              <a:t>GSICS works with the CEOS WGCV. As mentioned, we have a GSICS Research Working Subgroup focusing on establishing in-orbit calibration for UV, Vis, and NIR spectrometers. </a:t>
            </a:r>
            <a:r>
              <a:rPr lang="en-US" sz="1800" dirty="0">
                <a:hlinkClick r:id="rId2"/>
              </a:rPr>
              <a:t>http://gsics.atmos.umd.edu/bin/view/Development/WebHome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Validation is critical. When assimilating different XCO</a:t>
            </a:r>
            <a:r>
              <a:rPr lang="en-US" sz="1800" baseline="-25000" dirty="0"/>
              <a:t>2</a:t>
            </a:r>
            <a:r>
              <a:rPr lang="en-US" sz="1800" dirty="0"/>
              <a:t> retrievals from different instruments, it will be a major challenge to understand how potential differences in biases could impact the inversions.</a:t>
            </a:r>
          </a:p>
          <a:p>
            <a:pPr lvl="1"/>
            <a:r>
              <a:rPr lang="en-US" sz="1800" dirty="0"/>
              <a:t>AC-VC is also encouraging CEOS Agency members to form a closer relationship with the TCCON, COCCON and AirCore networks to facilitate the cross-validation of XCO</a:t>
            </a:r>
            <a:r>
              <a:rPr lang="en-US" sz="1800" baseline="-25000" dirty="0"/>
              <a:t>2</a:t>
            </a:r>
            <a:r>
              <a:rPr lang="en-US" sz="1800" dirty="0"/>
              <a:t> and XCH</a:t>
            </a:r>
            <a:r>
              <a:rPr lang="en-US" sz="1800" baseline="-25000" dirty="0"/>
              <a:t>4</a:t>
            </a:r>
            <a:r>
              <a:rPr lang="en-US" sz="1800" dirty="0"/>
              <a:t> products</a:t>
            </a:r>
          </a:p>
          <a:p>
            <a:pPr lvl="2"/>
            <a:r>
              <a:rPr lang="en-US" sz="1800" dirty="0"/>
              <a:t>TCCON works with GAW (as a contributing network) to ensure the traceability to WMO scales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A95C42-DED3-4D51-9626-389DF790C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1532-F2EC-4153-ABDA-1C9AEA2607D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9916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5026</TotalTime>
  <Words>962</Words>
  <Application>Microsoft Office PowerPoint</Application>
  <PresentationFormat>Widescreen</PresentationFormat>
  <Paragraphs>55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Arial Bold</vt:lpstr>
      <vt:lpstr>Avenir Roman</vt:lpstr>
      <vt:lpstr>Calibri</vt:lpstr>
      <vt:lpstr>Droid Serif</vt:lpstr>
      <vt:lpstr>Helvetica</vt:lpstr>
      <vt:lpstr>Proxima Nova Regular</vt:lpstr>
      <vt:lpstr>Default</vt:lpstr>
      <vt:lpstr>PowerPoint Presentation</vt:lpstr>
      <vt:lpstr>Summary of Topics</vt:lpstr>
      <vt:lpstr>Overall comments on the GST effort</vt:lpstr>
      <vt:lpstr>Overall comments on the GST effort</vt:lpstr>
      <vt:lpstr>Discussion – Coordination of Public/Private Observations</vt:lpstr>
      <vt:lpstr>Discussion – Cross Calibration and Cross Validation</vt:lpstr>
    </vt:vector>
  </TitlesOfParts>
  <Company>HPES ACES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Recent NASA Contribution to CARB-19 : Land Product Validation Listing – Carbon-related products have been validated according to CEOS LPV standards and documented on the CEOS LPV website</dc:title>
  <dc:creator>MARGOLIS, HANK A. (HQ-DK000)</dc:creator>
  <cp:lastModifiedBy>Crisp, David (US 3290)</cp:lastModifiedBy>
  <cp:revision>151</cp:revision>
  <cp:lastPrinted>2017-08-23T16:50:31Z</cp:lastPrinted>
  <dcterms:created xsi:type="dcterms:W3CDTF">2017-04-07T17:29:45Z</dcterms:created>
  <dcterms:modified xsi:type="dcterms:W3CDTF">2021-06-10T02:21:47Z</dcterms:modified>
</cp:coreProperties>
</file>