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8" r:id="rId2"/>
    <p:sldId id="280" r:id="rId3"/>
    <p:sldId id="279" r:id="rId4"/>
    <p:sldId id="281" r:id="rId5"/>
    <p:sldId id="282" r:id="rId6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3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7A036E6-6D54-4B78-9ABB-4FE2E18E96D0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8B128B93-BF90-4BB9-B0C9-762176D45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322F5E1-5195-4792-A0E3-42DC695AF7A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0D5600F-4168-42E9-9FE7-11DD5B8F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9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385" y="2492915"/>
            <a:ext cx="10363200" cy="72276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386" y="3847065"/>
            <a:ext cx="5961633" cy="22126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74336"/>
            <a:ext cx="2743200" cy="365125"/>
          </a:xfrm>
          <a:prstGeom prst="rect">
            <a:avLst/>
          </a:prstGeom>
        </p:spPr>
        <p:txBody>
          <a:bodyPr/>
          <a:lstStyle/>
          <a:p>
            <a:fld id="{0AA59793-C156-499B-A27C-B13B45B618E6}" type="datetime1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74336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CEOS AC-VC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591C9-1069-47C8-BF2F-DC125323CA9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830385" y="1217405"/>
            <a:ext cx="3343875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0"/>
          <p:cNvSpPr txBox="1">
            <a:spLocks/>
          </p:cNvSpPr>
          <p:nvPr userDrawn="1"/>
        </p:nvSpPr>
        <p:spPr>
          <a:xfrm>
            <a:off x="830386" y="2246635"/>
            <a:ext cx="3741615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95"/>
          <a:stretch/>
        </p:blipFill>
        <p:spPr>
          <a:xfrm>
            <a:off x="0" y="-68240"/>
            <a:ext cx="12192000" cy="6926239"/>
          </a:xfrm>
          <a:prstGeom prst="rect">
            <a:avLst/>
          </a:prstGeom>
        </p:spPr>
      </p:pic>
      <p:pic>
        <p:nvPicPr>
          <p:cNvPr id="12" name="ceos_logo.png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0"/>
          <p:cNvSpPr txBox="1">
            <a:spLocks/>
          </p:cNvSpPr>
          <p:nvPr userDrawn="1"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14" name="Shape 10"/>
          <p:cNvSpPr txBox="1">
            <a:spLocks/>
          </p:cNvSpPr>
          <p:nvPr userDrawn="1"/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endParaRPr lang="en-US" sz="4400" b="1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Shape 11"/>
          <p:cNvSpPr/>
          <p:nvPr userDrawn="1"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1753092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22090" y="152400"/>
            <a:ext cx="8082116" cy="990600"/>
          </a:xfrm>
          <a:prstGeom prst="rect">
            <a:avLst/>
          </a:prstGeom>
        </p:spPr>
        <p:txBody>
          <a:bodyPr anchor="ctr"/>
          <a:lstStyle>
            <a:lvl1pPr>
              <a:defRPr kumimoji="0"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500"/>
              </a:spcBef>
              <a:buSzPct val="100000"/>
              <a:buFont typeface="Arial"/>
              <a:buNone/>
            </a:pPr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091653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031A-FC38-4CA2-8EF7-5F4B736C3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740" y="113665"/>
            <a:ext cx="8275320" cy="1082675"/>
          </a:xfrm>
          <a:prstGeom prst="rect">
            <a:avLst/>
          </a:prstGeom>
        </p:spPr>
        <p:txBody>
          <a:bodyPr anchor="ctr"/>
          <a:lstStyle>
            <a:lvl1pPr>
              <a:defRPr kumimoji="0" lang="en-US" sz="2400">
                <a:solidFill>
                  <a:schemeClr val="bg1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500"/>
              </a:spcBef>
              <a:buSzPct val="100000"/>
              <a:buFont typeface="Arial"/>
              <a:buNone/>
            </a:pP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9523F-0BD5-43A6-B662-9115D1B10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09700"/>
            <a:ext cx="11887200" cy="51371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9BBF2-9028-42CA-B358-A4C29C20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8884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9652000" y="6546852"/>
            <a:ext cx="2540000" cy="369332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‹#›</a:t>
            </a:fld>
            <a:endParaRPr lang="en-US" kern="0">
              <a:solidFill>
                <a:srgbClr val="002569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12192000" cy="1266667"/>
            <a:chOff x="0" y="1156447"/>
            <a:chExt cx="12192000" cy="1266667"/>
          </a:xfrm>
        </p:grpSpPr>
        <p:pic>
          <p:nvPicPr>
            <p:cNvPr id="3" name="Picture 2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7922"/>
            <a:stretch/>
          </p:blipFill>
          <p:spPr>
            <a:xfrm>
              <a:off x="0" y="1156447"/>
              <a:ext cx="8364071" cy="126666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457"/>
            <a:stretch/>
          </p:blipFill>
          <p:spPr>
            <a:xfrm>
              <a:off x="7958571" y="1156447"/>
              <a:ext cx="4233429" cy="1266667"/>
            </a:xfrm>
            <a:prstGeom prst="rect">
              <a:avLst/>
            </a:prstGeom>
          </p:spPr>
        </p:pic>
      </p:grpSp>
      <p:sp>
        <p:nvSpPr>
          <p:cNvPr id="9" name="Shape 3"/>
          <p:cNvSpPr/>
          <p:nvPr userDrawn="1"/>
        </p:nvSpPr>
        <p:spPr>
          <a:xfrm>
            <a:off x="101600" y="6629401"/>
            <a:ext cx="3149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 AC-VC Annual Meeting, 07-11 June 2021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199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7" r:id="rId3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ndonia-global-network.org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525/elementa.2021.00176" TargetMode="External"/><Relationship Id="rId2" Type="http://schemas.openxmlformats.org/officeDocument/2006/relationships/hyperlink" Target="https://amigo.aeronomie.be/index.php/covid-19-publications/peer-reviewed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0"/>
          <p:cNvSpPr txBox="1">
            <a:spLocks/>
          </p:cNvSpPr>
          <p:nvPr/>
        </p:nvSpPr>
        <p:spPr>
          <a:xfrm>
            <a:off x="458445" y="3505200"/>
            <a:ext cx="7009155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3200" kern="0" dirty="0">
                <a:solidFill>
                  <a:schemeClr val="bg1"/>
                </a:solidFill>
                <a:latin typeface="+mj-lt"/>
              </a:rPr>
              <a:t>AC-VC </a:t>
            </a:r>
            <a:r>
              <a:rPr lang="en-US" sz="3200" kern="0" dirty="0" smtClean="0">
                <a:solidFill>
                  <a:schemeClr val="bg1"/>
                </a:solidFill>
                <a:latin typeface="+mj-lt"/>
              </a:rPr>
              <a:t>AQ Trace Gases Session:</a:t>
            </a:r>
          </a:p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3200" kern="0" dirty="0" smtClean="0">
                <a:solidFill>
                  <a:schemeClr val="bg1"/>
                </a:solidFill>
                <a:latin typeface="+mj-lt"/>
              </a:rPr>
              <a:t>Summary and  Discussion</a:t>
            </a:r>
            <a:endParaRPr lang="en-US" sz="3200" kern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Subtitle 1"/>
          <p:cNvSpPr>
            <a:spLocks noGrp="1"/>
          </p:cNvSpPr>
          <p:nvPr/>
        </p:nvSpPr>
        <p:spPr>
          <a:xfrm>
            <a:off x="520301" y="4001765"/>
            <a:ext cx="6553359" cy="24965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500"/>
              </a:spcBef>
              <a:buSzPct val="100000"/>
              <a:buFont typeface="Arial"/>
              <a:buNone/>
              <a:defRPr sz="2000">
                <a:solidFill>
                  <a:schemeClr val="bg1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457200" indent="0" algn="ctr">
              <a:spcBef>
                <a:spcPts val="500"/>
              </a:spcBef>
              <a:buSzPct val="100000"/>
              <a:buFont typeface="Arial"/>
              <a:buNone/>
              <a:defRPr sz="20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914400" indent="0" algn="ctr">
              <a:spcBef>
                <a:spcPts val="500"/>
              </a:spcBef>
              <a:buSzPct val="100000"/>
              <a:buFont typeface="Arial"/>
              <a:buNone/>
              <a:defRPr sz="18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371600" indent="0" algn="ctr">
              <a:spcBef>
                <a:spcPts val="500"/>
              </a:spcBef>
              <a:buSzPct val="100000"/>
              <a:buFont typeface="Arial"/>
              <a:buNone/>
              <a:defRPr sz="16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1828800" indent="0" algn="ctr">
              <a:spcBef>
                <a:spcPts val="500"/>
              </a:spcBef>
              <a:buSzPct val="100000"/>
              <a:buFont typeface="Arial"/>
              <a:buNone/>
              <a:defRPr sz="16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marL="2286000" indent="0" algn="ctr">
              <a:spcBef>
                <a:spcPts val="500"/>
              </a:spcBef>
              <a:buFont typeface="Arial"/>
              <a:buNone/>
              <a:defRPr sz="16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marL="2743200" indent="0" algn="ctr">
              <a:spcBef>
                <a:spcPts val="500"/>
              </a:spcBef>
              <a:buFont typeface="Arial"/>
              <a:buNone/>
              <a:defRPr sz="16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marL="3200400" indent="0" algn="ctr">
              <a:spcBef>
                <a:spcPts val="500"/>
              </a:spcBef>
              <a:buFont typeface="Arial"/>
              <a:buNone/>
              <a:defRPr sz="16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marL="3657600" indent="0" algn="ctr">
              <a:spcBef>
                <a:spcPts val="500"/>
              </a:spcBef>
              <a:buFont typeface="Arial"/>
              <a:buNone/>
              <a:defRPr sz="16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 smtClean="0"/>
              <a:t>B. Veihelmann (ESA), B. </a:t>
            </a:r>
            <a:r>
              <a:rPr lang="en-US" sz="1800" dirty="0" err="1" smtClean="0"/>
              <a:t>Lefer</a:t>
            </a:r>
            <a:r>
              <a:rPr lang="en-US" sz="1800" dirty="0" smtClean="0"/>
              <a:t> </a:t>
            </a:r>
            <a:r>
              <a:rPr lang="en-US" sz="1800" dirty="0"/>
              <a:t>(NASA), H. </a:t>
            </a:r>
            <a:r>
              <a:rPr lang="en-US" sz="1800" dirty="0" err="1"/>
              <a:t>Tanimoto</a:t>
            </a:r>
            <a:r>
              <a:rPr lang="en-US" sz="1800" dirty="0"/>
              <a:t> (NIES)</a:t>
            </a:r>
            <a:endParaRPr lang="en-US" sz="1800" b="1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SzTx/>
              <a:defRPr>
                <a:solidFill>
                  <a:srgbClr val="000000"/>
                </a:solidFill>
              </a:defRPr>
            </a:pPr>
            <a:endParaRPr lang="en-US" sz="1800" dirty="0">
              <a:solidFill>
                <a:prstClr val="white"/>
              </a:solidFill>
              <a:latin typeface="Helvetica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buSzTx/>
              <a:defRPr>
                <a:solidFill>
                  <a:srgbClr val="000000"/>
                </a:solidFill>
              </a:defRPr>
            </a:pPr>
            <a:r>
              <a:rPr lang="en-US" sz="1800" dirty="0">
                <a:solidFill>
                  <a:prstClr val="white"/>
                </a:solidFill>
                <a:latin typeface="Helvetica"/>
              </a:rPr>
              <a:t>CEOS AC-VC 17, Virtual Meeting, June 11</a:t>
            </a:r>
            <a:r>
              <a:rPr lang="en-US" sz="1800" baseline="30000" dirty="0">
                <a:solidFill>
                  <a:prstClr val="white"/>
                </a:solidFill>
                <a:latin typeface="Helvetica"/>
              </a:rPr>
              <a:t>th</a:t>
            </a:r>
            <a:r>
              <a:rPr lang="en-US" sz="1800" dirty="0">
                <a:solidFill>
                  <a:prstClr val="white"/>
                </a:solidFill>
                <a:latin typeface="Helvetica"/>
              </a:rPr>
              <a:t>, 2021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SzTx/>
              <a:defRPr>
                <a:solidFill>
                  <a:srgbClr val="000000"/>
                </a:solidFill>
              </a:defRPr>
            </a:pPr>
            <a:endParaRPr lang="en-US" sz="1800" dirty="0">
              <a:solidFill>
                <a:prstClr val="white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701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FDCC-5680-4B84-9093-24E017D34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EB9C5-35BC-49F3-AD68-3752C16AE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409700"/>
            <a:ext cx="11887200" cy="5137151"/>
          </a:xfrm>
        </p:spPr>
        <p:txBody>
          <a:bodyPr/>
          <a:lstStyle/>
          <a:p>
            <a:r>
              <a:rPr lang="en-US" sz="2000" dirty="0" smtClean="0"/>
              <a:t>AQ observations capabilities of current missions (S5P/TROPOMI, GEMS, EMI, </a:t>
            </a:r>
            <a:r>
              <a:rPr lang="en-US" sz="2000" dirty="0" err="1" smtClean="0"/>
              <a:t>CrIS</a:t>
            </a:r>
            <a:r>
              <a:rPr lang="en-US" sz="2000" dirty="0" smtClean="0"/>
              <a:t>, IASI) were highlighted. The implementation of the planned missions S4, S5 and TEMPO is progressing well. Plans for GEO-XO are taking shape. GEMS </a:t>
            </a:r>
            <a:r>
              <a:rPr lang="en-US" sz="2000" dirty="0"/>
              <a:t>marks the first </a:t>
            </a:r>
            <a:r>
              <a:rPr lang="en-US" sz="2000" dirty="0" smtClean="0"/>
              <a:t>geostationary element of the evolving AQ constellation. </a:t>
            </a:r>
          </a:p>
          <a:p>
            <a:r>
              <a:rPr lang="en-GB" sz="2000" dirty="0" smtClean="0"/>
              <a:t>Validation: The ground based networks (PGN including PAN, max-DOAS) as key source of reference measurements are expanding. New products in the PGN portfolio include SO2 and HCHO. Progress </a:t>
            </a:r>
            <a:r>
              <a:rPr lang="en-GB" sz="2000" dirty="0"/>
              <a:t>has been reported on the validation of </a:t>
            </a:r>
            <a:r>
              <a:rPr lang="en-US" sz="2000" dirty="0"/>
              <a:t>AQ observations from </a:t>
            </a:r>
            <a:r>
              <a:rPr lang="en-GB" sz="2000" dirty="0" smtClean="0"/>
              <a:t>S5P</a:t>
            </a:r>
            <a:r>
              <a:rPr lang="en-US" sz="2000" dirty="0" smtClean="0"/>
              <a:t>/TROPOMI</a:t>
            </a:r>
            <a:r>
              <a:rPr lang="en-GB" sz="2000" dirty="0"/>
              <a:t> </a:t>
            </a:r>
            <a:r>
              <a:rPr lang="en-GB" sz="2000" dirty="0" smtClean="0"/>
              <a:t>and GEMS. An AO call triggered strong international participation in the GEMS validation. A variety of activities </a:t>
            </a:r>
            <a:r>
              <a:rPr lang="en-GB" sz="2000" dirty="0"/>
              <a:t>aiming at inter-mission consistency of products are ongoing and planned. </a:t>
            </a:r>
            <a:r>
              <a:rPr lang="en-US" sz="2000" dirty="0" smtClean="0"/>
              <a:t>A joint Cal/Val Plan for </a:t>
            </a:r>
            <a:r>
              <a:rPr lang="en-US" sz="2000" dirty="0"/>
              <a:t>Sentinel-4 and Sentinel-5 </a:t>
            </a:r>
            <a:r>
              <a:rPr lang="en-US" sz="2000" dirty="0" smtClean="0"/>
              <a:t>has been issued which sets the frame for a future AO call. The writing of a </a:t>
            </a:r>
            <a:r>
              <a:rPr lang="en-US" sz="2000" dirty="0"/>
              <a:t>Cal/Val </a:t>
            </a:r>
            <a:r>
              <a:rPr lang="en-US" sz="2000" dirty="0" smtClean="0"/>
              <a:t>Plan for TEMPO is envisaged, building on the S5P </a:t>
            </a:r>
            <a:r>
              <a:rPr lang="en-US" sz="2000" dirty="0"/>
              <a:t>Cal/Val Plan </a:t>
            </a:r>
            <a:r>
              <a:rPr lang="en-US" sz="2000" dirty="0" smtClean="0"/>
              <a:t>and the </a:t>
            </a:r>
            <a:r>
              <a:rPr lang="en-US" sz="2000" dirty="0"/>
              <a:t>whitepaper on </a:t>
            </a:r>
            <a:r>
              <a:rPr lang="en-US" sz="2000" dirty="0" err="1"/>
              <a:t>GeoAQ</a:t>
            </a:r>
            <a:r>
              <a:rPr lang="en-US" sz="2000" dirty="0"/>
              <a:t> Validation </a:t>
            </a:r>
            <a:r>
              <a:rPr lang="en-US" sz="2000" dirty="0" smtClean="0"/>
              <a:t>needs.</a:t>
            </a:r>
          </a:p>
          <a:p>
            <a:endParaRPr lang="en-GB" dirty="0"/>
          </a:p>
          <a:p>
            <a:endParaRPr lang="en-GB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0E743-13D8-45BF-8DFA-5FF219D9C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399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2F8D7F-468B-4A67-9323-2C2D15C8B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6496EA-4580-48FD-A947-2B6141653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Reprocessing of S5P/TROPOMI mission data foreseen early 2022, providing a consistent data records e.g. for assessing the COVID-19 lockdown impact..</a:t>
            </a:r>
          </a:p>
          <a:p>
            <a:r>
              <a:rPr lang="en-GB" sz="1800" dirty="0" err="1" smtClean="0"/>
              <a:t>CrIS</a:t>
            </a:r>
            <a:r>
              <a:rPr lang="en-GB" sz="1800" dirty="0" smtClean="0"/>
              <a:t> </a:t>
            </a:r>
            <a:r>
              <a:rPr lang="en-GB" sz="1800" dirty="0"/>
              <a:t>observations</a:t>
            </a:r>
            <a:r>
              <a:rPr lang="en-GB" sz="1800" dirty="0" smtClean="0"/>
              <a:t> </a:t>
            </a:r>
            <a:r>
              <a:rPr lang="en-GB" sz="1800" dirty="0"/>
              <a:t>reveal year-to-year correlations </a:t>
            </a:r>
            <a:r>
              <a:rPr lang="en-GB" sz="1800" dirty="0" smtClean="0"/>
              <a:t>between isoprene and temperature over </a:t>
            </a:r>
            <a:r>
              <a:rPr lang="en-GB" sz="1800" dirty="0"/>
              <a:t>the </a:t>
            </a:r>
            <a:r>
              <a:rPr lang="en-GB" sz="1800" dirty="0" smtClean="0"/>
              <a:t>Amazon. </a:t>
            </a:r>
            <a:r>
              <a:rPr lang="en-GB" sz="1800" dirty="0"/>
              <a:t>Work on isoprene source optimization </a:t>
            </a:r>
            <a:r>
              <a:rPr lang="en-GB" sz="1800" dirty="0" smtClean="0"/>
              <a:t>is </a:t>
            </a:r>
            <a:r>
              <a:rPr lang="en-GB" sz="1800" dirty="0"/>
              <a:t>ongoing. </a:t>
            </a:r>
          </a:p>
          <a:p>
            <a:r>
              <a:rPr lang="en-US" sz="1800" dirty="0" smtClean="0"/>
              <a:t>Synergetic </a:t>
            </a:r>
            <a:r>
              <a:rPr lang="en-US" sz="1800" dirty="0"/>
              <a:t>CO retrievals aiming at constraining </a:t>
            </a:r>
            <a:r>
              <a:rPr lang="en-US" sz="1800" dirty="0" smtClean="0"/>
              <a:t>lower tropospheric</a:t>
            </a:r>
            <a:r>
              <a:rPr lang="en-US" sz="1800" dirty="0"/>
              <a:t> concentration</a:t>
            </a:r>
            <a:r>
              <a:rPr lang="en-US" sz="1800" dirty="0" smtClean="0"/>
              <a:t> </a:t>
            </a:r>
            <a:r>
              <a:rPr lang="en-US" sz="1800" dirty="0"/>
              <a:t>by combining SWIR and TIR </a:t>
            </a:r>
            <a:r>
              <a:rPr lang="en-US" sz="1800" dirty="0" smtClean="0"/>
              <a:t>have been explored and seem to work </a:t>
            </a:r>
            <a:r>
              <a:rPr lang="en-US" sz="1800" dirty="0"/>
              <a:t>best if </a:t>
            </a:r>
            <a:r>
              <a:rPr lang="en-US" sz="1800" dirty="0" smtClean="0"/>
              <a:t>measurements </a:t>
            </a:r>
            <a:r>
              <a:rPr lang="en-US" sz="1800" dirty="0"/>
              <a:t>are temporally co-registered. The GEO-XO coverage of the SWIR allowing CO and CH4 is TBD. </a:t>
            </a:r>
          </a:p>
          <a:p>
            <a:r>
              <a:rPr lang="en-GB" sz="1800" dirty="0" smtClean="0"/>
              <a:t>For the processing of PGN data it was referred to an updated document:  PGN_DataProducts_Readme_v1-8-3.pdf</a:t>
            </a:r>
            <a:r>
              <a:rPr lang="en-US" sz="1800" dirty="0" smtClean="0"/>
              <a:t> </a:t>
            </a:r>
            <a:r>
              <a:rPr lang="en-GB" sz="1800" dirty="0" smtClean="0"/>
              <a:t>on </a:t>
            </a:r>
            <a:r>
              <a:rPr lang="en-GB" sz="1800" dirty="0" smtClean="0">
                <a:hlinkClick r:id="rId2"/>
              </a:rPr>
              <a:t>https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www.pandonia-global-network.org</a:t>
            </a:r>
            <a:endParaRPr lang="en-GB" sz="1800" dirty="0" smtClean="0"/>
          </a:p>
          <a:p>
            <a:r>
              <a:rPr lang="en-GB" sz="1800" dirty="0" smtClean="0"/>
              <a:t>It was stated that linking </a:t>
            </a:r>
            <a:r>
              <a:rPr lang="en-GB" sz="1800" dirty="0"/>
              <a:t>changes in NO2 column to response in surface ozone (from monitoring network) would be valuable. </a:t>
            </a:r>
            <a:endParaRPr lang="en-GB" sz="1800" dirty="0" smtClean="0"/>
          </a:p>
          <a:p>
            <a:r>
              <a:rPr lang="en-GB" sz="1800" dirty="0" smtClean="0"/>
              <a:t>Studies on </a:t>
            </a:r>
            <a:r>
              <a:rPr lang="en-GB" sz="1800" dirty="0"/>
              <a:t>the </a:t>
            </a:r>
            <a:r>
              <a:rPr lang="en-GB" sz="1800" dirty="0" smtClean="0"/>
              <a:t>2020 </a:t>
            </a:r>
            <a:r>
              <a:rPr lang="en-GB" sz="1800" dirty="0"/>
              <a:t>fires </a:t>
            </a:r>
            <a:r>
              <a:rPr lang="en-GB" sz="1800" dirty="0" smtClean="0"/>
              <a:t>in California </a:t>
            </a:r>
            <a:r>
              <a:rPr lang="en-GB" sz="1800" dirty="0"/>
              <a:t>/ Colorado </a:t>
            </a:r>
            <a:r>
              <a:rPr lang="en-GB" sz="1800" dirty="0" smtClean="0"/>
              <a:t>on </a:t>
            </a:r>
            <a:r>
              <a:rPr lang="en-GB" sz="1800" dirty="0"/>
              <a:t>local pollution both in </a:t>
            </a:r>
            <a:r>
              <a:rPr lang="en-GB" sz="1800" dirty="0" smtClean="0"/>
              <a:t>North </a:t>
            </a:r>
            <a:r>
              <a:rPr lang="en-GB" sz="1800" dirty="0"/>
              <a:t>America and </a:t>
            </a:r>
            <a:r>
              <a:rPr lang="en-GB" sz="1800" dirty="0" smtClean="0"/>
              <a:t>Europe are ongoing.</a:t>
            </a:r>
            <a:endParaRPr lang="en-GB" sz="1800" dirty="0"/>
          </a:p>
          <a:p>
            <a:pPr rtl="0"/>
            <a:r>
              <a:rPr lang="en-US" sz="1800" dirty="0"/>
              <a:t>The analysis of biases with respect to ground based reference data, as a function of known parameters (albedo, geometry, etc.), is essential for product consolidation and validation. Post-calibration of satellite products using empirical relationships must be employed with care, in order to safeguard that the information from satellite and ground based reference measurements remain independent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913767-2E39-4EB1-83E6-F8B64952A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86CB4B4D-7CA3-9044-876B-883B54F8677D}" type="slidenum">
              <a:rPr lang="en-US" kern="0" smtClean="0">
                <a:solidFill>
                  <a:srgbClr val="002569"/>
                </a:solidFill>
              </a:rPr>
              <a:pPr defTabSz="457200"/>
              <a:t>3</a:t>
            </a:fld>
            <a:endParaRPr lang="en-US" kern="0" dirty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262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large number of studies have been conducted on the COVID-19 impact on emissions and atmospheric composition. References to peer-reviewed publications have been collected by BIRA (</a:t>
            </a: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</a:t>
            </a:r>
            <a:r>
              <a:rPr lang="en-GB" sz="2000" dirty="0" smtClean="0">
                <a:hlinkClick r:id="rId2"/>
              </a:rPr>
              <a:t>amigo.aeronomie.be/index.php/covid-19-publications/peer-reviewed</a:t>
            </a:r>
            <a:r>
              <a:rPr lang="en-GB" sz="2000" dirty="0" smtClean="0"/>
              <a:t>). 	       </a:t>
            </a:r>
            <a:r>
              <a:rPr lang="en-GB" sz="2000" dirty="0" smtClean="0">
                <a:sym typeface="Wingdings" panose="05000000000000000000" pitchFamily="2" charset="2"/>
              </a:rPr>
              <a:t> </a:t>
            </a:r>
            <a:r>
              <a:rPr lang="en-US" sz="2000" dirty="0" smtClean="0"/>
              <a:t>The </a:t>
            </a:r>
            <a:r>
              <a:rPr lang="en-US" sz="2000" dirty="0"/>
              <a:t>AC-VC community is kindly asked to </a:t>
            </a:r>
            <a:r>
              <a:rPr lang="en-US" sz="2000" dirty="0" smtClean="0"/>
              <a:t>review this list and report references that might be added.</a:t>
            </a:r>
            <a:endParaRPr lang="en-US" sz="2000" dirty="0"/>
          </a:p>
          <a:p>
            <a:r>
              <a:rPr lang="en-GB" sz="2000" dirty="0"/>
              <a:t>A seminar on the </a:t>
            </a:r>
            <a:r>
              <a:rPr lang="en-GB" sz="2000" dirty="0" smtClean="0"/>
              <a:t>topic “</a:t>
            </a:r>
            <a:r>
              <a:rPr lang="en-US" sz="2000" dirty="0" smtClean="0"/>
              <a:t>Covid-19 impact: what </a:t>
            </a:r>
            <a:r>
              <a:rPr lang="en-US" sz="2000" dirty="0"/>
              <a:t>can be learnt from </a:t>
            </a:r>
            <a:r>
              <a:rPr lang="en-US" sz="2000" dirty="0" smtClean="0"/>
              <a:t>satellite observations and the </a:t>
            </a:r>
            <a:r>
              <a:rPr lang="en-US" sz="2000" dirty="0"/>
              <a:t>emission changes?</a:t>
            </a:r>
            <a:r>
              <a:rPr lang="en-GB" sz="2000" dirty="0" smtClean="0"/>
              <a:t>” is proposed: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Virtual </a:t>
            </a:r>
            <a:r>
              <a:rPr lang="en-US" sz="1800" dirty="0" smtClean="0"/>
              <a:t>setup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/>
              <a:t>13-15hrs UTC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Date 13 July 2021 (backup 14 July)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800" dirty="0" smtClean="0"/>
              <a:t>Invited talk: “Impact on urban </a:t>
            </a:r>
            <a:r>
              <a:rPr lang="en-GB" sz="1800" dirty="0"/>
              <a:t>air </a:t>
            </a:r>
            <a:r>
              <a:rPr lang="en-GB" sz="1800" dirty="0" smtClean="0"/>
              <a:t>pollution” by </a:t>
            </a:r>
            <a:r>
              <a:rPr lang="en-GB" sz="1800" dirty="0" err="1" smtClean="0"/>
              <a:t>Gkatselis</a:t>
            </a:r>
            <a:r>
              <a:rPr lang="en-GB" sz="1800" dirty="0" smtClean="0"/>
              <a:t> et al. (review article </a:t>
            </a:r>
            <a:r>
              <a:rPr lang="en-GB" sz="1800" dirty="0" smtClean="0">
                <a:hlinkClick r:id="rId3"/>
              </a:rPr>
              <a:t>https</a:t>
            </a:r>
            <a:r>
              <a:rPr lang="en-GB" sz="1800" dirty="0">
                <a:hlinkClick r:id="rId3"/>
              </a:rPr>
              <a:t>://</a:t>
            </a:r>
            <a:r>
              <a:rPr lang="en-GB" sz="1800" dirty="0" smtClean="0">
                <a:hlinkClick r:id="rId3"/>
              </a:rPr>
              <a:t>doi.org/10.1525/elementa.2021.00176</a:t>
            </a:r>
            <a:r>
              <a:rPr lang="en-GB" sz="1800" dirty="0" smtClean="0"/>
              <a:t>).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/>
              <a:t>Up to ~5 short talks. Suggestions welcome.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 smtClean="0"/>
              <a:t>Ample time for in-depth discussion</a:t>
            </a:r>
          </a:p>
          <a:p>
            <a:pPr lvl="1"/>
            <a:endParaRPr lang="en-GB" sz="2000" dirty="0" smtClean="0"/>
          </a:p>
          <a:p>
            <a:endParaRPr lang="en-US" sz="20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807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Upcoming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buNone/>
            </a:pPr>
            <a:r>
              <a:rPr lang="en-US" dirty="0"/>
              <a:t>Global Atmosphere Watch </a:t>
            </a:r>
            <a:r>
              <a:rPr lang="en-US" dirty="0" err="1"/>
              <a:t>Programme</a:t>
            </a:r>
            <a:r>
              <a:rPr lang="en-US" dirty="0"/>
              <a:t> (GAW</a:t>
            </a:r>
            <a:r>
              <a:rPr lang="en-US" dirty="0" smtClean="0"/>
              <a:t>) </a:t>
            </a:r>
            <a:r>
              <a:rPr lang="en-GB" dirty="0" smtClean="0"/>
              <a:t>Quadrennial </a:t>
            </a:r>
            <a:r>
              <a:rPr lang="en-US" dirty="0" smtClean="0"/>
              <a:t>Symposium </a:t>
            </a:r>
          </a:p>
          <a:p>
            <a:pPr marL="0" indent="0" rtl="0">
              <a:buNone/>
            </a:pPr>
            <a:r>
              <a:rPr lang="en-US" dirty="0" smtClean="0"/>
              <a:t>Virtual, </a:t>
            </a:r>
            <a:r>
              <a:rPr lang="en-US" dirty="0"/>
              <a:t>28 June to 2 July 2021, 11:30 am – 2:30 pm </a:t>
            </a:r>
            <a:r>
              <a:rPr lang="en-US" dirty="0" smtClean="0"/>
              <a:t>CEST</a:t>
            </a:r>
            <a:endParaRPr lang="en-US" dirty="0"/>
          </a:p>
          <a:p>
            <a:pPr marL="0" indent="0" rtl="0">
              <a:buNone/>
            </a:pPr>
            <a:endParaRPr lang="en-US" dirty="0" smtClean="0"/>
          </a:p>
          <a:p>
            <a:pPr marL="0" indent="0" rtl="0">
              <a:buNone/>
            </a:pPr>
            <a:r>
              <a:rPr lang="en-US" dirty="0" smtClean="0"/>
              <a:t>Sessions</a:t>
            </a:r>
            <a:endParaRPr lang="en-US" dirty="0"/>
          </a:p>
          <a:p>
            <a:pPr marL="457200" indent="-457200" rtl="0">
              <a:buFont typeface="+mj-lt"/>
              <a:buAutoNum type="arabicPeriod"/>
            </a:pPr>
            <a:r>
              <a:rPr lang="en-US" sz="2000" dirty="0"/>
              <a:t>    Science for services: The importance of atmospheric composition</a:t>
            </a:r>
          </a:p>
          <a:p>
            <a:pPr marL="457200" indent="-457200" rtl="0">
              <a:buFont typeface="+mj-lt"/>
              <a:buAutoNum type="arabicPeriod"/>
            </a:pPr>
            <a:r>
              <a:rPr lang="en-US" sz="2000" dirty="0"/>
              <a:t>    Filling critical gaps in observations</a:t>
            </a:r>
          </a:p>
          <a:p>
            <a:pPr marL="457200" indent="-457200" rtl="0">
              <a:buFont typeface="+mj-lt"/>
              <a:buAutoNum type="arabicPeriod"/>
            </a:pPr>
            <a:r>
              <a:rPr lang="en-US" sz="2000" dirty="0"/>
              <a:t>    Atmospheric composition, pandemics and support for a new health agenda</a:t>
            </a:r>
          </a:p>
          <a:p>
            <a:pPr marL="457200" indent="-457200" rtl="0">
              <a:buFont typeface="+mj-lt"/>
              <a:buAutoNum type="arabicPeriod"/>
            </a:pPr>
            <a:r>
              <a:rPr lang="en-US" sz="2000" dirty="0"/>
              <a:t>    Earth system modelling and data management  </a:t>
            </a:r>
          </a:p>
          <a:p>
            <a:pPr marL="457200" indent="-457200" rtl="0">
              <a:buFont typeface="+mj-lt"/>
              <a:buAutoNum type="arabicPeriod"/>
            </a:pPr>
            <a:r>
              <a:rPr lang="en-US" sz="2000" dirty="0"/>
              <a:t>    Future of GAW and reflection on the </a:t>
            </a:r>
            <a:r>
              <a:rPr lang="en-US" sz="2000" dirty="0" smtClean="0"/>
              <a:t>Symposium</a:t>
            </a:r>
          </a:p>
          <a:p>
            <a:pPr marL="457200" indent="-457200" rtl="0">
              <a:buFont typeface="+mj-lt"/>
              <a:buAutoNum type="arabicPeriod"/>
            </a:pPr>
            <a:endParaRPr lang="en-US" dirty="0"/>
          </a:p>
          <a:p>
            <a:pPr marL="0" indent="0" rtl="0">
              <a:buNone/>
            </a:pPr>
            <a:r>
              <a:rPr lang="en-GB" u="sng" dirty="0"/>
              <a:t>https://community.wmo.int/meetings/gaw-symposium-2021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D1532-F2EC-4153-ABDA-1C9AEA2607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909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7098</TotalTime>
  <Words>634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PowerPoint Presentation</vt:lpstr>
      <vt:lpstr>Summary</vt:lpstr>
      <vt:lpstr>Discussion</vt:lpstr>
      <vt:lpstr>Discussion</vt:lpstr>
      <vt:lpstr>Upcoming Events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Recent NASA Contribution to CARB-19 : Land Product Validation Listing – Carbon-related products have been validated according to CEOS LPV standards and documented on the CEOS LPV website</dc:title>
  <dc:creator>MARGOLIS, HANK A. (HQ-DK000)</dc:creator>
  <cp:lastModifiedBy>Ben Veihelmann</cp:lastModifiedBy>
  <cp:revision>236</cp:revision>
  <cp:lastPrinted>2017-08-23T16:50:31Z</cp:lastPrinted>
  <dcterms:created xsi:type="dcterms:W3CDTF">2017-04-07T17:29:45Z</dcterms:created>
  <dcterms:modified xsi:type="dcterms:W3CDTF">2021-06-11T09:36:15Z</dcterms:modified>
</cp:coreProperties>
</file>